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96" r:id="rId12"/>
    <p:sldId id="271" r:id="rId13"/>
    <p:sldId id="272" r:id="rId14"/>
    <p:sldId id="297" r:id="rId15"/>
    <p:sldId id="274" r:id="rId16"/>
    <p:sldId id="275" r:id="rId17"/>
    <p:sldId id="269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5" r:id="rId26"/>
    <p:sldId id="286" r:id="rId27"/>
    <p:sldId id="287" r:id="rId28"/>
    <p:sldId id="295" r:id="rId29"/>
    <p:sldId id="288" r:id="rId30"/>
    <p:sldId id="290" r:id="rId31"/>
    <p:sldId id="291" r:id="rId32"/>
    <p:sldId id="292" r:id="rId33"/>
    <p:sldId id="298" r:id="rId34"/>
    <p:sldId id="294" r:id="rId35"/>
    <p:sldId id="29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7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9F369B-37D7-D44B-9F73-6390EB2E3160}" type="datetimeFigureOut">
              <a:rPr lang="en-US" smtClean="0"/>
              <a:pPr>
                <a:defRPr/>
              </a:pPr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46855-FF12-8B48-ADA6-C718FFA81E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9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B4A574-A1E9-6E4D-9EB8-9805AC608F26}" type="datetimeFigureOut">
              <a:rPr lang="en-US" smtClean="0"/>
              <a:pPr>
                <a:defRPr/>
              </a:pPr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0F39D-5B59-F347-A0F3-7549290F5E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4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2E58FB-54C1-C74B-92AD-40888F1DD6E9}" type="datetimeFigureOut">
              <a:rPr lang="en-US" smtClean="0"/>
              <a:pPr>
                <a:defRPr/>
              </a:pPr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33F1A-4B8A-534B-959D-863BDA18127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8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178A65-490A-C44F-AF6F-720E8D3E364E}" type="datetimeFigureOut">
              <a:rPr lang="en-US" smtClean="0"/>
              <a:pPr>
                <a:defRPr/>
              </a:pPr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488C31-B4B9-8C4B-ADC7-A84FF1CEF1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480059-E9ED-BE44-943A-AD0EA7F1DFCF}" type="datetimeFigureOut">
              <a:rPr lang="en-US" smtClean="0"/>
              <a:pPr>
                <a:defRPr/>
              </a:pPr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0DA892-0EA0-A748-8519-C1FE059530C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4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1EFE07-31EF-564C-B688-5F809C0B519B}" type="datetimeFigureOut">
              <a:rPr lang="en-US" smtClean="0"/>
              <a:pPr>
                <a:defRPr/>
              </a:pPr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2BF4FA-E663-D44A-9F04-1B64A915D5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4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B89E62-62CC-7541-B8A9-08446832821F}" type="datetimeFigureOut">
              <a:rPr lang="en-US" smtClean="0"/>
              <a:pPr>
                <a:defRPr/>
              </a:pPr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6B7EE0-2094-804D-B8D7-799BD5B7CB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3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542A7F-E656-024A-9460-3546B557447D}" type="datetimeFigureOut">
              <a:rPr lang="en-US" smtClean="0"/>
              <a:pPr>
                <a:defRPr/>
              </a:pPr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00B5F-A616-E64D-8FB0-DCD02B9F7B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5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99D674-A120-884D-94A0-0DE0F726D02E}" type="datetimeFigureOut">
              <a:rPr lang="en-US" smtClean="0"/>
              <a:pPr>
                <a:defRPr/>
              </a:pPr>
              <a:t>3/18/2021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713A7-1F68-9343-862D-F3441C8AB5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4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DF45CA-EF5B-2C48-AE48-A06C3A59639C}" type="datetimeFigureOut">
              <a:rPr lang="en-US" smtClean="0"/>
              <a:pPr>
                <a:defRPr/>
              </a:pPr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952727-D2BA-3242-B7E9-D46062E916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2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4D032C-9DEB-7B47-92D8-5595D9E9BE9F}" type="datetimeFigureOut">
              <a:rPr lang="en-US" smtClean="0"/>
              <a:pPr>
                <a:defRPr/>
              </a:pPr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3364D0-F8FB-EA4F-B0A6-F8BCD949D6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6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B9F71E-69D8-EB4A-A3B9-BC081AAA5063}" type="datetimeFigureOut">
              <a:rPr lang="en-US" smtClean="0"/>
              <a:pPr>
                <a:defRPr/>
              </a:pPr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10B72F8-DF01-5043-BDB0-A480B2B1484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gislation.gov.uk/uksi/2009/3155/contents/made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o.org/publication/PUB100368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iso.org/publication/PUB100371.htm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7" name="Picture 13316" descr="Low angle view of modern skyscrapers rising straight up against a dramatic sky">
            <a:extLst>
              <a:ext uri="{FF2B5EF4-FFF2-40B4-BE49-F238E27FC236}">
                <a16:creationId xmlns:a16="http://schemas.microsoft.com/office/drawing/2014/main" id="{5FA2D9D7-8125-49DC-A638-8F65AA773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Title 1">
            <a:extLst>
              <a:ext uri="{FF2B5EF4-FFF2-40B4-BE49-F238E27FC236}">
                <a16:creationId xmlns:a16="http://schemas.microsoft.com/office/drawing/2014/main" id="{19EF1740-167B-3C4E-8C72-0476553733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eaLnBrk="1" hangingPunct="1"/>
            <a:r>
              <a:rPr lang="en-US" altLang="en-US" sz="5200">
                <a:solidFill>
                  <a:srgbClr val="FFFFFF"/>
                </a:solidFill>
              </a:rPr>
              <a:t>International Standards</a:t>
            </a:r>
          </a:p>
        </p:txBody>
      </p:sp>
      <p:sp>
        <p:nvSpPr>
          <p:cNvPr id="13315" name="Subtitle 2">
            <a:extLst>
              <a:ext uri="{FF2B5EF4-FFF2-40B4-BE49-F238E27FC236}">
                <a16:creationId xmlns:a16="http://schemas.microsoft.com/office/drawing/2014/main" id="{C1AE8839-CF04-E44A-8BF8-E97A12B3DD7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eaLnBrk="1" hangingPunct="1"/>
            <a:r>
              <a:rPr lang="en-US" altLang="en-US">
                <a:solidFill>
                  <a:srgbClr val="FFFFFF"/>
                </a:solidFill>
              </a:rPr>
              <a:t>An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48" name="Rectangle 70">
            <a:extLst>
              <a:ext uri="{FF2B5EF4-FFF2-40B4-BE49-F238E27FC236}">
                <a16:creationId xmlns:a16="http://schemas.microsoft.com/office/drawing/2014/main" id="{1CDD8E39-EA14-4679-9655-1BFF5A7B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638430BD-A0CF-A447-8F02-0087382CD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9" b="6160"/>
          <a:stretch/>
        </p:blipFill>
        <p:spPr bwMode="auto"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2F3775-0925-E24A-A656-3C033069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709" y="3159719"/>
            <a:ext cx="5552090" cy="13360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/>
              <a:t>International standard for Occupational Health and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FC4FD-39CF-9346-A243-E8AD85A0F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01709" y="4572000"/>
            <a:ext cx="5552089" cy="16478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ISO 45001:2018</a:t>
            </a:r>
          </a:p>
          <a:p>
            <a:r>
              <a:rPr lang="en-US" sz="2000" dirty="0"/>
              <a:t>OHSAS 18001 withdraw Sept 2021</a:t>
            </a:r>
          </a:p>
        </p:txBody>
      </p:sp>
    </p:spTree>
    <p:extLst>
      <p:ext uri="{BB962C8B-B14F-4D97-AF65-F5344CB8AC3E}">
        <p14:creationId xmlns:p14="http://schemas.microsoft.com/office/powerpoint/2010/main" val="206167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D8A6-B645-264C-A6AD-E2FD76D3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C7691-7F17-1241-AB95-074008DE3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42590"/>
            <a:ext cx="5181600" cy="3600739"/>
          </a:xfrm>
        </p:spPr>
        <p:txBody>
          <a:bodyPr/>
          <a:lstStyle/>
          <a:p>
            <a:r>
              <a:rPr lang="en-US" dirty="0"/>
              <a:t>ISO 9001, ISO 14001, ISO 27001, ISO 45001</a:t>
            </a:r>
          </a:p>
          <a:p>
            <a:r>
              <a:rPr lang="en-US" dirty="0"/>
              <a:t>ISO 22000 – food safety management</a:t>
            </a:r>
          </a:p>
          <a:p>
            <a:r>
              <a:rPr lang="en-US" dirty="0"/>
              <a:t>ISO 5001 Energy Management System</a:t>
            </a:r>
          </a:p>
          <a:p>
            <a:r>
              <a:rPr lang="en-US" dirty="0"/>
              <a:t>ISO/TS 16949 Automotive industry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7F7C6-916D-2D4F-BD3A-071D41B3BA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ISO 13485 – medical equipment</a:t>
            </a:r>
          </a:p>
          <a:p>
            <a:r>
              <a:rPr lang="en-US" dirty="0"/>
              <a:t>ISO 31000 – risk management</a:t>
            </a:r>
          </a:p>
          <a:p>
            <a:r>
              <a:rPr lang="en-US" dirty="0"/>
              <a:t>ISO 26000 – Social Responsibility</a:t>
            </a:r>
          </a:p>
          <a:p>
            <a:r>
              <a:rPr lang="en-US" dirty="0"/>
              <a:t>ISO 20121 Sustainability Standard</a:t>
            </a:r>
          </a:p>
        </p:txBody>
      </p:sp>
    </p:spTree>
    <p:extLst>
      <p:ext uri="{BB962C8B-B14F-4D97-AF65-F5344CB8AC3E}">
        <p14:creationId xmlns:p14="http://schemas.microsoft.com/office/powerpoint/2010/main" val="356572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72">
            <a:extLst>
              <a:ext uri="{FF2B5EF4-FFF2-40B4-BE49-F238E27FC236}">
                <a16:creationId xmlns:a16="http://schemas.microsoft.com/office/drawing/2014/main" id="{7D2AA9EB-ACE2-48F8-8185-792EE9413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72000"/>
                </a:schemeClr>
              </a:gs>
              <a:gs pos="25000">
                <a:schemeClr val="accent1">
                  <a:alpha val="55000"/>
                </a:schemeClr>
              </a:gs>
              <a:gs pos="94000">
                <a:schemeClr val="bg2">
                  <a:lumMod val="75000"/>
                  <a:alpha val="90000"/>
                </a:schemeClr>
              </a:gs>
              <a:gs pos="100000">
                <a:schemeClr val="bg2">
                  <a:lumMod val="75000"/>
                  <a:alpha val="9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847" name="Picture 74">
            <a:extLst>
              <a:ext uri="{FF2B5EF4-FFF2-40B4-BE49-F238E27FC236}">
                <a16:creationId xmlns:a16="http://schemas.microsoft.com/office/drawing/2014/main" id="{59D7A164-22E7-4B37-B0E3-935FC9C31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46CB73-EC3E-C444-BFED-6ED13986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267" y="802955"/>
            <a:ext cx="4333814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Certification</a:t>
            </a:r>
          </a:p>
        </p:txBody>
      </p:sp>
      <p:sp>
        <p:nvSpPr>
          <p:cNvPr id="77" name="Freeform 67">
            <a:extLst>
              <a:ext uri="{FF2B5EF4-FFF2-40B4-BE49-F238E27FC236}">
                <a16:creationId xmlns:a16="http://schemas.microsoft.com/office/drawing/2014/main" id="{730F02D6-D4A4-42E5-A722-43B088C7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07136"/>
            <a:ext cx="3177287" cy="26508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2C965BE-B8BF-4344-8E81-62E0BFE4C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9751" y="2897495"/>
            <a:ext cx="2788232" cy="2788232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65">
            <a:extLst>
              <a:ext uri="{FF2B5EF4-FFF2-40B4-BE49-F238E27FC236}">
                <a16:creationId xmlns:a16="http://schemas.microsoft.com/office/drawing/2014/main" id="{122DB9C1-63F1-47FD-BE8D-08903F853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2" descr="ISO 9001-2015 | Quality | Electronics Manufacturer | SHINE">
            <a:extLst>
              <a:ext uri="{FF2B5EF4-FFF2-40B4-BE49-F238E27FC236}">
                <a16:creationId xmlns:a16="http://schemas.microsoft.com/office/drawing/2014/main" id="{CF935DF2-E31E-0D45-B26F-22D5BD20A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972" y="759791"/>
            <a:ext cx="3298594" cy="126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ertification for ISO 9001 | BSI">
            <a:extLst>
              <a:ext uri="{FF2B5EF4-FFF2-40B4-BE49-F238E27FC236}">
                <a16:creationId xmlns:a16="http://schemas.microsoft.com/office/drawing/2014/main" id="{05033046-D48A-E54B-B4EC-2B13341CE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972" y="5119483"/>
            <a:ext cx="2334437" cy="123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4" name="Picture 4" descr="Use of DNV GL certmarks - DNV GL">
            <a:extLst>
              <a:ext uri="{FF2B5EF4-FFF2-40B4-BE49-F238E27FC236}">
                <a16:creationId xmlns:a16="http://schemas.microsoft.com/office/drawing/2014/main" id="{200EB4D5-AA4E-8B42-AF12-64651BDA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8031" y="3376110"/>
            <a:ext cx="1785723" cy="174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88622-7625-3D4B-B8BC-67A1B4368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4684" y="2421682"/>
            <a:ext cx="433346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Certification </a:t>
            </a:r>
          </a:p>
          <a:p>
            <a:pPr marL="0"/>
            <a:r>
              <a:rPr lang="en-US" sz="2000" dirty="0">
                <a:solidFill>
                  <a:srgbClr val="000000"/>
                </a:solidFill>
              </a:rPr>
              <a:t>The provision by an independent body of written assurance (a certificate) that the product, service or system in question meets specific requirements</a:t>
            </a:r>
          </a:p>
        </p:txBody>
      </p:sp>
    </p:spTree>
    <p:extLst>
      <p:ext uri="{BB962C8B-B14F-4D97-AF65-F5344CB8AC3E}">
        <p14:creationId xmlns:p14="http://schemas.microsoft.com/office/powerpoint/2010/main" val="306409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05BB-0B1E-D849-96AF-8D5C2D87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Accreditation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5B2938C-E927-BE40-A47E-C77840F367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formal recognition by an independent body, generally known as an accreditation body, that a certification body operates according to international standards.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30C9E-C501-4A42-AB95-9CD222A015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UKAS</a:t>
            </a:r>
            <a:r>
              <a:rPr lang="en-US" dirty="0"/>
              <a:t> – United Kingdom Accreditation Service (UKAS) </a:t>
            </a:r>
          </a:p>
          <a:p>
            <a:r>
              <a:rPr lang="en-US" dirty="0"/>
              <a:t>Appointed under </a:t>
            </a:r>
            <a:r>
              <a:rPr lang="en-US" dirty="0">
                <a:hlinkClick r:id="rId2"/>
              </a:rPr>
              <a:t>The Accreditation Regulations 2009 </a:t>
            </a:r>
            <a:r>
              <a:rPr lang="en-US" dirty="0"/>
              <a:t>as the sole national accreditation body</a:t>
            </a:r>
          </a:p>
        </p:txBody>
      </p:sp>
    </p:spTree>
    <p:extLst>
      <p:ext uri="{BB962C8B-B14F-4D97-AF65-F5344CB8AC3E}">
        <p14:creationId xmlns:p14="http://schemas.microsoft.com/office/powerpoint/2010/main" val="316928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46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A27531-8E4A-AA4B-A50F-3F9B052C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371190"/>
            <a:ext cx="4787331" cy="1574333"/>
          </a:xfrm>
        </p:spPr>
        <p:txBody>
          <a:bodyPr anchor="b">
            <a:normAutofit/>
          </a:bodyPr>
          <a:lstStyle/>
          <a:p>
            <a:r>
              <a:rPr lang="en-US" sz="4000"/>
              <a:t>Accredited by more than one body..</a:t>
            </a: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A9456821-26B9-4181-B181-305FB820D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641" y="2134209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151" name="Freeform: Shape 150">
            <a:extLst>
              <a:ext uri="{FF2B5EF4-FFF2-40B4-BE49-F238E27FC236}">
                <a16:creationId xmlns:a16="http://schemas.microsoft.com/office/drawing/2014/main" id="{0035D6FE-7FA2-4D67-8767-6F7E98AB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0608" y="421767"/>
            <a:ext cx="2847251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5064" name="Picture 8" descr="UKAS Accreditation Certificate – Alex Stewart International">
            <a:extLst>
              <a:ext uri="{FF2B5EF4-FFF2-40B4-BE49-F238E27FC236}">
                <a16:creationId xmlns:a16="http://schemas.microsoft.com/office/drawing/2014/main" id="{2BC41545-6987-B847-A7DF-8A348B9947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5" r="4" b="3560"/>
          <a:stretch/>
        </p:blipFill>
        <p:spPr bwMode="auto">
          <a:xfrm>
            <a:off x="6482247" y="1199057"/>
            <a:ext cx="1703972" cy="96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53" name="Freeform: Shape 152">
            <a:extLst>
              <a:ext uri="{FF2B5EF4-FFF2-40B4-BE49-F238E27FC236}">
                <a16:creationId xmlns:a16="http://schemas.microsoft.com/office/drawing/2014/main" id="{0381C401-8AFE-4396-B195-C21EA1C7F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8854" y="4490695"/>
            <a:ext cx="2071275" cy="1835943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A5870-A176-EA47-B75A-918940A00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084625"/>
            <a:ext cx="4193655" cy="2927369"/>
          </a:xfrm>
        </p:spPr>
        <p:txBody>
          <a:bodyPr>
            <a:normAutofit/>
          </a:bodyPr>
          <a:lstStyle/>
          <a:p>
            <a:r>
              <a:rPr lang="en-US" sz="2400" b="1"/>
              <a:t>BSI </a:t>
            </a:r>
          </a:p>
          <a:p>
            <a:pPr lvl="1"/>
            <a:r>
              <a:rPr lang="en-US" b="1"/>
              <a:t>UKAS</a:t>
            </a:r>
          </a:p>
          <a:p>
            <a:pPr lvl="1"/>
            <a:r>
              <a:rPr lang="en-US" b="1"/>
              <a:t>DAkkS in Germany </a:t>
            </a:r>
          </a:p>
          <a:p>
            <a:pPr lvl="1"/>
            <a:r>
              <a:rPr lang="en-US" b="1"/>
              <a:t>ANAB in America</a:t>
            </a:r>
          </a:p>
          <a:p>
            <a:endParaRPr lang="en-US" sz="2400" b="1"/>
          </a:p>
        </p:txBody>
      </p:sp>
      <p:pic>
        <p:nvPicPr>
          <p:cNvPr id="45060" name="Picture 4" descr="DAkkS on Twitter: &quot;Participants from 13 countries are coming together to  hear and to discuss how to assess certification bodies in Organic  Production: The sixth international training for assessors of accreditation  bodies">
            <a:extLst>
              <a:ext uri="{FF2B5EF4-FFF2-40B4-BE49-F238E27FC236}">
                <a16:creationId xmlns:a16="http://schemas.microsoft.com/office/drawing/2014/main" id="{188585BE-DC44-C341-9382-178ED3030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" r="10095" b="-3"/>
          <a:stretch/>
        </p:blipFill>
        <p:spPr bwMode="auto">
          <a:xfrm>
            <a:off x="5685425" y="4805338"/>
            <a:ext cx="1018133" cy="120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6" name="Picture 10" descr="ANSI National Accreditation Board | ANAB">
            <a:extLst>
              <a:ext uri="{FF2B5EF4-FFF2-40B4-BE49-F238E27FC236}">
                <a16:creationId xmlns:a16="http://schemas.microsoft.com/office/drawing/2014/main" id="{CE4484DF-8D2E-CD48-9E73-002B665FE3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" r="955"/>
          <a:stretch/>
        </p:blipFill>
        <p:spPr bwMode="auto">
          <a:xfrm>
            <a:off x="7848130" y="3565221"/>
            <a:ext cx="2963421" cy="168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8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6DE8FF9-DD2E-9049-AB15-8E6F9AC64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430" y="1421296"/>
            <a:ext cx="6102754" cy="443975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955E9D7C-F113-4E8D-8956-076AE5C25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Manufacturing and Construction</a:t>
            </a:r>
          </a:p>
          <a:p>
            <a:r>
              <a:rPr lang="en-US" dirty="0"/>
              <a:t>Engineering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4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10F5A4D9-4872-45DF-9E20-ECAD3A35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ISO 14001 - Worldwide</a:t>
            </a:r>
          </a:p>
        </p:txBody>
      </p:sp>
      <p:pic>
        <p:nvPicPr>
          <p:cNvPr id="38914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1003B775-16B4-2840-ABA9-48A237E8D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6505" y="1966293"/>
            <a:ext cx="7038989" cy="445216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534949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BCE6-FE6C-1D43-BFE2-54F6CCF5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Elements ISO 9001 – 14001 - 45001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9D45-207D-0E4A-AFAE-59C033F8D9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1. Scope</a:t>
            </a:r>
          </a:p>
          <a:p>
            <a:r>
              <a:rPr lang="en-US" dirty="0"/>
              <a:t>2. Normative References</a:t>
            </a:r>
          </a:p>
          <a:p>
            <a:r>
              <a:rPr lang="en-US" dirty="0"/>
              <a:t>3. Terms and Definitions</a:t>
            </a:r>
          </a:p>
          <a:p>
            <a:r>
              <a:rPr lang="en-US" dirty="0"/>
              <a:t>4. Context of the organisation</a:t>
            </a:r>
          </a:p>
          <a:p>
            <a:r>
              <a:rPr lang="en-US" dirty="0"/>
              <a:t>5. Leadership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22F1F-63C7-674C-ACFF-3BD2A062C3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6 Planning</a:t>
            </a:r>
          </a:p>
          <a:p>
            <a:r>
              <a:rPr lang="en-US" dirty="0"/>
              <a:t>7. Support</a:t>
            </a:r>
          </a:p>
          <a:p>
            <a:r>
              <a:rPr lang="en-US" dirty="0"/>
              <a:t>8. Operation</a:t>
            </a:r>
          </a:p>
          <a:p>
            <a:r>
              <a:rPr lang="en-US" dirty="0"/>
              <a:t>9. Performance evaluation</a:t>
            </a:r>
          </a:p>
          <a:p>
            <a:r>
              <a:rPr lang="en-US" dirty="0"/>
              <a:t>10. Improvement</a:t>
            </a:r>
          </a:p>
        </p:txBody>
      </p:sp>
    </p:spTree>
    <p:extLst>
      <p:ext uri="{BB962C8B-B14F-4D97-AF65-F5344CB8AC3E}">
        <p14:creationId xmlns:p14="http://schemas.microsoft.com/office/powerpoint/2010/main" val="106302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592D3-85F7-674B-B40E-8AF892C6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9B61-6461-1549-AC03-3F9A9773A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8000" y="2195854"/>
            <a:ext cx="5181600" cy="33343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Describes the products and/or services, the regulatory requirements, activities , remote locations and facilities supported and documented by ethe quality management system of your company.</a:t>
            </a:r>
          </a:p>
          <a:p>
            <a:r>
              <a:rPr lang="en-US" dirty="0"/>
              <a:t>What your business does</a:t>
            </a:r>
          </a:p>
          <a:p>
            <a:r>
              <a:rPr lang="en-US" dirty="0"/>
              <a:t>Short and simple</a:t>
            </a:r>
          </a:p>
          <a:p>
            <a:r>
              <a:rPr lang="en-US" dirty="0"/>
              <a:t>Customers can read and understand it.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805CD-C494-4149-B5BA-AB940D0FB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51000"/>
            <a:ext cx="5181600" cy="42672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 “</a:t>
            </a:r>
            <a:r>
              <a:rPr lang="en-GB" i="1" dirty="0"/>
              <a:t>Located in Manchester Company XYZ is a high-volume machine shop that specialises in the precision machining of  aluminium brake, steering and suspension components, in accordance with OEM specifications and government regulations, for use in the automotive industry.”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26DF-60D2-AF41-A44B-DA4BA313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Normative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B6226-8B44-D94E-AB13-54C66099B2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Any other documents which are referenced within the management system standard. </a:t>
            </a:r>
          </a:p>
          <a:p>
            <a:r>
              <a:rPr lang="en-US" dirty="0"/>
              <a:t>In the case of 9001:2015, there are many references made to ISO 9000:2015 Quality Management Systems.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42CC6-C636-8A47-B448-E9D2C5C94D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2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2488C-DD78-B24D-B208-78D2E78C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C39BD-ABAA-0945-93F5-892B70449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2000"/>
          </a:p>
          <a:p>
            <a:r>
              <a:rPr lang="en-GB" sz="2000"/>
              <a:t>History of ISO standards</a:t>
            </a:r>
          </a:p>
          <a:p>
            <a:r>
              <a:rPr lang="en-GB" sz="2000"/>
              <a:t>How well are they used? </a:t>
            </a:r>
          </a:p>
          <a:p>
            <a:r>
              <a:rPr lang="en-GB" sz="2000"/>
              <a:t>Structure of standards</a:t>
            </a:r>
          </a:p>
          <a:p>
            <a:r>
              <a:rPr lang="en-GB" sz="2000"/>
              <a:t>What are the advantages?</a:t>
            </a:r>
          </a:p>
          <a:p>
            <a:r>
              <a:rPr lang="en-GB" sz="2000"/>
              <a:t>Plan Do Check Act</a:t>
            </a:r>
          </a:p>
          <a:p>
            <a:r>
              <a:rPr lang="en-GB" sz="2000"/>
              <a:t>ISO 9901:2015, ISO 14001:2015, ISO 45001:2018 (ISO 18001 withdrawn Sept 2021)</a:t>
            </a:r>
            <a:r>
              <a:rPr lang="en-GB" sz="2000">
                <a:effectLst/>
              </a:rPr>
              <a:t> 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565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B266-C80C-6143-8F3D-0CFDF460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Terms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9FD0-54F0-CA47-9A24-8065410C19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terms which are already defined clarifies the meaning and intention behind the terms. ISO 9000:2015 defines some terms.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0DA58-F128-4044-BD8B-9D25AE542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2589"/>
            <a:ext cx="5181600" cy="3685211"/>
          </a:xfrm>
        </p:spPr>
        <p:txBody>
          <a:bodyPr/>
          <a:lstStyle/>
          <a:p>
            <a:r>
              <a:rPr lang="en-US" dirty="0"/>
              <a:t>Product</a:t>
            </a:r>
          </a:p>
          <a:p>
            <a:r>
              <a:rPr lang="en-US" dirty="0"/>
              <a:t>Process</a:t>
            </a:r>
          </a:p>
          <a:p>
            <a:r>
              <a:rPr lang="en-US" dirty="0"/>
              <a:t>Interested Party</a:t>
            </a:r>
          </a:p>
          <a:p>
            <a:r>
              <a:rPr lang="en-US" dirty="0"/>
              <a:t>Risk Based Thinking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Audit</a:t>
            </a:r>
          </a:p>
          <a:p>
            <a:r>
              <a:rPr lang="en-US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87103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FA9F-4F94-144B-B85E-3F9E3A3CB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Context of the organisation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4E06F-22CC-E242-BD5F-0941E6038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282796"/>
            <a:ext cx="8435340" cy="413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19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33A5-4EC0-9F41-822D-1548796C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Leadership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AE65C-45A0-3F4D-9BC3-AB728CEF01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Leadership is involvement with the Management System</a:t>
            </a:r>
          </a:p>
          <a:p>
            <a:r>
              <a:rPr lang="en-US" dirty="0"/>
              <a:t>An external Auditor will expect to discuss leadership with those who manage the organisation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E3DF4-6D24-B447-AC1B-0444BAF8BD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Demonstrating leadership</a:t>
            </a:r>
          </a:p>
          <a:p>
            <a:r>
              <a:rPr lang="en-US" dirty="0"/>
              <a:t>Setting Policy</a:t>
            </a:r>
          </a:p>
          <a:p>
            <a:r>
              <a:rPr lang="en-US" dirty="0"/>
              <a:t>Roles and Responsibilities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6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F648-6F99-2C4F-A1B4-E7BFC511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2DCCD-0F36-5246-8827-34F03ABE7C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we trying to achieve ?</a:t>
            </a:r>
          </a:p>
          <a:p>
            <a:r>
              <a:rPr lang="en-US" dirty="0"/>
              <a:t>What could stop us from reaching our objectives?</a:t>
            </a:r>
          </a:p>
          <a:p>
            <a:r>
              <a:rPr lang="en-US" dirty="0"/>
              <a:t>How will we address these issues?</a:t>
            </a:r>
          </a:p>
          <a:p>
            <a:r>
              <a:rPr lang="en-US" dirty="0"/>
              <a:t>How can risks be turned into opportunities?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AB9A0-D945-6941-BED9-6B80290F6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2589"/>
            <a:ext cx="5181600" cy="35100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can opportunities help us improve?</a:t>
            </a:r>
          </a:p>
          <a:p>
            <a:r>
              <a:rPr lang="en-US" dirty="0"/>
              <a:t>Who will be responsible for actions?</a:t>
            </a:r>
          </a:p>
          <a:p>
            <a:r>
              <a:rPr lang="en-US" dirty="0"/>
              <a:t>When will we need to take action by?</a:t>
            </a:r>
          </a:p>
          <a:p>
            <a:r>
              <a:rPr lang="en-US" dirty="0"/>
              <a:t>How ill we know whether the actions are affective?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2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7A70-D901-0B47-8C65-53A5A004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1B117-2DCC-0146-9373-BF408F18C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3663"/>
            <a:ext cx="5706979" cy="36179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is about resources.</a:t>
            </a:r>
          </a:p>
          <a:p>
            <a:r>
              <a:rPr lang="en-US" dirty="0"/>
              <a:t>People</a:t>
            </a:r>
          </a:p>
          <a:p>
            <a:r>
              <a:rPr lang="en-US" dirty="0"/>
              <a:t>Infrastructure</a:t>
            </a:r>
          </a:p>
          <a:p>
            <a:r>
              <a:rPr lang="en-US" dirty="0"/>
              <a:t>Environment</a:t>
            </a:r>
          </a:p>
          <a:p>
            <a:r>
              <a:rPr lang="en-US" dirty="0"/>
              <a:t>Monitoring and measuring</a:t>
            </a:r>
          </a:p>
          <a:p>
            <a:r>
              <a:rPr lang="en-US" dirty="0"/>
              <a:t>Organisational knowledge</a:t>
            </a:r>
          </a:p>
          <a:p>
            <a:r>
              <a:rPr lang="en-US" dirty="0"/>
              <a:t>Formal learning and development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A9042-4590-A14F-94FB-71CF2C80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074" y="2528888"/>
            <a:ext cx="5291202" cy="260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3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844B-2024-F844-BE32-015B1188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1058-7569-D646-A39A-7F0936A29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Establishing requirements</a:t>
            </a:r>
          </a:p>
          <a:p>
            <a:r>
              <a:rPr lang="en-US" dirty="0"/>
              <a:t>Managing Change</a:t>
            </a:r>
          </a:p>
          <a:p>
            <a:r>
              <a:rPr lang="en-US" dirty="0"/>
              <a:t>Design and development</a:t>
            </a:r>
          </a:p>
          <a:p>
            <a:r>
              <a:rPr lang="en-US" dirty="0"/>
              <a:t>Inputs, Control, Outputs changes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ED6F1-F9D0-ED4E-B4BB-2B9E9C02C5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Managing external providers</a:t>
            </a:r>
          </a:p>
          <a:p>
            <a:r>
              <a:rPr lang="en-US" dirty="0"/>
              <a:t>Understanding operational processes</a:t>
            </a:r>
          </a:p>
          <a:p>
            <a:r>
              <a:rPr lang="en-US" dirty="0"/>
              <a:t>Controlling non-conformances</a:t>
            </a:r>
          </a:p>
        </p:txBody>
      </p:sp>
    </p:spTree>
    <p:extLst>
      <p:ext uri="{BB962C8B-B14F-4D97-AF65-F5344CB8AC3E}">
        <p14:creationId xmlns:p14="http://schemas.microsoft.com/office/powerpoint/2010/main" val="186015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A9BD-EC15-2848-A6E9-4B156300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D2645-447A-D047-A810-9589E2369B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Process performance</a:t>
            </a:r>
          </a:p>
          <a:p>
            <a:r>
              <a:rPr lang="en-US" dirty="0"/>
              <a:t>Customer Satisfaction</a:t>
            </a:r>
          </a:p>
          <a:p>
            <a:r>
              <a:rPr lang="en-US" dirty="0"/>
              <a:t>Internal Audits</a:t>
            </a:r>
          </a:p>
          <a:p>
            <a:r>
              <a:rPr lang="en-US" dirty="0"/>
              <a:t>Management Review</a:t>
            </a:r>
          </a:p>
        </p:txBody>
      </p:sp>
      <p:pic>
        <p:nvPicPr>
          <p:cNvPr id="44034" name="Picture 2" descr="8 Benefits of Professional and Performance Evaluation Tools">
            <a:extLst>
              <a:ext uri="{FF2B5EF4-FFF2-40B4-BE49-F238E27FC236}">
                <a16:creationId xmlns:a16="http://schemas.microsoft.com/office/drawing/2014/main" id="{940FB308-D2E5-9B48-B29A-3E762417A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918791"/>
            <a:ext cx="3797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94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3F28-9FA4-324C-B920-23F645E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11DA7-E4AD-5F4F-88F4-230B2964CA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knowledge and evidence gathered through effective monitoring and measuring processes make improvements</a:t>
            </a:r>
          </a:p>
          <a:p>
            <a:r>
              <a:rPr lang="en-US" dirty="0"/>
              <a:t>Record non-conformity</a:t>
            </a:r>
          </a:p>
          <a:p>
            <a:r>
              <a:rPr lang="en-US" dirty="0"/>
              <a:t>Continual Improvement</a:t>
            </a:r>
          </a:p>
          <a:p>
            <a:endParaRPr lang="en-US" dirty="0"/>
          </a:p>
        </p:txBody>
      </p:sp>
      <p:pic>
        <p:nvPicPr>
          <p:cNvPr id="43010" name="Picture 2" descr="How not to run out of steam when you write your quality improvement plan -  mesma">
            <a:extLst>
              <a:ext uri="{FF2B5EF4-FFF2-40B4-BE49-F238E27FC236}">
                <a16:creationId xmlns:a16="http://schemas.microsoft.com/office/drawing/2014/main" id="{29B572D1-F6B3-CF46-9685-DC12870D7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550" y="3160713"/>
            <a:ext cx="34925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19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BCE6-FE6C-1D43-BFE2-54F6CCF5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Elements ISO 9001 – 14001 - 45001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9D45-207D-0E4A-AFAE-59C033F8D9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1. Scope</a:t>
            </a:r>
          </a:p>
          <a:p>
            <a:r>
              <a:rPr lang="en-US" dirty="0"/>
              <a:t>2. Normative References</a:t>
            </a:r>
          </a:p>
          <a:p>
            <a:r>
              <a:rPr lang="en-US" dirty="0"/>
              <a:t>3. Terms and Definitions</a:t>
            </a:r>
          </a:p>
          <a:p>
            <a:r>
              <a:rPr lang="en-US" dirty="0"/>
              <a:t>4. Context of the organisation</a:t>
            </a:r>
          </a:p>
          <a:p>
            <a:r>
              <a:rPr lang="en-US" dirty="0"/>
              <a:t>5. Leadership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22F1F-63C7-674C-ACFF-3BD2A062C3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6 Planning</a:t>
            </a:r>
          </a:p>
          <a:p>
            <a:r>
              <a:rPr lang="en-US" dirty="0"/>
              <a:t>7. Support</a:t>
            </a:r>
          </a:p>
          <a:p>
            <a:r>
              <a:rPr lang="en-US" dirty="0"/>
              <a:t>8. Operation</a:t>
            </a:r>
          </a:p>
          <a:p>
            <a:r>
              <a:rPr lang="en-US" dirty="0"/>
              <a:t>9. Performance evaluation</a:t>
            </a:r>
          </a:p>
          <a:p>
            <a:r>
              <a:rPr lang="en-US" dirty="0"/>
              <a:t>10. Improvement</a:t>
            </a:r>
          </a:p>
        </p:txBody>
      </p:sp>
    </p:spTree>
    <p:extLst>
      <p:ext uri="{BB962C8B-B14F-4D97-AF65-F5344CB8AC3E}">
        <p14:creationId xmlns:p14="http://schemas.microsoft.com/office/powerpoint/2010/main" val="20117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E748-E924-FB48-8DD5-5497E676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gaining Certification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B7BA-5715-D449-B108-1CA6B8A215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Gap Analysis</a:t>
            </a:r>
          </a:p>
          <a:p>
            <a:r>
              <a:rPr lang="en-US" dirty="0"/>
              <a:t>Identify gaps and areas requiring additional attention to meet the requirements of the standards</a:t>
            </a:r>
          </a:p>
        </p:txBody>
      </p:sp>
      <p:pic>
        <p:nvPicPr>
          <p:cNvPr id="41986" name="Picture 2" descr="Your Ministry: A Gap Analysis - Man in the Mirror">
            <a:extLst>
              <a:ext uri="{FF2B5EF4-FFF2-40B4-BE49-F238E27FC236}">
                <a16:creationId xmlns:a16="http://schemas.microsoft.com/office/drawing/2014/main" id="{01136390-CB88-1A4C-A470-840848EA2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842591"/>
            <a:ext cx="38100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38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36D0006D-F288-264F-8BF7-61974669C2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8" r="16285"/>
          <a:stretch/>
        </p:blipFill>
        <p:spPr bwMode="auto">
          <a:xfrm>
            <a:off x="5797543" y="10"/>
            <a:ext cx="6394152" cy="685799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62138F-2EEC-C24B-BCB2-4ECA8C70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ISO (International Organization for Standardization)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37F5D-8563-5C4A-AC08-5A2BBEEDD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997" y="2272143"/>
            <a:ext cx="4706803" cy="378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world’s largest developer of voluntary International Standards</a:t>
            </a:r>
          </a:p>
          <a:p>
            <a:r>
              <a:rPr lang="en-US" sz="2000">
                <a:solidFill>
                  <a:srgbClr val="000000"/>
                </a:solidFill>
              </a:rPr>
              <a:t>founded in 1947</a:t>
            </a:r>
          </a:p>
          <a:p>
            <a:r>
              <a:rPr lang="en-US" sz="2000">
                <a:solidFill>
                  <a:srgbClr val="000000"/>
                </a:solidFill>
              </a:rPr>
              <a:t>have published 23684 International Standards covering almost all aspects of technology and business</a:t>
            </a:r>
          </a:p>
          <a:p>
            <a:r>
              <a:rPr lang="en-US" sz="2000">
                <a:solidFill>
                  <a:srgbClr val="000000"/>
                </a:solidFill>
              </a:rPr>
              <a:t>members from 165 countries and about 160 people work full time for the Central Secretariat in Geneva, Switzerland.</a:t>
            </a:r>
          </a:p>
        </p:txBody>
      </p:sp>
    </p:spTree>
    <p:extLst>
      <p:ext uri="{BB962C8B-B14F-4D97-AF65-F5344CB8AC3E}">
        <p14:creationId xmlns:p14="http://schemas.microsoft.com/office/powerpoint/2010/main" val="386880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7672-D66D-B44B-B211-31F98E8E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958" y="1280111"/>
            <a:ext cx="10515600" cy="1152525"/>
          </a:xfrm>
        </p:spPr>
        <p:txBody>
          <a:bodyPr/>
          <a:lstStyle/>
          <a:p>
            <a:r>
              <a:rPr lang="en-US" dirty="0"/>
              <a:t>Steps to gaining Certification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EFD45-F262-4A4A-B377-E08E7C0EEC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Implementation</a:t>
            </a:r>
          </a:p>
          <a:p>
            <a:r>
              <a:rPr lang="en-US" dirty="0"/>
              <a:t>Close the gaps form the Gap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878EA-13B6-B547-8A66-A8A2CD47CD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4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077B-73B5-9742-ACE6-D88433EF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110"/>
            <a:ext cx="10515600" cy="1152525"/>
          </a:xfrm>
        </p:spPr>
        <p:txBody>
          <a:bodyPr/>
          <a:lstStyle/>
          <a:p>
            <a:r>
              <a:rPr lang="en-US" dirty="0"/>
              <a:t>Steps to gaining Certification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3A5C-3F94-4045-B50B-D2AE86F65D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Certification</a:t>
            </a:r>
          </a:p>
          <a:p>
            <a:r>
              <a:rPr lang="en-US" dirty="0"/>
              <a:t>Audit form UKAS accredited Auditor.</a:t>
            </a:r>
          </a:p>
          <a:p>
            <a:r>
              <a:rPr lang="en-US" dirty="0"/>
              <a:t>Re-audit every 3 years…</a:t>
            </a:r>
          </a:p>
          <a:p>
            <a:endParaRPr lang="en-US" dirty="0"/>
          </a:p>
        </p:txBody>
      </p:sp>
      <p:pic>
        <p:nvPicPr>
          <p:cNvPr id="40962" name="Picture 2" descr="Ferrari certified to the new ISO 9001 - DNV GL">
            <a:extLst>
              <a:ext uri="{FF2B5EF4-FFF2-40B4-BE49-F238E27FC236}">
                <a16:creationId xmlns:a16="http://schemas.microsoft.com/office/drawing/2014/main" id="{B42B8605-2DD0-9F46-870E-F0F5D9FAB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435" y="2432635"/>
            <a:ext cx="4703365" cy="353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11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9081-58D3-CF44-8B43-26AD5502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benefits of ISO 9001 certified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D3503-0625-704F-B0A2-EDF148A6E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demonstrates your organisation’s ability to consistently meet and exceed customer expectations. </a:t>
            </a:r>
          </a:p>
          <a:p>
            <a:r>
              <a:rPr lang="en-GB" dirty="0"/>
              <a:t>many enterprise buyers and retailers require their suppliers to be ISO 9001 certified in order to minimise their risk of purchasing a poor product or service </a:t>
            </a:r>
          </a:p>
          <a:p>
            <a:r>
              <a:rPr lang="en-GB" dirty="0"/>
              <a:t>ISO 9001 certification can attain significant improvements in organisational efficiency and product quality by minimising waste and errors and increasing productivity.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5B41-D529-D64E-BEDF-3D3F131F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What are the mistakes with ISO?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2AF8-B6E7-9640-AE97-D53782B5DB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wrap="square" anchor="t">
            <a:normAutofit/>
          </a:bodyPr>
          <a:lstStyle/>
          <a:p>
            <a:r>
              <a:rPr lang="en-US" sz="2400" dirty="0"/>
              <a:t>Wrong project leader</a:t>
            </a:r>
          </a:p>
          <a:p>
            <a:r>
              <a:rPr lang="en-US" sz="2400" dirty="0"/>
              <a:t>Lack of management commitment</a:t>
            </a:r>
          </a:p>
          <a:p>
            <a:r>
              <a:rPr lang="en-US" sz="2400" dirty="0"/>
              <a:t>Getting the requirements wrong</a:t>
            </a:r>
          </a:p>
          <a:p>
            <a:r>
              <a:rPr lang="en-US" sz="2400" dirty="0"/>
              <a:t>Doing “ISO”</a:t>
            </a:r>
          </a:p>
          <a:p>
            <a:r>
              <a:rPr lang="en-US" sz="2400" dirty="0"/>
              <a:t>Procedures and documentation</a:t>
            </a:r>
          </a:p>
          <a:p>
            <a:r>
              <a:rPr lang="en-US" sz="2400" dirty="0"/>
              <a:t>Wrong certification body/auditor</a:t>
            </a:r>
          </a:p>
          <a:p>
            <a:r>
              <a:rPr lang="en-US" sz="2400" dirty="0"/>
              <a:t>Ineffective internal auditors</a:t>
            </a:r>
          </a:p>
          <a:p>
            <a:endParaRPr lang="en-US" sz="2400" dirty="0"/>
          </a:p>
        </p:txBody>
      </p:sp>
      <p:pic>
        <p:nvPicPr>
          <p:cNvPr id="46082" name="Picture 2" descr="How Important Are Certifications, Anyway? – Campus To Career">
            <a:extLst>
              <a:ext uri="{FF2B5EF4-FFF2-40B4-BE49-F238E27FC236}">
                <a16:creationId xmlns:a16="http://schemas.microsoft.com/office/drawing/2014/main" id="{E6A514E9-CD78-9F40-A7BD-DB06EAB6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5813" y="2842589"/>
            <a:ext cx="3334373" cy="333437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155044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Diagram&#10;&#10;Description automatically generated">
            <a:extLst>
              <a:ext uri="{FF2B5EF4-FFF2-40B4-BE49-F238E27FC236}">
                <a16:creationId xmlns:a16="http://schemas.microsoft.com/office/drawing/2014/main" id="{20D44E7F-E0E9-6941-890F-1AB051303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7452" y="1245490"/>
            <a:ext cx="8601546" cy="561251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89325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68F8-CD3E-DA44-BCC1-F0291F08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C98B6-A169-244F-B584-2C50182EB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8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EAF7-B878-4C46-8769-6152BDC8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 Standard ISO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C3A1C-7AF9-8949-B9BB-231CB1C447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Latest version is ISO 1:2016</a:t>
            </a: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17BBF2AC-8A6F-2045-9CD9-A41A19186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778000"/>
            <a:ext cx="381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06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2602C-AF0C-3D46-A211-924A9B2C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Environment on the Agenda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3F59A5C-C731-4D68-B5A7-5BC888DE1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1971, ISO created its first two environmental technical committees in the environment</a:t>
            </a:r>
          </a:p>
          <a:p>
            <a:pPr lvl="1"/>
            <a:r>
              <a:rPr lang="en-US" sz="2000"/>
              <a:t>Air quality</a:t>
            </a:r>
          </a:p>
          <a:p>
            <a:pPr lvl="1"/>
            <a:r>
              <a:rPr lang="en-US" sz="2000"/>
              <a:t>Water Quality</a:t>
            </a: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4F1663FD-1CAC-614A-B670-104989F84F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0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12493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EB4D7BAA-9448-4C45-B479-892501FE0A5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8676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137AF-C2CA-5541-8673-42BACC68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ISO 9000 family</a:t>
            </a:r>
          </a:p>
        </p:txBody>
      </p:sp>
      <p:cxnSp>
        <p:nvCxnSpPr>
          <p:cNvPr id="28677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05E99-A8A7-F64B-A696-A9BD23F62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1987 – published the first quality management standard</a:t>
            </a:r>
          </a:p>
          <a:p>
            <a:r>
              <a:rPr lang="en-US" sz="1800"/>
              <a:t>ISO 9001 – Quality Management System</a:t>
            </a:r>
          </a:p>
          <a:p>
            <a:r>
              <a:rPr lang="en-US" sz="1800"/>
              <a:t>I</a:t>
            </a:r>
            <a:r>
              <a:rPr lang="en-US" sz="1800">
                <a:hlinkClick r:id="rId3"/>
              </a:rPr>
              <a:t>SO 9001 – Debunking the Myths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0514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B4CBE-22A4-544E-9423-47AA8C04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ISO and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6B3A9-3AFC-4841-8F22-23510F7A0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1996 ISO 14001  launched the environmental Management System</a:t>
            </a:r>
          </a:p>
          <a:p>
            <a:r>
              <a:rPr lang="en-US" sz="2000"/>
              <a:t>Helps organisations identify and control their environmental impacts</a:t>
            </a:r>
          </a:p>
          <a:p>
            <a:r>
              <a:rPr lang="en-US" sz="2000">
                <a:hlinkClick r:id="rId2"/>
              </a:rPr>
              <a:t>Introduction to ISO 14001:2015</a:t>
            </a:r>
            <a:endParaRPr lang="en-US" sz="2000"/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0D5B9A4B-6FE9-B64D-980A-9BCB696693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87" r="17240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86462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6B12-4AE3-1944-A70D-4A2509EB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Information Security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FC97C79C-7D9A-4099-9989-61F0C9D98E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2005, ISO management system standard on Information Security</a:t>
            </a:r>
          </a:p>
          <a:p>
            <a:r>
              <a:rPr lang="en-US" dirty="0"/>
              <a:t>ISO 27001</a:t>
            </a: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8903C9FB-CFB4-3243-A668-5A1F1294E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7826" y="3078480"/>
            <a:ext cx="2072562" cy="309848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8357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C64B39-408A-F647-8730-44489491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BSI OHSAS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FEF7-C6D2-C14B-B7F6-D7C3B8B71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1996 – BSI 8800</a:t>
            </a:r>
          </a:p>
          <a:p>
            <a:r>
              <a:rPr lang="en-US" sz="2400"/>
              <a:t>1999 OHSAS 18001:1999</a:t>
            </a:r>
          </a:p>
          <a:p>
            <a:pPr marL="0"/>
            <a:r>
              <a:rPr lang="en-US" sz="2400"/>
              <a:t>2007 updated to align with ISO 14001</a:t>
            </a:r>
          </a:p>
          <a:p>
            <a:endParaRPr lang="en-US" sz="2400"/>
          </a:p>
        </p:txBody>
      </p:sp>
      <p:pic>
        <p:nvPicPr>
          <p:cNvPr id="32770" name="Picture 2" descr="Getting certified to BS OHSAS 18001 - YouTube">
            <a:extLst>
              <a:ext uri="{FF2B5EF4-FFF2-40B4-BE49-F238E27FC236}">
                <a16:creationId xmlns:a16="http://schemas.microsoft.com/office/drawing/2014/main" id="{0236ECF5-8CF4-D741-827D-16B223A75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" r="-1" b="-1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98217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945</Words>
  <Application>Microsoft Office PowerPoint</Application>
  <PresentationFormat>Widescreen</PresentationFormat>
  <Paragraphs>167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International Standards</vt:lpstr>
      <vt:lpstr>Learning Outcomes</vt:lpstr>
      <vt:lpstr>ISO (International Organization for Standardization) </vt:lpstr>
      <vt:lpstr>International Standard ISO 1</vt:lpstr>
      <vt:lpstr>Environment on the Agenda</vt:lpstr>
      <vt:lpstr>ISO 9000 family</vt:lpstr>
      <vt:lpstr>ISO and the Environment</vt:lpstr>
      <vt:lpstr>Information Security</vt:lpstr>
      <vt:lpstr>BSI OHSAS</vt:lpstr>
      <vt:lpstr>International standard for Occupational Health and Safety</vt:lpstr>
      <vt:lpstr>Most popular standards</vt:lpstr>
      <vt:lpstr>Certification</vt:lpstr>
      <vt:lpstr>Accreditation</vt:lpstr>
      <vt:lpstr>Accredited by more than one body..</vt:lpstr>
      <vt:lpstr>PowerPoint Presentation</vt:lpstr>
      <vt:lpstr>ISO 14001 - Worldwide</vt:lpstr>
      <vt:lpstr>Common Elements ISO 9001 – 14001 - 45001</vt:lpstr>
      <vt:lpstr>1. Scope</vt:lpstr>
      <vt:lpstr>2. Normative reference</vt:lpstr>
      <vt:lpstr>3. Terms and Definitions</vt:lpstr>
      <vt:lpstr>4. Context of the organisation</vt:lpstr>
      <vt:lpstr>5. Leadership</vt:lpstr>
      <vt:lpstr>6. Planning</vt:lpstr>
      <vt:lpstr>7. Support</vt:lpstr>
      <vt:lpstr>8. Operation</vt:lpstr>
      <vt:lpstr>9. Performance Evaluation</vt:lpstr>
      <vt:lpstr>10. Improvement</vt:lpstr>
      <vt:lpstr>Common Elements ISO 9001 – 14001 - 45001</vt:lpstr>
      <vt:lpstr>Steps to gaining Certification</vt:lpstr>
      <vt:lpstr>Steps to gaining Certification</vt:lpstr>
      <vt:lpstr>Steps to gaining Certification</vt:lpstr>
      <vt:lpstr>What are the benefits of ISO 9001 certified system</vt:lpstr>
      <vt:lpstr>What are the mistakes with ISO?</vt:lpstr>
      <vt:lpstr>PowerPoint Presentation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Standards</dc:title>
  <dc:creator>Louise Smail</dc:creator>
  <cp:lastModifiedBy>David Chitakunye</cp:lastModifiedBy>
  <cp:revision>10</cp:revision>
  <dcterms:created xsi:type="dcterms:W3CDTF">2021-03-10T18:02:32Z</dcterms:created>
  <dcterms:modified xsi:type="dcterms:W3CDTF">2021-03-18T09:11:36Z</dcterms:modified>
</cp:coreProperties>
</file>