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D5EC-A082-4F37-BC70-9A187C8FD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4DF64-7840-4084-AEAB-C250915E1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51475-41F3-47C5-A226-CBC02890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5A95-2FA8-475A-A7F3-FDE94074E18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D154-8506-4B7C-A230-D311EA1A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98C2F-C628-4F1E-A6E5-B01FA59D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946B-6153-40B0-9501-74036A14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F0D0-2221-4F7A-8C01-81F54016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56F6B-88D7-4C20-B990-69A8FF8A8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77457-D5DC-41E9-8B55-9539CE8A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5A95-2FA8-475A-A7F3-FDE94074E18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79F17-085D-459A-BCCB-088B1B53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9E08B-C8A3-461E-A7A8-76517131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946B-6153-40B0-9501-74036A14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1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63748-61AA-4C32-B5FA-18D3E3AC3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6C3D5-08EE-4EA1-A5B2-E65F7A910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C662-059C-4D4F-B446-177BDF91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5A95-2FA8-475A-A7F3-FDE94074E18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960BF-185C-4FA5-ADD9-A7A41973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3D00C-A605-429A-9078-1EF68B69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946B-6153-40B0-9501-74036A14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A9-C75A-4D61-B813-B3CCB9D7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17D1-2285-4CF0-885E-FCC12216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69BAF-DD07-473A-AE55-6AAC716C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5A95-2FA8-475A-A7F3-FDE94074E18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469D-C929-4BD0-9F3C-CAC436B1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1077D-A7B9-44B4-A52E-5DEF9F2D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946B-6153-40B0-9501-74036A14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1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47F8-1BB6-4443-9C5D-222AED69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86767-7FC2-48AC-BF11-1E3AEF0B6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B68E-10B5-44E6-BF94-4BD0FB5F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5A95-2FA8-475A-A7F3-FDE94074E18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E86C8-6317-420A-B317-B654A541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8B59-EDE2-4ECE-A27B-118EE2E4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946B-6153-40B0-9501-74036A14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1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C67C-8535-48B4-B0B7-D3980775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1F28-EB1C-4CAF-A4B3-525EA289D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2724A-1133-43EC-ACD7-09F9CA072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AFF14-0670-43EE-9972-EB80ADB8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5A95-2FA8-475A-A7F3-FDE94074E18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6A2EA-7A41-4252-9F15-2E239781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3A80A-C581-4F44-83DE-EB974D8B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946B-6153-40B0-9501-74036A14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1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65B-AB2C-4B54-8145-43F111C8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3BCA1-13DD-4123-B33B-05C9B51AA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74988-4B8E-4B4C-95D2-C9C37FF3C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FC600-AD3B-4AA2-80FC-DD5266B01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84A7F-A0D8-4B08-BCFA-90C54652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A365A-DE57-4AE5-8C7B-51E84388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5A95-2FA8-475A-A7F3-FDE94074E18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D925F-C67C-4DCC-8C44-1312D61D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75197-C335-4BDF-9937-297DF062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946B-6153-40B0-9501-74036A14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3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AB7A-439E-4584-BC9B-40431A30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94C1F-FE3C-4210-A374-E37A33AB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5A95-2FA8-475A-A7F3-FDE94074E18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ED460-4448-401A-9F2E-809BF870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E81E6-48FD-450F-9D3C-34C2E86F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946B-6153-40B0-9501-74036A14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0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32BE3-0F23-4205-B371-96C1116D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5A95-2FA8-475A-A7F3-FDE94074E18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6F419-1575-4667-8CA5-C1935068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671AF-A7FA-435D-A9A5-5D01F276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946B-6153-40B0-9501-74036A14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669D-0AC1-4569-A912-662B66EA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FF1B-39DB-4C56-83EC-5F25B3303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FC2A4-2D3B-4D41-99F7-1B1B5E265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61314-27D3-40D7-B9B0-EDD6131F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5A95-2FA8-475A-A7F3-FDE94074E18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11902-4E12-429E-8418-02697FA2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DBE29-2EE4-438E-AC7B-BF7EFE28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946B-6153-40B0-9501-74036A14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3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47E8-6022-4C88-9CDD-B85232F3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C43D6-B18F-4436-998D-7DB82652F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01930-601C-4500-8358-213EEEF84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5FEE3-6FF2-4A04-96D7-FEE07996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5A95-2FA8-475A-A7F3-FDE94074E18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2FE74-7FB9-491A-9323-0BD640CC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93620-7E48-48FE-9C41-BC33FACE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946B-6153-40B0-9501-74036A14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CD1C8-59E3-4234-AFD8-22C6A91E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156A5-E08F-43EB-A2C9-8990BC86A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62229-7B00-491D-ABD8-FFC5D5435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35A95-2FA8-475A-A7F3-FDE94074E18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B011-CD44-42F0-B8B6-CDA231C52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EBD1-0C0A-4778-98F4-86BABDB8E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946B-6153-40B0-9501-74036A14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8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59BB8-E907-4EB3-B8A2-DC38F4E87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27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D698B3-D31E-41C7-925D-2C574BD24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942"/>
            <a:ext cx="9144000" cy="1498616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a case study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641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he 5 Biggest Misconceptions About Mental Illness - Port St. Lucie  Hospital, Inc. | Florida Mental Health Services">
            <a:extLst>
              <a:ext uri="{FF2B5EF4-FFF2-40B4-BE49-F238E27FC236}">
                <a16:creationId xmlns:a16="http://schemas.microsoft.com/office/drawing/2014/main" id="{8E2BD83A-A6DC-4A18-895A-D01A9BAAB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7DEF7-A271-4BE0-A8D8-B6FFCA52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687" y="-172289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300" b="1" spc="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Misconceptions about Case Study Research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BB81-DC88-45E9-8BBE-C922FD7D8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96" y="1740877"/>
            <a:ext cx="5547946" cy="51171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GB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 General, theoretical [context-independent knowledge is more valuable than concrete, practical (context-dependent) knowledge.</a:t>
            </a:r>
            <a:br>
              <a:rPr lang="en-GB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18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GB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 One cannot generalise on the basis of an individual case; therefore, the case study cannot contribute to scientific development.</a:t>
            </a:r>
            <a:br>
              <a:rPr lang="en-GB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18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GB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 The case study is most useful for generating hypotheses; that is, in the first stage of a total research process, whereas other methods are more suitable for hypotheses testing and theory building.</a:t>
            </a:r>
            <a:br>
              <a:rPr lang="en-GB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18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GB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 The case study contains a bias toward verification, that is, a tendency to confirm the researcher’s preconceived notions.</a:t>
            </a:r>
            <a:br>
              <a:rPr lang="en-GB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18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GB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 It is often difficult to summarise and develop general propositions and theories on the basis of specific case studies.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74898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38BF-38CA-4C6E-A281-0DE799BC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sz="5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F4F1-8A4B-4180-ABEE-90D7AC5F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7707" y="2714354"/>
            <a:ext cx="5347883" cy="414364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term case study refers to both a method of analysis and a specific research design for examining a problem, both of which can be used to generalise findings across populations. </a:t>
            </a:r>
          </a:p>
          <a:p>
            <a:pPr marL="0" indent="0" algn="just">
              <a:buNone/>
            </a:pPr>
            <a:endParaRPr lang="en-GB" sz="1800" spc="3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case study research paper examines a person, place, event, phenomenon, or other type of subject of analysis in order to extrapolate key themes and results that help predict future trends, illuminate previously hidden issues that can be applied to practice, and/or provide a means for understanding an important research problem with greater clarity. A case study research paper usually examines a single subject of analysis, but case study papers can also be designed as a comparative investigation that shows relationships between two or more subjects. </a:t>
            </a:r>
            <a:endParaRPr lang="en-US" sz="1800" dirty="0"/>
          </a:p>
        </p:txBody>
      </p:sp>
      <p:pic>
        <p:nvPicPr>
          <p:cNvPr id="1026" name="Picture 2" descr="Don&amp;#39;t Waste More Time Writing Bad Case Studies. Use These Tips Instead. |  TechnologyAdvice">
            <a:extLst>
              <a:ext uri="{FF2B5EF4-FFF2-40B4-BE49-F238E27FC236}">
                <a16:creationId xmlns:a16="http://schemas.microsoft.com/office/drawing/2014/main" id="{79263DD7-A0F5-4326-8AB5-DBB041ED5C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8" r="18289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72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DC16E-289C-478E-B351-CDB00626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GB" sz="3100" b="1" spc="3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Writing a Case Study Research Paper</a:t>
            </a:r>
            <a:endParaRPr lang="en-US" sz="3100"/>
          </a:p>
        </p:txBody>
      </p:sp>
      <p:pic>
        <p:nvPicPr>
          <p:cNvPr id="2050" name="Picture 2" descr="How to Write a Case Study Analysis for Business School">
            <a:extLst>
              <a:ext uri="{FF2B5EF4-FFF2-40B4-BE49-F238E27FC236}">
                <a16:creationId xmlns:a16="http://schemas.microsoft.com/office/drawing/2014/main" id="{08F07B0B-4F22-40EB-9928-E442731E7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2"/>
          <a:stretch/>
        </p:blipFill>
        <p:spPr bwMode="auto"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78945-7BF8-4A87-8806-862349E5D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1710966"/>
            <a:ext cx="4871535" cy="5147034"/>
          </a:xfrm>
        </p:spPr>
        <p:txBody>
          <a:bodyPr>
            <a:normAutofit fontScale="92500"/>
          </a:bodyPr>
          <a:lstStyle/>
          <a:p>
            <a:pPr algn="just"/>
            <a:r>
              <a:rPr lang="en-GB" sz="2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 the case represent an unusual or atypical example of a research problem that requires more in-depth analysis? </a:t>
            </a:r>
          </a:p>
          <a:p>
            <a:pPr algn="just"/>
            <a:r>
              <a:rPr lang="en-GB" sz="2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 the case provide important insight or illuminate a previously hidden problem? </a:t>
            </a:r>
            <a:endParaRPr lang="en-GB" sz="2400" spc="3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sz="2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 the case challenge and offer a counter-point to prevailing assumptions?</a:t>
            </a:r>
          </a:p>
          <a:p>
            <a:pPr algn="just"/>
            <a:r>
              <a:rPr lang="en-GB" sz="2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 the case provide an opportunity to pursue action leading to the resolution of a problem? </a:t>
            </a:r>
            <a:endParaRPr lang="en-GB" sz="2400" spc="3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sz="2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 the case offer a new direction in future research? 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89110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16 Important Ways to Use Case Studies in Your Marketing">
            <a:extLst>
              <a:ext uri="{FF2B5EF4-FFF2-40B4-BE49-F238E27FC236}">
                <a16:creationId xmlns:a16="http://schemas.microsoft.com/office/drawing/2014/main" id="{A276EA77-3413-4F1E-A9CC-1836881B2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708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A09BD-017B-47FF-947C-15D446C5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35" y="179357"/>
            <a:ext cx="9265771" cy="622836"/>
          </a:xfrm>
        </p:spPr>
        <p:txBody>
          <a:bodyPr>
            <a:normAutofit fontScale="90000"/>
          </a:bodyPr>
          <a:lstStyle/>
          <a:p>
            <a:r>
              <a:rPr lang="en-GB" sz="4000" b="1" spc="3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Structure and Writing Style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4669-E718-4AC1-BE9E-59224684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023808"/>
            <a:ext cx="9565028" cy="226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  Introduction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2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being studied?</a:t>
            </a:r>
          </a:p>
          <a:p>
            <a:r>
              <a:rPr lang="en-GB" sz="22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is this topic important to investigate? </a:t>
            </a:r>
            <a:endParaRPr lang="en-GB" sz="2200" spc="3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did we know about this topic before I did this study? </a:t>
            </a:r>
          </a:p>
          <a:p>
            <a:r>
              <a:rPr lang="en-GB" sz="22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will this study advance new knowledge or new ways of understanding?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075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ow to Write a Solid Literature Review | GCU Blogs">
            <a:extLst>
              <a:ext uri="{FF2B5EF4-FFF2-40B4-BE49-F238E27FC236}">
                <a16:creationId xmlns:a16="http://schemas.microsoft.com/office/drawing/2014/main" id="{E4F52ECF-06E1-40A4-8886-D0FFCD6EF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 b="3099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45D99-4D07-4CA1-BA78-46B0EC8E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-26129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Structure and Writing Style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57D6-9CEA-4C32-89E2-BDAAB420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1516673"/>
            <a:ext cx="4660390" cy="52753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18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  Literature Review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GB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Place relevant works in the context of their contribution to understanding the case study being investigated. </a:t>
            </a:r>
          </a:p>
          <a:p>
            <a:pPr algn="just"/>
            <a:r>
              <a:rPr lang="en-GB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relationship each work has to the others under consideration that informs the reader why this case is applicable. </a:t>
            </a:r>
            <a:endParaRPr lang="en-GB" sz="1800" spc="3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 new ways to interpret prior research using the case study. </a:t>
            </a:r>
          </a:p>
          <a:p>
            <a:pPr algn="just"/>
            <a:r>
              <a:rPr lang="en-GB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Resolve conflicts amongst seemingly contradictory previous studies. </a:t>
            </a:r>
            <a:endParaRPr lang="en-GB" sz="1800" spc="3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 the way in fulfilling a need for additional research. </a:t>
            </a:r>
          </a:p>
          <a:p>
            <a:pPr algn="just"/>
            <a:r>
              <a:rPr lang="en-GB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Expose any gaps that exist in the literature that the case study could help to fill. </a:t>
            </a:r>
            <a:endParaRPr lang="en-GB" sz="1800" spc="3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Locate your own research within the context of existing literature [very important!]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734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10 Tools That Can Help Students With Case Study Analysis | Emerging  Education Technologies">
            <a:extLst>
              <a:ext uri="{FF2B5EF4-FFF2-40B4-BE49-F238E27FC236}">
                <a16:creationId xmlns:a16="http://schemas.microsoft.com/office/drawing/2014/main" id="{7B00B29C-6B73-4D8D-B490-5A77DF7B0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708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3C119-F537-4BDE-BED7-02876B4D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34" y="129003"/>
            <a:ext cx="9265771" cy="622836"/>
          </a:xfrm>
        </p:spPr>
        <p:txBody>
          <a:bodyPr>
            <a:normAutofit/>
          </a:bodyPr>
          <a:lstStyle/>
          <a:p>
            <a:r>
              <a:rPr lang="en-GB" sz="3600" b="1" spc="3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Structure and Writing Style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8AAC-4362-427D-9E03-DA3BBCF71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023808"/>
            <a:ext cx="9565028" cy="226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III.  Method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your subject of analysis is an incident or event.</a:t>
            </a:r>
          </a:p>
          <a:p>
            <a:r>
              <a:rPr lang="en-GB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your subject of analysis is a person</a:t>
            </a:r>
            <a:endParaRPr lang="en-GB" sz="2000" spc="3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your subject of analysis is a place</a:t>
            </a:r>
          </a:p>
          <a:p>
            <a:r>
              <a:rPr lang="en-GB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your subject of analysis is a phenomenon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315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iscussion groups | Icsi">
            <a:extLst>
              <a:ext uri="{FF2B5EF4-FFF2-40B4-BE49-F238E27FC236}">
                <a16:creationId xmlns:a16="http://schemas.microsoft.com/office/drawing/2014/main" id="{F307B4D0-754E-46D0-BF41-C8992382F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0B5A6-E39E-4B9F-BE69-1CE451E4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1122099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6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Structure and Writing Style</a:t>
            </a:r>
            <a:endParaRPr lang="en-US" sz="36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8964-E033-431F-8B6B-2390E9B4F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4" y="2248293"/>
            <a:ext cx="5665509" cy="4736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IV.  Discussion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Reiterate the Research Problem/State the Major Findings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Explain the Meaning of the Findings and Why They are Important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Relate the Findings to Similar Studies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Alternative Explanations of the Findings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Acknowledge the Study's Limitations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Suggest Areas for Further Research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418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nclusion and other SDSN Resources | by UN SDSN | SDG Guide">
            <a:extLst>
              <a:ext uri="{FF2B5EF4-FFF2-40B4-BE49-F238E27FC236}">
                <a16:creationId xmlns:a16="http://schemas.microsoft.com/office/drawing/2014/main" id="{6C0E2F0D-9AE1-406D-8431-FB7E0CA08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4" b="17324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B0086-0E9A-4676-BD08-C35C14F3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7064" y="1856504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6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Structure and Writing Style</a:t>
            </a:r>
            <a:endParaRPr lang="en-US" sz="36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3B0A-5DB1-4D65-ACDD-E89621A1D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203" y="953965"/>
            <a:ext cx="6017171" cy="5904025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GB" sz="24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  Conclusion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function of your paper's conclusion is to: </a:t>
            </a:r>
          </a:p>
          <a:p>
            <a:pPr marL="342900" indent="-342900" algn="just">
              <a:buAutoNum type="arabicParenR"/>
            </a:pPr>
            <a:r>
              <a:rPr lang="en-GB" sz="2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reiterate the main argument supported by the findings from your case study; </a:t>
            </a:r>
          </a:p>
          <a:p>
            <a:pPr marL="342900" indent="-342900" algn="just">
              <a:buAutoNum type="arabicParenR"/>
            </a:pPr>
            <a:r>
              <a:rPr lang="en-GB" sz="2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clearly the context, background, and necessity of pursuing the research problem using a case study design in relation to an issue, controversy, or a gap found from reviewing the literature; and, </a:t>
            </a:r>
          </a:p>
          <a:p>
            <a:pPr marL="342900" indent="-342900" algn="just">
              <a:buAutoNum type="arabicParenR"/>
            </a:pPr>
            <a:r>
              <a:rPr lang="en-GB" sz="2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a place to persuasively and succinctly restate the significance of your research problem, given that the reader has now been presented with in-depth information about the topic.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53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95194-1AAB-4E38-AD39-040CA4AA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GB" sz="3600" b="1" spc="3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Problems to Avoid</a:t>
            </a:r>
            <a:endParaRPr lang="en-US" sz="3600">
              <a:solidFill>
                <a:schemeClr val="bg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32D20-794D-4BD4-BAB8-50CA174F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GB" sz="2400" spc="3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Overgeneralisation</a:t>
            </a:r>
          </a:p>
          <a:p>
            <a:r>
              <a:rPr lang="en-GB" sz="2400" spc="3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Failure to Document Limitations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400" spc="3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Failure to Extrapolate All Possible Implications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194" name="Picture 2" descr="Avoid These Mistakes at Trade Show Rental Display | Exponents">
            <a:extLst>
              <a:ext uri="{FF2B5EF4-FFF2-40B4-BE49-F238E27FC236}">
                <a16:creationId xmlns:a16="http://schemas.microsoft.com/office/drawing/2014/main" id="{88191AA9-B97F-450C-BA15-E4DFA5115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0716" y="514715"/>
            <a:ext cx="6596652" cy="567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7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704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Writing a case study</vt:lpstr>
      <vt:lpstr>Definition</vt:lpstr>
      <vt:lpstr>Writing a Case Study Research Paper</vt:lpstr>
      <vt:lpstr>Structure and Writing Style</vt:lpstr>
      <vt:lpstr>Structure and Writing Style</vt:lpstr>
      <vt:lpstr>Structure and Writing Style</vt:lpstr>
      <vt:lpstr>Structure and Writing Style</vt:lpstr>
      <vt:lpstr>Structure and Writing Style</vt:lpstr>
      <vt:lpstr>Problems to Avoid</vt:lpstr>
      <vt:lpstr>Misconceptions about Case Study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 case study</dc:title>
  <dc:creator>Anand Walser</dc:creator>
  <cp:lastModifiedBy>Anand Walser</cp:lastModifiedBy>
  <cp:revision>2</cp:revision>
  <dcterms:created xsi:type="dcterms:W3CDTF">2021-07-27T05:31:45Z</dcterms:created>
  <dcterms:modified xsi:type="dcterms:W3CDTF">2021-07-27T09:03:00Z</dcterms:modified>
</cp:coreProperties>
</file>