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2" r:id="rId3"/>
    <p:sldId id="257" r:id="rId4"/>
    <p:sldId id="318" r:id="rId5"/>
    <p:sldId id="260" r:id="rId6"/>
    <p:sldId id="263" r:id="rId7"/>
    <p:sldId id="296" r:id="rId8"/>
    <p:sldId id="264" r:id="rId9"/>
    <p:sldId id="265" r:id="rId10"/>
    <p:sldId id="266" r:id="rId11"/>
    <p:sldId id="270" r:id="rId12"/>
    <p:sldId id="297" r:id="rId13"/>
    <p:sldId id="267" r:id="rId14"/>
    <p:sldId id="315" r:id="rId15"/>
    <p:sldId id="268" r:id="rId16"/>
    <p:sldId id="269" r:id="rId17"/>
    <p:sldId id="317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44C"/>
    <a:srgbClr val="79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A4498-8640-4D72-B631-49F9B250516E}" v="2" dt="2022-06-08T12:40:21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72" d="100"/>
          <a:sy n="72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 Mohan" userId="28e14d68-48b0-4271-b87d-136fac95dfbc" providerId="ADAL" clId="{CA4A4498-8640-4D72-B631-49F9B250516E}"/>
    <pc:docChg chg="custSel delSld modSld">
      <pc:chgData name="Uma Mohan" userId="28e14d68-48b0-4271-b87d-136fac95dfbc" providerId="ADAL" clId="{CA4A4498-8640-4D72-B631-49F9B250516E}" dt="2022-06-08T12:41:13.152" v="75" actId="2696"/>
      <pc:docMkLst>
        <pc:docMk/>
      </pc:docMkLst>
      <pc:sldChg chg="modSp mod">
        <pc:chgData name="Uma Mohan" userId="28e14d68-48b0-4271-b87d-136fac95dfbc" providerId="ADAL" clId="{CA4A4498-8640-4D72-B631-49F9B250516E}" dt="2022-06-08T12:40:37.508" v="74" actId="207"/>
        <pc:sldMkLst>
          <pc:docMk/>
          <pc:sldMk cId="0" sldId="257"/>
        </pc:sldMkLst>
        <pc:spChg chg="mod">
          <ac:chgData name="Uma Mohan" userId="28e14d68-48b0-4271-b87d-136fac95dfbc" providerId="ADAL" clId="{CA4A4498-8640-4D72-B631-49F9B250516E}" dt="2022-06-08T12:40:37.508" v="74" actId="20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Uma Mohan" userId="28e14d68-48b0-4271-b87d-136fac95dfbc" providerId="ADAL" clId="{CA4A4498-8640-4D72-B631-49F9B250516E}" dt="2022-06-08T12:41:13.152" v="75" actId="2696"/>
        <pc:sldMkLst>
          <pc:docMk/>
          <pc:sldMk cId="0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26EE4-5FC8-4317-94E3-233F0DB8AA2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3E7-D446-4494-A09C-C365C6B1BA6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7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D9BB5-6635-427B-8897-FDB3CF4546C5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0961-D585-4637-AFDA-D55F7BF4997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50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fld id="{3CA389BF-8D4F-4DE0-A0E8-F3E4A675D74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16169"/>
      </p:ext>
    </p:extLst>
  </p:cSld>
  <p:clrMapOvr>
    <a:masterClrMapping/>
  </p:clrMapOvr>
  <p:transition spd="slow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3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2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6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2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6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66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46924"/>
      </p:ext>
    </p:extLst>
  </p:cSld>
  <p:clrMapOvr>
    <a:masterClrMapping/>
  </p:clrMapOvr>
  <p:transition spd="slow"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48112"/>
      </p:ext>
    </p:extLst>
  </p:cSld>
  <p:clrMapOvr>
    <a:masterClrMapping/>
  </p:clrMapOvr>
  <p:transition spd="slow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80523"/>
      </p:ext>
    </p:extLst>
  </p:cSld>
  <p:clrMapOvr>
    <a:masterClrMapping/>
  </p:clrMapOvr>
  <p:transition spd="slow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55329"/>
      </p:ext>
    </p:extLst>
  </p:cSld>
  <p:clrMapOvr>
    <a:masterClrMapping/>
  </p:clrMapOvr>
  <p:transition spd="slow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72638"/>
      </p:ext>
    </p:extLst>
  </p:cSld>
  <p:clrMapOvr>
    <a:masterClrMapping/>
  </p:clrMapOvr>
  <p:transition spd="slow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58322"/>
      </p:ext>
    </p:extLst>
  </p:cSld>
  <p:clrMapOvr>
    <a:masterClrMapping/>
  </p:clrMapOvr>
  <p:transition spd="slow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53043"/>
      </p:ext>
    </p:extLst>
  </p:cSld>
  <p:clrMapOvr>
    <a:masterClrMapping/>
  </p:clrMapOvr>
  <p:transition spd="slow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25984"/>
      </p:ext>
    </p:extLst>
  </p:cSld>
  <p:clrMapOvr>
    <a:masterClrMapping/>
  </p:clrMapOvr>
  <p:transition spd="slow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882904"/>
      </p:ext>
    </p:extLst>
  </p:cSld>
  <p:clrMapOvr>
    <a:masterClrMapping/>
  </p:clrMapOvr>
  <p:transition spd="slow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58783"/>
      </p:ext>
    </p:extLst>
  </p:cSld>
  <p:clrMapOvr>
    <a:masterClrMapping/>
  </p:clrMapOvr>
  <p:transition spd="slow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5BC695-1FA1-442A-80A4-E8F83FEF3774}" type="datetimeFigureOut">
              <a:rPr lang="en-GB" smtClean="0"/>
              <a:pPr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 spd="slow">
    <p:blinds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hyperlink" Target="mailto:Preethi.Nageswaran@lsclondon.co.uk" TargetMode="External"/><Relationship Id="rId4" Type="http://schemas.openxmlformats.org/officeDocument/2006/relationships/hyperlink" Target="mailto:Uma.mohan@lsclondon.co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618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300"/>
            </a:br>
            <a:r>
              <a:rPr lang="en-GB" sz="2300" b="1" u="sng"/>
              <a:t>Module: Business Research Methodologies</a:t>
            </a:r>
            <a:br>
              <a:rPr lang="en-GB" sz="2300" u="sng"/>
            </a:br>
            <a:endParaRPr lang="en-GB" sz="2300" u="sn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GB" b="1" u="sng"/>
              <a:t>Module Lecturer: </a:t>
            </a:r>
          </a:p>
          <a:p>
            <a:r>
              <a:rPr lang="en-GB" b="1"/>
              <a:t>Dr Uma Mohan </a:t>
            </a:r>
            <a:endParaRPr lang="en-GB"/>
          </a:p>
          <a:p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r>
              <a:rPr lang="en-GB" sz="2200" b="1" dirty="0">
                <a:solidFill>
                  <a:srgbClr val="FFFFFF"/>
                </a:solidFill>
              </a:rPr>
              <a:t>THE ROLE OF RESEARCH IN THE DECISION-MAKING PROCESS</a:t>
            </a:r>
            <a:br>
              <a:rPr lang="en-GB" sz="2200" dirty="0">
                <a:solidFill>
                  <a:srgbClr val="FFFFFF"/>
                </a:solidFill>
              </a:rPr>
            </a:br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Two viewpoints emerge:</a:t>
            </a:r>
          </a:p>
          <a:p>
            <a:pPr>
              <a:buNone/>
            </a:pPr>
            <a:endParaRPr lang="en-GB" dirty="0"/>
          </a:p>
          <a:p>
            <a:pPr lvl="0"/>
            <a:r>
              <a:rPr lang="en-GB" dirty="0"/>
              <a:t>Research is not practical enough (guided by academic concerns) too theory based.</a:t>
            </a:r>
          </a:p>
          <a:p>
            <a:pPr lvl="0"/>
            <a:r>
              <a:rPr lang="en-GB" dirty="0"/>
              <a:t>Too heavily based on practicality and not enough on theory</a:t>
            </a:r>
          </a:p>
          <a:p>
            <a:pPr>
              <a:buNone/>
            </a:pPr>
            <a:r>
              <a:rPr lang="en-GB" dirty="0"/>
              <a:t>	</a:t>
            </a:r>
          </a:p>
          <a:p>
            <a:pPr>
              <a:buNone/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5508"/>
            <a:ext cx="2515852" cy="5586984"/>
          </a:xfrm>
        </p:spPr>
        <p:txBody>
          <a:bodyPr>
            <a:normAutofit/>
          </a:bodyPr>
          <a:lstStyle/>
          <a:p>
            <a:br>
              <a:rPr lang="en-GB" sz="2600" b="1">
                <a:solidFill>
                  <a:schemeClr val="tx2"/>
                </a:solidFill>
              </a:rPr>
            </a:br>
            <a:r>
              <a:rPr lang="en-GB" sz="2600" b="1">
                <a:solidFill>
                  <a:schemeClr val="tx2"/>
                </a:solidFill>
              </a:rPr>
              <a:t>WHAT STIMULATES RESEARCH </a:t>
            </a:r>
            <a:br>
              <a:rPr lang="en-GB" sz="2600">
                <a:solidFill>
                  <a:schemeClr val="tx2"/>
                </a:solidFill>
              </a:rPr>
            </a:br>
            <a:endParaRPr lang="en-GB" sz="26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561" y="469900"/>
            <a:ext cx="4937237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353" y="954756"/>
            <a:ext cx="4209962" cy="4853888"/>
          </a:xfrm>
        </p:spPr>
        <p:txBody>
          <a:bodyPr anchor="ctr">
            <a:normAutofit/>
          </a:bodyPr>
          <a:lstStyle/>
          <a:p>
            <a:pPr lvl="0"/>
            <a:r>
              <a:rPr lang="en-GB" sz="1900">
                <a:solidFill>
                  <a:schemeClr val="bg1"/>
                </a:solidFill>
              </a:rPr>
              <a:t>When a specific opportunity arises  </a:t>
            </a:r>
          </a:p>
          <a:p>
            <a:pPr lvl="0"/>
            <a:r>
              <a:rPr lang="en-GB" sz="1900">
                <a:solidFill>
                  <a:schemeClr val="bg1"/>
                </a:solidFill>
              </a:rPr>
              <a:t>Personal experiences of the Managers </a:t>
            </a:r>
          </a:p>
          <a:p>
            <a:pPr lvl="0"/>
            <a:r>
              <a:rPr lang="en-GB" sz="1900">
                <a:solidFill>
                  <a:schemeClr val="bg1"/>
                </a:solidFill>
              </a:rPr>
              <a:t>Research data  has been collected in relation to social scientific theory</a:t>
            </a:r>
          </a:p>
          <a:p>
            <a:pPr>
              <a:buNone/>
            </a:pPr>
            <a:endParaRPr lang="en-GB" sz="1900">
              <a:solidFill>
                <a:schemeClr val="bg1"/>
              </a:solidFill>
            </a:endParaRPr>
          </a:p>
          <a:p>
            <a:endParaRPr lang="en-GB" sz="19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743" y="635508"/>
            <a:ext cx="469087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There is a need to strike the right balance 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dirty="0"/>
              <a:t>	</a:t>
            </a:r>
          </a:p>
          <a:p>
            <a:pPr>
              <a:buNone/>
            </a:pPr>
            <a:r>
              <a:rPr lang="en-GB" dirty="0"/>
              <a:t>	Gibbons et al. (1994) suggest that the process of knowledge production in contemporary society falls into two contrasting categories :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BASIC RESEARCH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APPLIED   RESEARCH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>
            <a:normAutofit fontScale="90000"/>
          </a:bodyPr>
          <a:lstStyle/>
          <a:p>
            <a:br>
              <a:rPr lang="en-GB" sz="3100" dirty="0">
                <a:solidFill>
                  <a:srgbClr val="FF0000"/>
                </a:solidFill>
              </a:rPr>
            </a:br>
            <a:r>
              <a:rPr lang="en-GB" sz="3100" dirty="0">
                <a:solidFill>
                  <a:srgbClr val="FF0000"/>
                </a:solidFill>
              </a:rPr>
              <a:t>Gibbons et al. (1994) model 1 &amp;2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sz="1400" dirty="0">
                <a:solidFill>
                  <a:srgbClr val="FF0000"/>
                </a:solidFill>
              </a:rPr>
              <a:t>Sources: Saunders et al. (2009); </a:t>
            </a:r>
            <a:r>
              <a:rPr lang="en-GB" sz="1400" dirty="0" err="1">
                <a:solidFill>
                  <a:srgbClr val="FF0000"/>
                </a:solidFill>
              </a:rPr>
              <a:t>Esterby</a:t>
            </a:r>
            <a:r>
              <a:rPr lang="en-GB" sz="1400" dirty="0">
                <a:solidFill>
                  <a:srgbClr val="FF0000"/>
                </a:solidFill>
              </a:rPr>
              <a:t>-Smith et al (2008)</a:t>
            </a:r>
            <a:br>
              <a:rPr lang="en-GB" sz="1600" dirty="0">
                <a:solidFill>
                  <a:srgbClr val="FF0000"/>
                </a:solidFill>
              </a:rPr>
            </a:b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4245" t="26341" r="25613" b="11314"/>
          <a:stretch>
            <a:fillRect/>
          </a:stretch>
        </p:blipFill>
        <p:spPr bwMode="auto">
          <a:xfrm>
            <a:off x="899591" y="1268760"/>
            <a:ext cx="721053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Used for making </a:t>
            </a:r>
            <a:r>
              <a:rPr lang="en-GB" dirty="0">
                <a:solidFill>
                  <a:srgbClr val="FF0000"/>
                </a:solidFill>
              </a:rPr>
              <a:t>informed management decisions </a:t>
            </a:r>
            <a:r>
              <a:rPr lang="en-GB" dirty="0"/>
              <a:t>and policy</a:t>
            </a:r>
          </a:p>
          <a:p>
            <a:r>
              <a:rPr lang="en-GB" dirty="0"/>
              <a:t>Used in developing </a:t>
            </a:r>
            <a:r>
              <a:rPr lang="en-GB" dirty="0">
                <a:solidFill>
                  <a:srgbClr val="FF0000"/>
                </a:solidFill>
              </a:rPr>
              <a:t>new products and markets</a:t>
            </a:r>
          </a:p>
          <a:p>
            <a:r>
              <a:rPr lang="en-GB" dirty="0"/>
              <a:t>Used for providing new information in order to solve </a:t>
            </a:r>
            <a:r>
              <a:rPr lang="en-GB" dirty="0">
                <a:solidFill>
                  <a:srgbClr val="FF0000"/>
                </a:solidFill>
              </a:rPr>
              <a:t>existing and future problems</a:t>
            </a:r>
          </a:p>
          <a:p>
            <a:r>
              <a:rPr lang="en-GB" dirty="0"/>
              <a:t>Used to </a:t>
            </a:r>
            <a:r>
              <a:rPr lang="en-GB" dirty="0">
                <a:solidFill>
                  <a:srgbClr val="FF0000"/>
                </a:solidFill>
              </a:rPr>
              <a:t>increase knowledge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understanding </a:t>
            </a:r>
            <a:r>
              <a:rPr lang="en-GB" dirty="0"/>
              <a:t>of existing  issues.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That’s why Research is Important in Business / Management.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6202920-9278-41DF-A4DC-9BE526EB57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9722949"/>
                  </p:ext>
                </p:extLst>
              </p:nvPr>
            </p:nvGraphicFramePr>
            <p:xfrm>
              <a:off x="-4323080" y="768350"/>
              <a:ext cx="2286000" cy="1714500"/>
            </p:xfrm>
            <a:graphic>
              <a:graphicData uri="http://schemas.microsoft.com/office/powerpoint/2016/slidezoom">
                <pslz:sldZm>
                  <pslz:sldZmObj sldId="315" cId="0">
                    <pslz:zmPr id="{BB92C25A-76AE-4F50-9699-78807A80D9F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202920-9278-41DF-A4DC-9BE526EB57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323080" y="76835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 spd="slow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349" name="Rectangle 71">
            <a:extLst>
              <a:ext uri="{FF2B5EF4-FFF2-40B4-BE49-F238E27FC236}">
                <a16:creationId xmlns:a16="http://schemas.microsoft.com/office/drawing/2014/main" id="{F5F01BD1-E3CB-4562-A77C-00A3ED246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350" name="Group 73">
            <a:extLst>
              <a:ext uri="{FF2B5EF4-FFF2-40B4-BE49-F238E27FC236}">
                <a16:creationId xmlns:a16="http://schemas.microsoft.com/office/drawing/2014/main" id="{492030E9-8BC2-4840-8C6B-991B68C5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7351" name="Rectangle 75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7352" name="Picture 77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881" y="982132"/>
            <a:ext cx="4702567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800" b="1">
                <a:solidFill>
                  <a:srgbClr val="262626"/>
                </a:solidFill>
              </a:rPr>
            </a:br>
            <a:r>
              <a:rPr lang="en-GB" sz="2800" b="1">
                <a:solidFill>
                  <a:srgbClr val="262626"/>
                </a:solidFill>
              </a:rPr>
              <a:t>The Research Process</a:t>
            </a:r>
            <a:br>
              <a:rPr lang="en-GB" sz="2800">
                <a:solidFill>
                  <a:srgbClr val="262626"/>
                </a:solidFill>
              </a:rPr>
            </a:br>
            <a:endParaRPr lang="en-GB" sz="2800">
              <a:solidFill>
                <a:srgbClr val="262626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325209-1BB3-4A1C-97C2-17DCDC165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229440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347" name="Picture 3" descr="C:\Users\charal20\AppData\Local\Microsoft\Windows\Temporary Internet Files\Content.IE5\IPVE5DST\MC900280731[1].wmf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059512" y="1985971"/>
            <a:ext cx="1825345" cy="2707253"/>
          </a:xfrm>
          <a:prstGeom prst="rect">
            <a:avLst/>
          </a:prstGeom>
          <a:noFill/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43EE5F5-AF73-46E3-90B6-27EEFDAC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69881" y="2400639"/>
            <a:ext cx="4702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61" y="2556932"/>
            <a:ext cx="469508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1500">
                <a:solidFill>
                  <a:srgbClr val="262626"/>
                </a:solidFill>
              </a:rPr>
              <a:t>	The research process usually involves the following six stages:</a:t>
            </a:r>
          </a:p>
          <a:p>
            <a:pPr>
              <a:lnSpc>
                <a:spcPct val="90000"/>
              </a:lnSpc>
              <a:buNone/>
            </a:pPr>
            <a:endParaRPr lang="en-GB" sz="1500">
              <a:solidFill>
                <a:srgbClr val="262626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Identifying a problem (or Research Question)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Reviewing the literature &amp; making hypothesis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Designing the research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Conducting an experiment and/or collecting data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Data analysis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Interpretation, report writing and dissemination of findings.</a:t>
            </a:r>
          </a:p>
          <a:p>
            <a:pPr>
              <a:lnSpc>
                <a:spcPct val="90000"/>
              </a:lnSpc>
              <a:buNone/>
            </a:pPr>
            <a:endParaRPr lang="en-GB" sz="15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n-GB" sz="15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915337"/>
            <a:ext cx="6499944" cy="51184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The Research process</a:t>
            </a:r>
          </a:p>
        </p:txBody>
      </p:sp>
      <p:pic>
        <p:nvPicPr>
          <p:cNvPr id="2050" name="Picture 2" descr="DESIGN THE RESEARCH&#10;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8709" t="25228" r="32363" b="13029"/>
          <a:stretch>
            <a:fillRect/>
          </a:stretch>
        </p:blipFill>
        <p:spPr bwMode="auto">
          <a:xfrm>
            <a:off x="2915816" y="1427178"/>
            <a:ext cx="4176464" cy="501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u="sng">
                <a:solidFill>
                  <a:schemeClr val="accent6">
                    <a:lumMod val="75000"/>
                  </a:schemeClr>
                </a:solidFill>
              </a:rPr>
              <a:t>CLASS ACTIVITY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had to conduct some business research now what would the topic be and what factors would have influenced your thought? Try and write an example that interests you.</a:t>
            </a:r>
          </a:p>
          <a:p>
            <a:endParaRPr lang="en-GB" dirty="0"/>
          </a:p>
          <a:p>
            <a:r>
              <a:rPr lang="en-GB" dirty="0"/>
              <a:t>Think about this as we develop the research process.</a:t>
            </a:r>
          </a:p>
        </p:txBody>
      </p:sp>
    </p:spTree>
    <p:extLst>
      <p:ext uri="{BB962C8B-B14F-4D97-AF65-F5344CB8AC3E}">
        <p14:creationId xmlns:p14="http://schemas.microsoft.com/office/powerpoint/2010/main" val="60638252"/>
      </p:ext>
    </p:extLst>
  </p:cSld>
  <p:clrMapOvr>
    <a:masterClrMapping/>
  </p:clrMapOvr>
  <p:transition spd="slow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END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GB" dirty="0"/>
          </a:p>
          <a:p>
            <a:pPr algn="ctr">
              <a:buNone/>
            </a:pPr>
            <a:endParaRPr lang="en-GB" sz="3600" b="1" dirty="0"/>
          </a:p>
        </p:txBody>
      </p:sp>
      <p:pic>
        <p:nvPicPr>
          <p:cNvPr id="2049" name="Picture 1" descr="C:\Users\charal20\AppData\Local\Microsoft\Windows\Temporary Internet Files\Content.IE5\GNWU0FY2\MC9004420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101128"/>
            <a:ext cx="4937091" cy="349250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72A2106-619A-4547-972C-D15417B24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5D8547F-80F6-4AFA-8B48-8A60511BB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72471" cy="6856214"/>
            <a:chOff x="-15736" y="0"/>
            <a:chExt cx="12229962" cy="685621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E5E8AB1-EE99-473C-9F5B-7E0A71082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C31A8D-F93B-428A-874F-1C99A34DD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DE4164C-38F6-4655-89D4-519E722C5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118AF37-9DEC-4E9F-A1E7-0B1B9DB7D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217" y="1041401"/>
            <a:ext cx="3760783" cy="2345264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b="1"/>
              <a:t>LECTURE 1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1217" y="3657597"/>
            <a:ext cx="3751362" cy="2079174"/>
          </a:xfrm>
        </p:spPr>
        <p:txBody>
          <a:bodyPr>
            <a:normAutofit/>
          </a:bodyPr>
          <a:lstStyle/>
          <a:p>
            <a:r>
              <a:rPr lang="en-GB" b="1"/>
              <a:t>THE ROLE OF SOCIAL AND  BUSINESS RESEARCH </a:t>
            </a:r>
            <a:r>
              <a:rPr lang="en-GB"/>
              <a:t>IN THE DECISION-MAKING PROCESS</a:t>
            </a:r>
            <a:endParaRPr lang="en-GB" b="1"/>
          </a:p>
        </p:txBody>
      </p:sp>
      <p:pic>
        <p:nvPicPr>
          <p:cNvPr id="49157" name="Picture 5" descr="C:\Users\charal20\AppData\Local\Microsoft\Windows\Temporary Internet Files\Content.IE5\NP7NSJO2\MP900305811[1]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915405" y="1950545"/>
            <a:ext cx="1596524" cy="1408932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747883" y="2285829"/>
            <a:ext cx="1605703" cy="1073649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6CF278-DE3C-44C3-B0CE-AF5136750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3522131"/>
            <a:ext cx="72009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033698" y="3682997"/>
            <a:ext cx="3196492" cy="2137328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</p:spTree>
  </p:cSld>
  <p:clrMapOvr>
    <a:masterClrMapping/>
  </p:clrMapOvr>
  <p:transition spd="slow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n-GB" sz="1900">
                <a:solidFill>
                  <a:srgbClr val="262626"/>
                </a:solidFill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1600" b="1" u="sng" dirty="0">
                <a:solidFill>
                  <a:srgbClr val="262626"/>
                </a:solidFill>
              </a:rPr>
              <a:t>Teaching Team: </a:t>
            </a:r>
          </a:p>
          <a:p>
            <a:r>
              <a:rPr lang="en-GB" sz="1600" b="1" dirty="0">
                <a:solidFill>
                  <a:srgbClr val="262626"/>
                </a:solidFill>
              </a:rPr>
              <a:t>Dr Uma Mohan </a:t>
            </a:r>
          </a:p>
          <a:p>
            <a:r>
              <a:rPr lang="en-GB" sz="1600" b="1" dirty="0">
                <a:solidFill>
                  <a:srgbClr val="262626"/>
                </a:solidFill>
              </a:rPr>
              <a:t>Preethi Nageswaran</a:t>
            </a:r>
          </a:p>
          <a:p>
            <a:pPr>
              <a:buNone/>
            </a:pPr>
            <a:endParaRPr lang="en-GB" sz="1600" b="1" u="sng" dirty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GB" sz="1600" b="1" u="sng" dirty="0">
                <a:solidFill>
                  <a:srgbClr val="262626"/>
                </a:solidFill>
              </a:rPr>
              <a:t>Contact:</a:t>
            </a:r>
          </a:p>
          <a:p>
            <a:r>
              <a:rPr lang="en-GB" sz="1600" b="1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Uma.mohan@lsclondon.co.uk</a:t>
            </a:r>
            <a:endParaRPr lang="en-GB" sz="1600" b="1" dirty="0">
              <a:solidFill>
                <a:srgbClr val="00B0F0"/>
              </a:solidFill>
            </a:endParaRPr>
          </a:p>
          <a:p>
            <a:r>
              <a:rPr lang="en-GB" sz="1600" b="1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Preethi.Nageswaran@lsclondon.co.uk</a:t>
            </a:r>
            <a:endParaRPr lang="en-GB" sz="1600" b="1" dirty="0">
              <a:solidFill>
                <a:srgbClr val="00B0F0"/>
              </a:solidFill>
            </a:endParaRPr>
          </a:p>
          <a:p>
            <a:endParaRPr lang="en-GB" sz="1600" dirty="0">
              <a:solidFill>
                <a:srgbClr val="262626"/>
              </a:solidFill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780" name="Picture 4" descr="C:\Users\charal20\AppData\Local\Microsoft\Windows\Temporary Internet Files\Content.IE5\NP7NSJO2\MC900060325[1].wmf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076932" y="1104146"/>
            <a:ext cx="4573531" cy="45986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0B5F-A8D4-4F26-B192-A2D528D3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Core  Text books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9613-48B4-4C40-BB15-25967617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Saunders, M, Thornhill, A, &amp; Lewis, P (2019) Research Methods for Business Students, (8th. ed.) Pearson Education. </a:t>
            </a:r>
          </a:p>
          <a:p>
            <a:endParaRPr lang="en-GB" dirty="0"/>
          </a:p>
          <a:p>
            <a:r>
              <a:rPr lang="en-GB" dirty="0" err="1"/>
              <a:t>Easterby</a:t>
            </a:r>
            <a:r>
              <a:rPr lang="en-GB" dirty="0"/>
              <a:t>-Smith, M. et al (2018) Management and Business Research, (6th. ed.) Sage Publications</a:t>
            </a:r>
          </a:p>
          <a:p>
            <a:r>
              <a:rPr lang="en-GB" dirty="0"/>
              <a:t>Gill, J and Johnson, P. (2010) Research Methods for Managers, (4th ed.) Paul Chapman. </a:t>
            </a:r>
          </a:p>
          <a:p>
            <a:r>
              <a:rPr lang="en-GB" dirty="0" err="1"/>
              <a:t>Jankowicz</a:t>
            </a:r>
            <a:r>
              <a:rPr lang="en-GB" dirty="0"/>
              <a:t>, A. (2004) Business Research Projects, (4th ed.) Pearson Education. </a:t>
            </a:r>
          </a:p>
          <a:p>
            <a:r>
              <a:rPr lang="en-GB" dirty="0" err="1"/>
              <a:t>Ghauri</a:t>
            </a:r>
            <a:r>
              <a:rPr lang="en-GB" dirty="0"/>
              <a:t>, P and </a:t>
            </a:r>
            <a:r>
              <a:rPr lang="en-GB" dirty="0" err="1"/>
              <a:t>Gronhaug</a:t>
            </a:r>
            <a:r>
              <a:rPr lang="en-GB" dirty="0"/>
              <a:t>, K. (2010) Research Methods in Business Studies, Pearson</a:t>
            </a:r>
          </a:p>
          <a:p>
            <a:r>
              <a:rPr lang="en-GB" dirty="0"/>
              <a:t>Hart, C. (2018) Doing a Literature Review: releasing the research imagination, Sage</a:t>
            </a:r>
          </a:p>
          <a:p>
            <a:r>
              <a:rPr lang="en-GB" dirty="0"/>
              <a:t>Ridley, D. (2012) The Literature Review: a step-by-step guide for students, Sage</a:t>
            </a:r>
          </a:p>
          <a:p>
            <a:r>
              <a:rPr lang="en-GB" dirty="0"/>
              <a:t>Stokes, P. and Wall, T. (2014) Research Methods, Palgrave</a:t>
            </a:r>
          </a:p>
          <a:p>
            <a:r>
              <a:rPr lang="en-GB" dirty="0" err="1"/>
              <a:t>Zikmund</a:t>
            </a:r>
            <a:r>
              <a:rPr lang="en-GB" dirty="0"/>
              <a:t>, W.G. and </a:t>
            </a:r>
            <a:r>
              <a:rPr lang="en-GB" dirty="0" err="1"/>
              <a:t>Quinlan,C</a:t>
            </a:r>
            <a:r>
              <a:rPr lang="en-GB" dirty="0"/>
              <a:t>. (2015) Business Research Methods, Cengage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75828"/>
      </p:ext>
    </p:extLst>
  </p:cSld>
  <p:clrMapOvr>
    <a:masterClrMapping/>
  </p:clrMapOvr>
  <p:transition spd="slow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6" name="Rectangle 72">
            <a:extLst>
              <a:ext uri="{FF2B5EF4-FFF2-40B4-BE49-F238E27FC236}">
                <a16:creationId xmlns:a16="http://schemas.microsoft.com/office/drawing/2014/main" id="{1D39ECD8-0E3E-43C1-9E56-3604E9A1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687" name="Group 74">
            <a:extLst>
              <a:ext uri="{FF2B5EF4-FFF2-40B4-BE49-F238E27FC236}">
                <a16:creationId xmlns:a16="http://schemas.microsoft.com/office/drawing/2014/main" id="{1B592F0F-402B-4FF5-BC6B-00A02465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EF0DA20-3B85-45BF-BA3A-BFB1E844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77C3F1-A465-43B3-85B0-DD54F9F15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1DB29FDA-E291-482E-AAF5-3E0C5C321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0024A88-E45C-43D3-B94F-346AF518B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23" y="982132"/>
            <a:ext cx="3420801" cy="1416721"/>
          </a:xfrm>
        </p:spPr>
        <p:txBody>
          <a:bodyPr>
            <a:normAutofit/>
          </a:bodyPr>
          <a:lstStyle/>
          <a:p>
            <a:r>
              <a:rPr lang="en-GB" sz="3500" b="1"/>
              <a:t>Assessment</a:t>
            </a:r>
          </a:p>
        </p:txBody>
      </p:sp>
      <p:cxnSp>
        <p:nvCxnSpPr>
          <p:cNvPr id="71688" name="Straight Connector 80">
            <a:extLst>
              <a:ext uri="{FF2B5EF4-FFF2-40B4-BE49-F238E27FC236}">
                <a16:creationId xmlns:a16="http://schemas.microsoft.com/office/drawing/2014/main" id="{DFBD34B5-7777-4A8A-8ED2-97A4A3C27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563" y="2400639"/>
            <a:ext cx="3017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38" y="2556932"/>
            <a:ext cx="3425571" cy="3318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	1 Assessment(s) covering 100%, will be uploaded to the portal and be available to you .</a:t>
            </a:r>
            <a:endParaRPr lang="en-GB" sz="1600" dirty="0"/>
          </a:p>
          <a:p>
            <a:pPr>
              <a:buNone/>
            </a:pPr>
            <a:r>
              <a:rPr lang="en-GB" sz="1600" dirty="0"/>
              <a:t> RM assignment, RM proposal </a:t>
            </a:r>
          </a:p>
          <a:p>
            <a:endParaRPr lang="en-GB" sz="1600" dirty="0"/>
          </a:p>
        </p:txBody>
      </p:sp>
      <p:sp>
        <p:nvSpPr>
          <p:cNvPr id="71689" name="Rectangle 82">
            <a:extLst>
              <a:ext uri="{FF2B5EF4-FFF2-40B4-BE49-F238E27FC236}">
                <a16:creationId xmlns:a16="http://schemas.microsoft.com/office/drawing/2014/main" id="{018F8D27-BFDB-4BF9-A512-FF930275B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1614" y="821175"/>
            <a:ext cx="1882763" cy="24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682" name="Picture 2" descr="http://t0.gstatic.com/images?q=tbn:ANd9GcRXT2FFBjTmRvJUkBYH1lLGkl8r1M4TJ7SkpwA23OI85FeP1YM&amp;t=1&amp;usg=__-GCtwCD2dSYI9tumfYQwyQHW020="/>
          <p:cNvPicPr>
            <a:picLocks noChangeAspect="1" noChangeArrowheads="1"/>
          </p:cNvPicPr>
          <p:nvPr/>
        </p:nvPicPr>
        <p:blipFill rotWithShape="1">
          <a:blip r:embed="rId6" cstate="print"/>
          <a:srcRect t="2026" r="-3" b="-3"/>
          <a:stretch/>
        </p:blipFill>
        <p:spPr bwMode="auto">
          <a:xfrm>
            <a:off x="6641614" y="821175"/>
            <a:ext cx="1882763" cy="2494531"/>
          </a:xfrm>
          <a:prstGeom prst="rect">
            <a:avLst/>
          </a:prstGeom>
          <a:noFill/>
        </p:spPr>
      </p:pic>
      <p:pic>
        <p:nvPicPr>
          <p:cNvPr id="71684" name="Picture 4" descr="http://t1.gstatic.com/images?q=tbn:ANd9GcSsiQeNTJ1Sswe4uHfihFhjZsvIZTZIgvsGil6NnhI0K0rFbIk&amp;t=1&amp;h=158&amp;w=236&amp;usg=__Dmo81p3SPLJhUAFyJ4rx8XlE1nI="/>
          <p:cNvPicPr>
            <a:picLocks noChangeAspect="1" noChangeArrowheads="1"/>
          </p:cNvPicPr>
          <p:nvPr/>
        </p:nvPicPr>
        <p:blipFill rotWithShape="1">
          <a:blip r:embed="rId7" cstate="print"/>
          <a:srcRect t="6012" b="206"/>
          <a:stretch/>
        </p:blipFill>
        <p:spPr bwMode="auto">
          <a:xfrm>
            <a:off x="4570086" y="3453833"/>
            <a:ext cx="3948060" cy="247883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2290266"/>
          </a:xfrm>
        </p:spPr>
        <p:txBody>
          <a:bodyPr>
            <a:normAutofit/>
          </a:bodyPr>
          <a:lstStyle/>
          <a:p>
            <a:br>
              <a:rPr lang="en-GB" b="1" dirty="0">
                <a:solidFill>
                  <a:srgbClr val="FF0000"/>
                </a:solidFill>
              </a:rPr>
            </a:br>
            <a:r>
              <a:rPr lang="en-GB" sz="4900" b="1" dirty="0">
                <a:solidFill>
                  <a:srgbClr val="FF0000"/>
                </a:solidFill>
              </a:rPr>
              <a:t>WHAT IS RESEARCH?</a:t>
            </a:r>
            <a:br>
              <a:rPr lang="en-GB" sz="4900" dirty="0">
                <a:solidFill>
                  <a:srgbClr val="FF0000"/>
                </a:solidFill>
              </a:rPr>
            </a:br>
            <a:endParaRPr lang="en-GB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2" descr="http://t3.gstatic.com/images?q=tbn:ANd9GcSA201moClC2pSJGmpliC7AYmn7Pc2QHVvtzO7yga18P2lI80g&amp;t=1&amp;h=167&amp;w=223&amp;usg=__BoKhjngCG_ZRWOVA65IpQ1zACOc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152" y="2615392"/>
            <a:ext cx="4078064" cy="311522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268760"/>
            <a:ext cx="727280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3200" dirty="0"/>
              <a:t>“</a:t>
            </a:r>
            <a:r>
              <a:rPr lang="en-GB" sz="4000" b="1" i="1" dirty="0"/>
              <a:t>Something that people undertake in order to find out things in a </a:t>
            </a:r>
            <a:r>
              <a:rPr lang="en-GB" sz="4000" b="1" i="1" u="sng" dirty="0"/>
              <a:t>systematic</a:t>
            </a:r>
            <a:r>
              <a:rPr lang="en-GB" sz="4000" b="1" i="1" dirty="0"/>
              <a:t> way, thereby increasing their </a:t>
            </a:r>
            <a:r>
              <a:rPr lang="en-GB" sz="4000" b="1" i="1" u="sng" dirty="0"/>
              <a:t>knowledge</a:t>
            </a:r>
            <a:r>
              <a:rPr lang="en-GB" sz="4000" b="1" i="1" dirty="0"/>
              <a:t>”</a:t>
            </a:r>
          </a:p>
          <a:p>
            <a:pPr>
              <a:buNone/>
            </a:pPr>
            <a:r>
              <a:rPr lang="en-GB" sz="4000" b="1" i="1" dirty="0"/>
              <a:t> </a:t>
            </a:r>
            <a:r>
              <a:rPr lang="en-GB" sz="3200" dirty="0"/>
              <a:t> </a:t>
            </a:r>
            <a:r>
              <a:rPr lang="en-GB" sz="1600" dirty="0"/>
              <a:t>Saunders, Lewis &amp; Thornhill (2009 p.3 )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,</a:t>
            </a:r>
          </a:p>
        </p:txBody>
      </p:sp>
    </p:spTree>
  </p:cSld>
  <p:clrMapOvr>
    <a:masterClrMapping/>
  </p:clrMapOvr>
  <p:transition spd="slow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br>
              <a:rPr lang="en-GB" sz="2200" b="1">
                <a:solidFill>
                  <a:srgbClr val="FFFFFF"/>
                </a:solidFill>
              </a:rPr>
            </a:br>
            <a:r>
              <a:rPr lang="en-GB" sz="2200" b="1">
                <a:solidFill>
                  <a:srgbClr val="FFFFFF"/>
                </a:solidFill>
              </a:rPr>
              <a:t>EXPANDED DEFINITION</a:t>
            </a:r>
            <a:br>
              <a:rPr lang="en-GB" sz="2200">
                <a:solidFill>
                  <a:srgbClr val="FFFFFF"/>
                </a:solidFill>
              </a:rPr>
            </a:br>
            <a:endParaRPr lang="en-GB" sz="2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1700" b="1" dirty="0"/>
              <a:t>	</a:t>
            </a:r>
            <a:r>
              <a:rPr lang="en-GB" sz="1700" b="1" dirty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GB" sz="1700" b="1" u="sng" dirty="0">
                <a:latin typeface="Times New Roman" pitchFamily="18" charset="0"/>
                <a:cs typeface="Times New Roman" pitchFamily="18" charset="0"/>
              </a:rPr>
              <a:t>purposeful,</a:t>
            </a:r>
            <a:r>
              <a:rPr lang="en-GB" sz="17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700" b="1" u="sng" dirty="0">
                <a:latin typeface="Times New Roman" pitchFamily="18" charset="0"/>
                <a:cs typeface="Times New Roman" pitchFamily="18" charset="0"/>
              </a:rPr>
              <a:t>precise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1700" b="1" u="sng" dirty="0">
                <a:latin typeface="Times New Roman" pitchFamily="18" charset="0"/>
                <a:cs typeface="Times New Roman" pitchFamily="18" charset="0"/>
              </a:rPr>
              <a:t>systematic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 search for new knowledge, skills, attitudes and values, or for the re-interpretation of existing knowledge, skills, attitudes and values.</a:t>
            </a:r>
          </a:p>
          <a:p>
            <a:pPr>
              <a:lnSpc>
                <a:spcPct val="90000"/>
              </a:lnSpc>
              <a:buNone/>
            </a:pPr>
            <a:r>
              <a:rPr lang="en-GB" sz="1700" b="1" dirty="0"/>
              <a:t>	Key aspects need to be present for research:</a:t>
            </a:r>
            <a:endParaRPr lang="en-GB" sz="1700" dirty="0"/>
          </a:p>
          <a:p>
            <a:pPr lvl="1">
              <a:lnSpc>
                <a:spcPct val="90000"/>
              </a:lnSpc>
            </a:pPr>
            <a:r>
              <a:rPr lang="en-GB" sz="1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collection and analysis 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should be systematic (based on logical relationships) </a:t>
            </a:r>
          </a:p>
          <a:p>
            <a:pPr lvl="1">
              <a:lnSpc>
                <a:spcPct val="90000"/>
              </a:lnSpc>
            </a:pPr>
            <a:r>
              <a:rPr lang="en-GB" sz="1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interpretation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should be systematic</a:t>
            </a:r>
          </a:p>
          <a:p>
            <a:pPr lvl="1">
              <a:lnSpc>
                <a:spcPct val="90000"/>
              </a:lnSpc>
            </a:pP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 should be clear (find out things)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41708EBE-8F1C-4F88-9893-363C6C692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03008F04-25AC-4851-913F-8E3AE20B1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FFDCD6-F7ED-482D-907C-CD48B9B1D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765067-14FA-421E-B823-BC9850AB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C27D4-E19A-481A-BB00-A276CC012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A9933D-84D7-4A15-B34D-2D7B08120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43" y="982132"/>
            <a:ext cx="3631643" cy="1774814"/>
          </a:xfrm>
        </p:spPr>
        <p:txBody>
          <a:bodyPr>
            <a:normAutofit/>
          </a:bodyPr>
          <a:lstStyle/>
          <a:p>
            <a:r>
              <a:rPr lang="en-GB"/>
              <a:t>TYPES OF RESEARCH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34C3C3E8-6B5D-49DA-997A-3582B89C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9674" y="2838638"/>
            <a:ext cx="3497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l_fi" descr="http://www.brass.cf.ac.uk/images/business_people.jpg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971550" y="3795583"/>
            <a:ext cx="1662681" cy="1134779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pic>
        <p:nvPicPr>
          <p:cNvPr id="4" name="il_fi" descr="http://www.lvqresearch.com/clientUploads/LVQResearch/uploads/radEditor/images/Qualitative.jpg"/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78479" y="3807023"/>
            <a:ext cx="1672029" cy="1111899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4" y="1158023"/>
            <a:ext cx="3396711" cy="4696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000" b="1" dirty="0"/>
              <a:t>SOCIAL RESEARCH 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Purposeful, systematic and search for knowledge examining society’s attitudes, assumptions, beliefs, trends, stratifications and rules in order to determine Cause-and-effects, relationships between variables. </a:t>
            </a:r>
          </a:p>
          <a:p>
            <a:pPr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  <a:buNone/>
            </a:pPr>
            <a:r>
              <a:rPr lang="en-GB" sz="2000" b="1" dirty="0"/>
              <a:t>BUSINESS RESEARCH</a:t>
            </a:r>
            <a:r>
              <a:rPr lang="en-GB" sz="2000" dirty="0"/>
              <a:t> </a:t>
            </a:r>
          </a:p>
          <a:p>
            <a:pPr lvl="0">
              <a:lnSpc>
                <a:spcPct val="90000"/>
              </a:lnSpc>
            </a:pPr>
            <a:r>
              <a:rPr lang="en-GB" sz="2000" dirty="0"/>
              <a:t>Undertaken in a systematic way to find out things </a:t>
            </a:r>
            <a:r>
              <a:rPr lang="en-GB" sz="2000" dirty="0">
                <a:solidFill>
                  <a:srgbClr val="FF0000"/>
                </a:solidFill>
              </a:rPr>
              <a:t>about business and management.</a:t>
            </a:r>
          </a:p>
          <a:p>
            <a:pPr>
              <a:lnSpc>
                <a:spcPct val="90000"/>
              </a:lnSpc>
              <a:buNone/>
            </a:pPr>
            <a:endParaRPr lang="en-GB" sz="2000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750</Words>
  <Application>Microsoft Office PowerPoint</Application>
  <PresentationFormat>On-screen Show (4:3)</PresentationFormat>
  <Paragraphs>100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Times New Roman</vt:lpstr>
      <vt:lpstr>Organic</vt:lpstr>
      <vt:lpstr> Module: Business Research Methodologies </vt:lpstr>
      <vt:lpstr> LECTURE 1 </vt:lpstr>
      <vt:lpstr>GENERAL INTRODUCTION</vt:lpstr>
      <vt:lpstr>Core  Text books</vt:lpstr>
      <vt:lpstr>Assessment</vt:lpstr>
      <vt:lpstr> WHAT IS RESEARCH? </vt:lpstr>
      <vt:lpstr>PowerPoint Presentation</vt:lpstr>
      <vt:lpstr> EXPANDED DEFINITION </vt:lpstr>
      <vt:lpstr>TYPES OF RESEARCH</vt:lpstr>
      <vt:lpstr>       THE ROLE OF RESEARCH IN THE DECISION-MAKING PROCESS </vt:lpstr>
      <vt:lpstr> WHAT STIMULATES RESEARCH  </vt:lpstr>
      <vt:lpstr>There is a need to strike the right balance  </vt:lpstr>
      <vt:lpstr> Gibbons et al. (1994) model 1 &amp;2 Sources: Saunders et al. (2009); Esterby-Smith et al (2008) </vt:lpstr>
      <vt:lpstr>Why Do Research?</vt:lpstr>
      <vt:lpstr> The Research Process </vt:lpstr>
      <vt:lpstr>The Research process</vt:lpstr>
      <vt:lpstr>CLASS ACTIVITY 1</vt:lpstr>
      <vt:lpstr>END OF LECTURE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Module: Business Research Methodologies </dc:title>
  <dc:creator>Uma Mohan</dc:creator>
  <cp:lastModifiedBy>Uma Mohan</cp:lastModifiedBy>
  <cp:revision>13</cp:revision>
  <dcterms:created xsi:type="dcterms:W3CDTF">2020-10-30T12:15:27Z</dcterms:created>
  <dcterms:modified xsi:type="dcterms:W3CDTF">2022-06-08T12:41:21Z</dcterms:modified>
</cp:coreProperties>
</file>