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14"/>
  </p:notesMasterIdLst>
  <p:sldIdLst>
    <p:sldId id="257" r:id="rId2"/>
    <p:sldId id="258" r:id="rId3"/>
    <p:sldId id="290" r:id="rId4"/>
    <p:sldId id="263" r:id="rId5"/>
    <p:sldId id="297" r:id="rId6"/>
    <p:sldId id="300" r:id="rId7"/>
    <p:sldId id="308" r:id="rId8"/>
    <p:sldId id="309" r:id="rId9"/>
    <p:sldId id="310" r:id="rId10"/>
    <p:sldId id="283" r:id="rId11"/>
    <p:sldId id="293" r:id="rId12"/>
    <p:sldId id="284" r:id="rId13"/>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048"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8" d="100"/>
          <a:sy n="78" d="100"/>
        </p:scale>
        <p:origin x="-1986" y="-90"/>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B19E5997-35B3-4B52-8B0E-1E69973460C9}" type="datetimeFigureOut">
              <a:rPr lang="en-GB" smtClean="0"/>
              <a:pPr/>
              <a:t>15/10/2021</a:t>
            </a:fld>
            <a:endParaRPr lang="en-GB"/>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7BA58F7D-6125-4707-ACEF-BF58BC1D3B20}"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7BA58F7D-6125-4707-ACEF-BF58BC1D3B20}" type="slidenum">
              <a:rPr lang="en-GB" smtClean="0"/>
              <a:pPr/>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7BA58F7D-6125-4707-ACEF-BF58BC1D3B20}" type="slidenum">
              <a:rPr lang="en-GB" smtClean="0"/>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BA58F7D-6125-4707-ACEF-BF58BC1D3B20}" type="slidenum">
              <a:rPr lang="en-GB" smtClean="0"/>
              <a:pPr/>
              <a:t>4</a:t>
            </a:fld>
            <a:endParaRPr lang="en-GB"/>
          </a:p>
        </p:txBody>
      </p:sp>
    </p:spTree>
    <p:extLst>
      <p:ext uri="{BB962C8B-B14F-4D97-AF65-F5344CB8AC3E}">
        <p14:creationId xmlns:p14="http://schemas.microsoft.com/office/powerpoint/2010/main" val="18003152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60F1C17C-FE65-4E28-B01F-159C9666088A}" type="datetime1">
              <a:rPr lang="en-GB" smtClean="0"/>
              <a:pPr/>
              <a:t>15/10/2021</a:t>
            </a:fld>
            <a:endParaRPr lang="en-GB"/>
          </a:p>
        </p:txBody>
      </p:sp>
      <p:sp>
        <p:nvSpPr>
          <p:cNvPr id="5" name="Footer Placeholder 4"/>
          <p:cNvSpPr>
            <a:spLocks noGrp="1"/>
          </p:cNvSpPr>
          <p:nvPr>
            <p:ph type="ftr" sz="quarter" idx="11"/>
          </p:nvPr>
        </p:nvSpPr>
        <p:spPr>
          <a:xfrm>
            <a:off x="1921934" y="5054602"/>
            <a:ext cx="4064860" cy="279400"/>
          </a:xfrm>
        </p:spPr>
        <p:txBody>
          <a:bodyPr/>
          <a:lstStyle/>
          <a:p>
            <a:endParaRPr lang="en-GB"/>
          </a:p>
        </p:txBody>
      </p:sp>
      <p:sp>
        <p:nvSpPr>
          <p:cNvPr id="6" name="Slide Number Placeholder 5"/>
          <p:cNvSpPr>
            <a:spLocks noGrp="1"/>
          </p:cNvSpPr>
          <p:nvPr>
            <p:ph type="sldNum" sz="quarter" idx="12"/>
          </p:nvPr>
        </p:nvSpPr>
        <p:spPr>
          <a:xfrm>
            <a:off x="6817317" y="5054602"/>
            <a:ext cx="413483" cy="279400"/>
          </a:xfrm>
        </p:spPr>
        <p:txBody>
          <a:bodyPr/>
          <a:lstStyle/>
          <a:p>
            <a:fld id="{577EF11F-55FE-434C-96FE-C4BC3CE13E0C}" type="slidenum">
              <a:rPr lang="en-GB" smtClean="0"/>
              <a:pPr/>
              <a:t>‹#›</a:t>
            </a:fld>
            <a:endParaRPr lang="en-GB"/>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2291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407475-0279-4664-9F06-87EF7B556EA5}" type="datetime1">
              <a:rPr lang="en-GB" smtClean="0"/>
              <a:pPr/>
              <a:t>15/10/2021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7EF11F-55FE-434C-96FE-C4BC3CE13E0C}" type="slidenum">
              <a:rPr lang="en-GB" smtClean="0"/>
              <a:pPr/>
              <a:t>‹#›</a:t>
            </a:fld>
            <a:endParaRPr lang="en-GB"/>
          </a:p>
        </p:txBody>
      </p:sp>
    </p:spTree>
    <p:extLst>
      <p:ext uri="{BB962C8B-B14F-4D97-AF65-F5344CB8AC3E}">
        <p14:creationId xmlns:p14="http://schemas.microsoft.com/office/powerpoint/2010/main" val="104260674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407475-0279-4664-9F06-87EF7B556EA5}" type="datetime1">
              <a:rPr lang="en-GB" smtClean="0"/>
              <a:pPr/>
              <a:t>15/10/2021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EF11F-55FE-434C-96FE-C4BC3CE13E0C}" type="slidenum">
              <a:rPr lang="en-GB" smtClean="0"/>
              <a:pPr/>
              <a:t>‹#›</a:t>
            </a:fld>
            <a:endParaRPr lang="en-GB"/>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843835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407475-0279-4664-9F06-87EF7B556EA5}" type="datetime1">
              <a:rPr lang="en-GB" smtClean="0"/>
              <a:pPr/>
              <a:t>15/10/2021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EF11F-55FE-434C-96FE-C4BC3CE13E0C}" type="slidenum">
              <a:rPr lang="en-GB" smtClean="0"/>
              <a:pPr/>
              <a:t>‹#›</a:t>
            </a:fld>
            <a:endParaRPr lang="en-GB"/>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477781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407475-0279-4664-9F06-87EF7B556EA5}" type="datetime1">
              <a:rPr lang="en-GB" smtClean="0"/>
              <a:pPr/>
              <a:t>15/10/2021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EF11F-55FE-434C-96FE-C4BC3CE13E0C}" type="slidenum">
              <a:rPr lang="en-GB" smtClean="0"/>
              <a:pPr/>
              <a:t>‹#›</a:t>
            </a:fld>
            <a:endParaRPr lang="en-GB"/>
          </a:p>
        </p:txBody>
      </p:sp>
    </p:spTree>
    <p:extLst>
      <p:ext uri="{BB962C8B-B14F-4D97-AF65-F5344CB8AC3E}">
        <p14:creationId xmlns:p14="http://schemas.microsoft.com/office/powerpoint/2010/main" val="202238997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407475-0279-4664-9F06-87EF7B556EA5}" type="datetime1">
              <a:rPr lang="en-GB" smtClean="0"/>
              <a:pPr/>
              <a:t>15/10/2021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EF11F-55FE-434C-96FE-C4BC3CE13E0C}" type="slidenum">
              <a:rPr lang="en-GB" smtClean="0"/>
              <a:pPr/>
              <a:t>‹#›</a:t>
            </a:fld>
            <a:endParaRPr lang="en-GB"/>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29069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407475-0279-4664-9F06-87EF7B556EA5}" type="datetime1">
              <a:rPr lang="en-GB" smtClean="0"/>
              <a:pPr/>
              <a:t>15/10/2021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EF11F-55FE-434C-96FE-C4BC3CE13E0C}" type="slidenum">
              <a:rPr lang="en-GB" smtClean="0"/>
              <a:pPr/>
              <a:t>‹#›</a:t>
            </a:fld>
            <a:endParaRPr lang="en-GB"/>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317528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407475-0279-4664-9F06-87EF7B556EA5}" type="datetime1">
              <a:rPr lang="en-GB" smtClean="0"/>
              <a:pPr/>
              <a:t>15/10/2021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EF11F-55FE-434C-96FE-C4BC3CE13E0C}" type="slidenum">
              <a:rPr lang="en-GB" smtClean="0"/>
              <a:pPr/>
              <a:t>‹#›</a:t>
            </a:fld>
            <a:endParaRPr lang="en-GB"/>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1942068"/>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407475-0279-4664-9F06-87EF7B556EA5}" type="datetime1">
              <a:rPr lang="en-GB" smtClean="0"/>
              <a:pPr/>
              <a:t>15/10/2021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EF11F-55FE-434C-96FE-C4BC3CE13E0C}" type="slidenum">
              <a:rPr lang="en-GB" smtClean="0"/>
              <a:pPr/>
              <a:t>‹#›</a:t>
            </a:fld>
            <a:endParaRPr lang="en-GB"/>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397641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407475-0279-4664-9F06-87EF7B556EA5}" type="datetime1">
              <a:rPr lang="en-GB" smtClean="0"/>
              <a:pPr/>
              <a:t>15/10/2021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EF11F-55FE-434C-96FE-C4BC3CE13E0C}" type="slidenum">
              <a:rPr lang="en-GB" smtClean="0"/>
              <a:pPr/>
              <a:t>‹#›</a:t>
            </a:fld>
            <a:endParaRPr lang="en-GB"/>
          </a:p>
        </p:txBody>
      </p:sp>
    </p:spTree>
    <p:extLst>
      <p:ext uri="{BB962C8B-B14F-4D97-AF65-F5344CB8AC3E}">
        <p14:creationId xmlns:p14="http://schemas.microsoft.com/office/powerpoint/2010/main" val="285238482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17183C-8632-4164-9791-802BB71518D8}" type="datetime1">
              <a:rPr lang="en-GB" smtClean="0"/>
              <a:pPr/>
              <a:t>15/10/2021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EF11F-55FE-434C-96FE-C4BC3CE13E0C}" type="slidenum">
              <a:rPr lang="en-GB" smtClean="0"/>
              <a:pPr/>
              <a:t>‹#›</a:t>
            </a:fld>
            <a:endParaRPr lang="en-GB"/>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5887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407475-0279-4664-9F06-87EF7B556EA5}" type="datetime1">
              <a:rPr lang="en-GB" smtClean="0"/>
              <a:pPr/>
              <a:t>15/10/2021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7EF11F-55FE-434C-96FE-C4BC3CE13E0C}" type="slidenum">
              <a:rPr lang="en-GB" smtClean="0"/>
              <a:pPr/>
              <a:t>‹#›</a:t>
            </a:fld>
            <a:endParaRPr lang="en-GB"/>
          </a:p>
        </p:txBody>
      </p:sp>
    </p:spTree>
    <p:extLst>
      <p:ext uri="{BB962C8B-B14F-4D97-AF65-F5344CB8AC3E}">
        <p14:creationId xmlns:p14="http://schemas.microsoft.com/office/powerpoint/2010/main" val="43755472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407475-0279-4664-9F06-87EF7B556EA5}" type="datetime1">
              <a:rPr lang="en-GB" smtClean="0"/>
              <a:pPr/>
              <a:t>15/10/2021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77EF11F-55FE-434C-96FE-C4BC3CE13E0C}" type="slidenum">
              <a:rPr lang="en-GB" smtClean="0"/>
              <a:pPr/>
              <a:t>‹#›</a:t>
            </a:fld>
            <a:endParaRPr lang="en-GB"/>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230009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2A7897-5AB6-438D-A81B-3D2EE727B7DB}" type="datetime1">
              <a:rPr lang="en-GB" smtClean="0"/>
              <a:pPr/>
              <a:t>15/10/2021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77EF11F-55FE-434C-96FE-C4BC3CE13E0C}" type="slidenum">
              <a:rPr lang="en-GB" smtClean="0"/>
              <a:pPr/>
              <a:t>‹#›</a:t>
            </a:fld>
            <a:endParaRPr lang="en-GB"/>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4453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56207D-24C5-4186-A8D7-E31B3C4C60B6}" type="datetime1">
              <a:rPr lang="en-GB" smtClean="0"/>
              <a:pPr/>
              <a:t>15/10/2021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77EF11F-55FE-434C-96FE-C4BC3CE13E0C}" type="slidenum">
              <a:rPr lang="en-GB" smtClean="0"/>
              <a:pPr/>
              <a:t>‹#›</a:t>
            </a:fld>
            <a:endParaRPr lang="en-GB"/>
          </a:p>
        </p:txBody>
      </p:sp>
    </p:spTree>
    <p:extLst>
      <p:ext uri="{BB962C8B-B14F-4D97-AF65-F5344CB8AC3E}">
        <p14:creationId xmlns:p14="http://schemas.microsoft.com/office/powerpoint/2010/main" val="3724810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407475-0279-4664-9F06-87EF7B556EA5}" type="datetime1">
              <a:rPr lang="en-GB" smtClean="0"/>
              <a:pPr/>
              <a:t>15/10/2021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7EF11F-55FE-434C-96FE-C4BC3CE13E0C}" type="slidenum">
              <a:rPr lang="en-GB" smtClean="0"/>
              <a:pPr/>
              <a:t>‹#›</a:t>
            </a:fld>
            <a:endParaRPr lang="en-GB"/>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090773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6D3754-744B-44BD-ACDD-F827F619A49E}" type="datetime1">
              <a:rPr lang="en-GB" smtClean="0"/>
              <a:pPr/>
              <a:t>15/10/2021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7EF11F-55FE-434C-96FE-C4BC3CE13E0C}" type="slidenum">
              <a:rPr lang="en-GB" smtClean="0"/>
              <a:pPr/>
              <a:t>‹#›</a:t>
            </a:fld>
            <a:endParaRPr lang="en-GB"/>
          </a:p>
        </p:txBody>
      </p:sp>
    </p:spTree>
    <p:extLst>
      <p:ext uri="{BB962C8B-B14F-4D97-AF65-F5344CB8AC3E}">
        <p14:creationId xmlns:p14="http://schemas.microsoft.com/office/powerpoint/2010/main" val="2396982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407475-0279-4664-9F06-87EF7B556EA5}" type="datetime1">
              <a:rPr lang="en-GB" smtClean="0"/>
              <a:pPr/>
              <a:t>15/10/2021</a:t>
            </a:fld>
            <a:endParaRPr lang="en-GB"/>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77EF11F-55FE-434C-96FE-C4BC3CE13E0C}" type="slidenum">
              <a:rPr lang="en-GB" smtClean="0"/>
              <a:pPr/>
              <a:t>‹#›</a:t>
            </a:fld>
            <a:endParaRPr lang="en-GB"/>
          </a:p>
        </p:txBody>
      </p:sp>
    </p:spTree>
    <p:extLst>
      <p:ext uri="{BB962C8B-B14F-4D97-AF65-F5344CB8AC3E}">
        <p14:creationId xmlns:p14="http://schemas.microsoft.com/office/powerpoint/2010/main" val="2730569326"/>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Lst>
  <p:hf hdr="0" ftr="0" dt="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59C2C63-D709-4949-9465-29A52CBED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D2038-15D6-4003-8350-AFEC394E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3940" y="1399880"/>
            <a:ext cx="5856119" cy="4103960"/>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CF519C2-F6BE-41BE-A50E-54B98359C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46249" y="1540931"/>
            <a:ext cx="5657851" cy="3835401"/>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sp>
      <p:grpSp>
        <p:nvGrpSpPr>
          <p:cNvPr id="15" name="Group 14">
            <a:extLst>
              <a:ext uri="{FF2B5EF4-FFF2-40B4-BE49-F238E27FC236}">
                <a16:creationId xmlns:a16="http://schemas.microsoft.com/office/drawing/2014/main" id="{7767AD93-AD3E-4C62-97D5-E54E14B2EA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9173373" cy="659658"/>
            <a:chOff x="-16934" y="3123631"/>
            <a:chExt cx="12231160" cy="659658"/>
          </a:xfrm>
        </p:grpSpPr>
        <p:sp>
          <p:nvSpPr>
            <p:cNvPr id="16" name="Rounded Rectangle 17">
              <a:extLst>
                <a:ext uri="{FF2B5EF4-FFF2-40B4-BE49-F238E27FC236}">
                  <a16:creationId xmlns:a16="http://schemas.microsoft.com/office/drawing/2014/main" id="{AA443E8D-EC07-4B8F-B370-2A1153F35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841F0AA1-D12D-4FDB-BF66-D9398ED9303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8" name="Rounded Rectangle 20">
              <a:extLst>
                <a:ext uri="{FF2B5EF4-FFF2-40B4-BE49-F238E27FC236}">
                  <a16:creationId xmlns:a16="http://schemas.microsoft.com/office/drawing/2014/main" id="{E2B949DE-0178-4942-80DE-811C1AA4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84AA86D-EAE1-4E3F-A54C-7F1E390B6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p:cNvSpPr>
            <a:spLocks noGrp="1"/>
          </p:cNvSpPr>
          <p:nvPr>
            <p:ph type="ctrTitle"/>
          </p:nvPr>
        </p:nvSpPr>
        <p:spPr>
          <a:xfrm>
            <a:off x="2019298" y="1871131"/>
            <a:ext cx="5111752" cy="1515533"/>
          </a:xfrm>
        </p:spPr>
        <p:txBody>
          <a:bodyPr>
            <a:normAutofit/>
          </a:bodyPr>
          <a:lstStyle/>
          <a:p>
            <a:pPr>
              <a:lnSpc>
                <a:spcPct val="90000"/>
              </a:lnSpc>
            </a:pPr>
            <a:r>
              <a:rPr lang="en-GB" dirty="0">
                <a:solidFill>
                  <a:schemeClr val="bg1"/>
                </a:solidFill>
                <a:latin typeface="Calibri" pitchFamily="34" charset="0"/>
                <a:cs typeface="Calibri" pitchFamily="34" charset="0"/>
              </a:rPr>
              <a:t>Lecture 2 Literature Review</a:t>
            </a:r>
          </a:p>
        </p:txBody>
      </p:sp>
      <p:sp>
        <p:nvSpPr>
          <p:cNvPr id="3" name="Subtitle 2"/>
          <p:cNvSpPr>
            <a:spLocks noGrp="1"/>
          </p:cNvSpPr>
          <p:nvPr>
            <p:ph type="subTitle" idx="1"/>
          </p:nvPr>
        </p:nvSpPr>
        <p:spPr>
          <a:xfrm>
            <a:off x="2019298" y="3657597"/>
            <a:ext cx="5111752" cy="1320802"/>
          </a:xfrm>
        </p:spPr>
        <p:txBody>
          <a:bodyPr>
            <a:normAutofit/>
          </a:bodyPr>
          <a:lstStyle/>
          <a:p>
            <a:r>
              <a:rPr lang="en-GB" dirty="0" err="1">
                <a:solidFill>
                  <a:schemeClr val="bg1"/>
                </a:solidFill>
                <a:latin typeface="Calibri" pitchFamily="34" charset="0"/>
                <a:cs typeface="Calibri" pitchFamily="34" charset="0"/>
              </a:rPr>
              <a:t>Dr.</a:t>
            </a:r>
            <a:r>
              <a:rPr lang="en-GB" dirty="0">
                <a:solidFill>
                  <a:schemeClr val="bg1"/>
                </a:solidFill>
                <a:latin typeface="Calibri" pitchFamily="34" charset="0"/>
                <a:cs typeface="Calibri" pitchFamily="34" charset="0"/>
              </a:rPr>
              <a:t> Uma Mohan </a:t>
            </a:r>
          </a:p>
        </p:txBody>
      </p:sp>
      <p:cxnSp>
        <p:nvCxnSpPr>
          <p:cNvPr id="21" name="Straight Connector 20">
            <a:extLst>
              <a:ext uri="{FF2B5EF4-FFF2-40B4-BE49-F238E27FC236}">
                <a16:creationId xmlns:a16="http://schemas.microsoft.com/office/drawing/2014/main" id="{0772CE55-4C36-44F1-A9BD-379BEB8431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019299" y="3522131"/>
            <a:ext cx="5111751"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xfrm>
            <a:off x="6717675" y="5037663"/>
            <a:ext cx="413375" cy="279400"/>
          </a:xfrm>
        </p:spPr>
        <p:txBody>
          <a:bodyPr>
            <a:normAutofit/>
          </a:bodyPr>
          <a:lstStyle/>
          <a:p>
            <a:pPr>
              <a:spcAft>
                <a:spcPts val="600"/>
              </a:spcAft>
            </a:pPr>
            <a:fld id="{577EF11F-55FE-434C-96FE-C4BC3CE13E0C}" type="slidenum">
              <a:rPr lang="en-GB">
                <a:solidFill>
                  <a:schemeClr val="bg1"/>
                </a:solidFill>
              </a:rPr>
              <a:pPr>
                <a:spcAft>
                  <a:spcPts val="600"/>
                </a:spcAft>
              </a:pPr>
              <a:t>1</a:t>
            </a:fld>
            <a:endParaRPr lang="en-GB">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97" y="469900"/>
            <a:ext cx="2771251"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51" y="635508"/>
            <a:ext cx="2523744"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14081" y="954756"/>
            <a:ext cx="2047810" cy="4946003"/>
          </a:xfrm>
        </p:spPr>
        <p:txBody>
          <a:bodyPr>
            <a:normAutofit/>
          </a:bodyPr>
          <a:lstStyle/>
          <a:p>
            <a:r>
              <a:rPr lang="en-GB" sz="3100" b="1">
                <a:solidFill>
                  <a:srgbClr val="FFFFFF"/>
                </a:solidFill>
              </a:rPr>
              <a:t>Recording the literature</a:t>
            </a:r>
            <a:endParaRPr lang="en-GB" sz="3100">
              <a:solidFill>
                <a:srgbClr val="FFFFFF"/>
              </a:solidFill>
            </a:endParaRPr>
          </a:p>
        </p:txBody>
      </p:sp>
      <p:sp>
        <p:nvSpPr>
          <p:cNvPr id="15" name="Rectangle 14">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22" y="0"/>
            <a:ext cx="5653278"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55700" y="469900"/>
            <a:ext cx="4465223" cy="5405968"/>
          </a:xfrm>
        </p:spPr>
        <p:txBody>
          <a:bodyPr anchor="ctr">
            <a:normAutofit/>
          </a:bodyPr>
          <a:lstStyle/>
          <a:p>
            <a:pPr marL="0" indent="0">
              <a:buNone/>
            </a:pPr>
            <a:r>
              <a:rPr lang="en-GB" dirty="0"/>
              <a:t>Even if you print or photocopy, you still need to make notes  and need to record:</a:t>
            </a:r>
          </a:p>
          <a:p>
            <a:pPr marL="514350" indent="-514350">
              <a:buFont typeface="+mj-lt"/>
              <a:buAutoNum type="alphaLcParenR"/>
            </a:pPr>
            <a:r>
              <a:rPr lang="en-GB" dirty="0">
                <a:solidFill>
                  <a:srgbClr val="FF0000"/>
                </a:solidFill>
              </a:rPr>
              <a:t>bibliographic details</a:t>
            </a:r>
            <a:r>
              <a:rPr lang="en-GB" dirty="0"/>
              <a:t>;</a:t>
            </a:r>
          </a:p>
          <a:p>
            <a:pPr marL="514350" indent="-514350">
              <a:buFont typeface="+mj-lt"/>
              <a:buAutoNum type="alphaLcParenR"/>
            </a:pPr>
            <a:r>
              <a:rPr lang="en-GB" dirty="0"/>
              <a:t>brief </a:t>
            </a:r>
            <a:r>
              <a:rPr lang="en-GB" dirty="0">
                <a:solidFill>
                  <a:srgbClr val="FF0000"/>
                </a:solidFill>
              </a:rPr>
              <a:t>summary o</a:t>
            </a:r>
            <a:r>
              <a:rPr lang="en-GB" dirty="0"/>
              <a:t>f content;</a:t>
            </a:r>
          </a:p>
          <a:p>
            <a:pPr marL="514350" indent="-514350">
              <a:buNone/>
            </a:pPr>
            <a:endParaRPr lang="en-GB" dirty="0"/>
          </a:p>
        </p:txBody>
      </p:sp>
      <p:sp>
        <p:nvSpPr>
          <p:cNvPr id="4" name="Slide Number Placeholder 3"/>
          <p:cNvSpPr>
            <a:spLocks noGrp="1"/>
          </p:cNvSpPr>
          <p:nvPr>
            <p:ph type="sldNum" sz="quarter" idx="12"/>
          </p:nvPr>
        </p:nvSpPr>
        <p:spPr>
          <a:xfrm>
            <a:off x="7913901" y="5969000"/>
            <a:ext cx="407022" cy="279400"/>
          </a:xfrm>
        </p:spPr>
        <p:txBody>
          <a:bodyPr>
            <a:normAutofit/>
          </a:bodyPr>
          <a:lstStyle/>
          <a:p>
            <a:pPr>
              <a:spcAft>
                <a:spcPts val="600"/>
              </a:spcAft>
            </a:pPr>
            <a:fld id="{577EF11F-55FE-434C-96FE-C4BC3CE13E0C}" type="slidenum">
              <a:rPr lang="en-GB" smtClean="0"/>
              <a:pPr>
                <a:spcAft>
                  <a:spcPts val="600"/>
                </a:spcAft>
              </a:pPr>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97" y="469900"/>
            <a:ext cx="2771251"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51" y="635508"/>
            <a:ext cx="2523744"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14081" y="954756"/>
            <a:ext cx="2047810" cy="4946003"/>
          </a:xfrm>
        </p:spPr>
        <p:txBody>
          <a:bodyPr>
            <a:normAutofit/>
          </a:bodyPr>
          <a:lstStyle/>
          <a:p>
            <a:r>
              <a:rPr lang="en-GB" sz="3700" b="1" dirty="0">
                <a:solidFill>
                  <a:srgbClr val="FFFFFF"/>
                </a:solidFill>
              </a:rPr>
              <a:t>Format or Structure  of the literature review </a:t>
            </a:r>
            <a:endParaRPr lang="en-GB" sz="3700" dirty="0">
              <a:solidFill>
                <a:srgbClr val="FFFFFF"/>
              </a:solidFill>
            </a:endParaRPr>
          </a:p>
        </p:txBody>
      </p:sp>
      <p:sp>
        <p:nvSpPr>
          <p:cNvPr id="15" name="Rectangle 14">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22" y="0"/>
            <a:ext cx="5653278"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55700" y="469900"/>
            <a:ext cx="4465223" cy="5405968"/>
          </a:xfrm>
        </p:spPr>
        <p:txBody>
          <a:bodyPr anchor="ctr">
            <a:normAutofit/>
          </a:bodyPr>
          <a:lstStyle/>
          <a:p>
            <a:pPr marL="514350" lvl="0" indent="-514350">
              <a:buClrTx/>
              <a:buFont typeface="+mj-lt"/>
              <a:buAutoNum type="alphaLcParenR"/>
            </a:pPr>
            <a:r>
              <a:rPr lang="en-GB" dirty="0"/>
              <a:t>The Front Page </a:t>
            </a:r>
          </a:p>
          <a:p>
            <a:pPr marL="514350" lvl="0" indent="-514350">
              <a:buClrTx/>
              <a:buFont typeface="+mj-lt"/>
              <a:buAutoNum type="alphaLcParenR"/>
            </a:pPr>
            <a:r>
              <a:rPr lang="en-GB" dirty="0">
                <a:solidFill>
                  <a:srgbClr val="FF0000"/>
                </a:solidFill>
              </a:rPr>
              <a:t>The Introduction </a:t>
            </a:r>
          </a:p>
          <a:p>
            <a:pPr marL="514350" lvl="0" indent="-514350">
              <a:buClrTx/>
              <a:buFont typeface="+mj-lt"/>
              <a:buAutoNum type="alphaLcParenR"/>
            </a:pPr>
            <a:r>
              <a:rPr lang="en-GB" dirty="0">
                <a:solidFill>
                  <a:srgbClr val="FF0000"/>
                </a:solidFill>
              </a:rPr>
              <a:t>The Main Body </a:t>
            </a:r>
          </a:p>
          <a:p>
            <a:pPr marL="514350" lvl="0" indent="-514350">
              <a:buClrTx/>
              <a:buFont typeface="+mj-lt"/>
              <a:buAutoNum type="alphaLcParenR"/>
            </a:pPr>
            <a:r>
              <a:rPr lang="en-GB" dirty="0">
                <a:solidFill>
                  <a:srgbClr val="FF0000"/>
                </a:solidFill>
              </a:rPr>
              <a:t>The Conclusion </a:t>
            </a:r>
          </a:p>
          <a:p>
            <a:pPr marL="514350" lvl="0" indent="-514350">
              <a:buClrTx/>
              <a:buFont typeface="+mj-lt"/>
              <a:buAutoNum type="alphaLcParenR"/>
            </a:pPr>
            <a:r>
              <a:rPr lang="en-GB" dirty="0">
                <a:solidFill>
                  <a:srgbClr val="FF0000"/>
                </a:solidFill>
              </a:rPr>
              <a:t>The References Used ( within the text) </a:t>
            </a:r>
          </a:p>
          <a:p>
            <a:pPr marL="514350" lvl="0" indent="-514350">
              <a:buClrTx/>
              <a:buFont typeface="+mj-lt"/>
              <a:buAutoNum type="alphaLcParenR"/>
            </a:pPr>
            <a:r>
              <a:rPr lang="en-GB" dirty="0"/>
              <a:t>Referencing Style </a:t>
            </a:r>
          </a:p>
          <a:p>
            <a:pPr marL="514350" lvl="0" indent="-514350">
              <a:buFont typeface="+mj-lt"/>
              <a:buAutoNum type="alphaLcParenR"/>
            </a:pPr>
            <a:endParaRPr lang="en-GB" dirty="0"/>
          </a:p>
          <a:p>
            <a:pPr>
              <a:buNone/>
            </a:pPr>
            <a:endParaRPr lang="en-GB" dirty="0"/>
          </a:p>
        </p:txBody>
      </p:sp>
      <p:sp>
        <p:nvSpPr>
          <p:cNvPr id="4" name="Slide Number Placeholder 3"/>
          <p:cNvSpPr>
            <a:spLocks noGrp="1"/>
          </p:cNvSpPr>
          <p:nvPr>
            <p:ph type="sldNum" sz="quarter" idx="12"/>
          </p:nvPr>
        </p:nvSpPr>
        <p:spPr>
          <a:xfrm>
            <a:off x="7913901" y="5969000"/>
            <a:ext cx="407022" cy="279400"/>
          </a:xfrm>
        </p:spPr>
        <p:txBody>
          <a:bodyPr>
            <a:normAutofit/>
          </a:bodyPr>
          <a:lstStyle/>
          <a:p>
            <a:pPr>
              <a:spcAft>
                <a:spcPts val="600"/>
              </a:spcAft>
            </a:pPr>
            <a:fld id="{577EF11F-55FE-434C-96FE-C4BC3CE13E0C}" type="slidenum">
              <a:rPr lang="en-GB" smtClean="0"/>
              <a:pPr>
                <a:spcAft>
                  <a:spcPts val="600"/>
                </a:spcAft>
              </a:pPr>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97" y="469900"/>
            <a:ext cx="2771251"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51" y="635508"/>
            <a:ext cx="2523744"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14081" y="954756"/>
            <a:ext cx="2047810" cy="4946003"/>
          </a:xfrm>
        </p:spPr>
        <p:txBody>
          <a:bodyPr>
            <a:normAutofit/>
          </a:bodyPr>
          <a:lstStyle/>
          <a:p>
            <a:r>
              <a:rPr lang="en-GB" sz="3100">
                <a:solidFill>
                  <a:srgbClr val="FFFFFF"/>
                </a:solidFill>
              </a:rPr>
              <a:t>Avoid </a:t>
            </a:r>
            <a:r>
              <a:rPr lang="en-GB" sz="3100" b="1">
                <a:solidFill>
                  <a:srgbClr val="FFFFFF"/>
                </a:solidFill>
              </a:rPr>
              <a:t>Plagiarism</a:t>
            </a:r>
            <a:endParaRPr lang="en-GB" sz="3100">
              <a:solidFill>
                <a:srgbClr val="FFFFFF"/>
              </a:solidFill>
            </a:endParaRPr>
          </a:p>
        </p:txBody>
      </p:sp>
      <p:sp>
        <p:nvSpPr>
          <p:cNvPr id="15" name="Rectangle 14">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22" y="0"/>
            <a:ext cx="5653278"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55700" y="469900"/>
            <a:ext cx="4465223" cy="5405968"/>
          </a:xfrm>
        </p:spPr>
        <p:txBody>
          <a:bodyPr anchor="ctr">
            <a:normAutofit/>
          </a:bodyPr>
          <a:lstStyle/>
          <a:p>
            <a:pPr marL="0" indent="0">
              <a:buNone/>
            </a:pPr>
            <a:r>
              <a:rPr lang="en-GB" dirty="0"/>
              <a:t>Defined as ‘presenting the work and ideas of other people and passing them off as your own, without acknowledging the original source of the ideas used’.</a:t>
            </a:r>
          </a:p>
          <a:p>
            <a:pPr marL="0" indent="0">
              <a:buNone/>
            </a:pPr>
            <a:r>
              <a:rPr lang="en-GB" dirty="0"/>
              <a:t>Make sure to check the similarity index of your work and even if cited appropriately, </a:t>
            </a:r>
            <a:r>
              <a:rPr lang="en-GB" dirty="0">
                <a:solidFill>
                  <a:srgbClr val="FF0000"/>
                </a:solidFill>
              </a:rPr>
              <a:t>avoid taking verbatim large chunks from any one single source.</a:t>
            </a:r>
          </a:p>
          <a:p>
            <a:pPr>
              <a:buNone/>
            </a:pPr>
            <a:endParaRPr lang="en-GB" dirty="0"/>
          </a:p>
        </p:txBody>
      </p:sp>
      <p:sp>
        <p:nvSpPr>
          <p:cNvPr id="4" name="Slide Number Placeholder 3"/>
          <p:cNvSpPr>
            <a:spLocks noGrp="1"/>
          </p:cNvSpPr>
          <p:nvPr>
            <p:ph type="sldNum" sz="quarter" idx="12"/>
          </p:nvPr>
        </p:nvSpPr>
        <p:spPr>
          <a:xfrm>
            <a:off x="7913901" y="5969000"/>
            <a:ext cx="407022" cy="279400"/>
          </a:xfrm>
        </p:spPr>
        <p:txBody>
          <a:bodyPr>
            <a:normAutofit/>
          </a:bodyPr>
          <a:lstStyle/>
          <a:p>
            <a:pPr>
              <a:spcAft>
                <a:spcPts val="600"/>
              </a:spcAft>
            </a:pPr>
            <a:fld id="{577EF11F-55FE-434C-96FE-C4BC3CE13E0C}" type="slidenum">
              <a:rPr lang="en-GB" smtClean="0"/>
              <a:pPr>
                <a:spcAft>
                  <a:spcPts val="600"/>
                </a:spcAft>
              </a:pPr>
              <a:t>12</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97" y="469900"/>
            <a:ext cx="2771251"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51" y="635508"/>
            <a:ext cx="2523744"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14081" y="954756"/>
            <a:ext cx="2047810" cy="4946003"/>
          </a:xfrm>
        </p:spPr>
        <p:txBody>
          <a:bodyPr>
            <a:normAutofit/>
          </a:bodyPr>
          <a:lstStyle/>
          <a:p>
            <a:pPr>
              <a:lnSpc>
                <a:spcPct val="90000"/>
              </a:lnSpc>
            </a:pPr>
            <a:r>
              <a:rPr lang="en-GB" sz="3700" dirty="0">
                <a:solidFill>
                  <a:srgbClr val="FFFFFF"/>
                </a:solidFill>
              </a:rPr>
              <a:t>What is literature?</a:t>
            </a:r>
            <a:br>
              <a:rPr lang="en-GB" sz="3700" dirty="0">
                <a:solidFill>
                  <a:srgbClr val="FFFFFF"/>
                </a:solidFill>
              </a:rPr>
            </a:br>
            <a:endParaRPr lang="en-GB" sz="3700" dirty="0">
              <a:solidFill>
                <a:srgbClr val="FFFFFF"/>
              </a:solidFill>
            </a:endParaRPr>
          </a:p>
        </p:txBody>
      </p:sp>
      <p:sp>
        <p:nvSpPr>
          <p:cNvPr id="15" name="Rectangle 14">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22" y="0"/>
            <a:ext cx="5653278"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779912" y="332656"/>
            <a:ext cx="4465223" cy="5405968"/>
          </a:xfrm>
        </p:spPr>
        <p:txBody>
          <a:bodyPr anchor="ctr">
            <a:normAutofit/>
          </a:bodyPr>
          <a:lstStyle/>
          <a:p>
            <a:pPr>
              <a:buNone/>
            </a:pPr>
            <a:r>
              <a:rPr lang="en-GB" dirty="0"/>
              <a:t>What is literature?</a:t>
            </a:r>
          </a:p>
          <a:p>
            <a:pPr marL="0" indent="0">
              <a:buNone/>
            </a:pPr>
            <a:r>
              <a:rPr lang="en-GB" i="1" dirty="0"/>
              <a:t>E.g. Books- Journals- Abstracts Dictionaries- Government Sources- Conference proceedings etc- </a:t>
            </a:r>
            <a:r>
              <a:rPr lang="en-GB" b="1" i="1" dirty="0"/>
              <a:t>Primary, Secondary and Tertiary sources</a:t>
            </a:r>
            <a:r>
              <a:rPr lang="en-GB" i="1" dirty="0"/>
              <a:t>.</a:t>
            </a:r>
          </a:p>
          <a:p>
            <a:pPr marL="0" indent="0">
              <a:buNone/>
            </a:pPr>
            <a:r>
              <a:rPr lang="en-GB" dirty="0">
                <a:solidFill>
                  <a:srgbClr val="FF0000"/>
                </a:solidFill>
              </a:rPr>
              <a:t>Primary </a:t>
            </a:r>
            <a:r>
              <a:rPr lang="en-GB" dirty="0"/>
              <a:t>–  first occurrences of the work, like a thesis</a:t>
            </a:r>
          </a:p>
          <a:p>
            <a:pPr marL="0" indent="0">
              <a:buNone/>
            </a:pPr>
            <a:r>
              <a:rPr lang="en-GB" dirty="0">
                <a:solidFill>
                  <a:srgbClr val="FF0000"/>
                </a:solidFill>
              </a:rPr>
              <a:t>Secondary</a:t>
            </a:r>
            <a:r>
              <a:rPr lang="en-GB" dirty="0"/>
              <a:t>- published material like books</a:t>
            </a:r>
          </a:p>
          <a:p>
            <a:pPr marL="0" indent="0">
              <a:buNone/>
            </a:pPr>
            <a:r>
              <a:rPr lang="en-GB" dirty="0">
                <a:solidFill>
                  <a:srgbClr val="FF0000"/>
                </a:solidFill>
              </a:rPr>
              <a:t>Tertiary-</a:t>
            </a:r>
            <a:r>
              <a:rPr lang="en-GB" dirty="0"/>
              <a:t> indexes, databases, catalogues </a:t>
            </a:r>
          </a:p>
          <a:p>
            <a:pPr marL="0" indent="0">
              <a:buNone/>
            </a:pPr>
            <a:endParaRPr lang="en-GB" dirty="0"/>
          </a:p>
          <a:p>
            <a:pPr>
              <a:buNone/>
            </a:pPr>
            <a:endParaRPr lang="en-GB" b="1" i="1" dirty="0"/>
          </a:p>
          <a:p>
            <a:pPr>
              <a:buNone/>
            </a:pPr>
            <a:endParaRPr lang="en-GB" b="1" i="1" dirty="0"/>
          </a:p>
        </p:txBody>
      </p:sp>
      <p:sp>
        <p:nvSpPr>
          <p:cNvPr id="4" name="Slide Number Placeholder 3"/>
          <p:cNvSpPr>
            <a:spLocks noGrp="1"/>
          </p:cNvSpPr>
          <p:nvPr>
            <p:ph type="sldNum" sz="quarter" idx="12"/>
          </p:nvPr>
        </p:nvSpPr>
        <p:spPr>
          <a:xfrm>
            <a:off x="7913901" y="5969000"/>
            <a:ext cx="407022" cy="279400"/>
          </a:xfrm>
        </p:spPr>
        <p:txBody>
          <a:bodyPr>
            <a:normAutofit/>
          </a:bodyPr>
          <a:lstStyle/>
          <a:p>
            <a:pPr>
              <a:spcAft>
                <a:spcPts val="600"/>
              </a:spcAft>
            </a:pPr>
            <a:fld id="{577EF11F-55FE-434C-96FE-C4BC3CE13E0C}" type="slidenum">
              <a:rPr lang="en-GB" smtClean="0"/>
              <a:pPr>
                <a:spcAft>
                  <a:spcPts val="600"/>
                </a:spcAft>
              </a:pPr>
              <a:t>2</a:t>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97" y="469900"/>
            <a:ext cx="2771251"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51" y="635508"/>
            <a:ext cx="2523744"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14081" y="954756"/>
            <a:ext cx="2047810" cy="4946003"/>
          </a:xfrm>
        </p:spPr>
        <p:txBody>
          <a:bodyPr>
            <a:normAutofit/>
          </a:bodyPr>
          <a:lstStyle/>
          <a:p>
            <a:r>
              <a:rPr lang="en-GB" dirty="0">
                <a:solidFill>
                  <a:srgbClr val="FFFFFF"/>
                </a:solidFill>
              </a:rPr>
              <a:t>The purpose of the critical review (</a:t>
            </a:r>
            <a:r>
              <a:rPr lang="en-GB" dirty="0" err="1">
                <a:solidFill>
                  <a:srgbClr val="FFFFFF"/>
                </a:solidFill>
              </a:rPr>
              <a:t>contd</a:t>
            </a:r>
            <a:r>
              <a:rPr lang="en-GB" dirty="0">
                <a:solidFill>
                  <a:srgbClr val="FFFFFF"/>
                </a:solidFill>
              </a:rPr>
              <a:t>)</a:t>
            </a:r>
          </a:p>
        </p:txBody>
      </p:sp>
      <p:sp>
        <p:nvSpPr>
          <p:cNvPr id="15" name="Rectangle 14">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22" y="0"/>
            <a:ext cx="5653278"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55700" y="469900"/>
            <a:ext cx="4465223" cy="5405968"/>
          </a:xfrm>
        </p:spPr>
        <p:txBody>
          <a:bodyPr anchor="ctr">
            <a:normAutofit/>
          </a:bodyPr>
          <a:lstStyle/>
          <a:p>
            <a:pPr>
              <a:lnSpc>
                <a:spcPct val="90000"/>
              </a:lnSpc>
              <a:buNone/>
            </a:pPr>
            <a:r>
              <a:rPr lang="en-GB" sz="2000" dirty="0"/>
              <a:t>Your review also has other purposes too, like </a:t>
            </a:r>
          </a:p>
          <a:p>
            <a:pPr marL="514350" indent="-514350">
              <a:lnSpc>
                <a:spcPct val="90000"/>
              </a:lnSpc>
              <a:buFont typeface="+mj-lt"/>
              <a:buAutoNum type="alphaLcParenR"/>
            </a:pPr>
            <a:r>
              <a:rPr lang="en-GB" sz="2000" dirty="0"/>
              <a:t>to help you to </a:t>
            </a:r>
            <a:r>
              <a:rPr lang="en-GB" sz="2000" dirty="0">
                <a:solidFill>
                  <a:srgbClr val="FF0000"/>
                </a:solidFill>
              </a:rPr>
              <a:t>refine further your </a:t>
            </a:r>
            <a:r>
              <a:rPr lang="en-GB" sz="2000" dirty="0"/>
              <a:t>research question(s) and objectives and provide a justification for them</a:t>
            </a:r>
          </a:p>
          <a:p>
            <a:pPr marL="514350" indent="-514350">
              <a:lnSpc>
                <a:spcPct val="90000"/>
              </a:lnSpc>
              <a:buFont typeface="+mj-lt"/>
              <a:buAutoNum type="alphaLcParenR"/>
            </a:pPr>
            <a:r>
              <a:rPr lang="en-GB" sz="2000" dirty="0"/>
              <a:t>to </a:t>
            </a:r>
            <a:r>
              <a:rPr lang="en-GB" sz="2000" dirty="0">
                <a:solidFill>
                  <a:srgbClr val="FF0000"/>
                </a:solidFill>
              </a:rPr>
              <a:t>highlight research possibilities </a:t>
            </a:r>
            <a:r>
              <a:rPr lang="en-GB" sz="2000" dirty="0"/>
              <a:t>that have been overlooked implicitly in research to date(gaps);</a:t>
            </a:r>
          </a:p>
          <a:p>
            <a:pPr marL="514350" indent="-514350">
              <a:lnSpc>
                <a:spcPct val="90000"/>
              </a:lnSpc>
              <a:buAutoNum type="alphaLcParenR" startAt="3"/>
            </a:pPr>
            <a:r>
              <a:rPr lang="en-GB" sz="2000" dirty="0"/>
              <a:t>to discover explicit recommendations for </a:t>
            </a:r>
            <a:r>
              <a:rPr lang="en-GB" sz="2000" dirty="0">
                <a:solidFill>
                  <a:srgbClr val="FF0000"/>
                </a:solidFill>
              </a:rPr>
              <a:t>further research </a:t>
            </a:r>
            <a:r>
              <a:rPr lang="en-GB" sz="2000" dirty="0"/>
              <a:t>(emerging ideas and future trends);</a:t>
            </a:r>
          </a:p>
          <a:p>
            <a:pPr marL="539750" indent="-539750">
              <a:lnSpc>
                <a:spcPct val="90000"/>
              </a:lnSpc>
              <a:buNone/>
            </a:pPr>
            <a:r>
              <a:rPr lang="en-GB" sz="2000" dirty="0"/>
              <a:t>d)   to help </a:t>
            </a:r>
            <a:r>
              <a:rPr lang="en-GB" sz="2000" dirty="0">
                <a:solidFill>
                  <a:srgbClr val="FF0000"/>
                </a:solidFill>
              </a:rPr>
              <a:t>you to avoid simply repeating </a:t>
            </a:r>
            <a:r>
              <a:rPr lang="en-GB" sz="2000" dirty="0"/>
              <a:t>work that has  been done already;</a:t>
            </a:r>
          </a:p>
        </p:txBody>
      </p:sp>
      <p:sp>
        <p:nvSpPr>
          <p:cNvPr id="4" name="Slide Number Placeholder 3"/>
          <p:cNvSpPr>
            <a:spLocks noGrp="1"/>
          </p:cNvSpPr>
          <p:nvPr>
            <p:ph type="sldNum" sz="quarter" idx="12"/>
          </p:nvPr>
        </p:nvSpPr>
        <p:spPr>
          <a:xfrm>
            <a:off x="7913901" y="5969000"/>
            <a:ext cx="407022" cy="279400"/>
          </a:xfrm>
        </p:spPr>
        <p:txBody>
          <a:bodyPr>
            <a:normAutofit/>
          </a:bodyPr>
          <a:lstStyle/>
          <a:p>
            <a:pPr>
              <a:spcAft>
                <a:spcPts val="600"/>
              </a:spcAft>
            </a:pPr>
            <a:fld id="{577EF11F-55FE-434C-96FE-C4BC3CE13E0C}" type="slidenum">
              <a:rPr lang="en-GB" smtClean="0"/>
              <a:pPr>
                <a:spcAft>
                  <a:spcPts val="600"/>
                </a:spcAft>
              </a:pPr>
              <a:t>3</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97" y="469900"/>
            <a:ext cx="2771251"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51" y="635508"/>
            <a:ext cx="2523744"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14081" y="954756"/>
            <a:ext cx="2047810" cy="4946003"/>
          </a:xfrm>
        </p:spPr>
        <p:txBody>
          <a:bodyPr>
            <a:normAutofit/>
          </a:bodyPr>
          <a:lstStyle/>
          <a:p>
            <a:r>
              <a:rPr lang="en-GB">
                <a:solidFill>
                  <a:srgbClr val="FFFFFF"/>
                </a:solidFill>
              </a:rPr>
              <a:t>Critique means...</a:t>
            </a:r>
          </a:p>
        </p:txBody>
      </p:sp>
      <p:sp>
        <p:nvSpPr>
          <p:cNvPr id="15" name="Rectangle 14">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22" y="0"/>
            <a:ext cx="5653278"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55700" y="469900"/>
            <a:ext cx="4465223" cy="5405968"/>
          </a:xfrm>
        </p:spPr>
        <p:txBody>
          <a:bodyPr anchor="ctr">
            <a:normAutofit/>
          </a:bodyPr>
          <a:lstStyle/>
          <a:p>
            <a:pPr marL="452438" lvl="0" indent="-452438">
              <a:lnSpc>
                <a:spcPct val="90000"/>
              </a:lnSpc>
              <a:buClrTx/>
              <a:buFont typeface="+mj-lt"/>
              <a:buAutoNum type="alphaLcParenR"/>
            </a:pPr>
            <a:r>
              <a:rPr lang="en-GB" sz="2200" dirty="0"/>
              <a:t>Evidence of </a:t>
            </a:r>
            <a:r>
              <a:rPr lang="en-GB" sz="2200" u="sng" dirty="0"/>
              <a:t>alignment</a:t>
            </a:r>
            <a:r>
              <a:rPr lang="en-GB" sz="2200" dirty="0"/>
              <a:t> of thought among thought leaders </a:t>
            </a:r>
          </a:p>
          <a:p>
            <a:pPr marL="514350" lvl="0" indent="-514350">
              <a:lnSpc>
                <a:spcPct val="90000"/>
              </a:lnSpc>
              <a:buClrTx/>
              <a:buFont typeface="+mj-lt"/>
              <a:buAutoNum type="alphaLcParenR"/>
            </a:pPr>
            <a:r>
              <a:rPr lang="en-GB" sz="2200" u="sng" dirty="0"/>
              <a:t>Weaknesses</a:t>
            </a:r>
            <a:r>
              <a:rPr lang="en-GB" sz="2200" dirty="0"/>
              <a:t> in the contributions made to-date </a:t>
            </a:r>
          </a:p>
          <a:p>
            <a:pPr marL="514350" lvl="0" indent="-514350">
              <a:lnSpc>
                <a:spcPct val="90000"/>
              </a:lnSpc>
              <a:buClrTx/>
              <a:buFont typeface="+mj-lt"/>
              <a:buAutoNum type="alphaLcParenR"/>
            </a:pPr>
            <a:r>
              <a:rPr lang="en-GB" sz="2200" u="sng" dirty="0"/>
              <a:t>Gaps</a:t>
            </a:r>
            <a:r>
              <a:rPr lang="en-GB" sz="2200" dirty="0"/>
              <a:t> in the literature related to your chosen topic </a:t>
            </a:r>
          </a:p>
          <a:p>
            <a:pPr marL="514350" lvl="0" indent="-514350">
              <a:lnSpc>
                <a:spcPct val="90000"/>
              </a:lnSpc>
              <a:buClrTx/>
              <a:buFont typeface="+mj-lt"/>
              <a:buAutoNum type="alphaLcParenR"/>
            </a:pPr>
            <a:r>
              <a:rPr lang="en-GB" sz="2200" u="sng" dirty="0"/>
              <a:t>Contrasting</a:t>
            </a:r>
            <a:r>
              <a:rPr lang="en-GB" sz="2200" dirty="0"/>
              <a:t> views among contributors </a:t>
            </a:r>
          </a:p>
          <a:p>
            <a:pPr marL="514350" lvl="0" indent="-514350">
              <a:lnSpc>
                <a:spcPct val="90000"/>
              </a:lnSpc>
              <a:buClrTx/>
              <a:buFont typeface="+mj-lt"/>
              <a:buAutoNum type="alphaLcParenR"/>
            </a:pPr>
            <a:r>
              <a:rPr lang="en-GB" sz="2200" u="sng" dirty="0"/>
              <a:t>Prevailing</a:t>
            </a:r>
            <a:r>
              <a:rPr lang="en-GB" sz="2200" dirty="0"/>
              <a:t> views </a:t>
            </a:r>
          </a:p>
          <a:p>
            <a:pPr marL="514350" lvl="0" indent="-514350">
              <a:lnSpc>
                <a:spcPct val="90000"/>
              </a:lnSpc>
              <a:buClrTx/>
              <a:buFont typeface="+mj-lt"/>
              <a:buAutoNum type="alphaLcParenR"/>
            </a:pPr>
            <a:r>
              <a:rPr lang="en-GB" sz="2200" u="sng" dirty="0"/>
              <a:t>Emergent</a:t>
            </a:r>
            <a:r>
              <a:rPr lang="en-GB" sz="2200" dirty="0"/>
              <a:t> themes </a:t>
            </a:r>
          </a:p>
          <a:p>
            <a:pPr marL="514350" lvl="0" indent="-514350">
              <a:lnSpc>
                <a:spcPct val="90000"/>
              </a:lnSpc>
              <a:buClrTx/>
              <a:buFont typeface="+mj-lt"/>
              <a:buAutoNum type="alphaLcParenR"/>
            </a:pPr>
            <a:r>
              <a:rPr lang="en-GB" sz="2200" dirty="0"/>
              <a:t>Questions that are being </a:t>
            </a:r>
            <a:r>
              <a:rPr lang="en-GB" sz="2200" u="sng" dirty="0"/>
              <a:t>currently</a:t>
            </a:r>
            <a:r>
              <a:rPr lang="en-GB" sz="2200" dirty="0"/>
              <a:t> addressed through the literature </a:t>
            </a:r>
          </a:p>
          <a:p>
            <a:pPr marL="514350" lvl="0" indent="-514350">
              <a:lnSpc>
                <a:spcPct val="90000"/>
              </a:lnSpc>
              <a:buClrTx/>
              <a:buFont typeface="+mj-lt"/>
              <a:buAutoNum type="alphaLcParenR"/>
            </a:pPr>
            <a:r>
              <a:rPr lang="en-GB" sz="2200" dirty="0"/>
              <a:t>Questions/ Areas  for </a:t>
            </a:r>
            <a:r>
              <a:rPr lang="en-GB" sz="2200" u="sng" dirty="0"/>
              <a:t>further</a:t>
            </a:r>
            <a:r>
              <a:rPr lang="en-GB" sz="2200" dirty="0"/>
              <a:t> research </a:t>
            </a:r>
          </a:p>
          <a:p>
            <a:pPr>
              <a:lnSpc>
                <a:spcPct val="90000"/>
              </a:lnSpc>
              <a:buNone/>
            </a:pPr>
            <a:endParaRPr lang="en-GB" sz="2200" dirty="0"/>
          </a:p>
        </p:txBody>
      </p:sp>
      <p:sp>
        <p:nvSpPr>
          <p:cNvPr id="4" name="Slide Number Placeholder 3"/>
          <p:cNvSpPr>
            <a:spLocks noGrp="1"/>
          </p:cNvSpPr>
          <p:nvPr>
            <p:ph type="sldNum" sz="quarter" idx="12"/>
          </p:nvPr>
        </p:nvSpPr>
        <p:spPr>
          <a:xfrm>
            <a:off x="7913901" y="5969000"/>
            <a:ext cx="407022" cy="279400"/>
          </a:xfrm>
        </p:spPr>
        <p:txBody>
          <a:bodyPr>
            <a:normAutofit/>
          </a:bodyPr>
          <a:lstStyle/>
          <a:p>
            <a:pPr>
              <a:spcAft>
                <a:spcPts val="600"/>
              </a:spcAft>
            </a:pPr>
            <a:fld id="{577EF11F-55FE-434C-96FE-C4BC3CE13E0C}" type="slidenum">
              <a:rPr lang="en-GB" smtClean="0"/>
              <a:pPr>
                <a:spcAft>
                  <a:spcPts val="600"/>
                </a:spcAft>
              </a:pPr>
              <a:t>4</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97" y="469900"/>
            <a:ext cx="2771251"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51" y="635508"/>
            <a:ext cx="2523744"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14081" y="954756"/>
            <a:ext cx="2047810" cy="4946003"/>
          </a:xfrm>
        </p:spPr>
        <p:txBody>
          <a:bodyPr>
            <a:normAutofit/>
          </a:bodyPr>
          <a:lstStyle/>
          <a:p>
            <a:r>
              <a:rPr lang="en-GB" sz="3100">
                <a:solidFill>
                  <a:srgbClr val="FFFFFF"/>
                </a:solidFill>
              </a:rPr>
              <a:t>Generating your key words</a:t>
            </a:r>
          </a:p>
        </p:txBody>
      </p:sp>
      <p:sp>
        <p:nvSpPr>
          <p:cNvPr id="15" name="Rectangle 14">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22" y="0"/>
            <a:ext cx="5653278"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55700" y="469900"/>
            <a:ext cx="4465223" cy="5405968"/>
          </a:xfrm>
        </p:spPr>
        <p:txBody>
          <a:bodyPr anchor="ctr">
            <a:normAutofit/>
          </a:bodyPr>
          <a:lstStyle/>
          <a:p>
            <a:pPr marL="0" indent="0">
              <a:buNone/>
            </a:pPr>
            <a:r>
              <a:rPr lang="en-GB" dirty="0"/>
              <a:t>The identification of </a:t>
            </a:r>
            <a:r>
              <a:rPr lang="en-GB" b="1" dirty="0"/>
              <a:t>key words or ‘search’ terms is the most important part of planning </a:t>
            </a:r>
            <a:r>
              <a:rPr lang="en-GB" dirty="0"/>
              <a:t>your search for relevant literature.</a:t>
            </a:r>
          </a:p>
          <a:p>
            <a:pPr marL="0" indent="0">
              <a:buNone/>
            </a:pPr>
            <a:r>
              <a:rPr lang="en-GB" dirty="0"/>
              <a:t>Key words are the </a:t>
            </a:r>
            <a:r>
              <a:rPr lang="en-GB" u="sng" dirty="0"/>
              <a:t>basic terms </a:t>
            </a:r>
            <a:r>
              <a:rPr lang="en-GB" dirty="0"/>
              <a:t>that  describe your research question(s) and objectives, and will be used to search the tertiary literature.</a:t>
            </a:r>
          </a:p>
          <a:p>
            <a:pPr marL="0" indent="0">
              <a:buNone/>
            </a:pPr>
            <a:r>
              <a:rPr lang="en-GB" dirty="0"/>
              <a:t>Examples of key words- authors names, names of text books, words in the research questions etc.</a:t>
            </a:r>
          </a:p>
          <a:p>
            <a:pPr marL="0" indent="0">
              <a:buNone/>
            </a:pPr>
            <a:r>
              <a:rPr lang="en-GB" dirty="0"/>
              <a:t>Relevance trees ( remember?) could also be used to search for literature.</a:t>
            </a:r>
          </a:p>
        </p:txBody>
      </p:sp>
      <p:sp>
        <p:nvSpPr>
          <p:cNvPr id="4" name="Slide Number Placeholder 3"/>
          <p:cNvSpPr>
            <a:spLocks noGrp="1"/>
          </p:cNvSpPr>
          <p:nvPr>
            <p:ph type="sldNum" sz="quarter" idx="12"/>
          </p:nvPr>
        </p:nvSpPr>
        <p:spPr>
          <a:xfrm>
            <a:off x="7913901" y="5969000"/>
            <a:ext cx="407022" cy="279400"/>
          </a:xfrm>
        </p:spPr>
        <p:txBody>
          <a:bodyPr>
            <a:normAutofit/>
          </a:bodyPr>
          <a:lstStyle/>
          <a:p>
            <a:pPr>
              <a:spcAft>
                <a:spcPts val="600"/>
              </a:spcAft>
            </a:pPr>
            <a:fld id="{577EF11F-55FE-434C-96FE-C4BC3CE13E0C}" type="slidenum">
              <a:rPr lang="en-GB" smtClean="0"/>
              <a:pPr>
                <a:spcAft>
                  <a:spcPts val="600"/>
                </a:spcAft>
              </a:pPr>
              <a:t>5</a:t>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97" y="469900"/>
            <a:ext cx="2771251"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51" y="635508"/>
            <a:ext cx="2523744"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14081" y="954756"/>
            <a:ext cx="2047810" cy="4946003"/>
          </a:xfrm>
        </p:spPr>
        <p:txBody>
          <a:bodyPr>
            <a:normAutofit/>
          </a:bodyPr>
          <a:lstStyle/>
          <a:p>
            <a:r>
              <a:rPr lang="en-GB" sz="3100" b="1" dirty="0">
                <a:solidFill>
                  <a:srgbClr val="FFFFFF"/>
                </a:solidFill>
              </a:rPr>
              <a:t>Obtaining and evaluating the literature</a:t>
            </a:r>
            <a:br>
              <a:rPr lang="en-GB" sz="3100" b="1" dirty="0">
                <a:solidFill>
                  <a:srgbClr val="FFFFFF"/>
                </a:solidFill>
              </a:rPr>
            </a:br>
            <a:endParaRPr lang="en-GB" sz="3100" dirty="0">
              <a:solidFill>
                <a:srgbClr val="FFFFFF"/>
              </a:solidFill>
            </a:endParaRPr>
          </a:p>
        </p:txBody>
      </p:sp>
      <p:sp>
        <p:nvSpPr>
          <p:cNvPr id="15" name="Rectangle 14">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22" y="0"/>
            <a:ext cx="5653278"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55700" y="469900"/>
            <a:ext cx="4465223" cy="5405968"/>
          </a:xfrm>
        </p:spPr>
        <p:txBody>
          <a:bodyPr anchor="ctr">
            <a:normAutofit/>
          </a:bodyPr>
          <a:lstStyle/>
          <a:p>
            <a:pPr marL="0" indent="0">
              <a:buNone/>
            </a:pPr>
            <a:r>
              <a:rPr lang="en-GB" dirty="0"/>
              <a:t>After your initial search of books and journal articles, tertiary literature will provide you with details of what literature is available and where to locate it. The next stage is to obtain these items, usually from libraries, organisation resources etc.</a:t>
            </a:r>
          </a:p>
          <a:p>
            <a:pPr marL="0" indent="0">
              <a:buNone/>
            </a:pPr>
            <a:r>
              <a:rPr lang="en-GB" dirty="0"/>
              <a:t>Remember to make notes about the relevance of each item as you read it and the reasons why you came to your conclusion.</a:t>
            </a:r>
          </a:p>
          <a:p>
            <a:endParaRPr lang="en-GB" dirty="0"/>
          </a:p>
        </p:txBody>
      </p:sp>
      <p:sp>
        <p:nvSpPr>
          <p:cNvPr id="4" name="Slide Number Placeholder 3"/>
          <p:cNvSpPr>
            <a:spLocks noGrp="1"/>
          </p:cNvSpPr>
          <p:nvPr>
            <p:ph type="sldNum" sz="quarter" idx="12"/>
          </p:nvPr>
        </p:nvSpPr>
        <p:spPr>
          <a:xfrm>
            <a:off x="7913901" y="5969000"/>
            <a:ext cx="407022" cy="279400"/>
          </a:xfrm>
        </p:spPr>
        <p:txBody>
          <a:bodyPr>
            <a:normAutofit/>
          </a:bodyPr>
          <a:lstStyle/>
          <a:p>
            <a:pPr>
              <a:spcAft>
                <a:spcPts val="600"/>
              </a:spcAft>
            </a:pPr>
            <a:fld id="{577EF11F-55FE-434C-96FE-C4BC3CE13E0C}" type="slidenum">
              <a:rPr lang="en-GB" smtClean="0"/>
              <a:pPr>
                <a:spcAft>
                  <a:spcPts val="600"/>
                </a:spcAft>
              </a:pPr>
              <a:t>6</a:t>
            </a:fld>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97" y="469900"/>
            <a:ext cx="2771251"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51" y="635508"/>
            <a:ext cx="2523744"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A1786AC-BB11-49B6-B6FD-B6167F3BE250}"/>
              </a:ext>
            </a:extLst>
          </p:cNvPr>
          <p:cNvSpPr>
            <a:spLocks noGrp="1"/>
          </p:cNvSpPr>
          <p:nvPr>
            <p:ph type="title"/>
          </p:nvPr>
        </p:nvSpPr>
        <p:spPr>
          <a:xfrm>
            <a:off x="714081" y="954756"/>
            <a:ext cx="2047810" cy="4946003"/>
          </a:xfrm>
        </p:spPr>
        <p:txBody>
          <a:bodyPr>
            <a:normAutofit/>
          </a:bodyPr>
          <a:lstStyle/>
          <a:p>
            <a:r>
              <a:rPr lang="en-GB" sz="3400">
                <a:solidFill>
                  <a:srgbClr val="FFFFFF"/>
                </a:solidFill>
              </a:rPr>
              <a:t>Evaluating the Literture</a:t>
            </a:r>
          </a:p>
        </p:txBody>
      </p:sp>
      <p:sp>
        <p:nvSpPr>
          <p:cNvPr id="15" name="Rectangle 14">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22" y="0"/>
            <a:ext cx="5653278"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593EBF-E838-461A-80AC-85E8F7D69C72}"/>
              </a:ext>
            </a:extLst>
          </p:cNvPr>
          <p:cNvSpPr>
            <a:spLocks noGrp="1"/>
          </p:cNvSpPr>
          <p:nvPr>
            <p:ph idx="1"/>
          </p:nvPr>
        </p:nvSpPr>
        <p:spPr>
          <a:xfrm>
            <a:off x="3855700" y="469900"/>
            <a:ext cx="4465223" cy="5405968"/>
          </a:xfrm>
        </p:spPr>
        <p:txBody>
          <a:bodyPr anchor="ctr">
            <a:normAutofit/>
          </a:bodyPr>
          <a:lstStyle/>
          <a:p>
            <a:pPr marL="0" indent="0">
              <a:lnSpc>
                <a:spcPct val="90000"/>
              </a:lnSpc>
              <a:buNone/>
            </a:pPr>
            <a:r>
              <a:rPr lang="en-US" sz="1700" dirty="0">
                <a:solidFill>
                  <a:srgbClr val="FF0000"/>
                </a:solidFill>
              </a:rPr>
              <a:t>CURRENCY</a:t>
            </a:r>
          </a:p>
          <a:p>
            <a:pPr>
              <a:lnSpc>
                <a:spcPct val="90000"/>
              </a:lnSpc>
            </a:pPr>
            <a:r>
              <a:rPr lang="en-US" sz="1700" dirty="0">
                <a:solidFill>
                  <a:srgbClr val="FF0000"/>
                </a:solidFill>
              </a:rPr>
              <a:t>When </a:t>
            </a:r>
            <a:r>
              <a:rPr lang="en-US" sz="1700" dirty="0"/>
              <a:t>was the information published or posted?</a:t>
            </a:r>
          </a:p>
          <a:p>
            <a:pPr>
              <a:lnSpc>
                <a:spcPct val="90000"/>
              </a:lnSpc>
            </a:pPr>
            <a:r>
              <a:rPr lang="en-US" sz="1700" dirty="0"/>
              <a:t>Has the information been revised or </a:t>
            </a:r>
            <a:r>
              <a:rPr lang="en-US" sz="1700" dirty="0">
                <a:solidFill>
                  <a:srgbClr val="FF0000"/>
                </a:solidFill>
              </a:rPr>
              <a:t>updated</a:t>
            </a:r>
            <a:r>
              <a:rPr lang="en-US" sz="1700" dirty="0"/>
              <a:t>? When?</a:t>
            </a:r>
          </a:p>
          <a:p>
            <a:pPr>
              <a:lnSpc>
                <a:spcPct val="90000"/>
              </a:lnSpc>
            </a:pPr>
            <a:r>
              <a:rPr lang="en-US" sz="1700" dirty="0"/>
              <a:t>Does your topic require current information, or will older sources work as well?</a:t>
            </a:r>
          </a:p>
          <a:p>
            <a:pPr>
              <a:lnSpc>
                <a:spcPct val="90000"/>
              </a:lnSpc>
            </a:pPr>
            <a:r>
              <a:rPr lang="en-US" sz="1700" dirty="0">
                <a:solidFill>
                  <a:srgbClr val="FF0000"/>
                </a:solidFill>
              </a:rPr>
              <a:t>Websites</a:t>
            </a:r>
            <a:r>
              <a:rPr lang="en-US" sz="1700" dirty="0"/>
              <a:t> – are the links functional?</a:t>
            </a:r>
          </a:p>
          <a:p>
            <a:pPr marL="0" indent="0">
              <a:lnSpc>
                <a:spcPct val="90000"/>
              </a:lnSpc>
              <a:buNone/>
            </a:pPr>
            <a:r>
              <a:rPr lang="en-US" sz="1700" dirty="0">
                <a:solidFill>
                  <a:srgbClr val="FF0000"/>
                </a:solidFill>
              </a:rPr>
              <a:t>AUTHORITY</a:t>
            </a:r>
          </a:p>
          <a:p>
            <a:pPr>
              <a:lnSpc>
                <a:spcPct val="90000"/>
              </a:lnSpc>
            </a:pPr>
            <a:r>
              <a:rPr lang="en-US" sz="1700" dirty="0">
                <a:solidFill>
                  <a:srgbClr val="FF0000"/>
                </a:solidFill>
              </a:rPr>
              <a:t>Who</a:t>
            </a:r>
            <a:r>
              <a:rPr lang="en-US" sz="1700" dirty="0"/>
              <a:t> is the author/creator?</a:t>
            </a:r>
          </a:p>
          <a:p>
            <a:pPr>
              <a:lnSpc>
                <a:spcPct val="90000"/>
              </a:lnSpc>
            </a:pPr>
            <a:r>
              <a:rPr lang="en-US" sz="1700" dirty="0"/>
              <a:t>What are their credentials? Are they qualified to write about this topic? Can they be contacted?</a:t>
            </a:r>
          </a:p>
          <a:p>
            <a:pPr>
              <a:lnSpc>
                <a:spcPct val="90000"/>
              </a:lnSpc>
            </a:pPr>
            <a:r>
              <a:rPr lang="en-US" sz="1700" dirty="0"/>
              <a:t>Are they affiliated with any groups or organizations?</a:t>
            </a:r>
          </a:p>
          <a:p>
            <a:pPr>
              <a:lnSpc>
                <a:spcPct val="90000"/>
              </a:lnSpc>
            </a:pPr>
            <a:r>
              <a:rPr lang="en-US" sz="1700" dirty="0"/>
              <a:t>Who is the </a:t>
            </a:r>
            <a:r>
              <a:rPr lang="en-US" sz="1700" dirty="0">
                <a:solidFill>
                  <a:srgbClr val="FF0000"/>
                </a:solidFill>
              </a:rPr>
              <a:t>publisher</a:t>
            </a:r>
            <a:r>
              <a:rPr lang="en-US" sz="1700" dirty="0"/>
              <a:t> or sponsor?</a:t>
            </a:r>
          </a:p>
          <a:p>
            <a:pPr>
              <a:lnSpc>
                <a:spcPct val="90000"/>
              </a:lnSpc>
            </a:pPr>
            <a:endParaRPr lang="en-GB" sz="1700" dirty="0"/>
          </a:p>
        </p:txBody>
      </p:sp>
      <p:sp>
        <p:nvSpPr>
          <p:cNvPr id="4" name="Slide Number Placeholder 3">
            <a:extLst>
              <a:ext uri="{FF2B5EF4-FFF2-40B4-BE49-F238E27FC236}">
                <a16:creationId xmlns:a16="http://schemas.microsoft.com/office/drawing/2014/main" id="{D97F7661-5550-43BE-B73C-CD79BF989183}"/>
              </a:ext>
            </a:extLst>
          </p:cNvPr>
          <p:cNvSpPr>
            <a:spLocks noGrp="1"/>
          </p:cNvSpPr>
          <p:nvPr>
            <p:ph type="sldNum" sz="quarter" idx="12"/>
          </p:nvPr>
        </p:nvSpPr>
        <p:spPr>
          <a:xfrm>
            <a:off x="7913901" y="5969000"/>
            <a:ext cx="407022" cy="279400"/>
          </a:xfrm>
        </p:spPr>
        <p:txBody>
          <a:bodyPr>
            <a:normAutofit/>
          </a:bodyPr>
          <a:lstStyle/>
          <a:p>
            <a:pPr>
              <a:spcAft>
                <a:spcPts val="600"/>
              </a:spcAft>
            </a:pPr>
            <a:fld id="{577EF11F-55FE-434C-96FE-C4BC3CE13E0C}" type="slidenum">
              <a:rPr lang="en-GB" smtClean="0"/>
              <a:pPr>
                <a:spcAft>
                  <a:spcPts val="600"/>
                </a:spcAft>
              </a:pPr>
              <a:t>7</a:t>
            </a:fld>
            <a:endParaRPr lang="en-GB"/>
          </a:p>
        </p:txBody>
      </p:sp>
    </p:spTree>
    <p:extLst>
      <p:ext uri="{BB962C8B-B14F-4D97-AF65-F5344CB8AC3E}">
        <p14:creationId xmlns:p14="http://schemas.microsoft.com/office/powerpoint/2010/main" val="4284374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97" y="469900"/>
            <a:ext cx="2771251"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51" y="635508"/>
            <a:ext cx="2523744"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BD7F1CE-E8CE-498B-88DE-1648AC686192}"/>
              </a:ext>
            </a:extLst>
          </p:cNvPr>
          <p:cNvSpPr>
            <a:spLocks noGrp="1"/>
          </p:cNvSpPr>
          <p:nvPr>
            <p:ph type="title"/>
          </p:nvPr>
        </p:nvSpPr>
        <p:spPr>
          <a:xfrm>
            <a:off x="714081" y="954756"/>
            <a:ext cx="2047810" cy="4946003"/>
          </a:xfrm>
        </p:spPr>
        <p:txBody>
          <a:bodyPr>
            <a:normAutofit/>
          </a:bodyPr>
          <a:lstStyle/>
          <a:p>
            <a:r>
              <a:rPr lang="en-GB" sz="3400" dirty="0">
                <a:solidFill>
                  <a:srgbClr val="FFFFFF"/>
                </a:solidFill>
              </a:rPr>
              <a:t>Evaluating the Literature (</a:t>
            </a:r>
            <a:r>
              <a:rPr lang="en-GB" sz="3400" dirty="0" err="1">
                <a:solidFill>
                  <a:srgbClr val="FFFFFF"/>
                </a:solidFill>
              </a:rPr>
              <a:t>contd</a:t>
            </a:r>
            <a:r>
              <a:rPr lang="en-GB" sz="3400" dirty="0">
                <a:solidFill>
                  <a:srgbClr val="FFFFFF"/>
                </a:solidFill>
              </a:rPr>
              <a:t>)</a:t>
            </a:r>
          </a:p>
        </p:txBody>
      </p:sp>
      <p:sp>
        <p:nvSpPr>
          <p:cNvPr id="15" name="Rectangle 14">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22" y="0"/>
            <a:ext cx="5653278"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0B9627-E683-4531-ACEA-072BA69088E0}"/>
              </a:ext>
            </a:extLst>
          </p:cNvPr>
          <p:cNvSpPr>
            <a:spLocks noGrp="1"/>
          </p:cNvSpPr>
          <p:nvPr>
            <p:ph idx="1"/>
          </p:nvPr>
        </p:nvSpPr>
        <p:spPr>
          <a:xfrm>
            <a:off x="3855700" y="469900"/>
            <a:ext cx="4465223" cy="5405968"/>
          </a:xfrm>
        </p:spPr>
        <p:txBody>
          <a:bodyPr anchor="ctr">
            <a:normAutofit/>
          </a:bodyPr>
          <a:lstStyle/>
          <a:p>
            <a:pPr marL="0" indent="0">
              <a:lnSpc>
                <a:spcPct val="90000"/>
              </a:lnSpc>
              <a:spcBef>
                <a:spcPct val="0"/>
              </a:spcBef>
              <a:buNone/>
            </a:pPr>
            <a:r>
              <a:rPr lang="en-GB" altLang="en-US" sz="2000" u="sng" dirty="0">
                <a:solidFill>
                  <a:srgbClr val="FF0000"/>
                </a:solidFill>
                <a:latin typeface="proxima-nova"/>
                <a:ea typeface="Univers 65"/>
                <a:cs typeface="Univers 65"/>
              </a:rPr>
              <a:t>R</a:t>
            </a:r>
            <a:r>
              <a:rPr lang="en-GB" altLang="en-US" sz="2000" dirty="0">
                <a:solidFill>
                  <a:srgbClr val="FF0000"/>
                </a:solidFill>
                <a:latin typeface="proxima-nova"/>
                <a:ea typeface="Univers 65"/>
                <a:cs typeface="Univers 65"/>
              </a:rPr>
              <a:t>ELEVANCE &amp; </a:t>
            </a:r>
            <a:r>
              <a:rPr lang="en-GB" altLang="en-US" sz="2000" u="sng" dirty="0">
                <a:solidFill>
                  <a:srgbClr val="FF0000"/>
                </a:solidFill>
                <a:latin typeface="proxima-nova"/>
                <a:ea typeface="Univers 65"/>
                <a:cs typeface="Univers 65"/>
              </a:rPr>
              <a:t>R</a:t>
            </a:r>
            <a:r>
              <a:rPr lang="en-GB" altLang="en-US" sz="2000" dirty="0">
                <a:solidFill>
                  <a:srgbClr val="FF0000"/>
                </a:solidFill>
                <a:latin typeface="proxima-nova"/>
                <a:ea typeface="Univers 65"/>
                <a:cs typeface="Univers 65"/>
              </a:rPr>
              <a:t>ELIABILITY</a:t>
            </a:r>
          </a:p>
          <a:p>
            <a:pPr>
              <a:lnSpc>
                <a:spcPct val="90000"/>
              </a:lnSpc>
              <a:spcBef>
                <a:spcPct val="0"/>
              </a:spcBef>
              <a:buFont typeface="Calibri Light" panose="020F0302020204030204" pitchFamily="34" charset="0"/>
              <a:buAutoNum type="arabicPeriod"/>
            </a:pPr>
            <a:r>
              <a:rPr lang="en-GB" altLang="en-US" sz="2000" dirty="0">
                <a:latin typeface="proxima-nova"/>
                <a:ea typeface="Univers 65"/>
                <a:cs typeface="Univers 65"/>
              </a:rPr>
              <a:t>Does the information </a:t>
            </a:r>
            <a:r>
              <a:rPr lang="en-GB" altLang="en-US" sz="2000" dirty="0">
                <a:solidFill>
                  <a:srgbClr val="FF0000"/>
                </a:solidFill>
                <a:latin typeface="proxima-nova"/>
                <a:ea typeface="Univers 65"/>
                <a:cs typeface="Univers 65"/>
              </a:rPr>
              <a:t>relate to your topic </a:t>
            </a:r>
            <a:r>
              <a:rPr lang="en-GB" altLang="en-US" sz="2000" dirty="0">
                <a:latin typeface="proxima-nova"/>
                <a:ea typeface="Univers 65"/>
                <a:cs typeface="Univers 65"/>
              </a:rPr>
              <a:t>or help answer your question? (Note: this doesn’t mean that the information agrees with your argument)</a:t>
            </a:r>
          </a:p>
          <a:p>
            <a:pPr>
              <a:lnSpc>
                <a:spcPct val="90000"/>
              </a:lnSpc>
              <a:spcBef>
                <a:spcPct val="0"/>
              </a:spcBef>
              <a:buFont typeface="Calibri Light" panose="020F0302020204030204" pitchFamily="34" charset="0"/>
              <a:buAutoNum type="arabicPeriod"/>
            </a:pPr>
            <a:r>
              <a:rPr lang="en-GB" altLang="en-US" sz="2000" dirty="0">
                <a:latin typeface="proxima-nova"/>
                <a:ea typeface="Univers 65"/>
                <a:cs typeface="Univers 65"/>
              </a:rPr>
              <a:t>Is the information at the appropriate level for your research?</a:t>
            </a:r>
          </a:p>
          <a:p>
            <a:pPr>
              <a:lnSpc>
                <a:spcPct val="90000"/>
              </a:lnSpc>
              <a:spcBef>
                <a:spcPct val="0"/>
              </a:spcBef>
              <a:buFont typeface="Calibri Light" panose="020F0302020204030204" pitchFamily="34" charset="0"/>
              <a:buAutoNum type="arabicPeriod"/>
            </a:pPr>
            <a:r>
              <a:rPr lang="en-GB" altLang="en-US" sz="2000" dirty="0">
                <a:latin typeface="proxima-nova"/>
                <a:ea typeface="Univers 65"/>
                <a:cs typeface="Univers 65"/>
              </a:rPr>
              <a:t>Who is the </a:t>
            </a:r>
            <a:r>
              <a:rPr lang="en-GB" altLang="en-US" sz="2000" dirty="0">
                <a:solidFill>
                  <a:srgbClr val="FF0000"/>
                </a:solidFill>
                <a:latin typeface="proxima-nova"/>
                <a:ea typeface="Univers 65"/>
                <a:cs typeface="Univers 65"/>
              </a:rPr>
              <a:t>intended audience</a:t>
            </a:r>
            <a:r>
              <a:rPr lang="en-GB" altLang="en-US" sz="2000" dirty="0">
                <a:latin typeface="proxima-nova"/>
                <a:ea typeface="Univers 65"/>
                <a:cs typeface="Univers 65"/>
              </a:rPr>
              <a:t>?</a:t>
            </a:r>
          </a:p>
          <a:p>
            <a:pPr>
              <a:lnSpc>
                <a:spcPct val="90000"/>
              </a:lnSpc>
              <a:spcBef>
                <a:spcPct val="0"/>
              </a:spcBef>
              <a:buFont typeface="Calibri Light" panose="020F0302020204030204" pitchFamily="34" charset="0"/>
              <a:buAutoNum type="arabicPeriod"/>
            </a:pPr>
            <a:r>
              <a:rPr lang="en-GB" altLang="en-US" sz="2000" dirty="0">
                <a:latin typeface="proxima-nova"/>
                <a:ea typeface="Univers 65"/>
                <a:cs typeface="Univers 65"/>
              </a:rPr>
              <a:t>Where does the information come from? Does the author provide references or sources?</a:t>
            </a:r>
          </a:p>
          <a:p>
            <a:pPr>
              <a:lnSpc>
                <a:spcPct val="90000"/>
              </a:lnSpc>
              <a:spcBef>
                <a:spcPct val="0"/>
              </a:spcBef>
              <a:buFont typeface="Calibri Light" panose="020F0302020204030204" pitchFamily="34" charset="0"/>
              <a:buAutoNum type="arabicPeriod"/>
            </a:pPr>
            <a:r>
              <a:rPr lang="en-GB" altLang="en-US" sz="2000" dirty="0">
                <a:solidFill>
                  <a:srgbClr val="FF0000"/>
                </a:solidFill>
                <a:latin typeface="proxima-nova"/>
                <a:ea typeface="Univers 65"/>
                <a:cs typeface="Univers 65"/>
              </a:rPr>
              <a:t>Has the information </a:t>
            </a:r>
            <a:r>
              <a:rPr lang="en-GB" altLang="en-US" sz="2000" dirty="0">
                <a:latin typeface="proxima-nova"/>
                <a:ea typeface="Univers 65"/>
                <a:cs typeface="Univers 65"/>
              </a:rPr>
              <a:t>been reviewed or </a:t>
            </a:r>
            <a:r>
              <a:rPr lang="en-GB" altLang="en-US" sz="2000" dirty="0">
                <a:solidFill>
                  <a:srgbClr val="FF0000"/>
                </a:solidFill>
                <a:latin typeface="proxima-nova"/>
                <a:ea typeface="Univers 65"/>
                <a:cs typeface="Univers 65"/>
              </a:rPr>
              <a:t>refereed</a:t>
            </a:r>
            <a:r>
              <a:rPr lang="en-GB" altLang="en-US" sz="2000" dirty="0">
                <a:latin typeface="proxima-nova"/>
                <a:ea typeface="Univers 65"/>
                <a:cs typeface="Univers 65"/>
              </a:rPr>
              <a:t>? By whom?</a:t>
            </a:r>
          </a:p>
          <a:p>
            <a:pPr>
              <a:lnSpc>
                <a:spcPct val="90000"/>
              </a:lnSpc>
            </a:pPr>
            <a:endParaRPr lang="en-GB" sz="2000" dirty="0"/>
          </a:p>
        </p:txBody>
      </p:sp>
      <p:sp>
        <p:nvSpPr>
          <p:cNvPr id="4" name="Slide Number Placeholder 3">
            <a:extLst>
              <a:ext uri="{FF2B5EF4-FFF2-40B4-BE49-F238E27FC236}">
                <a16:creationId xmlns:a16="http://schemas.microsoft.com/office/drawing/2014/main" id="{BF8ACC46-9A33-4989-96BD-80CD33D79881}"/>
              </a:ext>
            </a:extLst>
          </p:cNvPr>
          <p:cNvSpPr>
            <a:spLocks noGrp="1"/>
          </p:cNvSpPr>
          <p:nvPr>
            <p:ph type="sldNum" sz="quarter" idx="12"/>
          </p:nvPr>
        </p:nvSpPr>
        <p:spPr>
          <a:xfrm>
            <a:off x="7913901" y="5969000"/>
            <a:ext cx="407022" cy="279400"/>
          </a:xfrm>
        </p:spPr>
        <p:txBody>
          <a:bodyPr>
            <a:normAutofit/>
          </a:bodyPr>
          <a:lstStyle/>
          <a:p>
            <a:pPr>
              <a:spcAft>
                <a:spcPts val="600"/>
              </a:spcAft>
            </a:pPr>
            <a:fld id="{577EF11F-55FE-434C-96FE-C4BC3CE13E0C}" type="slidenum">
              <a:rPr lang="en-GB" smtClean="0"/>
              <a:pPr>
                <a:spcAft>
                  <a:spcPts val="600"/>
                </a:spcAft>
              </a:pPr>
              <a:t>8</a:t>
            </a:fld>
            <a:endParaRPr lang="en-GB"/>
          </a:p>
        </p:txBody>
      </p:sp>
    </p:spTree>
    <p:extLst>
      <p:ext uri="{BB962C8B-B14F-4D97-AF65-F5344CB8AC3E}">
        <p14:creationId xmlns:p14="http://schemas.microsoft.com/office/powerpoint/2010/main" val="1105799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97" y="469900"/>
            <a:ext cx="2771251"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51" y="635508"/>
            <a:ext cx="2523744"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C27FCC0-14E7-408F-BB82-EF72C157868A}"/>
              </a:ext>
            </a:extLst>
          </p:cNvPr>
          <p:cNvSpPr>
            <a:spLocks noGrp="1"/>
          </p:cNvSpPr>
          <p:nvPr>
            <p:ph type="title"/>
          </p:nvPr>
        </p:nvSpPr>
        <p:spPr>
          <a:xfrm>
            <a:off x="714081" y="954756"/>
            <a:ext cx="2047810" cy="4946003"/>
          </a:xfrm>
        </p:spPr>
        <p:txBody>
          <a:bodyPr>
            <a:normAutofit/>
          </a:bodyPr>
          <a:lstStyle/>
          <a:p>
            <a:r>
              <a:rPr lang="en-GB" sz="3400" dirty="0">
                <a:solidFill>
                  <a:srgbClr val="FFFFFF"/>
                </a:solidFill>
              </a:rPr>
              <a:t>Evaluating the Literature (</a:t>
            </a:r>
            <a:r>
              <a:rPr lang="en-GB" sz="3400" dirty="0" err="1">
                <a:solidFill>
                  <a:srgbClr val="FFFFFF"/>
                </a:solidFill>
              </a:rPr>
              <a:t>contd</a:t>
            </a:r>
            <a:r>
              <a:rPr lang="en-GB" sz="3400" dirty="0">
                <a:solidFill>
                  <a:srgbClr val="FFFFFF"/>
                </a:solidFill>
              </a:rPr>
              <a:t>)</a:t>
            </a:r>
          </a:p>
        </p:txBody>
      </p:sp>
      <p:sp>
        <p:nvSpPr>
          <p:cNvPr id="15" name="Rectangle 14">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22" y="0"/>
            <a:ext cx="5653278"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07DDDEF-2781-48FA-B03C-0529260AFDC3}"/>
              </a:ext>
            </a:extLst>
          </p:cNvPr>
          <p:cNvSpPr>
            <a:spLocks noGrp="1"/>
          </p:cNvSpPr>
          <p:nvPr>
            <p:ph idx="1"/>
          </p:nvPr>
        </p:nvSpPr>
        <p:spPr>
          <a:xfrm>
            <a:off x="3855700" y="469900"/>
            <a:ext cx="4465223" cy="5695404"/>
          </a:xfrm>
        </p:spPr>
        <p:txBody>
          <a:bodyPr anchor="ctr">
            <a:normAutofit/>
          </a:bodyPr>
          <a:lstStyle/>
          <a:p>
            <a:pPr marL="0" indent="0">
              <a:lnSpc>
                <a:spcPct val="90000"/>
              </a:lnSpc>
              <a:spcBef>
                <a:spcPct val="0"/>
              </a:spcBef>
              <a:buNone/>
            </a:pPr>
            <a:r>
              <a:rPr lang="en-GB" altLang="en-US" sz="1600" u="sng" dirty="0">
                <a:solidFill>
                  <a:srgbClr val="FF0000"/>
                </a:solidFill>
                <a:latin typeface="proxima-nova"/>
                <a:ea typeface="Univers 65"/>
                <a:cs typeface="Univers 65"/>
              </a:rPr>
              <a:t>P</a:t>
            </a:r>
            <a:r>
              <a:rPr lang="en-GB" altLang="en-US" sz="1600" dirty="0">
                <a:solidFill>
                  <a:srgbClr val="FF0000"/>
                </a:solidFill>
                <a:latin typeface="proxima-nova"/>
                <a:ea typeface="Univers 65"/>
                <a:cs typeface="Univers 65"/>
              </a:rPr>
              <a:t>URPOSE/</a:t>
            </a:r>
            <a:r>
              <a:rPr lang="en-GB" altLang="en-US" sz="1600" u="sng" dirty="0">
                <a:solidFill>
                  <a:srgbClr val="FF0000"/>
                </a:solidFill>
                <a:latin typeface="proxima-nova"/>
                <a:ea typeface="Univers 65"/>
                <a:cs typeface="Univers 65"/>
              </a:rPr>
              <a:t>P</a:t>
            </a:r>
            <a:r>
              <a:rPr lang="en-GB" altLang="en-US" sz="1600" dirty="0">
                <a:solidFill>
                  <a:srgbClr val="FF0000"/>
                </a:solidFill>
                <a:latin typeface="proxima-nova"/>
                <a:ea typeface="Univers 65"/>
                <a:cs typeface="Univers 65"/>
              </a:rPr>
              <a:t>OINT OF VIEW</a:t>
            </a:r>
          </a:p>
          <a:p>
            <a:pPr>
              <a:lnSpc>
                <a:spcPct val="90000"/>
              </a:lnSpc>
              <a:spcBef>
                <a:spcPct val="0"/>
              </a:spcBef>
              <a:buFont typeface="Calibri Light" panose="020F0302020204030204" pitchFamily="34" charset="0"/>
              <a:buAutoNum type="arabicPeriod"/>
            </a:pPr>
            <a:r>
              <a:rPr lang="en-GB" altLang="en-US" sz="1600" dirty="0">
                <a:latin typeface="proxima-nova"/>
                <a:ea typeface="Univers 65"/>
                <a:cs typeface="Univers 65"/>
              </a:rPr>
              <a:t>What is the information meant to do to the reader?</a:t>
            </a:r>
          </a:p>
          <a:p>
            <a:pPr marL="557213" lvl="1" indent="-214313">
              <a:lnSpc>
                <a:spcPct val="90000"/>
              </a:lnSpc>
              <a:buFont typeface="Calibri Light" panose="020F0302020204030204" pitchFamily="34" charset="0"/>
              <a:buAutoNum type="arabicPeriod"/>
            </a:pPr>
            <a:r>
              <a:rPr lang="en-GB" altLang="en-US" sz="1600" dirty="0">
                <a:solidFill>
                  <a:srgbClr val="FF0000"/>
                </a:solidFill>
                <a:latin typeface="proxima-nova"/>
              </a:rPr>
              <a:t>Inform, teach, sell, entertain, persuade</a:t>
            </a:r>
            <a:r>
              <a:rPr lang="en-GB" altLang="en-US" sz="1600" dirty="0">
                <a:latin typeface="proxima-nova"/>
              </a:rPr>
              <a:t>?</a:t>
            </a:r>
          </a:p>
          <a:p>
            <a:pPr>
              <a:lnSpc>
                <a:spcPct val="90000"/>
              </a:lnSpc>
              <a:spcBef>
                <a:spcPct val="0"/>
              </a:spcBef>
              <a:buFont typeface="Calibri Light" panose="020F0302020204030204" pitchFamily="34" charset="0"/>
              <a:buAutoNum type="arabicPeriod"/>
            </a:pPr>
            <a:r>
              <a:rPr lang="en-GB" altLang="en-US" sz="1600" dirty="0">
                <a:latin typeface="proxima-nova"/>
                <a:ea typeface="Univers 65"/>
                <a:cs typeface="Univers 65"/>
              </a:rPr>
              <a:t>Does the author or sponsor clearly state their intentions or purpose?</a:t>
            </a:r>
          </a:p>
          <a:p>
            <a:pPr marL="342900" lvl="1" indent="-76200">
              <a:lnSpc>
                <a:spcPct val="90000"/>
              </a:lnSpc>
              <a:buNone/>
            </a:pPr>
            <a:r>
              <a:rPr lang="en-GB" altLang="en-US" sz="1600" dirty="0">
                <a:latin typeface="proxima-nova"/>
              </a:rPr>
              <a:t>   Political, ideological, cultural, religious, institutional,     personal?</a:t>
            </a:r>
          </a:p>
          <a:p>
            <a:pPr>
              <a:lnSpc>
                <a:spcPct val="90000"/>
              </a:lnSpc>
              <a:spcBef>
                <a:spcPct val="0"/>
              </a:spcBef>
              <a:buFont typeface="Calibri Light" panose="020F0302020204030204" pitchFamily="34" charset="0"/>
              <a:buAutoNum type="arabicPeriod"/>
            </a:pPr>
            <a:r>
              <a:rPr lang="en-GB" altLang="en-US" sz="1600" dirty="0">
                <a:latin typeface="proxima-nova"/>
                <a:ea typeface="Univers 65"/>
                <a:cs typeface="Univers 65"/>
              </a:rPr>
              <a:t>Are there </a:t>
            </a:r>
            <a:r>
              <a:rPr lang="en-GB" altLang="en-US" sz="1600" dirty="0">
                <a:solidFill>
                  <a:srgbClr val="FF0000"/>
                </a:solidFill>
                <a:latin typeface="proxima-nova"/>
                <a:ea typeface="Univers 65"/>
                <a:cs typeface="Univers 65"/>
              </a:rPr>
              <a:t>any ads</a:t>
            </a:r>
            <a:r>
              <a:rPr lang="en-GB" altLang="en-US" sz="1600" dirty="0">
                <a:latin typeface="proxima-nova"/>
                <a:ea typeface="Univers 65"/>
                <a:cs typeface="Univers 65"/>
              </a:rPr>
              <a:t>? How do they relate to the topic being covered?</a:t>
            </a:r>
          </a:p>
          <a:p>
            <a:pPr>
              <a:lnSpc>
                <a:spcPct val="90000"/>
              </a:lnSpc>
              <a:spcBef>
                <a:spcPct val="0"/>
              </a:spcBef>
              <a:buFont typeface="Calibri Light" panose="020F0302020204030204" pitchFamily="34" charset="0"/>
              <a:buAutoNum type="arabicPeriod"/>
            </a:pPr>
            <a:r>
              <a:rPr lang="en-GB" altLang="en-US" sz="1600" dirty="0">
                <a:solidFill>
                  <a:srgbClr val="FF0000"/>
                </a:solidFill>
                <a:latin typeface="proxima-nova"/>
                <a:ea typeface="Univers 65"/>
                <a:cs typeface="Univers 65"/>
              </a:rPr>
              <a:t>Websites – what does the URL </a:t>
            </a:r>
            <a:r>
              <a:rPr lang="en-GB" altLang="en-US" sz="1600" dirty="0">
                <a:latin typeface="proxima-nova"/>
                <a:ea typeface="Univers 65"/>
                <a:cs typeface="Univers 65"/>
              </a:rPr>
              <a:t>and/or domain tell you about the purpose?</a:t>
            </a:r>
          </a:p>
          <a:p>
            <a:pPr marL="557213" lvl="1" indent="-214313">
              <a:lnSpc>
                <a:spcPct val="90000"/>
              </a:lnSpc>
              <a:buFont typeface="Calibri Light" panose="020F0302020204030204" pitchFamily="34" charset="0"/>
              <a:buAutoNum type="arabicPeriod"/>
            </a:pPr>
            <a:r>
              <a:rPr lang="en-GB" altLang="en-US" sz="1600" dirty="0">
                <a:latin typeface="proxima-nova"/>
              </a:rPr>
              <a:t>Examples: </a:t>
            </a:r>
            <a:r>
              <a:rPr lang="en-GB" altLang="en-US" sz="1600" b="1" dirty="0">
                <a:latin typeface="proxima-nova"/>
              </a:rPr>
              <a:t>.com</a:t>
            </a:r>
            <a:r>
              <a:rPr lang="en-GB" altLang="en-US" sz="1600" dirty="0">
                <a:latin typeface="proxima-nova"/>
              </a:rPr>
              <a:t> – commercial; </a:t>
            </a:r>
            <a:r>
              <a:rPr lang="en-GB" altLang="en-US" sz="1600" b="1" dirty="0">
                <a:latin typeface="proxima-nova"/>
              </a:rPr>
              <a:t>.gov</a:t>
            </a:r>
            <a:r>
              <a:rPr lang="en-GB" altLang="en-US" sz="1600" dirty="0">
                <a:latin typeface="proxima-nova"/>
              </a:rPr>
              <a:t> – government; </a:t>
            </a:r>
            <a:r>
              <a:rPr lang="en-GB" altLang="en-US" sz="1600" b="1" dirty="0">
                <a:latin typeface="proxima-nova"/>
              </a:rPr>
              <a:t>.org</a:t>
            </a:r>
            <a:r>
              <a:rPr lang="en-GB" altLang="en-US" sz="1600" dirty="0">
                <a:latin typeface="proxima-nova"/>
              </a:rPr>
              <a:t> – organization (but what kind of organisation are they?)</a:t>
            </a:r>
          </a:p>
          <a:p>
            <a:pPr marL="0" indent="0">
              <a:lnSpc>
                <a:spcPct val="90000"/>
              </a:lnSpc>
              <a:buNone/>
            </a:pPr>
            <a:endParaRPr lang="en-GB" sz="1100" dirty="0"/>
          </a:p>
        </p:txBody>
      </p:sp>
      <p:sp>
        <p:nvSpPr>
          <p:cNvPr id="4" name="Slide Number Placeholder 3">
            <a:extLst>
              <a:ext uri="{FF2B5EF4-FFF2-40B4-BE49-F238E27FC236}">
                <a16:creationId xmlns:a16="http://schemas.microsoft.com/office/drawing/2014/main" id="{144C0ABF-1285-4AAA-8F06-ADF1D4ADE56F}"/>
              </a:ext>
            </a:extLst>
          </p:cNvPr>
          <p:cNvSpPr>
            <a:spLocks noGrp="1"/>
          </p:cNvSpPr>
          <p:nvPr>
            <p:ph type="sldNum" sz="quarter" idx="12"/>
          </p:nvPr>
        </p:nvSpPr>
        <p:spPr>
          <a:xfrm>
            <a:off x="7913901" y="5969000"/>
            <a:ext cx="407022" cy="279400"/>
          </a:xfrm>
        </p:spPr>
        <p:txBody>
          <a:bodyPr>
            <a:normAutofit/>
          </a:bodyPr>
          <a:lstStyle/>
          <a:p>
            <a:pPr>
              <a:spcAft>
                <a:spcPts val="600"/>
              </a:spcAft>
            </a:pPr>
            <a:fld id="{577EF11F-55FE-434C-96FE-C4BC3CE13E0C}" type="slidenum">
              <a:rPr lang="en-GB" smtClean="0"/>
              <a:pPr>
                <a:spcAft>
                  <a:spcPts val="600"/>
                </a:spcAft>
              </a:pPr>
              <a:t>9</a:t>
            </a:fld>
            <a:endParaRPr lang="en-GB"/>
          </a:p>
        </p:txBody>
      </p:sp>
    </p:spTree>
    <p:extLst>
      <p:ext uri="{BB962C8B-B14F-4D97-AF65-F5344CB8AC3E}">
        <p14:creationId xmlns:p14="http://schemas.microsoft.com/office/powerpoint/2010/main" val="14254011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666</TotalTime>
  <Words>762</Words>
  <Application>Microsoft Office PowerPoint</Application>
  <PresentationFormat>On-screen Show (4:3)</PresentationFormat>
  <Paragraphs>88</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Garamond</vt:lpstr>
      <vt:lpstr>proxima-nova</vt:lpstr>
      <vt:lpstr>Organic</vt:lpstr>
      <vt:lpstr>Lecture 2 Literature Review</vt:lpstr>
      <vt:lpstr>What is literature? </vt:lpstr>
      <vt:lpstr>The purpose of the critical review (contd)</vt:lpstr>
      <vt:lpstr>Critique means...</vt:lpstr>
      <vt:lpstr>Generating your key words</vt:lpstr>
      <vt:lpstr>Obtaining and evaluating the literature </vt:lpstr>
      <vt:lpstr>Evaluating the Literture</vt:lpstr>
      <vt:lpstr>Evaluating the Literature (contd)</vt:lpstr>
      <vt:lpstr>Evaluating the Literature (contd)</vt:lpstr>
      <vt:lpstr>Recording the literature</vt:lpstr>
      <vt:lpstr>Format or Structure  of the literature review </vt:lpstr>
      <vt:lpstr>Avoid Plagiarism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 Literature Review</dc:title>
  <dc:creator>Uma Mohan</dc:creator>
  <cp:lastModifiedBy>Uma Mohan</cp:lastModifiedBy>
  <cp:revision>15</cp:revision>
  <dcterms:created xsi:type="dcterms:W3CDTF">2020-10-18T16:10:36Z</dcterms:created>
  <dcterms:modified xsi:type="dcterms:W3CDTF">2021-10-15T10:25:13Z</dcterms:modified>
</cp:coreProperties>
</file>