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24" r:id="rId4"/>
    <p:sldId id="323" r:id="rId5"/>
    <p:sldId id="272" r:id="rId6"/>
    <p:sldId id="273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6" r:id="rId15"/>
    <p:sldId id="288" r:id="rId16"/>
    <p:sldId id="500" r:id="rId17"/>
    <p:sldId id="513" r:id="rId18"/>
    <p:sldId id="514" r:id="rId19"/>
    <p:sldId id="506" r:id="rId20"/>
    <p:sldId id="495" r:id="rId21"/>
    <p:sldId id="289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cs.about.com/od/physics101thebasics/qt/experiments.htm" TargetMode="External"/><Relationship Id="rId1" Type="http://schemas.openxmlformats.org/officeDocument/2006/relationships/hyperlink" Target="http://physics.about.com/od/physics101thebasics/a/hypothesis.htm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cs.about.com/od/physics101thebasics/qt/experiments.htm" TargetMode="External"/><Relationship Id="rId1" Type="http://schemas.openxmlformats.org/officeDocument/2006/relationships/hyperlink" Target="http://physics.about.com/od/physics101thebasics/a/hypothesis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97D03-AC95-43B2-BDD4-A377B97D02D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EC196C-04BB-41B1-9090-0764C5B3C771}">
      <dgm:prSet phldrT="[Text]"/>
      <dgm:spPr/>
      <dgm:t>
        <a:bodyPr/>
        <a:lstStyle/>
        <a:p>
          <a:r>
            <a:rPr lang="en-GB" b="1" dirty="0"/>
            <a:t>Scientific  Inquiry</a:t>
          </a:r>
        </a:p>
      </dgm:t>
    </dgm:pt>
    <dgm:pt modelId="{7AF6B7C2-3762-4BDB-9BBE-CC207915596C}" type="parTrans" cxnId="{D399F2A4-6426-4737-95FA-B0A9782A4F3C}">
      <dgm:prSet/>
      <dgm:spPr/>
      <dgm:t>
        <a:bodyPr/>
        <a:lstStyle/>
        <a:p>
          <a:endParaRPr lang="en-GB"/>
        </a:p>
      </dgm:t>
    </dgm:pt>
    <dgm:pt modelId="{BCCAE199-94AE-41EE-AF63-073BB366893C}" type="sibTrans" cxnId="{D399F2A4-6426-4737-95FA-B0A9782A4F3C}">
      <dgm:prSet/>
      <dgm:spPr/>
      <dgm:t>
        <a:bodyPr/>
        <a:lstStyle/>
        <a:p>
          <a:endParaRPr lang="en-GB"/>
        </a:p>
      </dgm:t>
    </dgm:pt>
    <dgm:pt modelId="{D62D645C-21FE-42BD-9129-20C661D72759}">
      <dgm:prSet phldrT="[Text]" custT="1"/>
      <dgm:spPr/>
      <dgm:t>
        <a:bodyPr/>
        <a:lstStyle/>
        <a:p>
          <a:r>
            <a:rPr lang="en-GB" sz="1800" b="1" u="none" dirty="0"/>
            <a:t>Ask a question</a:t>
          </a:r>
          <a:r>
            <a:rPr lang="en-GB" sz="1800" u="none" dirty="0"/>
            <a:t> </a:t>
          </a:r>
        </a:p>
      </dgm:t>
    </dgm:pt>
    <dgm:pt modelId="{17C0BC63-277A-4429-8F2A-69586568EBBB}" type="parTrans" cxnId="{6FD21EE5-6960-4162-91BD-A41413C4A604}">
      <dgm:prSet/>
      <dgm:spPr/>
      <dgm:t>
        <a:bodyPr/>
        <a:lstStyle/>
        <a:p>
          <a:endParaRPr lang="en-GB"/>
        </a:p>
      </dgm:t>
    </dgm:pt>
    <dgm:pt modelId="{0E62F4AC-5185-4158-ADBE-6F8677AC14E1}" type="sibTrans" cxnId="{6FD21EE5-6960-4162-91BD-A41413C4A604}">
      <dgm:prSet/>
      <dgm:spPr/>
      <dgm:t>
        <a:bodyPr/>
        <a:lstStyle/>
        <a:p>
          <a:endParaRPr lang="en-GB"/>
        </a:p>
      </dgm:t>
    </dgm:pt>
    <dgm:pt modelId="{F1022E42-F305-4BA6-BF09-7118CF46C177}">
      <dgm:prSet phldrT="[Text]"/>
      <dgm:spPr/>
      <dgm:t>
        <a:bodyPr/>
        <a:lstStyle/>
        <a:p>
          <a:r>
            <a:rPr lang="en-GB" b="1" u="none" dirty="0"/>
            <a:t>Research the topic</a:t>
          </a:r>
          <a:r>
            <a:rPr lang="en-GB" u="none" dirty="0"/>
            <a:t> </a:t>
          </a:r>
        </a:p>
      </dgm:t>
    </dgm:pt>
    <dgm:pt modelId="{1FB25F0F-7C89-4729-9F52-B3E8955D234E}" type="parTrans" cxnId="{E6ABAFCB-3CA9-49C1-9BC6-CA31EA6EC4AF}">
      <dgm:prSet/>
      <dgm:spPr/>
      <dgm:t>
        <a:bodyPr/>
        <a:lstStyle/>
        <a:p>
          <a:endParaRPr lang="en-GB"/>
        </a:p>
      </dgm:t>
    </dgm:pt>
    <dgm:pt modelId="{239C7887-3093-409E-BDB4-85D547F48955}" type="sibTrans" cxnId="{E6ABAFCB-3CA9-49C1-9BC6-CA31EA6EC4AF}">
      <dgm:prSet/>
      <dgm:spPr/>
      <dgm:t>
        <a:bodyPr/>
        <a:lstStyle/>
        <a:p>
          <a:endParaRPr lang="en-GB"/>
        </a:p>
      </dgm:t>
    </dgm:pt>
    <dgm:pt modelId="{63718C54-6B71-470F-9DE1-4B1A66E6BC2E}">
      <dgm:prSet phldrT="[Text]"/>
      <dgm:spPr/>
      <dgm:t>
        <a:bodyPr/>
        <a:lstStyle/>
        <a:p>
          <a:r>
            <a:rPr lang="en-GB" b="1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Formulate a hypothesis</a:t>
          </a:r>
          <a:r>
            <a:rPr lang="en-GB" u="none" dirty="0">
              <a:solidFill>
                <a:schemeClr val="bg1"/>
              </a:solidFill>
            </a:rPr>
            <a:t> </a:t>
          </a:r>
        </a:p>
      </dgm:t>
    </dgm:pt>
    <dgm:pt modelId="{D40BBCCB-6822-40FF-AAB5-D805D3DCEB4D}" type="parTrans" cxnId="{C1BF3DCA-CE6E-4976-B015-F0A28203335B}">
      <dgm:prSet/>
      <dgm:spPr/>
      <dgm:t>
        <a:bodyPr/>
        <a:lstStyle/>
        <a:p>
          <a:endParaRPr lang="en-GB"/>
        </a:p>
      </dgm:t>
    </dgm:pt>
    <dgm:pt modelId="{35A74525-9440-4DF5-B284-C36F7158639A}" type="sibTrans" cxnId="{C1BF3DCA-CE6E-4976-B015-F0A28203335B}">
      <dgm:prSet/>
      <dgm:spPr/>
      <dgm:t>
        <a:bodyPr/>
        <a:lstStyle/>
        <a:p>
          <a:endParaRPr lang="en-GB"/>
        </a:p>
      </dgm:t>
    </dgm:pt>
    <dgm:pt modelId="{607125A2-ADC1-404D-82AF-6B87049FD718}">
      <dgm:prSet phldrT="[Text]"/>
      <dgm:spPr/>
      <dgm:t>
        <a:bodyPr/>
        <a:lstStyle/>
        <a:p>
          <a:r>
            <a:rPr lang="en-GB" b="1" u="sng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Test the hypothesis</a:t>
          </a:r>
          <a:r>
            <a:rPr lang="en-GB" u="sng" dirty="0">
              <a:solidFill>
                <a:schemeClr val="bg1"/>
              </a:solidFill>
            </a:rPr>
            <a:t> </a:t>
          </a:r>
        </a:p>
      </dgm:t>
    </dgm:pt>
    <dgm:pt modelId="{67355544-29B6-449C-9A23-79A19C4B1D12}" type="parTrans" cxnId="{536FD935-0CEC-44E5-9E05-ACBF866BCBB7}">
      <dgm:prSet/>
      <dgm:spPr/>
      <dgm:t>
        <a:bodyPr/>
        <a:lstStyle/>
        <a:p>
          <a:endParaRPr lang="en-GB"/>
        </a:p>
      </dgm:t>
    </dgm:pt>
    <dgm:pt modelId="{4978FF71-B511-4617-A08A-6F10C70F6763}" type="sibTrans" cxnId="{536FD935-0CEC-44E5-9E05-ACBF866BCBB7}">
      <dgm:prSet/>
      <dgm:spPr/>
      <dgm:t>
        <a:bodyPr/>
        <a:lstStyle/>
        <a:p>
          <a:endParaRPr lang="en-GB"/>
        </a:p>
      </dgm:t>
    </dgm:pt>
    <dgm:pt modelId="{0CE1F8A1-4639-422F-AE8D-1EA9DC460035}">
      <dgm:prSet phldrT="[Text]"/>
      <dgm:spPr/>
      <dgm:t>
        <a:bodyPr/>
        <a:lstStyle/>
        <a:p>
          <a:r>
            <a:rPr lang="en-GB" b="1" u="none" dirty="0" err="1"/>
            <a:t>Analyze</a:t>
          </a:r>
          <a:r>
            <a:rPr lang="en-GB" b="1" u="none" dirty="0"/>
            <a:t> the data</a:t>
          </a:r>
          <a:r>
            <a:rPr lang="en-GB" u="none" dirty="0"/>
            <a:t> </a:t>
          </a:r>
        </a:p>
      </dgm:t>
    </dgm:pt>
    <dgm:pt modelId="{BA98A126-A51E-412E-BB8F-964E1D45353B}" type="parTrans" cxnId="{8A45AE03-65C6-4335-A6E2-1CF845003FF7}">
      <dgm:prSet/>
      <dgm:spPr/>
      <dgm:t>
        <a:bodyPr/>
        <a:lstStyle/>
        <a:p>
          <a:endParaRPr lang="en-GB"/>
        </a:p>
      </dgm:t>
    </dgm:pt>
    <dgm:pt modelId="{E5F5B392-F6D2-4AE6-AEF5-2915E32208F0}" type="sibTrans" cxnId="{8A45AE03-65C6-4335-A6E2-1CF845003FF7}">
      <dgm:prSet/>
      <dgm:spPr/>
      <dgm:t>
        <a:bodyPr/>
        <a:lstStyle/>
        <a:p>
          <a:endParaRPr lang="en-GB"/>
        </a:p>
      </dgm:t>
    </dgm:pt>
    <dgm:pt modelId="{B9215C4A-41DC-4FBC-8F01-37D8D80C0591}">
      <dgm:prSet phldrT="[Text]"/>
      <dgm:spPr/>
      <dgm:t>
        <a:bodyPr/>
        <a:lstStyle/>
        <a:p>
          <a:r>
            <a:rPr lang="en-GB" b="1" dirty="0"/>
            <a:t>Interpret the data and draw conclusions </a:t>
          </a:r>
        </a:p>
      </dgm:t>
    </dgm:pt>
    <dgm:pt modelId="{3444154F-3EF2-4520-8B74-4F60CB5952DC}" type="parTrans" cxnId="{0243E3D0-3A1B-4690-85F5-02244142941F}">
      <dgm:prSet/>
      <dgm:spPr/>
      <dgm:t>
        <a:bodyPr/>
        <a:lstStyle/>
        <a:p>
          <a:endParaRPr lang="en-GB"/>
        </a:p>
      </dgm:t>
    </dgm:pt>
    <dgm:pt modelId="{7899D7A1-E880-4B1F-AD8B-81E21D72B0C0}" type="sibTrans" cxnId="{0243E3D0-3A1B-4690-85F5-02244142941F}">
      <dgm:prSet/>
      <dgm:spPr/>
      <dgm:t>
        <a:bodyPr/>
        <a:lstStyle/>
        <a:p>
          <a:endParaRPr lang="en-GB"/>
        </a:p>
      </dgm:t>
    </dgm:pt>
    <dgm:pt modelId="{E25209D0-4B84-4BB5-9345-91A144A4283A}" type="pres">
      <dgm:prSet presAssocID="{93197D03-AC95-43B2-BDD4-A377B97D02D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D62413-3498-48C4-B16B-84847243056B}" type="pres">
      <dgm:prSet presAssocID="{74EC196C-04BB-41B1-9090-0764C5B3C771}" presName="Parent" presStyleLbl="node0" presStyleIdx="0" presStyleCnt="1">
        <dgm:presLayoutVars>
          <dgm:chMax val="6"/>
          <dgm:chPref val="6"/>
        </dgm:presLayoutVars>
      </dgm:prSet>
      <dgm:spPr/>
    </dgm:pt>
    <dgm:pt modelId="{2989DD12-9D38-4596-99DC-352A8D8AFDA1}" type="pres">
      <dgm:prSet presAssocID="{D62D645C-21FE-42BD-9129-20C661D72759}" presName="Accent1" presStyleCnt="0"/>
      <dgm:spPr/>
    </dgm:pt>
    <dgm:pt modelId="{C54F932C-E3BE-4343-A553-DDE2FE5D0968}" type="pres">
      <dgm:prSet presAssocID="{D62D645C-21FE-42BD-9129-20C661D72759}" presName="Accent" presStyleLbl="bgShp" presStyleIdx="0" presStyleCnt="6"/>
      <dgm:spPr/>
    </dgm:pt>
    <dgm:pt modelId="{9A55B0E1-A97E-44AB-B5BF-6C06E7177CDE}" type="pres">
      <dgm:prSet presAssocID="{D62D645C-21FE-42BD-9129-20C661D7275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74FE1D-BE49-4425-A9D4-592EEC781A12}" type="pres">
      <dgm:prSet presAssocID="{F1022E42-F305-4BA6-BF09-7118CF46C177}" presName="Accent2" presStyleCnt="0"/>
      <dgm:spPr/>
    </dgm:pt>
    <dgm:pt modelId="{03D0F2E1-732F-47AF-A466-2DCFAA674C7C}" type="pres">
      <dgm:prSet presAssocID="{F1022E42-F305-4BA6-BF09-7118CF46C177}" presName="Accent" presStyleLbl="bgShp" presStyleIdx="1" presStyleCnt="6"/>
      <dgm:spPr/>
    </dgm:pt>
    <dgm:pt modelId="{56A2D036-7CEC-41C3-B4A1-D8692880BE20}" type="pres">
      <dgm:prSet presAssocID="{F1022E42-F305-4BA6-BF09-7118CF46C17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991632C-0EED-4855-9D74-18A356C98D2C}" type="pres">
      <dgm:prSet presAssocID="{63718C54-6B71-470F-9DE1-4B1A66E6BC2E}" presName="Accent3" presStyleCnt="0"/>
      <dgm:spPr/>
    </dgm:pt>
    <dgm:pt modelId="{361E9DCB-8933-432A-90EA-4FAD55DF5263}" type="pres">
      <dgm:prSet presAssocID="{63718C54-6B71-470F-9DE1-4B1A66E6BC2E}" presName="Accent" presStyleLbl="bgShp" presStyleIdx="2" presStyleCnt="6"/>
      <dgm:spPr/>
    </dgm:pt>
    <dgm:pt modelId="{9E34D1B5-740E-443B-A926-12D67FAE2AD7}" type="pres">
      <dgm:prSet presAssocID="{63718C54-6B71-470F-9DE1-4B1A66E6BC2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3FD773-DB24-4FAE-A9C1-1C955E0F0021}" type="pres">
      <dgm:prSet presAssocID="{607125A2-ADC1-404D-82AF-6B87049FD718}" presName="Accent4" presStyleCnt="0"/>
      <dgm:spPr/>
    </dgm:pt>
    <dgm:pt modelId="{BE3F1912-397B-4F96-8773-89ECDA72A03B}" type="pres">
      <dgm:prSet presAssocID="{607125A2-ADC1-404D-82AF-6B87049FD718}" presName="Accent" presStyleLbl="bgShp" presStyleIdx="3" presStyleCnt="6"/>
      <dgm:spPr/>
    </dgm:pt>
    <dgm:pt modelId="{5E4A52AD-6FB7-4D70-BFD8-D41570EF757B}" type="pres">
      <dgm:prSet presAssocID="{607125A2-ADC1-404D-82AF-6B87049FD71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17A36D0-98A6-4AF5-929C-3CB809EF4E86}" type="pres">
      <dgm:prSet presAssocID="{0CE1F8A1-4639-422F-AE8D-1EA9DC460035}" presName="Accent5" presStyleCnt="0"/>
      <dgm:spPr/>
    </dgm:pt>
    <dgm:pt modelId="{35FEF402-FDA9-4E81-87DF-BE319DA6EAC2}" type="pres">
      <dgm:prSet presAssocID="{0CE1F8A1-4639-422F-AE8D-1EA9DC460035}" presName="Accent" presStyleLbl="bgShp" presStyleIdx="4" presStyleCnt="6"/>
      <dgm:spPr/>
    </dgm:pt>
    <dgm:pt modelId="{04744D58-2C74-40CD-9ECF-69F068D4E464}" type="pres">
      <dgm:prSet presAssocID="{0CE1F8A1-4639-422F-AE8D-1EA9DC46003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B9A9CB-5FFC-4265-9DCD-D7B75C3A5610}" type="pres">
      <dgm:prSet presAssocID="{B9215C4A-41DC-4FBC-8F01-37D8D80C0591}" presName="Accent6" presStyleCnt="0"/>
      <dgm:spPr/>
    </dgm:pt>
    <dgm:pt modelId="{C56A2836-A6D3-4091-8FDB-8A3C1477A6E7}" type="pres">
      <dgm:prSet presAssocID="{B9215C4A-41DC-4FBC-8F01-37D8D80C0591}" presName="Accent" presStyleLbl="bgShp" presStyleIdx="5" presStyleCnt="6"/>
      <dgm:spPr/>
    </dgm:pt>
    <dgm:pt modelId="{EF94ACFD-C5A8-4B03-8EBF-7DC0E3E38235}" type="pres">
      <dgm:prSet presAssocID="{B9215C4A-41DC-4FBC-8F01-37D8D80C059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B6E4800-7E89-47D3-BE9A-2B52D989CAC0}" type="presOf" srcId="{D62D645C-21FE-42BD-9129-20C661D72759}" destId="{9A55B0E1-A97E-44AB-B5BF-6C06E7177CDE}" srcOrd="0" destOrd="0" presId="urn:microsoft.com/office/officeart/2011/layout/HexagonRadial"/>
    <dgm:cxn modelId="{8A45AE03-65C6-4335-A6E2-1CF845003FF7}" srcId="{74EC196C-04BB-41B1-9090-0764C5B3C771}" destId="{0CE1F8A1-4639-422F-AE8D-1EA9DC460035}" srcOrd="4" destOrd="0" parTransId="{BA98A126-A51E-412E-BB8F-964E1D45353B}" sibTransId="{E5F5B392-F6D2-4AE6-AEF5-2915E32208F0}"/>
    <dgm:cxn modelId="{5A77920D-1C80-4702-9136-7327480D5691}" type="presOf" srcId="{0CE1F8A1-4639-422F-AE8D-1EA9DC460035}" destId="{04744D58-2C74-40CD-9ECF-69F068D4E464}" srcOrd="0" destOrd="0" presId="urn:microsoft.com/office/officeart/2011/layout/HexagonRadial"/>
    <dgm:cxn modelId="{CB0C5C15-1910-492C-A998-009EA0FFA300}" type="presOf" srcId="{63718C54-6B71-470F-9DE1-4B1A66E6BC2E}" destId="{9E34D1B5-740E-443B-A926-12D67FAE2AD7}" srcOrd="0" destOrd="0" presId="urn:microsoft.com/office/officeart/2011/layout/HexagonRadial"/>
    <dgm:cxn modelId="{EE697029-5D03-4424-BAE4-114912C40AD2}" type="presOf" srcId="{607125A2-ADC1-404D-82AF-6B87049FD718}" destId="{5E4A52AD-6FB7-4D70-BFD8-D41570EF757B}" srcOrd="0" destOrd="0" presId="urn:microsoft.com/office/officeart/2011/layout/HexagonRadial"/>
    <dgm:cxn modelId="{536FD935-0CEC-44E5-9E05-ACBF866BCBB7}" srcId="{74EC196C-04BB-41B1-9090-0764C5B3C771}" destId="{607125A2-ADC1-404D-82AF-6B87049FD718}" srcOrd="3" destOrd="0" parTransId="{67355544-29B6-449C-9A23-79A19C4B1D12}" sibTransId="{4978FF71-B511-4617-A08A-6F10C70F6763}"/>
    <dgm:cxn modelId="{E0EB2541-3616-4801-89D5-1AD74284FBC7}" type="presOf" srcId="{B9215C4A-41DC-4FBC-8F01-37D8D80C0591}" destId="{EF94ACFD-C5A8-4B03-8EBF-7DC0E3E38235}" srcOrd="0" destOrd="0" presId="urn:microsoft.com/office/officeart/2011/layout/HexagonRadial"/>
    <dgm:cxn modelId="{91A9579B-8E41-4AE6-A4F1-9BE4164556CC}" type="presOf" srcId="{74EC196C-04BB-41B1-9090-0764C5B3C771}" destId="{74D62413-3498-48C4-B16B-84847243056B}" srcOrd="0" destOrd="0" presId="urn:microsoft.com/office/officeart/2011/layout/HexagonRadial"/>
    <dgm:cxn modelId="{65D4549C-E2FD-4735-A336-3106B4508996}" type="presOf" srcId="{93197D03-AC95-43B2-BDD4-A377B97D02DA}" destId="{E25209D0-4B84-4BB5-9345-91A144A4283A}" srcOrd="0" destOrd="0" presId="urn:microsoft.com/office/officeart/2011/layout/HexagonRadial"/>
    <dgm:cxn modelId="{D399F2A4-6426-4737-95FA-B0A9782A4F3C}" srcId="{93197D03-AC95-43B2-BDD4-A377B97D02DA}" destId="{74EC196C-04BB-41B1-9090-0764C5B3C771}" srcOrd="0" destOrd="0" parTransId="{7AF6B7C2-3762-4BDB-9BBE-CC207915596C}" sibTransId="{BCCAE199-94AE-41EE-AF63-073BB366893C}"/>
    <dgm:cxn modelId="{C1BF3DCA-CE6E-4976-B015-F0A28203335B}" srcId="{74EC196C-04BB-41B1-9090-0764C5B3C771}" destId="{63718C54-6B71-470F-9DE1-4B1A66E6BC2E}" srcOrd="2" destOrd="0" parTransId="{D40BBCCB-6822-40FF-AAB5-D805D3DCEB4D}" sibTransId="{35A74525-9440-4DF5-B284-C36F7158639A}"/>
    <dgm:cxn modelId="{E6ABAFCB-3CA9-49C1-9BC6-CA31EA6EC4AF}" srcId="{74EC196C-04BB-41B1-9090-0764C5B3C771}" destId="{F1022E42-F305-4BA6-BF09-7118CF46C177}" srcOrd="1" destOrd="0" parTransId="{1FB25F0F-7C89-4729-9F52-B3E8955D234E}" sibTransId="{239C7887-3093-409E-BDB4-85D547F48955}"/>
    <dgm:cxn modelId="{0243E3D0-3A1B-4690-85F5-02244142941F}" srcId="{74EC196C-04BB-41B1-9090-0764C5B3C771}" destId="{B9215C4A-41DC-4FBC-8F01-37D8D80C0591}" srcOrd="5" destOrd="0" parTransId="{3444154F-3EF2-4520-8B74-4F60CB5952DC}" sibTransId="{7899D7A1-E880-4B1F-AD8B-81E21D72B0C0}"/>
    <dgm:cxn modelId="{6FD21EE5-6960-4162-91BD-A41413C4A604}" srcId="{74EC196C-04BB-41B1-9090-0764C5B3C771}" destId="{D62D645C-21FE-42BD-9129-20C661D72759}" srcOrd="0" destOrd="0" parTransId="{17C0BC63-277A-4429-8F2A-69586568EBBB}" sibTransId="{0E62F4AC-5185-4158-ADBE-6F8677AC14E1}"/>
    <dgm:cxn modelId="{73B97DEA-98A2-4FB1-B760-E1197F3DDC56}" type="presOf" srcId="{F1022E42-F305-4BA6-BF09-7118CF46C177}" destId="{56A2D036-7CEC-41C3-B4A1-D8692880BE20}" srcOrd="0" destOrd="0" presId="urn:microsoft.com/office/officeart/2011/layout/HexagonRadial"/>
    <dgm:cxn modelId="{F472D913-D600-4348-9693-9CB1D0990FB8}" type="presParOf" srcId="{E25209D0-4B84-4BB5-9345-91A144A4283A}" destId="{74D62413-3498-48C4-B16B-84847243056B}" srcOrd="0" destOrd="0" presId="urn:microsoft.com/office/officeart/2011/layout/HexagonRadial"/>
    <dgm:cxn modelId="{924E6D94-6AA1-4164-80DA-51CFF3F8DEC8}" type="presParOf" srcId="{E25209D0-4B84-4BB5-9345-91A144A4283A}" destId="{2989DD12-9D38-4596-99DC-352A8D8AFDA1}" srcOrd="1" destOrd="0" presId="urn:microsoft.com/office/officeart/2011/layout/HexagonRadial"/>
    <dgm:cxn modelId="{E6F99FAF-8AC6-45C9-BE14-F9DEA39D6AEA}" type="presParOf" srcId="{2989DD12-9D38-4596-99DC-352A8D8AFDA1}" destId="{C54F932C-E3BE-4343-A553-DDE2FE5D0968}" srcOrd="0" destOrd="0" presId="urn:microsoft.com/office/officeart/2011/layout/HexagonRadial"/>
    <dgm:cxn modelId="{674A1C07-876B-42D5-88AC-6434905885B4}" type="presParOf" srcId="{E25209D0-4B84-4BB5-9345-91A144A4283A}" destId="{9A55B0E1-A97E-44AB-B5BF-6C06E7177CDE}" srcOrd="2" destOrd="0" presId="urn:microsoft.com/office/officeart/2011/layout/HexagonRadial"/>
    <dgm:cxn modelId="{70D9DAF5-2385-42B5-8E94-ABEA75DF637A}" type="presParOf" srcId="{E25209D0-4B84-4BB5-9345-91A144A4283A}" destId="{C874FE1D-BE49-4425-A9D4-592EEC781A12}" srcOrd="3" destOrd="0" presId="urn:microsoft.com/office/officeart/2011/layout/HexagonRadial"/>
    <dgm:cxn modelId="{7ED36E8A-C677-4D12-8AE8-4F5751BEADFC}" type="presParOf" srcId="{C874FE1D-BE49-4425-A9D4-592EEC781A12}" destId="{03D0F2E1-732F-47AF-A466-2DCFAA674C7C}" srcOrd="0" destOrd="0" presId="urn:microsoft.com/office/officeart/2011/layout/HexagonRadial"/>
    <dgm:cxn modelId="{9B92090F-5A98-4EE6-8384-1B113ADAB0CE}" type="presParOf" srcId="{E25209D0-4B84-4BB5-9345-91A144A4283A}" destId="{56A2D036-7CEC-41C3-B4A1-D8692880BE20}" srcOrd="4" destOrd="0" presId="urn:microsoft.com/office/officeart/2011/layout/HexagonRadial"/>
    <dgm:cxn modelId="{2C332F15-F6F5-4755-9874-7617A8B4CDBF}" type="presParOf" srcId="{E25209D0-4B84-4BB5-9345-91A144A4283A}" destId="{A991632C-0EED-4855-9D74-18A356C98D2C}" srcOrd="5" destOrd="0" presId="urn:microsoft.com/office/officeart/2011/layout/HexagonRadial"/>
    <dgm:cxn modelId="{A013CDCF-3C3F-4CF6-9113-F648129B15E1}" type="presParOf" srcId="{A991632C-0EED-4855-9D74-18A356C98D2C}" destId="{361E9DCB-8933-432A-90EA-4FAD55DF5263}" srcOrd="0" destOrd="0" presId="urn:microsoft.com/office/officeart/2011/layout/HexagonRadial"/>
    <dgm:cxn modelId="{E5A34097-5811-49B7-AF41-D7A57DB32A27}" type="presParOf" srcId="{E25209D0-4B84-4BB5-9345-91A144A4283A}" destId="{9E34D1B5-740E-443B-A926-12D67FAE2AD7}" srcOrd="6" destOrd="0" presId="urn:microsoft.com/office/officeart/2011/layout/HexagonRadial"/>
    <dgm:cxn modelId="{32CCD99C-EB8A-4FE9-9FAB-9A64AD10C50B}" type="presParOf" srcId="{E25209D0-4B84-4BB5-9345-91A144A4283A}" destId="{273FD773-DB24-4FAE-A9C1-1C955E0F0021}" srcOrd="7" destOrd="0" presId="urn:microsoft.com/office/officeart/2011/layout/HexagonRadial"/>
    <dgm:cxn modelId="{511E8AB1-7DA1-4039-9DFD-20CBB3931A61}" type="presParOf" srcId="{273FD773-DB24-4FAE-A9C1-1C955E0F0021}" destId="{BE3F1912-397B-4F96-8773-89ECDA72A03B}" srcOrd="0" destOrd="0" presId="urn:microsoft.com/office/officeart/2011/layout/HexagonRadial"/>
    <dgm:cxn modelId="{B09A357B-798D-4BD7-B647-26D6260B7F6F}" type="presParOf" srcId="{E25209D0-4B84-4BB5-9345-91A144A4283A}" destId="{5E4A52AD-6FB7-4D70-BFD8-D41570EF757B}" srcOrd="8" destOrd="0" presId="urn:microsoft.com/office/officeart/2011/layout/HexagonRadial"/>
    <dgm:cxn modelId="{5F283D79-21BF-40BE-9C6B-01C3C933A256}" type="presParOf" srcId="{E25209D0-4B84-4BB5-9345-91A144A4283A}" destId="{A17A36D0-98A6-4AF5-929C-3CB809EF4E86}" srcOrd="9" destOrd="0" presId="urn:microsoft.com/office/officeart/2011/layout/HexagonRadial"/>
    <dgm:cxn modelId="{4841C358-B86D-46FA-BAA6-B7335FC98165}" type="presParOf" srcId="{A17A36D0-98A6-4AF5-929C-3CB809EF4E86}" destId="{35FEF402-FDA9-4E81-87DF-BE319DA6EAC2}" srcOrd="0" destOrd="0" presId="urn:microsoft.com/office/officeart/2011/layout/HexagonRadial"/>
    <dgm:cxn modelId="{CBD91331-D795-4346-9F66-83FFBAEBB2BF}" type="presParOf" srcId="{E25209D0-4B84-4BB5-9345-91A144A4283A}" destId="{04744D58-2C74-40CD-9ECF-69F068D4E464}" srcOrd="10" destOrd="0" presId="urn:microsoft.com/office/officeart/2011/layout/HexagonRadial"/>
    <dgm:cxn modelId="{D58CE67F-ACB5-403E-A3A2-3A8C20CEA440}" type="presParOf" srcId="{E25209D0-4B84-4BB5-9345-91A144A4283A}" destId="{23B9A9CB-5FFC-4265-9DCD-D7B75C3A5610}" srcOrd="11" destOrd="0" presId="urn:microsoft.com/office/officeart/2011/layout/HexagonRadial"/>
    <dgm:cxn modelId="{A4A1C8BF-CD66-479A-9C84-50A4262F2D53}" type="presParOf" srcId="{23B9A9CB-5FFC-4265-9DCD-D7B75C3A5610}" destId="{C56A2836-A6D3-4091-8FDB-8A3C1477A6E7}" srcOrd="0" destOrd="0" presId="urn:microsoft.com/office/officeart/2011/layout/HexagonRadial"/>
    <dgm:cxn modelId="{56F6B4B4-0EAA-43EF-B1C7-2A7DEED333D0}" type="presParOf" srcId="{E25209D0-4B84-4BB5-9345-91A144A4283A}" destId="{EF94ACFD-C5A8-4B03-8EBF-7DC0E3E3823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62413-3498-48C4-B16B-84847243056B}">
      <dsp:nvSpPr>
        <dsp:cNvPr id="0" name=""/>
        <dsp:cNvSpPr/>
      </dsp:nvSpPr>
      <dsp:spPr>
        <a:xfrm>
          <a:off x="3314536" y="1695773"/>
          <a:ext cx="2155402" cy="18645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Scientific  Inquiry</a:t>
          </a:r>
        </a:p>
      </dsp:txBody>
      <dsp:txXfrm>
        <a:off x="3671716" y="2004748"/>
        <a:ext cx="1441042" cy="1246560"/>
      </dsp:txXfrm>
    </dsp:sp>
    <dsp:sp modelId="{03D0F2E1-732F-47AF-A466-2DCFAA674C7C}">
      <dsp:nvSpPr>
        <dsp:cNvPr id="0" name=""/>
        <dsp:cNvSpPr/>
      </dsp:nvSpPr>
      <dsp:spPr>
        <a:xfrm>
          <a:off x="4664232" y="803731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5B0E1-A97E-44AB-B5BF-6C06E7177CDE}">
      <dsp:nvSpPr>
        <dsp:cNvPr id="0" name=""/>
        <dsp:cNvSpPr/>
      </dsp:nvSpPr>
      <dsp:spPr>
        <a:xfrm>
          <a:off x="3513079" y="0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none" kern="1200" dirty="0"/>
            <a:t>Ask a question</a:t>
          </a:r>
          <a:r>
            <a:rPr lang="en-GB" sz="1800" u="none" kern="1200" dirty="0"/>
            <a:t> </a:t>
          </a:r>
        </a:p>
      </dsp:txBody>
      <dsp:txXfrm>
        <a:off x="3805799" y="253237"/>
        <a:ext cx="1180897" cy="1021614"/>
      </dsp:txXfrm>
    </dsp:sp>
    <dsp:sp modelId="{361E9DCB-8933-432A-90EA-4FAD55DF5263}">
      <dsp:nvSpPr>
        <dsp:cNvPr id="0" name=""/>
        <dsp:cNvSpPr/>
      </dsp:nvSpPr>
      <dsp:spPr>
        <a:xfrm>
          <a:off x="5613331" y="2113672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2D036-7CEC-41C3-B4A1-D8692880BE20}">
      <dsp:nvSpPr>
        <dsp:cNvPr id="0" name=""/>
        <dsp:cNvSpPr/>
      </dsp:nvSpPr>
      <dsp:spPr>
        <a:xfrm>
          <a:off x="5133015" y="939877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none" kern="1200" dirty="0"/>
            <a:t>Research the topic</a:t>
          </a:r>
          <a:r>
            <a:rPr lang="en-GB" sz="1700" u="none" kern="1200" dirty="0"/>
            <a:t> </a:t>
          </a:r>
        </a:p>
      </dsp:txBody>
      <dsp:txXfrm>
        <a:off x="5425735" y="1193114"/>
        <a:ext cx="1180897" cy="1021614"/>
      </dsp:txXfrm>
    </dsp:sp>
    <dsp:sp modelId="{BE3F1912-397B-4F96-8773-89ECDA72A03B}">
      <dsp:nvSpPr>
        <dsp:cNvPr id="0" name=""/>
        <dsp:cNvSpPr/>
      </dsp:nvSpPr>
      <dsp:spPr>
        <a:xfrm>
          <a:off x="4954025" y="3592349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4D1B5-740E-443B-A926-12D67FAE2AD7}">
      <dsp:nvSpPr>
        <dsp:cNvPr id="0" name=""/>
        <dsp:cNvSpPr/>
      </dsp:nvSpPr>
      <dsp:spPr>
        <a:xfrm>
          <a:off x="5133015" y="2787566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Formulate a hypothesis</a:t>
          </a:r>
          <a:r>
            <a:rPr lang="en-GB" sz="1700" u="none" kern="1200" dirty="0">
              <a:solidFill>
                <a:schemeClr val="bg1"/>
              </a:solidFill>
            </a:rPr>
            <a:t> </a:t>
          </a:r>
        </a:p>
      </dsp:txBody>
      <dsp:txXfrm>
        <a:off x="5425735" y="3040803"/>
        <a:ext cx="1180897" cy="1021614"/>
      </dsp:txXfrm>
    </dsp:sp>
    <dsp:sp modelId="{35FEF402-FDA9-4E81-87DF-BE319DA6EAC2}">
      <dsp:nvSpPr>
        <dsp:cNvPr id="0" name=""/>
        <dsp:cNvSpPr/>
      </dsp:nvSpPr>
      <dsp:spPr>
        <a:xfrm>
          <a:off x="3318547" y="3745841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52AD-6FB7-4D70-BFD8-D41570EF757B}">
      <dsp:nvSpPr>
        <dsp:cNvPr id="0" name=""/>
        <dsp:cNvSpPr/>
      </dsp:nvSpPr>
      <dsp:spPr>
        <a:xfrm>
          <a:off x="3513079" y="3728495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Test the hypothesis</a:t>
          </a:r>
          <a:r>
            <a:rPr lang="en-GB" sz="1700" u="sng" kern="1200" dirty="0">
              <a:solidFill>
                <a:schemeClr val="bg1"/>
              </a:solidFill>
            </a:rPr>
            <a:t> </a:t>
          </a:r>
        </a:p>
      </dsp:txBody>
      <dsp:txXfrm>
        <a:off x="3805799" y="3981732"/>
        <a:ext cx="1180897" cy="1021614"/>
      </dsp:txXfrm>
    </dsp:sp>
    <dsp:sp modelId="{C56A2836-A6D3-4091-8FDB-8A3C1477A6E7}">
      <dsp:nvSpPr>
        <dsp:cNvPr id="0" name=""/>
        <dsp:cNvSpPr/>
      </dsp:nvSpPr>
      <dsp:spPr>
        <a:xfrm>
          <a:off x="2353905" y="2436426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44D58-2C74-40CD-9ECF-69F068D4E464}">
      <dsp:nvSpPr>
        <dsp:cNvPr id="0" name=""/>
        <dsp:cNvSpPr/>
      </dsp:nvSpPr>
      <dsp:spPr>
        <a:xfrm>
          <a:off x="1885623" y="2788617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none" kern="1200" dirty="0" err="1"/>
            <a:t>Analyze</a:t>
          </a:r>
          <a:r>
            <a:rPr lang="en-GB" sz="1700" b="1" u="none" kern="1200" dirty="0"/>
            <a:t> the data</a:t>
          </a:r>
          <a:r>
            <a:rPr lang="en-GB" sz="1700" u="none" kern="1200" dirty="0"/>
            <a:t> </a:t>
          </a:r>
        </a:p>
      </dsp:txBody>
      <dsp:txXfrm>
        <a:off x="2178343" y="3041854"/>
        <a:ext cx="1180897" cy="1021614"/>
      </dsp:txXfrm>
    </dsp:sp>
    <dsp:sp modelId="{EF94ACFD-C5A8-4B03-8EBF-7DC0E3E38235}">
      <dsp:nvSpPr>
        <dsp:cNvPr id="0" name=""/>
        <dsp:cNvSpPr/>
      </dsp:nvSpPr>
      <dsp:spPr>
        <a:xfrm>
          <a:off x="1885623" y="937774"/>
          <a:ext cx="1766337" cy="15280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Interpret the data and draw conclusions </a:t>
          </a:r>
        </a:p>
      </dsp:txBody>
      <dsp:txXfrm>
        <a:off x="2178343" y="1191011"/>
        <a:ext cx="1180897" cy="102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2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4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5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5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6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72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78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82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27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858F-375D-4BF9-848E-9145DA1D0E83}" type="datetimeFigureOut">
              <a:rPr lang="en-US" smtClean="0"/>
              <a:pPr/>
              <a:t>5/1/2021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3 Basics of Research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Advocates that:</a:t>
            </a:r>
          </a:p>
          <a:p>
            <a:pPr lvl="0"/>
            <a:r>
              <a:rPr lang="en-GB" sz="2800" dirty="0"/>
              <a:t>It is necessary for the researcher to understand and differentiate between humans in our role as researchers</a:t>
            </a:r>
          </a:p>
          <a:p>
            <a:pPr lvl="0"/>
            <a:r>
              <a:rPr lang="en-GB" sz="2800" dirty="0"/>
              <a:t>Requires the researcher to grasp the </a:t>
            </a:r>
            <a:r>
              <a:rPr lang="en-GB" sz="2800" dirty="0">
                <a:solidFill>
                  <a:srgbClr val="FF0000"/>
                </a:solidFill>
              </a:rPr>
              <a:t>subjective meaning </a:t>
            </a:r>
            <a:r>
              <a:rPr lang="en-GB" sz="2800" dirty="0"/>
              <a:t>of social action</a:t>
            </a:r>
          </a:p>
          <a:p>
            <a:pPr lvl="0"/>
            <a:r>
              <a:rPr lang="en-GB" sz="2800" dirty="0"/>
              <a:t>Seen by some to be more appropriate to Management Research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PRAGMATISM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There is </a:t>
            </a:r>
            <a:r>
              <a:rPr lang="en-GB" sz="2800" dirty="0">
                <a:solidFill>
                  <a:srgbClr val="FF0000"/>
                </a:solidFill>
              </a:rPr>
              <a:t>no one position </a:t>
            </a:r>
            <a:r>
              <a:rPr lang="en-GB" sz="2800" dirty="0"/>
              <a:t>to adopt</a:t>
            </a:r>
          </a:p>
          <a:p>
            <a:pPr lvl="0"/>
            <a:r>
              <a:rPr lang="en-GB" sz="2800" dirty="0"/>
              <a:t>The most important determinant of the epistemology, ontology and axiology you adopt is the research question- One may be more appropriate to answering the question than the other</a:t>
            </a:r>
          </a:p>
          <a:p>
            <a:pPr lvl="0"/>
            <a:r>
              <a:rPr lang="en-GB" sz="2800" dirty="0"/>
              <a:t>It may be more appropriate to think of the philosophies adopted as a continuum  rather than opposite positions Tashakori and Teddlie (1998).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APPROACHES TO RESEARCH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u="sng" dirty="0"/>
              <a:t>THEORY</a:t>
            </a:r>
            <a:endParaRPr lang="en-GB" u="sng" dirty="0"/>
          </a:p>
          <a:p>
            <a:pPr marL="0" indent="0">
              <a:buNone/>
            </a:pPr>
            <a:r>
              <a:rPr lang="en-GB" sz="2600" dirty="0"/>
              <a:t>Theory proposes abstract principles to explain and predict phenomena.   Scientific theories provide a basic framework within which scientific inquiry can take place. Scientific theories are based on the 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Two types OF Approaches :</a:t>
            </a:r>
          </a:p>
          <a:p>
            <a:pPr lvl="0"/>
            <a:r>
              <a:rPr lang="en-GB" sz="2400" dirty="0"/>
              <a:t>DEDUCTIVE </a:t>
            </a:r>
          </a:p>
          <a:p>
            <a:pPr lvl="0">
              <a:buNone/>
            </a:pPr>
            <a:r>
              <a:rPr lang="en-GB" sz="2400" dirty="0"/>
              <a:t> </a:t>
            </a:r>
          </a:p>
          <a:p>
            <a:pPr lvl="0"/>
            <a:r>
              <a:rPr lang="en-GB" sz="2400" dirty="0"/>
              <a:t>INDUCTIVE</a:t>
            </a:r>
          </a:p>
          <a:p>
            <a:pPr marL="0" indent="0">
              <a:buNone/>
            </a:pPr>
            <a:endParaRPr lang="en-GB" sz="26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DEDUCTIVE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1"/>
            <a:ext cx="11285990" cy="4983161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GB" sz="4900" b="1" dirty="0">
                <a:solidFill>
                  <a:srgbClr val="FF0000"/>
                </a:solidFill>
              </a:rPr>
              <a:t>TESTING THEORY</a:t>
            </a:r>
          </a:p>
          <a:p>
            <a:pPr lvl="0"/>
            <a:endParaRPr lang="en-GB" sz="4900" b="1" dirty="0"/>
          </a:p>
          <a:p>
            <a:pPr lvl="0"/>
            <a:r>
              <a:rPr lang="en-GB" sz="4900" b="1" dirty="0"/>
              <a:t>DOMINANT APPROACH IN THE NATURAL SCIENCES, numeric data </a:t>
            </a:r>
          </a:p>
          <a:p>
            <a:pPr marL="0" lvl="0" indent="0">
              <a:buNone/>
            </a:pPr>
            <a:endParaRPr lang="en-GB" sz="4900" b="1" dirty="0"/>
          </a:p>
          <a:p>
            <a:pPr lvl="0"/>
            <a:r>
              <a:rPr lang="en-GB" sz="4900" dirty="0">
                <a:solidFill>
                  <a:srgbClr val="FF0000"/>
                </a:solidFill>
              </a:rPr>
              <a:t>Also called Top Down approach</a:t>
            </a:r>
          </a:p>
          <a:p>
            <a:pPr marL="0" indent="0">
              <a:buNone/>
            </a:pPr>
            <a:endParaRPr lang="en-GB" sz="4900" dirty="0"/>
          </a:p>
          <a:p>
            <a:pPr marL="0" indent="0">
              <a:buNone/>
            </a:pPr>
            <a:r>
              <a:rPr lang="en-GB" sz="4900" dirty="0"/>
              <a:t> </a:t>
            </a:r>
          </a:p>
          <a:p>
            <a:pPr marL="0" indent="0">
              <a:buNone/>
            </a:pPr>
            <a:r>
              <a:rPr lang="en-GB" sz="4300" b="1" dirty="0"/>
              <a:t>Five sequential stages of Deductive research Robson (2002) :</a:t>
            </a:r>
            <a:endParaRPr lang="en-GB" sz="4300" dirty="0"/>
          </a:p>
          <a:p>
            <a:pPr lvl="0">
              <a:buNone/>
            </a:pPr>
            <a:endParaRPr lang="en-GB" sz="4300" dirty="0"/>
          </a:p>
          <a:p>
            <a:pPr lvl="0">
              <a:buNone/>
            </a:pPr>
            <a:r>
              <a:rPr lang="en-GB" sz="4300" dirty="0"/>
              <a:t>1. FORMULATING/ DEDUCING A HYPOTHESES FROM THEORY</a:t>
            </a:r>
          </a:p>
          <a:p>
            <a:pPr lvl="0">
              <a:buNone/>
            </a:pPr>
            <a:endParaRPr lang="en-GB" sz="4300" dirty="0"/>
          </a:p>
          <a:p>
            <a:pPr lvl="0">
              <a:buNone/>
            </a:pPr>
            <a:r>
              <a:rPr lang="en-GB" sz="4300" dirty="0"/>
              <a:t>2. EXPRESSING THE HYPOTHESIS IN AN OPERATIONAL FORM (how the concepts and variable will be measured)</a:t>
            </a:r>
          </a:p>
          <a:p>
            <a:pPr lvl="0">
              <a:buNone/>
            </a:pPr>
            <a:endParaRPr lang="en-GB" sz="4300" dirty="0"/>
          </a:p>
          <a:p>
            <a:pPr lvl="0">
              <a:buNone/>
            </a:pPr>
            <a:r>
              <a:rPr lang="en-GB" sz="4300" dirty="0"/>
              <a:t>3. TESTING THE HYPOTHESIS (using strategies)</a:t>
            </a:r>
          </a:p>
          <a:p>
            <a:pPr lvl="0">
              <a:buNone/>
            </a:pPr>
            <a:endParaRPr lang="en-GB" sz="4300" dirty="0"/>
          </a:p>
          <a:p>
            <a:pPr lvl="0">
              <a:buNone/>
            </a:pPr>
            <a:r>
              <a:rPr lang="en-GB" sz="4300" dirty="0"/>
              <a:t>4. EXAMINING THE SPECIFIC OUTCOME OF THE INQUIRY</a:t>
            </a:r>
          </a:p>
          <a:p>
            <a:pPr lvl="0">
              <a:buNone/>
            </a:pPr>
            <a:endParaRPr lang="en-GB" sz="4300" dirty="0"/>
          </a:p>
          <a:p>
            <a:pPr>
              <a:buNone/>
            </a:pPr>
            <a:r>
              <a:rPr lang="en-GB" sz="4300" dirty="0"/>
              <a:t>5. MODIFY THE THEORY IF NECESSARY </a:t>
            </a:r>
          </a:p>
          <a:p>
            <a:pPr>
              <a:buNone/>
            </a:pPr>
            <a:endParaRPr lang="en-GB" sz="4300" dirty="0"/>
          </a:p>
          <a:p>
            <a:pPr>
              <a:buNone/>
            </a:pPr>
            <a:r>
              <a:rPr lang="en-GB" sz="4300" dirty="0"/>
              <a:t> </a:t>
            </a:r>
          </a:p>
          <a:p>
            <a:pPr>
              <a:buNone/>
            </a:pPr>
            <a:r>
              <a:rPr lang="en-GB" sz="2400" dirty="0"/>
              <a:t>                                                                                                 </a:t>
            </a:r>
            <a:r>
              <a:rPr lang="en-GB" sz="2000" dirty="0"/>
              <a:t>         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sz="3600" b="1" dirty="0">
                <a:solidFill>
                  <a:srgbClr val="FF0000"/>
                </a:solidFill>
              </a:rPr>
              <a:t>INDUCTIVE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GB" sz="2800" b="1" dirty="0"/>
          </a:p>
          <a:p>
            <a:pPr lvl="0"/>
            <a:r>
              <a:rPr lang="en-GB" sz="2800" b="1" dirty="0"/>
              <a:t>BUILDING THEORY</a:t>
            </a:r>
          </a:p>
          <a:p>
            <a:pPr lvl="0"/>
            <a:r>
              <a:rPr lang="en-GB" sz="2800" b="1" dirty="0"/>
              <a:t>ORIGINATES IN THE SOCIAL SCIENCES</a:t>
            </a:r>
          </a:p>
          <a:p>
            <a:pPr lvl="0"/>
            <a:r>
              <a:rPr lang="en-GB" sz="2800" b="1" dirty="0"/>
              <a:t>ALSO CALLED BOTTOM UP APPROACH.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8CB1D4E-D216-47B0-B0C0-F99F78E0A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0040" y="410966"/>
            <a:ext cx="9714216" cy="96636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Research Approaches: Deductive Vs Inductive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A7214341-B236-4D2C-8DF8-0D16C27AD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399" y="2589088"/>
            <a:ext cx="10608068" cy="2018872"/>
          </a:xfrm>
        </p:spPr>
        <p:txBody>
          <a:bodyPr>
            <a:normAutofit fontScale="92500"/>
          </a:bodyPr>
          <a:lstStyle/>
          <a:p>
            <a:r>
              <a:rPr lang="en-GB" altLang="en-US" dirty="0"/>
              <a:t>a deductive approach starts with theory and looks to test and generalise</a:t>
            </a:r>
          </a:p>
          <a:p>
            <a:r>
              <a:rPr lang="en-GB" altLang="en-US" dirty="0"/>
              <a:t>an inductive approach starts with data, looks for patterns and generates theory as understanding emerges from the data. ...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846" y="365125"/>
            <a:ext cx="9185953" cy="1325563"/>
          </a:xfrm>
        </p:spPr>
        <p:txBody>
          <a:bodyPr/>
          <a:lstStyle/>
          <a:p>
            <a:r>
              <a:rPr lang="en-GB" dirty="0"/>
              <a:t>Characteristics of Deductive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Explaining causal relationships between variables </a:t>
            </a:r>
          </a:p>
          <a:p>
            <a:r>
              <a:rPr lang="en-GB" dirty="0"/>
              <a:t>Establishing controls for testing hypotheses </a:t>
            </a:r>
          </a:p>
          <a:p>
            <a:r>
              <a:rPr lang="en-GB" dirty="0"/>
              <a:t>Independent of the researcher </a:t>
            </a:r>
          </a:p>
          <a:p>
            <a:r>
              <a:rPr lang="en-GB" dirty="0"/>
              <a:t>Concepts operationalised for quantitative measurement </a:t>
            </a:r>
          </a:p>
          <a:p>
            <a:r>
              <a:rPr lang="en-GB" dirty="0"/>
              <a:t>Generalisation </a:t>
            </a:r>
          </a:p>
        </p:txBody>
      </p:sp>
    </p:spTree>
    <p:extLst>
      <p:ext uri="{BB962C8B-B14F-4D97-AF65-F5344CB8AC3E}">
        <p14:creationId xmlns:p14="http://schemas.microsoft.com/office/powerpoint/2010/main" val="142379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34" y="365125"/>
            <a:ext cx="8882865" cy="1325563"/>
          </a:xfrm>
        </p:spPr>
        <p:txBody>
          <a:bodyPr/>
          <a:lstStyle/>
          <a:p>
            <a:r>
              <a:rPr lang="en-GB" dirty="0"/>
              <a:t>Characteristics of Inductive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way human build their world </a:t>
            </a:r>
          </a:p>
          <a:p>
            <a:r>
              <a:rPr lang="en-GB" dirty="0"/>
              <a:t>Permitting alternative explanations of what’s going on </a:t>
            </a:r>
          </a:p>
          <a:p>
            <a:r>
              <a:rPr lang="en-GB" dirty="0"/>
              <a:t>Being concerned with the context of events </a:t>
            </a:r>
          </a:p>
          <a:p>
            <a:r>
              <a:rPr lang="en-GB" dirty="0"/>
              <a:t>Using more qualitative data </a:t>
            </a:r>
          </a:p>
          <a:p>
            <a:r>
              <a:rPr lang="en-GB" dirty="0"/>
              <a:t>Using a variety of data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68073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6">
            <a:extLst>
              <a:ext uri="{FF2B5EF4-FFF2-40B4-BE49-F238E27FC236}">
                <a16:creationId xmlns:a16="http://schemas.microsoft.com/office/drawing/2014/main" id="{9C017526-23D2-44A6-87F2-5BE792473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0"/>
          <a:stretch/>
        </p:blipFill>
        <p:spPr bwMode="auto">
          <a:xfrm>
            <a:off x="2382837" y="1669549"/>
            <a:ext cx="7426325" cy="403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55C876-65C2-49DD-B126-3D1B24465F3A}"/>
              </a:ext>
            </a:extLst>
          </p:cNvPr>
          <p:cNvSpPr txBox="1"/>
          <p:nvPr/>
        </p:nvSpPr>
        <p:spPr>
          <a:xfrm>
            <a:off x="3411020" y="950360"/>
            <a:ext cx="205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Deductive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A8189-D348-4FA6-BECA-F5151E118934}"/>
              </a:ext>
            </a:extLst>
          </p:cNvPr>
          <p:cNvSpPr txBox="1"/>
          <p:nvPr/>
        </p:nvSpPr>
        <p:spPr>
          <a:xfrm>
            <a:off x="6842589" y="950360"/>
            <a:ext cx="205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B2336DD-A2A6-4ABE-BD4B-DCF85DC6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552" y="365125"/>
            <a:ext cx="5749247" cy="1325563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The approach you take needs to be consistent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AB39448-A530-40F1-AA56-8BA49C0B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697039"/>
            <a:ext cx="2582863" cy="18684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Positivist Research Philosophy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9D365ED-AA21-4970-9A41-6320E16A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2689226"/>
            <a:ext cx="2386012" cy="117951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Deductive Research Approach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4DF1A95-52A9-4536-BFBC-66A05015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3538538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Quantitative strategies</a:t>
            </a: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1F76C5F1-4EE8-429C-8137-75EB845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1" y="4106864"/>
            <a:ext cx="2995613" cy="23463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Interpretivist Philosophy</a:t>
            </a:r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FE6AC578-3FC4-432A-A147-87106006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857751"/>
            <a:ext cx="2292350" cy="16557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Inductive Approach</a:t>
            </a:r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4EDCB281-165E-4A90-A9C0-327CB6D5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5580063"/>
            <a:ext cx="1843088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Qualitative strategies</a:t>
            </a: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CCDF119D-3F8B-40FC-B17B-E4109F5E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3148013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1C9A8C71-5C2E-4990-86AA-FE420DFC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5427663"/>
            <a:ext cx="1843087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81D-DB69-477F-82AF-34121653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In todays class, we will see some  important terminologies in RM , but before that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0FA-7583-4A21-BDB2-D7946BB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What is the difference between Research Methodology and Research Methods?</a:t>
            </a:r>
          </a:p>
          <a:p>
            <a:r>
              <a:rPr lang="en-GB" dirty="0"/>
              <a:t>Methodology   refers to- The theory of how research should be undertaken- philosophy and the processes of creating the knowledge, and</a:t>
            </a:r>
          </a:p>
          <a:p>
            <a:r>
              <a:rPr lang="en-GB" dirty="0"/>
              <a:t>Methods   refer to -The tools, techniques and procedures used to obtain and analyse data.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Key elements of the Research Methodology </a:t>
            </a:r>
          </a:p>
          <a:p>
            <a:r>
              <a:rPr lang="en-GB" dirty="0"/>
              <a:t>Research philosophy </a:t>
            </a:r>
          </a:p>
          <a:p>
            <a:pPr lvl="0"/>
            <a:r>
              <a:rPr lang="en-GB" dirty="0"/>
              <a:t>Research approach</a:t>
            </a:r>
          </a:p>
          <a:p>
            <a:pPr lvl="0"/>
            <a:r>
              <a:rPr lang="en-GB" dirty="0"/>
              <a:t>Research strategy </a:t>
            </a:r>
          </a:p>
          <a:p>
            <a:pPr lvl="0"/>
            <a:r>
              <a:rPr lang="en-GB" dirty="0"/>
              <a:t>Quantitative versus Qualitative (Design)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Research methods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89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7543800" cy="785818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>
                <a:solidFill>
                  <a:srgbClr val="C00000"/>
                </a:solidFill>
              </a:rPr>
              <a:t> 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DEDUCTIVE AND INDUCTIVE </a:t>
            </a:r>
            <a:br>
              <a:rPr lang="en-GB" sz="3300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DIFFERENCES BETWEEN APPROACHES </a:t>
            </a:r>
            <a:br>
              <a:rPr lang="en-GB" sz="3600" b="1" dirty="0"/>
            </a:br>
            <a:r>
              <a:rPr lang="en-GB" sz="3600" b="1" dirty="0">
                <a:solidFill>
                  <a:srgbClr val="C00000"/>
                </a:solidFill>
              </a:rPr>
              <a:t> 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ABDUCTIVE</a:t>
            </a:r>
            <a:br>
              <a:rPr lang="en-GB" b="1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81200" y="1916833"/>
            <a:ext cx="4040188" cy="4464495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Scientific principles</a:t>
            </a:r>
          </a:p>
          <a:p>
            <a:pPr lvl="0"/>
            <a:r>
              <a:rPr lang="en-GB" sz="1600" b="1" dirty="0"/>
              <a:t>Moving from theory to data</a:t>
            </a:r>
          </a:p>
          <a:p>
            <a:pPr lvl="0"/>
            <a:r>
              <a:rPr lang="en-GB" sz="1600" b="1" dirty="0"/>
              <a:t>The need to explain causal relationships between variables 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Collection of quantitative data</a:t>
            </a:r>
          </a:p>
          <a:p>
            <a:pPr lvl="0"/>
            <a:r>
              <a:rPr lang="en-GB" sz="1600" b="1" dirty="0"/>
              <a:t>The application of controls to ensure validity of data </a:t>
            </a:r>
          </a:p>
          <a:p>
            <a:pPr lvl="0"/>
            <a:r>
              <a:rPr lang="en-GB" sz="1600" b="1" dirty="0"/>
              <a:t>The operationalisation of concepts to ensure clarity of definition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Highly structured approach</a:t>
            </a:r>
          </a:p>
          <a:p>
            <a:pPr lvl="0"/>
            <a:r>
              <a:rPr lang="en-GB" sz="1600" b="1" dirty="0"/>
              <a:t>Researcher independence of what is being researched </a:t>
            </a:r>
          </a:p>
          <a:p>
            <a:r>
              <a:rPr lang="en-GB" sz="1600" b="1" dirty="0"/>
              <a:t>The necessity to select samples of sufficient size in order to generalise 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895975" y="1844824"/>
            <a:ext cx="3657600" cy="4403576"/>
          </a:xfrm>
        </p:spPr>
        <p:txBody>
          <a:bodyPr>
            <a:noAutofit/>
          </a:bodyPr>
          <a:lstStyle/>
          <a:p>
            <a:pPr lvl="0"/>
            <a:r>
              <a:rPr lang="en-GB" sz="1600" b="1" dirty="0">
                <a:solidFill>
                  <a:srgbClr val="FF0000"/>
                </a:solidFill>
              </a:rPr>
              <a:t>Gaining an understanding of the meanings humans attach to events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/>
              <a:t>A close understanding of the research context</a:t>
            </a:r>
            <a:endParaRPr lang="en-GB" sz="1600" dirty="0"/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The collection of qualitative data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A more flexible structure </a:t>
            </a:r>
            <a:r>
              <a:rPr lang="en-GB" sz="1600" b="1" dirty="0"/>
              <a:t>to permit changes of research emphasis as the research progresses</a:t>
            </a:r>
            <a:endParaRPr lang="en-GB" sz="1600" dirty="0"/>
          </a:p>
          <a:p>
            <a:pPr lvl="0"/>
            <a:r>
              <a:rPr lang="en-GB" sz="1600" b="1" dirty="0"/>
              <a:t>A realisation that the researcher is part of the research process</a:t>
            </a:r>
            <a:endParaRPr lang="en-GB" sz="1600" dirty="0"/>
          </a:p>
          <a:p>
            <a:r>
              <a:rPr lang="en-GB" sz="1600" b="1" dirty="0"/>
              <a:t>Less concern with the need to generalise</a:t>
            </a:r>
            <a:endParaRPr lang="en-GB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2063552" y="980728"/>
            <a:ext cx="3575248" cy="590884"/>
          </a:xfrm>
        </p:spPr>
        <p:txBody>
          <a:bodyPr/>
          <a:lstStyle/>
          <a:p>
            <a:r>
              <a:rPr lang="en-GB" dirty="0"/>
              <a:t>DEDUCTION EMPHASIS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67400" y="980728"/>
            <a:ext cx="3657600" cy="720080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8000" dirty="0"/>
              <a:t>INDUCTION EMPHASIS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P spid="4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357782-9012-4234-8BEB-4199123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the next class, we will continue with Research strategy ..</a:t>
            </a:r>
          </a:p>
        </p:txBody>
      </p:sp>
    </p:spTree>
    <p:extLst>
      <p:ext uri="{BB962C8B-B14F-4D97-AF65-F5344CB8AC3E}">
        <p14:creationId xmlns:p14="http://schemas.microsoft.com/office/powerpoint/2010/main" val="41150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en-GB" dirty="0"/>
              <a:t>Scientific Process for Research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72905"/>
              </p:ext>
            </p:extLst>
          </p:nvPr>
        </p:nvGraphicFramePr>
        <p:xfrm>
          <a:off x="1703512" y="1374324"/>
          <a:ext cx="878497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6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46"/>
          </a:xfrm>
        </p:spPr>
        <p:txBody>
          <a:bodyPr/>
          <a:lstStyle/>
          <a:p>
            <a:r>
              <a:rPr lang="en-GB" b="1" dirty="0"/>
              <a:t>Key Concepts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71546"/>
            <a:ext cx="8229600" cy="5643602"/>
          </a:xfrm>
        </p:spPr>
        <p:txBody>
          <a:bodyPr>
            <a:noAutofit/>
          </a:bodyPr>
          <a:lstStyle/>
          <a:p>
            <a:r>
              <a:rPr lang="en-GB" b="1" u="sng" dirty="0"/>
              <a:t>ONTOLOGY:</a:t>
            </a:r>
            <a:r>
              <a:rPr lang="en-GB" b="1" dirty="0"/>
              <a:t> The Researcher’s view of the nature of reality or a state of being</a:t>
            </a:r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 </a:t>
            </a:r>
            <a:r>
              <a:rPr lang="en-GB" b="1" u="sng" dirty="0"/>
              <a:t>EPISTOMOLOGY: </a:t>
            </a:r>
            <a:r>
              <a:rPr lang="en-GB" b="1" dirty="0"/>
              <a:t>The Researcher’s view regarding what constitutes acceptable knowledge in a discipline.</a:t>
            </a:r>
          </a:p>
          <a:p>
            <a:pPr>
              <a:buNone/>
            </a:pPr>
            <a:endParaRPr lang="en-GB" dirty="0"/>
          </a:p>
          <a:p>
            <a:r>
              <a:rPr lang="en-GB" b="1" u="sng" dirty="0"/>
              <a:t>AXIOLOGY</a:t>
            </a:r>
            <a:r>
              <a:rPr lang="en-GB" b="1" dirty="0"/>
              <a:t>: The Researcher’s view of the role of values in research</a:t>
            </a:r>
          </a:p>
          <a:p>
            <a:pPr lvl="1"/>
            <a:r>
              <a:rPr lang="en-GB" b="1" u="sng" dirty="0"/>
              <a:t>Values</a:t>
            </a:r>
            <a:r>
              <a:rPr lang="en-GB" b="1" dirty="0"/>
              <a:t> are the researcher’s personal beliefs or feelings</a:t>
            </a:r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the three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 </a:t>
            </a:r>
            <a:r>
              <a:rPr lang="en-GB" b="1" dirty="0"/>
              <a:t>Ontology</a:t>
            </a:r>
            <a:r>
              <a:rPr lang="en-GB" dirty="0"/>
              <a:t> involves the philosophy of reality,</a:t>
            </a:r>
          </a:p>
          <a:p>
            <a:r>
              <a:rPr lang="en-GB" dirty="0"/>
              <a:t> </a:t>
            </a:r>
            <a:r>
              <a:rPr lang="en-GB" b="1" dirty="0"/>
              <a:t>Epistemology</a:t>
            </a:r>
            <a:r>
              <a:rPr lang="en-GB" dirty="0"/>
              <a:t> addresses how we come to know that reality while </a:t>
            </a:r>
          </a:p>
          <a:p>
            <a:r>
              <a:rPr lang="en-GB" b="1" dirty="0"/>
              <a:t>Methodology i</a:t>
            </a:r>
            <a:r>
              <a:rPr lang="en-GB" dirty="0"/>
              <a:t>dentifies the particular practices and tools  used to attain knowledge 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Epistemology</a:t>
            </a:r>
            <a:r>
              <a:rPr lang="en-GB" dirty="0"/>
              <a:t> poses the following questions: What is the </a:t>
            </a:r>
            <a:r>
              <a:rPr lang="en-GB" dirty="0">
                <a:solidFill>
                  <a:srgbClr val="FF0000"/>
                </a:solidFill>
              </a:rPr>
              <a:t>relationship between the knower and what is known</a:t>
            </a:r>
            <a:r>
              <a:rPr lang="en-GB" dirty="0"/>
              <a:t>? How do we know what we know? What counts as knowledge? </a:t>
            </a:r>
          </a:p>
        </p:txBody>
      </p:sp>
    </p:spTree>
    <p:extLst>
      <p:ext uri="{BB962C8B-B14F-4D97-AF65-F5344CB8AC3E}">
        <p14:creationId xmlns:p14="http://schemas.microsoft.com/office/powerpoint/2010/main" val="40410243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73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0000"/>
                </a:solidFill>
              </a:rPr>
              <a:t>RESEARCH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knowledge is developed and the </a:t>
            </a:r>
            <a:r>
              <a:rPr lang="en-GB" u="sng" dirty="0"/>
              <a:t>nature </a:t>
            </a:r>
            <a:r>
              <a:rPr lang="en-GB" dirty="0"/>
              <a:t>of that knowledge </a:t>
            </a:r>
          </a:p>
          <a:p>
            <a:pPr marL="0" lv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Three BROAD PHILOSOPHICAL VIEWS  </a:t>
            </a:r>
          </a:p>
          <a:p>
            <a:r>
              <a:rPr lang="en-GB" b="1" dirty="0">
                <a:solidFill>
                  <a:srgbClr val="FF0000"/>
                </a:solidFill>
              </a:rPr>
              <a:t>POSITIVISM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>
                <a:solidFill>
                  <a:srgbClr val="FF0000"/>
                </a:solidFill>
              </a:rPr>
              <a:t>INTERPRETIVISM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PRAGMATISM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 descr="C:\Users\charal20\AppData\Local\Microsoft\Windows\Temporary Internet Files\Content.IE5\IPVE5DST\MC9003054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007" y="2825638"/>
            <a:ext cx="1296144" cy="2075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POSITIVISM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Refers to the assumption that all phenomena, whether physical, natural, social, or psychological, exhibit persistent pattern or regularities that can be studied. 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 According to positivism, there are only two sources of knowledge: </a:t>
            </a:r>
            <a:r>
              <a:rPr lang="en-GB" sz="2800" b="1" dirty="0"/>
              <a:t>logical reasoning </a:t>
            </a:r>
            <a:r>
              <a:rPr lang="en-GB" sz="2800" dirty="0"/>
              <a:t>and </a:t>
            </a:r>
            <a:r>
              <a:rPr lang="en-GB" sz="2800" b="1" dirty="0"/>
              <a:t>empirical experience</a:t>
            </a:r>
            <a:r>
              <a:rPr lang="en-GB" sz="2800" dirty="0"/>
              <a:t>. It advocates the application of the methods of the natural sciences to the study of social reality and beyond.</a:t>
            </a:r>
          </a:p>
          <a:p>
            <a:endParaRPr lang="en-GB" dirty="0"/>
          </a:p>
        </p:txBody>
      </p:sp>
      <p:sp>
        <p:nvSpPr>
          <p:cNvPr id="36866" name="AutoShape 2" descr="data:image/jpg;base64,/9j/4AAQSkZJRgABAQAAAQABAAD/2wBDAAkGBwgHBgkIBwgKCgkLDRYPDQwMDRsUFRAWIB0iIiAdHx8kKDQsJCYxJx8fLT0tMTU3Ojo6Iys/RD84QzQ5Ojf/2wBDAQoKCg0MDRoPDxo3JR8lNzc3Nzc3Nzc3Nzc3Nzc3Nzc3Nzc3Nzc3Nzc3Nzc3Nzc3Nzc3Nzc3Nzc3Nzc3Nzc3Nzf/wAARCACsANgDASIAAhEBAxEB/8QAHAABAAEFAQEAAAAAAAAAAAAAAAECAwQFBgcI/8QAQxAAAQMDAQQGBwQIBAcAAAAAAQACAwQFESEGEjFBBxMiUWFxFDJCgZGhsVJiweEVFiNDU3KS8CSi0fEmNHOCssLS/8QAGwEBAAIDAQEAAAAAAAAAAAAAAAMFAQIEBgf/xAAoEQACAgIABgEEAwEAAAAAAAAAAQIDBBEFEhMhMUEyIlFhcRSBwbH/2gAMAwEAAhEDEQA/APcUREAKhSVCAKFKIAiIgCIiAImQmUARRvA6g58k3ggJRRkf2EyO9ASiIgCIiAIiIAiIgAUqApQBERAEREAKhSVCAIiIAiKlzt0EnCAnKxLjc6K2wOnrqmOCJuhdI4AZ7vE+HFcXtL0gxxSPo7CI6iVp3X1TtYoz3DHru8BoO/kuPeauvm9Iq5pJZj+9lOX4PIcmDwbj3rjyc2FK/JNXS5na3PpDhY4x2ujkmP258xj4Y3viAtHLtNtBXu0qRAw8oIw35nJ+YWBT0cTMYaM962MTQ3gFQ5HFLZfHsd9WLBeUUx0lbXHNRVVUpPHfndj5krZU+yUkwBJAJ75SrUcrhwOFlQ1kzPVeR71VyyrXLcm3/Z1SrWtQSX9F39UK6LtQVDmkcCyoc1UkbRW12fSqh7RylIkHxOqyYrpUNGOsJ81kC6yPGHNaQfBbz4g4rdTkn+9oh6U9/VFNFuj2sqYyG19M0j7UeQfgV0VDdaStGIZO39h2hXLTiObXcA8FiGn3DmLs65GOS6sfjt0HqxbRrPCrn8ezPQQQVK5K3XmqpsMqAZ4hz9to/ELp6apiqYhLA9r2HgQvS4mbTlR3W+/29lbbTOp6kXkQIuwiCIiABSoClAEREAREQAqFJUIAiKHHDSToAgKJpWxML3uDWgZJPJeXbQ7QVu1gqYrVK6msFOd2orBkGqdw6th+z5cfLjm7T1tTthfzspaZXR0UOHXWqZ7Lf4Q8Tz88ciFi7RTU/WwWi2xtht9ANxrW8HO5nx8/PvXFmXuuv6fJNTDmkaGiomRtb2AA0YY0cGhbFjAOSgY5K41eUttcn3LSEdFxowrjVQ1Vhckm2TougqtpVoK41Rs2ReYVfYVjsV1vFRs2MgKrdyqWK+xuVo0YbLQaQc81mUFQ6nfvxdl3tA+q7z8fFW+qVABjcDzW1V1lE1ZB6ZFNKxaZ1tLUNqI95uh5tPEK+udo6kwva9pO6eIW/ieJGBzeBXuuG58cuvfteSluqdbK0RFZEQClQFKAIiIAiIgBUKSoQBcn0jbSHZ2wySwEGrmPVU7Tr2zz8gMn3LqnndBcToAvJ6x362dKVNSvO/RW0kubyJbguPx3W/8Aae9azekZS7m82et36m7EPllJ/SNWOsme45cZH8AT4DXzyuWh17ROpXSdINw6+vhoIzlkA3njPtH/AEH1XPRjQLzXErt2cq8IscaGo7fsusCuhUN4KsKmk9naioKzRXGirJJI6SrgnfH67Y5A4t88Ln+kK5Pt+zr2QuLZKl4hBBxhpBLvkMe9eY7PXOS1XilrI3EBsgDxyLDoR8FZ4nC3kUOzff0c9uUq5qJ72FcarQxpg5B4FXGqmkjrRdarxe2NjnyODWNGXOccADvKssXDdLt2kpbXS26Jxb6W9zpCObG408iSPgpcXGeTdGtezW2xVwcmd9bLjRXJjpKCrgqWNOHOhkDgD3HC2LF8/wDRpd5LXtXSNDyIqtwglbyO96p9zsfNfQMfJTcRwf4lqintPwQ03daGzKjAdxUvg00URLNjaHNVc47NJScWasOML9R2T6wW5tVRghhOWngsGqp8tJxqrNBIWS9WTx4HxU2BlPEyFP17/Ri2Kths6kKVbp39ZE13PGquL6LFqS2ipAUqApWQEREAREQAqEKhAa+/1zbbaaurkIDYYnPPuBP4LzXoxb6FVXmuqcuqY4o2OB4mR5L3j+pdd0kv3rAaYH/mpYqc+IfI1p+RK57oug9NrrtXyaxmpe4dxJc7HwGVBe2taNoe9mmq5ZKm4zTTOLnueS4+KuxjRWJD/jJv5yr8fBePuk3JlxXrlWi8FUFQCqwVykxwvSyCbfbj7Imfn+lq80+q9n24tUl22fkip2l08ThLG0cXYByB44z8F5nsrZprtfKeBsbuqY8PmdjRjQdc/THivVcLvhHD238d7/6VeVW3b29nttLkUsIdx6tv0CyGlWwe4YHd3Ktq8jN7ey2XZF5vJeXdMoP6Stp13fR3Aee+fyXqDSuO6UrLLc7PDV00bny0bnFwaMkxuxn4EA/Fd3CbI15cXJ9iDKi5VNI8u2bDjtBbAz1jVxY898L6bjPcvBui6yy3HaWCsMZ9Foj1r3kaFw9Vue/OvuXu0Z8c+K7OP2RldGC8pd/7IMKLUGzLjKzYHclr2OWTE/BCoCSyJlzDTK1Uw6uUPb35C2jnZb7lrp9QW+OQoZrujWnfg3tuky0+Pa+P5rOWotTu0wZ4tI+i2y9/wux2YsGyttWpskKVAUqxIwiIgCIiAgopKpKA4TpUn6iht8h4Nr4Cfc/P4J0OM/4TdIRq+pcSe/Rv5qz0zNLdmROOEM8L/hI3/UrK6JDu7LyQHAdDVSNd7w1w+RUU/mjaPg4+pHV3Cdp5SOHzV5h0Vu6lpvNWWnsmd+Piua2l2vhszzS08Ynq8ZcCcNj8/HwXkuhO63lrW2WynGEdyOtBVWVzmy9bfa3enusFNHSyRh0JjIyTkdxOmMroxquW+p1TcG0/0TVy5ltFQJRjGtc4ta1pccuLRjJ8UAVSg20b6KwVW0q2qgVozJeBV1hVhpVxp1WrNjJgayNu7GxrG5zhjQBnv0WUxyxIzqslpWkm29saMljlfjfqNVrKx9SKOd1CI3VIjJiEmjS7GmfBecDpHvdhu3oW1NvpyBgv9GcA5gPA6OIPkcLrxsOzJT6etr1vuc104w+R7F1vZWJI/L9FjUNxguFDDV0crZaeZofG8cx/voe4jCqLsuGO9cNialytaaM1xXk3Vu7MsA+8fot2tPRt/wARTD7rnfQfitwvb8FWsRfsqb39YUqApVuQhERAEREAKhSVCA5bpJt7rlslcKdoy50D90eIGR9AuP2IvTaO1GcPDW19sjqGE8po8xvHno0r1KthE9NIwgHLeBXz5IX2morbFJkChq3TU+f4Ug4f+PwXNkp9NtElem0bskvle5/rFxOVpptkLfUG4SSOkfNVuLmyPOTEc57Pv+Wi20Lw4A81mMGgK8u7rKZNwei1UYzWmjhtlLzNYbg6w3o9WwPxFI46MJ/9TxBXozBgLnNpNn6e/UuHYjqmD9lNjh4HvH05LnLJtLX7N1ItW0MUhhZpHJjLmDw+01T3UxzY9Wr5+19/yjSMnS+Sfj7npYaqtxYtDW09ZA2eknZNC71XsOR+R8Flh7SM5VLKMovTR2JpraLThhQCpecq3lYMl4FXWuWKHK416w0DLY/VXhJhYjHZOi5jabbejtG9TUO7WXA6CNhy1h+8Rz8B78LenGsvnywWzE7IwW5G42u2op9nLeZTuyVkgIggPtHvP3R+S0exeyPpVHV3TaeP0itubTlkvGNjtc+Djp5ADxAxtl9lqqsr/wBPbVEzVbiHRU7/AGO4uHAY5N5c16Ex+Tldl10MOt00Pcvcv8RBGDulzz8ekYOzdlg2etTbfSzzTRtkc8OlxnXkMcOC3NKN+Zrcc1juOAs+3NDP2j9ABkqslKd1vNLyyaaVdekbqgbvV0hHCKNrPedT8t1bRa+yMcKUzPGHzOLz7+HywtiF7/Cq6VEYlDY9yAUqApXWaBERAEREAKhSVCAEZXjfTLY3UlTBf6Zh3Y/2NRj+GToT5En3FeyLXXy2w3S3zUtRGJI5GFrmnmDxCxKPMtGU9PZ4hZ6ltRTN17bNM54tW9jGWBcVU0VTspf5LbVb3VA71PI795H/AKjgfzXY22pZPCC3uXmc3HcZMsqbNouu7JWLcrbR3Wl6iuhbIz2TwLT3tPJZ0ozqPgrGS08FVpyhLcXpnX2ktM4WfZW9WGd1Ts3WvlZnWLIDiO4tPZcr1J0hVdJJ1F9tb2yDQujBY7+krt2v0/BUTwQVcfV1UMczPsyNDh812/zoWrWRBS/PhkHQcHut6NRTbb2CpAzWOhJ9maNw+YyPmswbR2VwyLrR4/6wH1WJUbG7P1BJNCIif4T3N+WVhnYGx509JA7utWuuHS77kjbeQvOmbGbauxQgl1zgPgzed9AtTXdItuhy2hpp6p/LeAY3PzPyWZBsPYIyC6nllP35nYW4obRbbfg0VDBC4e01g3vjxWHLh9fiMpfvsbcuRL2kcaXbYbVDdcDbKB3E4LAQf8zvoum2a2Ttti3ZWtNRWD9/KNW/yjl58VvOJ1VQUN2fOcenBKMfsv8ATaGPFPcu7L7XarLg11WFEMrYQNO7gKskdPYra0ySAAaDitjBGamaOlZwdq/yHH+/HwWGCIRutPaIyT3DvP8AfFdHYqEwQmaVpEknI8Wju/E+Kt+EYPWs5pLsjgzLtR0jaRtDWBoGABgKpQFK9mVAClQFKAIiIAiIgBUKSoQBMIiA47pA2Qg2ktpAAjqY+1DM0ZLHfiDzC8aoaqsstfJb7jGYqiI6tJ0cOTgeYK+lsDHBcbtvsRR7R0ucGOqjBMUzPWYfxB5hQX0Rtjpklc+RnGU1bBUxtdvAO81mCBsgy3HuXCVkNy2arPRLrGQzOGTNHYk8jyPhx81urbeZGAGN3WM+yTkrzmViOD8FjXYn4N6+lc3gFaMbmrIprrT1AAyATxadFlObFKFWSg4nSpJmt3yOLfgqd/Xms11P3K0+IN4jK0Ni01yugq3juaVU1r3aALDRsnousBc7ABJWUKYtZvPIHkq6GmIO89waPmVlup5JXhjGbjPtPGP91rysc6MOBuToDjloth2osMaO2RnBOA0cySeA81ktZS26IOc/emdo1xG84nuawak/3lZ1rtMlQ4TVjNyLO8ISQS497zwJ7gNB48V34nDJ3y7+DkuylFaRFjthncKiXJiyHMLhgyHk7HIY4D3nXh0wAGgUMaGtAAwFUvXU0xphyRKqcnJ7YREUxqApUKUAREQBERACoUlQgCIiAIiIDWXey0V2ppIKyCORjxhzXtyCvK7/ANGNbb3un2fnJj4+jTHQeDXcR5H4r2dRjPHgtZwU1qRtGTj4Pm6oqay2PEd4opqZwPrvbhp8nDQ/FbCkuwABhn7PcdV7rVWykqmls8DHA8iFytw6NLBVOc+OlEDz7UDjGf8ALgfJV1vDYS+J0RyWvJwsd1e7nn+V2fqqxXZPa3vgt7N0UhutJdKpg+zIGPH0Ctt6M7iz1LqCPGmH/wBLilwmfomWXE1kdbwwHe9qz6aqiBDpmlw+87dCzYejerz+1u0gH3IWt+uVtaPo5tsbg6qlqKnv62U4PuGAsR4PN+WHlxNcNpKGECOAgy8o6WPeefeeHwWVRwXq6PzDTNoIXcXy9uU+7l7/AILqrdYrfbmhtJTRRj7rAFsmNDWgNAA8F3U8Mqh3l3OeWQ34NTarDT0BMrt6aocO1LKd5x9/4DAW3AAGgUorKMVFaRA235CIiyYCIiABSoClAEREAREQAqFJUIAiIgCIiAIiIAiIgIwmPJSiAIiIAiIgCIiAIiIAiIgAUqApQBERAf/Z"/>
          <p:cNvSpPr>
            <a:spLocks noChangeAspect="1" noChangeArrowheads="1"/>
          </p:cNvSpPr>
          <p:nvPr/>
        </p:nvSpPr>
        <p:spPr bwMode="auto">
          <a:xfrm>
            <a:off x="5231905" y="-752476"/>
            <a:ext cx="1876425" cy="1504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7527" y="620688"/>
            <a:ext cx="8372798" cy="5561037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Adopts the philosophical stance of the natural scientist</a:t>
            </a:r>
          </a:p>
          <a:p>
            <a:pPr lvl="0"/>
            <a:r>
              <a:rPr lang="en-GB" sz="2800" dirty="0"/>
              <a:t>The end product of this research can be </a:t>
            </a:r>
            <a:r>
              <a:rPr lang="en-GB" sz="2800" dirty="0">
                <a:solidFill>
                  <a:srgbClr val="FF0000"/>
                </a:solidFill>
              </a:rPr>
              <a:t>law-like generalisations</a:t>
            </a:r>
          </a:p>
          <a:p>
            <a:pPr lvl="0"/>
            <a:r>
              <a:rPr lang="en-GB" sz="2800" dirty="0"/>
              <a:t>Uses highly structured methodology in order to facilitate replication</a:t>
            </a:r>
          </a:p>
          <a:p>
            <a:pPr lvl="0"/>
            <a:r>
              <a:rPr lang="en-GB" sz="2800" dirty="0"/>
              <a:t>Emphases is on </a:t>
            </a:r>
            <a:r>
              <a:rPr lang="en-GB" sz="2800" dirty="0">
                <a:solidFill>
                  <a:srgbClr val="FF0000"/>
                </a:solidFill>
              </a:rPr>
              <a:t>quantifiable ( number based) observations – number based data</a:t>
            </a:r>
          </a:p>
          <a:p>
            <a:pPr>
              <a:buNone/>
            </a:pPr>
            <a:r>
              <a:rPr lang="en-GB" sz="2800" b="1" dirty="0"/>
              <a:t> 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000" dirty="0"/>
              <a:t>A contrasting epistemology to positivism  </a:t>
            </a:r>
          </a:p>
          <a:p>
            <a:pPr lvl="0"/>
            <a:r>
              <a:rPr lang="en-GB" sz="3000" dirty="0"/>
              <a:t>View the subject matter of the </a:t>
            </a:r>
            <a:r>
              <a:rPr lang="en-GB" sz="3000" dirty="0">
                <a:solidFill>
                  <a:srgbClr val="FF0000"/>
                </a:solidFill>
              </a:rPr>
              <a:t>Social sciences/ Management Business Research</a:t>
            </a:r>
            <a:r>
              <a:rPr lang="en-GB" sz="3000" dirty="0"/>
              <a:t> -people and their institutions as being fundamentally different from that of the natural sciences. </a:t>
            </a:r>
          </a:p>
          <a:p>
            <a:pPr lvl="0"/>
            <a:endParaRPr lang="en-GB" sz="3000" dirty="0"/>
          </a:p>
          <a:p>
            <a:pPr lvl="0"/>
            <a:r>
              <a:rPr lang="en-GB" sz="3000" dirty="0"/>
              <a:t>The study of the social world therefore requires a different logic of research procedure, one that reflects the distinctiveness of humans as against the natural order.</a:t>
            </a:r>
          </a:p>
          <a:p>
            <a:pPr>
              <a:buNone/>
            </a:pPr>
            <a:r>
              <a:rPr lang="en-GB" sz="3000" b="1" dirty="0"/>
              <a:t> </a:t>
            </a:r>
            <a:endParaRPr lang="en-GB" sz="3000" dirty="0"/>
          </a:p>
          <a:p>
            <a:pPr>
              <a:buNone/>
            </a:pPr>
            <a:endParaRPr lang="en-GB" sz="22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986</Words>
  <Application>Microsoft Office PowerPoint</Application>
  <PresentationFormat>Widescreen</PresentationFormat>
  <Paragraphs>159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75 Bold</vt:lpstr>
      <vt:lpstr>Office Theme</vt:lpstr>
      <vt:lpstr>1_Office Theme</vt:lpstr>
      <vt:lpstr>Lecture 3 Basics of Research I</vt:lpstr>
      <vt:lpstr>In todays class, we will see some  important terminologies in RM , but before that  </vt:lpstr>
      <vt:lpstr>Scientific Process for Research </vt:lpstr>
      <vt:lpstr>Key Concepts in Research</vt:lpstr>
      <vt:lpstr>Linking the three terms </vt:lpstr>
      <vt:lpstr>RESEARCH PHILOSOPHY</vt:lpstr>
      <vt:lpstr> POSITIVISM </vt:lpstr>
      <vt:lpstr>PowerPoint Presentation</vt:lpstr>
      <vt:lpstr> INTERPRETIVISM </vt:lpstr>
      <vt:lpstr>INTERPRETIVISM </vt:lpstr>
      <vt:lpstr> PRAGMATISM </vt:lpstr>
      <vt:lpstr> APPROACHES TO RESEARCH </vt:lpstr>
      <vt:lpstr>DEDUCTIVE</vt:lpstr>
      <vt:lpstr> INDUCTIVE </vt:lpstr>
      <vt:lpstr>Research Approaches: Deductive Vs Inductive </vt:lpstr>
      <vt:lpstr>Characteristics of Deductive Approach </vt:lpstr>
      <vt:lpstr>Characteristics of Inductive Approach </vt:lpstr>
      <vt:lpstr>PowerPoint Presentation</vt:lpstr>
      <vt:lpstr>The approach you take needs to be consistent</vt:lpstr>
      <vt:lpstr>            DEDUCTIVE AND INDUCTIVE  DIFFERENCES BETWEEN APPROACHES           ABDUCTIVE  </vt:lpstr>
      <vt:lpstr>In the next class, we will continue with Research strategy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Basic of Research</dc:title>
  <dc:creator>Uma Mohan</dc:creator>
  <cp:lastModifiedBy>Uma Mohan</cp:lastModifiedBy>
  <cp:revision>34</cp:revision>
  <dcterms:created xsi:type="dcterms:W3CDTF">2020-06-02T08:00:37Z</dcterms:created>
  <dcterms:modified xsi:type="dcterms:W3CDTF">2021-05-01T17:51:37Z</dcterms:modified>
</cp:coreProperties>
</file>