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4" r:id="rId8"/>
    <p:sldId id="275" r:id="rId9"/>
    <p:sldId id="276" r:id="rId10"/>
    <p:sldId id="282" r:id="rId11"/>
    <p:sldId id="285" r:id="rId12"/>
    <p:sldId id="286" r:id="rId13"/>
    <p:sldId id="292" r:id="rId14"/>
    <p:sldId id="284" r:id="rId15"/>
    <p:sldId id="280" r:id="rId16"/>
    <p:sldId id="281" r:id="rId17"/>
    <p:sldId id="290" r:id="rId18"/>
    <p:sldId id="279" r:id="rId19"/>
    <p:sldId id="278" r:id="rId20"/>
    <p:sldId id="291" r:id="rId21"/>
    <p:sldId id="287" r:id="rId22"/>
    <p:sldId id="283" r:id="rId23"/>
    <p:sldId id="288" r:id="rId24"/>
    <p:sldId id="298" r:id="rId25"/>
    <p:sldId id="297" r:id="rId26"/>
    <p:sldId id="299" r:id="rId27"/>
    <p:sldId id="300" r:id="rId28"/>
    <p:sldId id="301" r:id="rId29"/>
    <p:sldId id="266" r:id="rId30"/>
    <p:sldId id="294" r:id="rId31"/>
    <p:sldId id="295" r:id="rId32"/>
    <p:sldId id="302" r:id="rId33"/>
    <p:sldId id="263" r:id="rId34"/>
    <p:sldId id="264" r:id="rId35"/>
    <p:sldId id="265" r:id="rId36"/>
    <p:sldId id="259" r:id="rId37"/>
    <p:sldId id="257" r:id="rId38"/>
    <p:sldId id="261" r:id="rId39"/>
    <p:sldId id="260" r:id="rId40"/>
    <p:sldId id="296" r:id="rId41"/>
    <p:sldId id="258" r:id="rId42"/>
  </p:sldIdLst>
  <p:sldSz cx="9144000" cy="6858000" type="screen4x3"/>
  <p:notesSz cx="6810375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istibrownett:Downloads:emp13aug2018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All employment by Industry August 2018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People!$B$6:$S$6</c:f>
              <c:strCache>
                <c:ptCount val="18"/>
                <c:pt idx="0">
                  <c:v>Public sector</c:v>
                </c:pt>
                <c:pt idx="1">
                  <c:v>Private sector</c:v>
                </c:pt>
                <c:pt idx="2">
                  <c:v>Agriculture, forestry &amp; fishing</c:v>
                </c:pt>
                <c:pt idx="3">
                  <c:v>Mining, energy and water supply</c:v>
                </c:pt>
                <c:pt idx="4">
                  <c:v>Manufacturing</c:v>
                </c:pt>
                <c:pt idx="5">
                  <c:v>Construction</c:v>
                </c:pt>
                <c:pt idx="6">
                  <c:v>Wholesale, retail &amp; repair of motor vehicles</c:v>
                </c:pt>
                <c:pt idx="7">
                  <c:v>Transport &amp; storage</c:v>
                </c:pt>
                <c:pt idx="8">
                  <c:v>Accommod-ation &amp; food services</c:v>
                </c:pt>
                <c:pt idx="9">
                  <c:v>Information &amp; communication</c:v>
                </c:pt>
                <c:pt idx="10">
                  <c:v>Financial &amp; insurance activities</c:v>
                </c:pt>
                <c:pt idx="11">
                  <c:v>Real estate activities</c:v>
                </c:pt>
                <c:pt idx="12">
                  <c:v>Professional, scientific &amp; technical activities</c:v>
                </c:pt>
                <c:pt idx="13">
                  <c:v>Administrative &amp; support services</c:v>
                </c:pt>
                <c:pt idx="14">
                  <c:v>Public admin &amp; defence; social security</c:v>
                </c:pt>
                <c:pt idx="15">
                  <c:v>Education</c:v>
                </c:pt>
                <c:pt idx="16">
                  <c:v>Human health &amp; social work activities</c:v>
                </c:pt>
                <c:pt idx="17">
                  <c:v>Other services</c:v>
                </c:pt>
              </c:strCache>
            </c:strRef>
          </c:cat>
          <c:val>
            <c:numRef>
              <c:f>People!$B$7:$S$7</c:f>
              <c:numCache>
                <c:formatCode>#,##0,</c:formatCode>
                <c:ptCount val="18"/>
                <c:pt idx="0">
                  <c:v>6935955</c:v>
                </c:pt>
                <c:pt idx="1">
                  <c:v>25264591</c:v>
                </c:pt>
                <c:pt idx="2">
                  <c:v>349898</c:v>
                </c:pt>
                <c:pt idx="3">
                  <c:v>586494</c:v>
                </c:pt>
                <c:pt idx="4">
                  <c:v>2879597</c:v>
                </c:pt>
                <c:pt idx="5">
                  <c:v>2326406</c:v>
                </c:pt>
                <c:pt idx="6">
                  <c:v>4221432</c:v>
                </c:pt>
                <c:pt idx="7">
                  <c:v>1624791</c:v>
                </c:pt>
                <c:pt idx="8">
                  <c:v>1790976</c:v>
                </c:pt>
                <c:pt idx="9">
                  <c:v>1323450</c:v>
                </c:pt>
                <c:pt idx="10">
                  <c:v>1278230</c:v>
                </c:pt>
                <c:pt idx="11">
                  <c:v>346968</c:v>
                </c:pt>
                <c:pt idx="12">
                  <c:v>2435144</c:v>
                </c:pt>
                <c:pt idx="13">
                  <c:v>1570018</c:v>
                </c:pt>
                <c:pt idx="14">
                  <c:v>2048671</c:v>
                </c:pt>
                <c:pt idx="15">
                  <c:v>3225693</c:v>
                </c:pt>
                <c:pt idx="16">
                  <c:v>4218587</c:v>
                </c:pt>
                <c:pt idx="17">
                  <c:v>1858675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D-41B8-85FA-66791431636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E9C6-5F0E-4092-848A-2D9BE8BB2668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F5A3D-1314-4C48-B3B5-A20F00494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6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7F043-A15D-064D-8ED2-5EB6142E35CD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EC3EF-F5AD-AD47-B2EE-AB8CA4A2F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7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Welfare state is</a:t>
            </a:r>
            <a:r>
              <a:rPr lang="en-GB" baseline="0" dirty="0"/>
              <a:t> being broken up and rearranged locally but is in financial difficulty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EC3EF-F5AD-AD47-B2EE-AB8CA4A2FD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32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friction period is the period of employees’ absence from work before the employer replaces them with other workers.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EC3EF-F5AD-AD47-B2EE-AB8CA4A2FDB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6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Comorbidity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EC3EF-F5AD-AD47-B2EE-AB8CA4A2FDB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50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1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3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6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5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6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6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9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F32B-2BA0-E547-9693-28B3B9869059}" type="datetimeFigureOut">
              <a:rPr lang="en-US" smtClean="0"/>
              <a:t>4/20/2022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466C-9507-7F41-9BA3-DCE0D1D94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7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workfoundation.com/wp-content/uploads/2017/03/Health_and_work_infographics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workfoundation.com/wp-content/uploads/2017/03/Health_and_work_infographics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health-matters-obesity-and-the-food-environment/health-matters-obesity-and-the-food-environment--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treformentalhealth.org.uk/mental-health-at-work-repo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se.gov.uk/statistics/cost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workfoundation.com/wp-content/uploads/2017/03/Health_and_work_infographics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.org.uk/blog/economic-case-preventing-ill-health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pd.co.uk/Images/health-and-well-being-at-work-infographic-1_tcm18-40892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employmentandlabourmarket/peopleinwork/employmentandemployeetypes/bulletins/uklabourmarket/september2018" TargetMode="External"/><Relationship Id="rId2" Type="http://schemas.openxmlformats.org/officeDocument/2006/relationships/hyperlink" Target="https://data.oecd.org/emp/employment-rate-by-age-group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employmentandlabourmarket/peopleinwork/employmentandemployeetypes/datasets/employmentbyindustryemp13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peoplepopulationandcommunity/populationandmigration/populationprojections/bulletins/nationalpopulationprojections/2016basedstatisticalbulleti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thnicity-facts-figures.service.gov.uk/british-population/demographics/age-groups/lates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vimeo.com/18868359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onscreen.ac.uk/ondemand/index.php/prog/0D61D34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pubmed/fdr03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643"/>
            <a:ext cx="7772400" cy="1470025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Health and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21723" y="5387340"/>
            <a:ext cx="6400800" cy="1752600"/>
          </a:xfrm>
        </p:spPr>
        <p:txBody>
          <a:bodyPr/>
          <a:lstStyle/>
          <a:p>
            <a:r>
              <a:rPr lang="en-GB" dirty="0"/>
              <a:t>Lecture 1- Context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766" y="2027525"/>
            <a:ext cx="3385637" cy="46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(!)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840"/>
          </a:xfrm>
        </p:spPr>
        <p:txBody>
          <a:bodyPr/>
          <a:lstStyle/>
          <a:p>
            <a:r>
              <a:rPr lang="en-GB" dirty="0"/>
              <a:t>We know that individuals who have disability and poor health can experience:</a:t>
            </a:r>
          </a:p>
          <a:p>
            <a:pPr lvl="1"/>
            <a:r>
              <a:rPr lang="en-GB" dirty="0"/>
              <a:t>Disparity and inequalities</a:t>
            </a:r>
          </a:p>
          <a:p>
            <a:pPr lvl="1"/>
            <a:r>
              <a:rPr lang="en-GB" dirty="0"/>
              <a:t>Economic Disadvantage</a:t>
            </a:r>
          </a:p>
          <a:p>
            <a:r>
              <a:rPr lang="en-GB" dirty="0"/>
              <a:t>And we also know that sometimes policies to resolve this can make things worse e.g.</a:t>
            </a:r>
          </a:p>
          <a:p>
            <a:pPr lvl="1"/>
            <a:r>
              <a:rPr lang="en-GB" dirty="0"/>
              <a:t>Increased inequalities under New Labour</a:t>
            </a:r>
          </a:p>
          <a:p>
            <a:pPr lvl="1"/>
            <a:r>
              <a:rPr lang="en-GB" dirty="0"/>
              <a:t>Universal credit</a:t>
            </a:r>
          </a:p>
          <a:p>
            <a:r>
              <a:rPr lang="en-GB" dirty="0"/>
              <a:t>The whole system needs to work in harmony</a:t>
            </a:r>
          </a:p>
        </p:txBody>
      </p:sp>
    </p:spTree>
    <p:extLst>
      <p:ext uri="{BB962C8B-B14F-4D97-AF65-F5344CB8AC3E}">
        <p14:creationId xmlns:p14="http://schemas.microsoft.com/office/powerpoint/2010/main" val="213807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the costs ?</a:t>
            </a:r>
          </a:p>
        </p:txBody>
      </p:sp>
      <p:pic>
        <p:nvPicPr>
          <p:cNvPr id="4" name="Content Placeholder 3" descr="Screen Shot 2018-07-27 at 11.4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8" b="11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165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That’s actually quite difficult to calculate!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83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It depends on who is calculating it, AND</a:t>
            </a:r>
          </a:p>
          <a:p>
            <a:pPr marL="0" indent="0">
              <a:buNone/>
            </a:pPr>
            <a:r>
              <a:rPr lang="en-GB" dirty="0"/>
              <a:t>What they calculate...</a:t>
            </a:r>
          </a:p>
          <a:p>
            <a:pPr marL="400050" lvl="1" indent="0">
              <a:buNone/>
            </a:pPr>
            <a:r>
              <a:rPr lang="en-GB" dirty="0"/>
              <a:t>Absence/presenteeism</a:t>
            </a:r>
          </a:p>
          <a:p>
            <a:pPr marL="400050" lvl="1" indent="0">
              <a:buNone/>
            </a:pPr>
            <a:r>
              <a:rPr lang="en-GB" dirty="0"/>
              <a:t>Injury</a:t>
            </a:r>
          </a:p>
          <a:p>
            <a:pPr marL="400050" lvl="1" indent="0">
              <a:buNone/>
            </a:pPr>
            <a:r>
              <a:rPr lang="en-GB" dirty="0"/>
              <a:t>Specific disease</a:t>
            </a:r>
          </a:p>
          <a:p>
            <a:pPr marL="400050" lvl="1" indent="0">
              <a:buNone/>
            </a:pPr>
            <a:r>
              <a:rPr lang="en-GB" dirty="0"/>
              <a:t>Disability</a:t>
            </a:r>
          </a:p>
          <a:p>
            <a:pPr marL="400050" lvl="1" indent="0">
              <a:buNone/>
            </a:pPr>
            <a:r>
              <a:rPr lang="en-GB" dirty="0" err="1"/>
              <a:t>Worklessness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Cost to employer</a:t>
            </a:r>
          </a:p>
          <a:p>
            <a:pPr marL="400050" lvl="1" indent="0">
              <a:buNone/>
            </a:pPr>
            <a:r>
              <a:rPr lang="en-GB" dirty="0"/>
              <a:t>Cost to inland revenue</a:t>
            </a:r>
          </a:p>
          <a:p>
            <a:pPr marL="400050" lvl="1" indent="0">
              <a:buNone/>
            </a:pPr>
            <a:r>
              <a:rPr lang="en-GB" dirty="0"/>
              <a:t>Cost to economy</a:t>
            </a:r>
          </a:p>
          <a:p>
            <a:pPr marL="400050" lvl="1" indent="0">
              <a:buNone/>
            </a:pPr>
            <a:r>
              <a:rPr lang="en-GB" dirty="0"/>
              <a:t>Cost to NHS</a:t>
            </a:r>
          </a:p>
          <a:p>
            <a:pPr marL="400050" lvl="1" indent="0">
              <a:buNone/>
            </a:pPr>
            <a:r>
              <a:rPr lang="en-GB" dirty="0"/>
              <a:t>Lost tax receipts</a:t>
            </a:r>
          </a:p>
          <a:p>
            <a:pPr marL="400050" lvl="1" indent="0">
              <a:buNone/>
            </a:pPr>
            <a:r>
              <a:rPr lang="en-GB" dirty="0"/>
              <a:t>Benefits/welfare uptake</a:t>
            </a:r>
          </a:p>
          <a:p>
            <a:pPr marL="400050" lvl="1" indent="0">
              <a:buNone/>
            </a:pPr>
            <a:r>
              <a:rPr lang="en-GB" dirty="0"/>
              <a:t>ETC.</a:t>
            </a:r>
          </a:p>
          <a:p>
            <a:pPr marL="400050" lvl="1" indent="0">
              <a:buNone/>
            </a:pPr>
            <a:endParaRPr lang="en-GB" dirty="0"/>
          </a:p>
        </p:txBody>
      </p:sp>
      <p:pic>
        <p:nvPicPr>
          <p:cNvPr id="4" name="Picture 3" descr="Screen Shot 2018-09-18 at 11.1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91" y="4213159"/>
            <a:ext cx="4574198" cy="25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1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9-18 at 11.57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18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600" y="6414688"/>
            <a:ext cx="885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http://www.theworkfoundation.com/wp-content/uploads/2017/03/Health_and_work_infographics.pdf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41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9-18 at 11.0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424"/>
            <a:ext cx="9144000" cy="64371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600" y="6414688"/>
            <a:ext cx="885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http://www.theworkfoundation.com/wp-content/uploads/2017/03/Health_and_work_infographics.pdf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930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The cost of ill health on the UK economy</a:t>
            </a:r>
            <a:br>
              <a:rPr lang="en-GB" sz="3600" dirty="0"/>
            </a:br>
            <a:r>
              <a:rPr lang="en-GB" sz="3600" dirty="0"/>
              <a:t>(Scarborough </a:t>
            </a:r>
            <a:r>
              <a:rPr lang="en-GB" sz="3600" i="1" dirty="0"/>
              <a:t>et al.</a:t>
            </a:r>
            <a:r>
              <a:rPr lang="en-GB" sz="3600" dirty="0"/>
              <a:t>, 2011)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>
                <a:solidFill>
                  <a:srgbClr val="0000FF"/>
                </a:solidFill>
                <a:latin typeface="American Typewriter"/>
                <a:cs typeface="American Typewriter"/>
              </a:rPr>
              <a:t>Lifestyle diseases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00FF"/>
                </a:solidFill>
                <a:latin typeface="American Typewriter"/>
                <a:cs typeface="American Typewriter"/>
              </a:rPr>
              <a:t>Cost to the NHS 2006-2007 = </a:t>
            </a:r>
            <a:r>
              <a:rPr lang="en-GB" b="1" dirty="0">
                <a:solidFill>
                  <a:srgbClr val="0000FF"/>
                </a:solidFill>
                <a:latin typeface="American Typewriter"/>
                <a:cs typeface="American Typewriter"/>
              </a:rPr>
              <a:t>£18.4 billion</a:t>
            </a:r>
          </a:p>
          <a:p>
            <a:pPr lvl="1"/>
            <a:r>
              <a:rPr lang="en-GB" dirty="0"/>
              <a:t>Poor diet-related ill health= £5.8 billion </a:t>
            </a:r>
          </a:p>
          <a:p>
            <a:pPr lvl="1"/>
            <a:r>
              <a:rPr lang="en-GB" dirty="0"/>
              <a:t>Physical inactivity = £0.9 billion </a:t>
            </a:r>
          </a:p>
          <a:p>
            <a:pPr lvl="1"/>
            <a:r>
              <a:rPr lang="en-GB" dirty="0"/>
              <a:t>Smoking = £3.3 billion</a:t>
            </a:r>
          </a:p>
          <a:p>
            <a:pPr lvl="1"/>
            <a:r>
              <a:rPr lang="en-GB" dirty="0"/>
              <a:t>Alcohol = £3.3 billion</a:t>
            </a:r>
          </a:p>
          <a:p>
            <a:pPr lvl="1"/>
            <a:r>
              <a:rPr lang="en-GB" dirty="0"/>
              <a:t>Overweight and obesity = £5.1 billion</a:t>
            </a:r>
          </a:p>
        </p:txBody>
      </p:sp>
    </p:spTree>
    <p:extLst>
      <p:ext uri="{BB962C8B-B14F-4D97-AF65-F5344CB8AC3E}">
        <p14:creationId xmlns:p14="http://schemas.microsoft.com/office/powerpoint/2010/main" val="211276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95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/>
              <a:t>The cost of ill health on the UK economy</a:t>
            </a:r>
          </a:p>
        </p:txBody>
      </p:sp>
      <p:pic>
        <p:nvPicPr>
          <p:cNvPr id="4" name="Content Placeholder 3" descr="Screen Shot 2018-09-18 at 08.35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6" b="7576"/>
          <a:stretch>
            <a:fillRect/>
          </a:stretch>
        </p:blipFill>
        <p:spPr>
          <a:xfrm>
            <a:off x="457200" y="1827767"/>
            <a:ext cx="8229600" cy="4298396"/>
          </a:xfrm>
        </p:spPr>
      </p:pic>
      <p:sp>
        <p:nvSpPr>
          <p:cNvPr id="5" name="Rectangle 4"/>
          <p:cNvSpPr/>
          <p:nvPr/>
        </p:nvSpPr>
        <p:spPr>
          <a:xfrm>
            <a:off x="457200" y="625783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https://www.gov.uk/government/publications/health-matters-obesity-and-the-food-environment/health-matters-obesity-and-the-food-environment--2</a:t>
            </a:r>
            <a:r>
              <a:rPr lang="en-GB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35" y="1185295"/>
            <a:ext cx="77132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5">
                    <a:lumMod val="75000"/>
                  </a:schemeClr>
                </a:solidFill>
                <a:latin typeface="American Typewriter"/>
                <a:cs typeface="American Typewriter"/>
              </a:rPr>
              <a:t>Obesity</a:t>
            </a:r>
          </a:p>
        </p:txBody>
      </p:sp>
    </p:spTree>
    <p:extLst>
      <p:ext uri="{BB962C8B-B14F-4D97-AF65-F5344CB8AC3E}">
        <p14:creationId xmlns:p14="http://schemas.microsoft.com/office/powerpoint/2010/main" val="187700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The cost of ill health on the UK economy</a:t>
            </a:r>
            <a:br>
              <a:rPr lang="en-GB" sz="3600" dirty="0"/>
            </a:br>
            <a:r>
              <a:rPr lang="en-GB" sz="3600" dirty="0"/>
              <a:t>(</a:t>
            </a:r>
            <a:r>
              <a:rPr lang="en-GB" sz="3600" dirty="0" err="1"/>
              <a:t>Lui</a:t>
            </a:r>
            <a:r>
              <a:rPr lang="en-GB" sz="3600" dirty="0"/>
              <a:t> </a:t>
            </a:r>
            <a:r>
              <a:rPr lang="en-GB" sz="3600" i="1" dirty="0"/>
              <a:t>et al</a:t>
            </a:r>
            <a:r>
              <a:rPr lang="en-GB" sz="3600" dirty="0"/>
              <a:t>., 2002)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  <a:latin typeface="American Typewriter"/>
                <a:cs typeface="American Typewriter"/>
              </a:rPr>
              <a:t>Coronary Heart Disease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  <a:latin typeface="American Typewriter"/>
                <a:cs typeface="American Typewriter"/>
              </a:rPr>
              <a:t>In 1999, the total annual cost of all coronary heart disease related burdens was </a:t>
            </a:r>
            <a:r>
              <a:rPr lang="en-GB" b="1" dirty="0">
                <a:solidFill>
                  <a:srgbClr val="FF0000"/>
                </a:solidFill>
                <a:latin typeface="American Typewriter"/>
                <a:cs typeface="American Typewriter"/>
              </a:rPr>
              <a:t>£7.06 billion</a:t>
            </a:r>
          </a:p>
          <a:p>
            <a:r>
              <a:rPr lang="en-GB" dirty="0"/>
              <a:t>£1.73 billion to the UK health care system</a:t>
            </a:r>
          </a:p>
          <a:p>
            <a:r>
              <a:rPr lang="en-GB" dirty="0"/>
              <a:t>£2.42 billion in informal care </a:t>
            </a:r>
          </a:p>
          <a:p>
            <a:r>
              <a:rPr lang="en-GB" dirty="0"/>
              <a:t>£2.91 billion in friction period adjusted productivity loss; 24.1% of production losses were attributable to mortality and 75.9% to morbidity.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96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5232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The cost of ill health on the UK economy</a:t>
            </a:r>
          </a:p>
        </p:txBody>
      </p:sp>
      <p:pic>
        <p:nvPicPr>
          <p:cNvPr id="4" name="Content Placeholder 3" descr="Screen Shot 2018-09-18 at 08.08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4" b="13584"/>
          <a:stretch>
            <a:fillRect/>
          </a:stretch>
        </p:blipFill>
        <p:spPr>
          <a:xfrm>
            <a:off x="519154" y="2109229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690688" y="1278232"/>
            <a:ext cx="79961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Mental health problems at work cost UK economy £34.9bn last year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2168" y="5888828"/>
            <a:ext cx="3884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https://www.centreformentalhealth.org.uk/mental-health-at-work-report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80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84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The cost of ill health on the UK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>
                <a:solidFill>
                  <a:srgbClr val="660066"/>
                </a:solidFill>
                <a:latin typeface="American Typewriter"/>
                <a:cs typeface="American Typewriter"/>
              </a:rPr>
              <a:t>Workplace injury and ill health (2015/16)</a:t>
            </a:r>
          </a:p>
        </p:txBody>
      </p:sp>
      <p:pic>
        <p:nvPicPr>
          <p:cNvPr id="4" name="Picture 3" descr="Screen Shot 2018-09-18 at 08.0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890665"/>
            <a:ext cx="9118600" cy="247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0515" y="2690336"/>
            <a:ext cx="7914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latin typeface="American Typewriter"/>
                <a:cs typeface="American Typewriter"/>
              </a:rPr>
              <a:t>“between 2014/15 and 2016/17 an average of 614,000 workers were injured in workplace accidents and a further 521,000 workers suffered a new case of ill health which they believe to be caused or made worse by their work”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4248" y="6182499"/>
            <a:ext cx="4190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http://www.hse.gov.uk/statistics/cost.htm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20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pic>
        <p:nvPicPr>
          <p:cNvPr id="4" name="Content Placeholder 3" descr="Screen Shot 2018-09-18 at 17.00.4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" b="2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629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9-18 at 11.5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39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600" y="6414688"/>
            <a:ext cx="885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http://www.theworkfoundation.com/wp-content/uploads/2017/03/Health_and_work_infographics.pdf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522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 whose job is prevention?</a:t>
            </a:r>
          </a:p>
        </p:txBody>
      </p:sp>
      <p:pic>
        <p:nvPicPr>
          <p:cNvPr id="4" name="Content Placeholder 3" descr="Screen Shot 2018-07-27 at 11.4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8" b="11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396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“only around 4% of the UK health budget is spent on prevention”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894"/>
            <a:ext cx="8495130" cy="41042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/>
              <a:t>“To reduce preventable ill health... the ‘causes of the causes’ must be addressed – the social, economic and environmental factors that drive our health, including housing, education and </a:t>
            </a:r>
            <a:r>
              <a:rPr lang="en-GB" sz="2400" b="1" dirty="0"/>
              <a:t>employment</a:t>
            </a:r>
            <a:r>
              <a:rPr lang="en-GB" sz="2400" dirty="0"/>
              <a:t>. These are largely </a:t>
            </a:r>
            <a:r>
              <a:rPr lang="en-GB" sz="2400" i="1" dirty="0"/>
              <a:t>outside the control of health services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and tackling them requires coordinated action across different sectors of government and society</a:t>
            </a:r>
            <a:r>
              <a:rPr lang="en-GB" sz="2400" dirty="0"/>
              <a:t>. </a:t>
            </a:r>
            <a:r>
              <a:rPr lang="en-GB" sz="2400" b="1" dirty="0"/>
              <a:t>Public health teams </a:t>
            </a:r>
            <a:r>
              <a:rPr lang="en-GB" sz="2400" dirty="0"/>
              <a:t>in England ... [may have] influence over these wider determinants of our health, but their budgets have been cut by £200m (7%) this year and further cuts of 4% a year are planned until 2020/21.”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 descr="Screen Shot 2018-09-18 at 08.5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45" y="5577448"/>
            <a:ext cx="2779585" cy="1111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259" y="5488953"/>
            <a:ext cx="6009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Marshall, L. (2016) </a:t>
            </a:r>
            <a:r>
              <a:rPr lang="en-GB" i="1" dirty="0"/>
              <a:t>Blog: the economic case for preventing ill health</a:t>
            </a:r>
            <a:r>
              <a:rPr lang="en-GB" dirty="0"/>
              <a:t> Available at: </a:t>
            </a:r>
            <a:r>
              <a:rPr lang="en-GB" dirty="0">
                <a:hlinkClick r:id="rId3"/>
              </a:rPr>
              <a:t>https://www.health.org.uk/blog/economic-case-preventing-ill-health</a:t>
            </a:r>
            <a:r>
              <a:rPr lang="en-GB" dirty="0"/>
              <a:t> 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32889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8-09-18 at 15.42.14.png"/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4557156"/>
            <a:ext cx="42545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Legal  obligation to protect health</a:t>
            </a:r>
          </a:p>
          <a:p>
            <a:r>
              <a:rPr lang="en-GB" dirty="0"/>
              <a:t>Health and Safety at Work Act 1974</a:t>
            </a:r>
          </a:p>
          <a:p>
            <a:r>
              <a:rPr lang="en-GB" dirty="0"/>
              <a:t>Management of Health and Safety at Work Regulations, 2006</a:t>
            </a:r>
          </a:p>
          <a:p>
            <a:r>
              <a:rPr lang="en-GB" dirty="0"/>
              <a:t>Other specific regulations relating to the nature of the hazard to health.</a:t>
            </a:r>
          </a:p>
        </p:txBody>
      </p:sp>
    </p:spTree>
    <p:extLst>
      <p:ext uri="{BB962C8B-B14F-4D97-AF65-F5344CB8AC3E}">
        <p14:creationId xmlns:p14="http://schemas.microsoft.com/office/powerpoint/2010/main" val="355889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9-18 at 13.3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9" y="1665027"/>
            <a:ext cx="6542593" cy="41280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072" y="6380946"/>
            <a:ext cx="8298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https://www.cipd.co.uk/Images/health-and-well-being-at-work-infographic-1_tcm18-40892.pdf</a:t>
            </a:r>
            <a:r>
              <a:rPr lang="en-GB" sz="1600" dirty="0"/>
              <a:t> </a:t>
            </a:r>
          </a:p>
        </p:txBody>
      </p:sp>
      <p:pic>
        <p:nvPicPr>
          <p:cNvPr id="8" name="Picture 7" descr="Screen Shot 2018-09-18 at 13.38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19"/>
            <a:ext cx="9144000" cy="1471309"/>
          </a:xfrm>
          <a:prstGeom prst="rect">
            <a:avLst/>
          </a:prstGeom>
        </p:spPr>
      </p:pic>
      <p:pic>
        <p:nvPicPr>
          <p:cNvPr id="7" name="Picture 6" descr="Screen Shot 2018-09-18 at 15.01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89" y="1881803"/>
            <a:ext cx="2908300" cy="1879600"/>
          </a:xfrm>
          <a:prstGeom prst="rect">
            <a:avLst/>
          </a:prstGeom>
        </p:spPr>
      </p:pic>
      <p:pic>
        <p:nvPicPr>
          <p:cNvPr id="5" name="Picture 4" descr="Screen Shot 2018-09-18 at 13.37.0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89" y="3785723"/>
            <a:ext cx="3060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can employees do to remain healthy at work?</a:t>
            </a:r>
          </a:p>
        </p:txBody>
      </p:sp>
      <p:pic>
        <p:nvPicPr>
          <p:cNvPr id="4" name="Content Placeholder 3" descr="Screen Shot 2018-07-27 at 11.4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8" b="11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811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in the British workplace?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32.4million people at work in the UK</a:t>
            </a:r>
          </a:p>
          <a:p>
            <a:r>
              <a:rPr lang="en-GB" dirty="0"/>
              <a:t>That is a 75.5% employment rate</a:t>
            </a:r>
          </a:p>
          <a:p>
            <a:r>
              <a:rPr lang="en-GB" dirty="0"/>
              <a:t>1.36 million people who are seeking work</a:t>
            </a:r>
          </a:p>
          <a:p>
            <a:r>
              <a:rPr lang="en-GB" dirty="0"/>
              <a:t>8.76 million economically inactive</a:t>
            </a:r>
          </a:p>
          <a:p>
            <a:pPr marL="0" indent="0" algn="r">
              <a:buNone/>
            </a:pPr>
            <a:r>
              <a:rPr lang="en-GB" dirty="0"/>
              <a:t>(ONS, 2018)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396335"/>
            <a:ext cx="7593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Also see </a:t>
            </a:r>
            <a:r>
              <a:rPr lang="en-GB" dirty="0">
                <a:hlinkClick r:id="rId2"/>
              </a:rPr>
              <a:t>https://data.oecd.org/emp/employment-rate-by-age-group.htm</a:t>
            </a:r>
            <a:r>
              <a:rPr lang="en-GB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565338"/>
            <a:ext cx="8030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https://www.ons.gov.uk/employmentandlabourmarket/peopleinwork/employmentandemployeetypes/bulletins/uklabourmarket/september2018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913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"/>
            <a:ext cx="8229600" cy="1143000"/>
          </a:xfrm>
        </p:spPr>
        <p:txBody>
          <a:bodyPr/>
          <a:lstStyle/>
          <a:p>
            <a:r>
              <a:rPr lang="en-GB" dirty="0"/>
              <a:t>What jobs do they do?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140318"/>
              </p:ext>
            </p:extLst>
          </p:nvPr>
        </p:nvGraphicFramePr>
        <p:xfrm>
          <a:off x="133672" y="1219944"/>
          <a:ext cx="8872477" cy="503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457199" y="6257835"/>
            <a:ext cx="854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https://www.ons.gov.uk/employmentandlabourmarket/peopleinwork/employmentandemployeetypes/datasets/employmentbyindustryemp13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41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(Census data 2011)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241"/>
            <a:ext cx="8229600" cy="4525963"/>
          </a:xfrm>
        </p:spPr>
        <p:txBody>
          <a:bodyPr/>
          <a:lstStyle/>
          <a:p>
            <a:pPr lvl="0"/>
            <a:r>
              <a:rPr lang="en-GB" dirty="0"/>
              <a:t>The median age for the population of England and Wales was 39 years</a:t>
            </a:r>
          </a:p>
          <a:p>
            <a:pPr lvl="0"/>
            <a:r>
              <a:rPr lang="en-GB" dirty="0"/>
              <a:t>21% of the overall population of England and Wales was aged under 18 years, </a:t>
            </a:r>
          </a:p>
          <a:p>
            <a:pPr lvl="0"/>
            <a:r>
              <a:rPr lang="en-GB" dirty="0"/>
              <a:t>29% was aged 18 to 39 years, </a:t>
            </a:r>
          </a:p>
          <a:p>
            <a:pPr lvl="0"/>
            <a:r>
              <a:rPr lang="en-GB" dirty="0"/>
              <a:t>27% was aged 40 to 59 years</a:t>
            </a:r>
          </a:p>
          <a:p>
            <a:pPr lvl="0"/>
            <a:r>
              <a:rPr lang="en-GB" dirty="0"/>
              <a:t>22% was aged 60+ years</a:t>
            </a:r>
          </a:p>
          <a:p>
            <a:endParaRPr lang="en-GB" dirty="0"/>
          </a:p>
        </p:txBody>
      </p:sp>
      <p:pic>
        <p:nvPicPr>
          <p:cNvPr id="5" name="Picture 4" descr="Screen Shot 2018-09-18 at 16.52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54" y="4718741"/>
            <a:ext cx="4031045" cy="21392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084" y="62233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3"/>
              </a:rPr>
              <a:t>https://www.ons.gov.uk/peoplepopulationandcommunity/populationandmigration/populationprojections/bulletins/nationalpopulationprojections/2016basedstatisticalbulletin</a:t>
            </a:r>
            <a:r>
              <a:rPr lang="en-GB" sz="12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084" y="5586871"/>
            <a:ext cx="4197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>
                <a:hlinkClick r:id="rId4"/>
              </a:rPr>
              <a:t>https://www.ethnicity-facts-figures.service.gov.uk/british-population/demographics/age-groups/latest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4358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Future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global economy</a:t>
            </a:r>
          </a:p>
          <a:p>
            <a:r>
              <a:rPr lang="en-GB" dirty="0"/>
              <a:t>Pensions/working longer/living longer</a:t>
            </a:r>
          </a:p>
          <a:p>
            <a:r>
              <a:rPr lang="en-GB" dirty="0"/>
              <a:t>Productivity</a:t>
            </a:r>
          </a:p>
          <a:p>
            <a:r>
              <a:rPr lang="en-GB" dirty="0" err="1"/>
              <a:t>Brexit</a:t>
            </a:r>
            <a:endParaRPr lang="en-GB" dirty="0"/>
          </a:p>
          <a:p>
            <a:r>
              <a:rPr lang="en-GB" dirty="0"/>
              <a:t>Gig economy</a:t>
            </a:r>
          </a:p>
          <a:p>
            <a:r>
              <a:rPr lang="en-GB" dirty="0"/>
              <a:t>Flexible working/24hour/shift work/work-life balance</a:t>
            </a:r>
          </a:p>
          <a:p>
            <a:r>
              <a:rPr lang="en-GB" dirty="0"/>
              <a:t>Increase in self-employed</a:t>
            </a:r>
          </a:p>
          <a:p>
            <a:r>
              <a:rPr lang="en-GB" dirty="0"/>
              <a:t>Automation and job insecurity</a:t>
            </a:r>
          </a:p>
          <a:p>
            <a:r>
              <a:rPr lang="en-GB" dirty="0"/>
              <a:t>The future of work</a:t>
            </a:r>
          </a:p>
        </p:txBody>
      </p:sp>
      <p:pic>
        <p:nvPicPr>
          <p:cNvPr id="4" name="Picture 3" descr="Screen Shot 2018-09-18 at 16.5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22" y="4683147"/>
            <a:ext cx="3156077" cy="20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1.	To understand the political and social contexts of health and work in the UK; </a:t>
            </a:r>
          </a:p>
          <a:p>
            <a:pPr marL="0" indent="0">
              <a:buNone/>
            </a:pPr>
            <a:r>
              <a:rPr lang="en-GB" dirty="0"/>
              <a:t>2.	To critically evaluate theory, best practice and the underpinning legislation that influences health and wellbeing at work;</a:t>
            </a:r>
          </a:p>
          <a:p>
            <a:pPr marL="0" indent="0">
              <a:buNone/>
            </a:pPr>
            <a:r>
              <a:rPr lang="en-GB" dirty="0"/>
              <a:t>3.	To evaluate the positive and negative impacts of work on health and wellbeing;</a:t>
            </a:r>
          </a:p>
          <a:p>
            <a:pPr marL="0" indent="0">
              <a:buNone/>
            </a:pPr>
            <a:r>
              <a:rPr lang="en-GB" dirty="0"/>
              <a:t>4.	To critically assess the contemporary issues that impact on health at work.</a:t>
            </a:r>
          </a:p>
          <a:p>
            <a:pPr marL="0" indent="0">
              <a:buNone/>
            </a:pPr>
            <a:r>
              <a:rPr lang="en-GB" dirty="0"/>
              <a:t>5.	To analyse how health and wellbeing can be promoted at work.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867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future is uncertain what should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RSA Inclusive growth film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3072" y="2726161"/>
            <a:ext cx="7635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/>
              <a:t>Culture shift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Secure, the health wellbeing and skills of today’s young people.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Adopt a </a:t>
            </a:r>
            <a:r>
              <a:rPr lang="en-GB" sz="2800" dirty="0" err="1"/>
              <a:t>lifecourse</a:t>
            </a:r>
            <a:r>
              <a:rPr lang="en-GB" sz="2800" dirty="0"/>
              <a:t> approach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Extra help for SME’s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Extra help for Gig Economy workers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Ill health prevention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Settings approach</a:t>
            </a:r>
          </a:p>
          <a:p>
            <a:pPr marL="285750" indent="-285750">
              <a:buFont typeface="Arial"/>
              <a:buChar char="•"/>
            </a:pPr>
            <a:r>
              <a:rPr lang="en-GB" sz="2800" dirty="0"/>
              <a:t>Investment is required</a:t>
            </a:r>
          </a:p>
        </p:txBody>
      </p:sp>
      <p:pic>
        <p:nvPicPr>
          <p:cNvPr id="4" name="Picture 3" descr="Screen Shot 2018-09-18 at 16.5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02" y="4996752"/>
            <a:ext cx="2829397" cy="18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Alternatively</a:t>
            </a:r>
          </a:p>
        </p:txBody>
      </p:sp>
      <p:pic>
        <p:nvPicPr>
          <p:cNvPr id="4" name="Picture 3" descr="Screen Shot 2018-09-18 at 12.29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77" y="2813918"/>
            <a:ext cx="5188634" cy="4044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431" y="1306065"/>
            <a:ext cx="853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660066"/>
                </a:solidFill>
                <a:latin typeface="American Typewriter"/>
                <a:cs typeface="American Typewriter"/>
              </a:rPr>
              <a:t>WAIT FOR NEOLIBRAL ECONOMICS/CAPITALISM TO SOLVE THE PROBLEM </a:t>
            </a:r>
          </a:p>
        </p:txBody>
      </p:sp>
    </p:spTree>
    <p:extLst>
      <p:ext uri="{BB962C8B-B14F-4D97-AF65-F5344CB8AC3E}">
        <p14:creationId xmlns:p14="http://schemas.microsoft.com/office/powerpoint/2010/main" val="27581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Is work good for you? (2006)</a:t>
            </a:r>
          </a:p>
          <a:p>
            <a:r>
              <a:rPr lang="en-GB" dirty="0"/>
              <a:t>The Black Report - Working for a healthier tomorrow: work and health in Britain (2008) </a:t>
            </a:r>
          </a:p>
          <a:p>
            <a:r>
              <a:rPr lang="en-GB" dirty="0" err="1"/>
              <a:t>Boorman</a:t>
            </a:r>
            <a:r>
              <a:rPr lang="en-GB" dirty="0"/>
              <a:t> Review (2009)</a:t>
            </a:r>
          </a:p>
          <a:p>
            <a:r>
              <a:rPr lang="en-GB" dirty="0"/>
              <a:t>Health and Work: An independent review (2011)</a:t>
            </a:r>
          </a:p>
          <a:p>
            <a:r>
              <a:rPr lang="en-GB" dirty="0"/>
              <a:t>SDGs Goal 8 (2015)</a:t>
            </a:r>
          </a:p>
          <a:p>
            <a:r>
              <a:rPr lang="en-GB" dirty="0"/>
              <a:t>Stephenson Farmer Review (2017)</a:t>
            </a:r>
          </a:p>
          <a:p>
            <a:r>
              <a:rPr lang="en-GB" dirty="0"/>
              <a:t>Improving lives: The future of work, health and disability (2017)</a:t>
            </a:r>
          </a:p>
          <a:p>
            <a:r>
              <a:rPr lang="en-GB" dirty="0"/>
              <a:t>Taylor Review and Government Response (2018)</a:t>
            </a:r>
          </a:p>
        </p:txBody>
      </p:sp>
    </p:spTree>
    <p:extLst>
      <p:ext uri="{BB962C8B-B14F-4D97-AF65-F5344CB8AC3E}">
        <p14:creationId xmlns:p14="http://schemas.microsoft.com/office/powerpoint/2010/main" val="154607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across the life-course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Starting work – personal challenge and risk</a:t>
            </a:r>
          </a:p>
          <a:p>
            <a:r>
              <a:rPr lang="en-GB" dirty="0"/>
              <a:t>Middle age – balancing work and home physical and mental demands</a:t>
            </a:r>
          </a:p>
          <a:p>
            <a:r>
              <a:rPr lang="en-GB" dirty="0"/>
              <a:t>Older workers – physical demands health and caring responsibilities</a:t>
            </a:r>
          </a:p>
          <a:p>
            <a:r>
              <a:rPr lang="en-GB" dirty="0"/>
              <a:t>Beyond retirement – unpaid work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00FF"/>
                </a:solidFill>
                <a:latin typeface="American Typewriter"/>
                <a:cs typeface="American Typewriter"/>
              </a:rPr>
              <a:t>All vulnerable from physical hazards, and prolonged exposure is more likely to lead to ill health</a:t>
            </a:r>
          </a:p>
        </p:txBody>
      </p:sp>
    </p:spTree>
    <p:extLst>
      <p:ext uri="{BB962C8B-B14F-4D97-AF65-F5344CB8AC3E}">
        <p14:creationId xmlns:p14="http://schemas.microsoft.com/office/powerpoint/2010/main" val="3657652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Factors that influence ability to work beyond retirement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The decision to work or ‘retire’:</a:t>
            </a:r>
          </a:p>
          <a:p>
            <a:r>
              <a:rPr lang="en-GB" dirty="0"/>
              <a:t>Personal circumstances – family, caring responsibility, married, divorced</a:t>
            </a:r>
          </a:p>
          <a:p>
            <a:r>
              <a:rPr lang="en-GB" dirty="0"/>
              <a:t>Financial</a:t>
            </a:r>
          </a:p>
          <a:p>
            <a:r>
              <a:rPr lang="en-GB" dirty="0"/>
              <a:t>Leisure time pursuits</a:t>
            </a:r>
          </a:p>
          <a:p>
            <a:r>
              <a:rPr lang="en-GB" dirty="0"/>
              <a:t>Physical and mental health – comorbidity, 2 or more chronic health conditions </a:t>
            </a:r>
            <a:r>
              <a:rPr lang="en-GB" dirty="0" err="1"/>
              <a:t>multiplemorbidity</a:t>
            </a:r>
            <a:endParaRPr lang="en-GB" dirty="0"/>
          </a:p>
          <a:p>
            <a:r>
              <a:rPr lang="en-GB" dirty="0"/>
              <a:t>Motivation/willingness to continue</a:t>
            </a:r>
          </a:p>
          <a:p>
            <a:r>
              <a:rPr lang="en-GB" dirty="0"/>
              <a:t>Education (fewer older people have degrees) and can’t progress</a:t>
            </a:r>
          </a:p>
          <a:p>
            <a:r>
              <a:rPr lang="en-GB" dirty="0"/>
              <a:t>The workplace policies, culture and practice e.g. flexible work, training</a:t>
            </a:r>
          </a:p>
        </p:txBody>
      </p:sp>
    </p:spTree>
    <p:extLst>
      <p:ext uri="{BB962C8B-B14F-4D97-AF65-F5344CB8AC3E}">
        <p14:creationId xmlns:p14="http://schemas.microsoft.com/office/powerpoint/2010/main" val="42947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Sustainable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“sustainable work over the life course means that </a:t>
            </a:r>
            <a:r>
              <a:rPr lang="en-US" b="1" i="1" dirty="0">
                <a:solidFill>
                  <a:srgbClr val="0000FF"/>
                </a:solidFill>
              </a:rPr>
              <a:t>working and living conditions are such that they support people in engaging and remaining in work</a:t>
            </a:r>
            <a:r>
              <a:rPr lang="en-US" i="1" dirty="0"/>
              <a:t> over the course of an extended working life. These conditions enable a better fit between work and the characteristics or circumstances of the individual over the </a:t>
            </a:r>
            <a:r>
              <a:rPr lang="en-US" i="1" dirty="0" err="1"/>
              <a:t>lifecourse</a:t>
            </a:r>
            <a:r>
              <a:rPr lang="en-US" i="1" dirty="0"/>
              <a:t>” 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 err="1"/>
              <a:t>Eurofound</a:t>
            </a:r>
            <a:r>
              <a:rPr lang="en-US" dirty="0"/>
              <a:t>, 2017, p8)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989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does a healthy workplace look like to you? </a:t>
            </a:r>
          </a:p>
        </p:txBody>
      </p:sp>
      <p:pic>
        <p:nvPicPr>
          <p:cNvPr id="4" name="Content Placeholder 3" descr="Screen Shot 2018-07-27 at 11.4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14" r="-15614"/>
          <a:stretch>
            <a:fillRect/>
          </a:stretch>
        </p:blipFill>
        <p:spPr>
          <a:xfrm>
            <a:off x="-340745" y="1874236"/>
            <a:ext cx="9726752" cy="4719042"/>
          </a:xfrm>
        </p:spPr>
      </p:pic>
    </p:spTree>
    <p:extLst>
      <p:ext uri="{BB962C8B-B14F-4D97-AF65-F5344CB8AC3E}">
        <p14:creationId xmlns:p14="http://schemas.microsoft.com/office/powerpoint/2010/main" val="551020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a Healthy 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3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i="1" dirty="0"/>
              <a:t>A healthy workplace is one in which workers and managers </a:t>
            </a:r>
            <a:r>
              <a:rPr lang="en-US" sz="3400" b="1" i="1" dirty="0">
                <a:solidFill>
                  <a:srgbClr val="660066"/>
                </a:solidFill>
              </a:rPr>
              <a:t>collaborate</a:t>
            </a:r>
            <a:r>
              <a:rPr lang="en-US" sz="3400" i="1" dirty="0"/>
              <a:t> to use a continual improvement process to </a:t>
            </a:r>
            <a:r>
              <a:rPr lang="en-US" sz="3400" b="1" i="1" dirty="0">
                <a:solidFill>
                  <a:srgbClr val="660066"/>
                </a:solidFill>
              </a:rPr>
              <a:t>protect</a:t>
            </a:r>
            <a:r>
              <a:rPr lang="en-US" sz="3400" i="1" dirty="0"/>
              <a:t> and </a:t>
            </a:r>
            <a:r>
              <a:rPr lang="en-US" sz="3400" b="1" i="1" dirty="0">
                <a:solidFill>
                  <a:srgbClr val="660066"/>
                </a:solidFill>
              </a:rPr>
              <a:t>promote</a:t>
            </a:r>
            <a:r>
              <a:rPr lang="en-US" sz="3400" i="1" dirty="0"/>
              <a:t> the </a:t>
            </a:r>
            <a:r>
              <a:rPr lang="en-US" sz="3400" b="1" i="1" dirty="0">
                <a:solidFill>
                  <a:srgbClr val="660066"/>
                </a:solidFill>
              </a:rPr>
              <a:t>health, safety and well-being </a:t>
            </a:r>
            <a:r>
              <a:rPr lang="en-US" sz="3400" i="1" dirty="0"/>
              <a:t>of all workers and the </a:t>
            </a:r>
            <a:r>
              <a:rPr lang="en-US" sz="3400" b="1" i="1" dirty="0">
                <a:solidFill>
                  <a:srgbClr val="660066"/>
                </a:solidFill>
              </a:rPr>
              <a:t>sustainability of the workplace </a:t>
            </a:r>
            <a:r>
              <a:rPr lang="en-US" sz="3400" i="1" dirty="0"/>
              <a:t>by considering the following, based on identified needs: </a:t>
            </a:r>
            <a:endParaRPr lang="en-US" sz="3400" dirty="0"/>
          </a:p>
          <a:p>
            <a:r>
              <a:rPr lang="en-US" sz="3400" i="1" dirty="0"/>
              <a:t>health and safety concerns in the </a:t>
            </a:r>
            <a:r>
              <a:rPr lang="en-US" sz="3400" b="1" i="1" dirty="0">
                <a:solidFill>
                  <a:srgbClr val="FF0000"/>
                </a:solidFill>
              </a:rPr>
              <a:t>physical work environment</a:t>
            </a:r>
            <a:r>
              <a:rPr lang="en-US" sz="3400" i="1" dirty="0"/>
              <a:t>; </a:t>
            </a:r>
            <a:endParaRPr lang="en-US" sz="3400" dirty="0"/>
          </a:p>
          <a:p>
            <a:r>
              <a:rPr lang="en-US" sz="3400" i="1" dirty="0"/>
              <a:t>health, safety and well-being concerns in the </a:t>
            </a:r>
            <a:r>
              <a:rPr lang="en-US" sz="3400" b="1" i="1" dirty="0">
                <a:solidFill>
                  <a:srgbClr val="FF0000"/>
                </a:solidFill>
              </a:rPr>
              <a:t>psychosocial work environment</a:t>
            </a:r>
            <a:r>
              <a:rPr lang="en-US" sz="3400" i="1" dirty="0"/>
              <a:t>, including organization of work and workplace culture; </a:t>
            </a:r>
            <a:endParaRPr lang="en-US" sz="3400" dirty="0"/>
          </a:p>
          <a:p>
            <a:r>
              <a:rPr lang="en-US" sz="3400" b="1" i="1" dirty="0">
                <a:solidFill>
                  <a:srgbClr val="FF0000"/>
                </a:solidFill>
              </a:rPr>
              <a:t>personal health resources </a:t>
            </a:r>
            <a:r>
              <a:rPr lang="en-US" sz="3400" i="1" dirty="0"/>
              <a:t>in the workplace; and </a:t>
            </a:r>
            <a:endParaRPr lang="en-US" sz="3400" dirty="0">
              <a:effectLst/>
            </a:endParaRPr>
          </a:p>
          <a:p>
            <a:r>
              <a:rPr lang="en-US" sz="3400" b="1" i="1" dirty="0">
                <a:solidFill>
                  <a:srgbClr val="FF0000"/>
                </a:solidFill>
              </a:rPr>
              <a:t>ways of participating in the communi</a:t>
            </a:r>
            <a:r>
              <a:rPr lang="en-US" sz="3400" i="1" dirty="0">
                <a:solidFill>
                  <a:srgbClr val="FF0000"/>
                </a:solidFill>
              </a:rPr>
              <a:t>ty </a:t>
            </a:r>
            <a:r>
              <a:rPr lang="en-US" sz="3400" i="1" dirty="0"/>
              <a:t>to improve the health of workers, their families and other members of the community.  (</a:t>
            </a:r>
            <a:r>
              <a:rPr lang="en-US" sz="3400" i="1" dirty="0" err="1"/>
              <a:t>Neira</a:t>
            </a:r>
            <a:r>
              <a:rPr lang="en-US" sz="3400" i="1" dirty="0"/>
              <a:t>, 2010, p6)</a:t>
            </a:r>
            <a:endParaRPr lang="en-US" sz="3400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291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07-27 at 11.49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3" r="-33823"/>
          <a:stretch>
            <a:fillRect/>
          </a:stretch>
        </p:blipFill>
        <p:spPr>
          <a:xfrm>
            <a:off x="-1218962" y="233496"/>
            <a:ext cx="12045396" cy="6624504"/>
          </a:xfrm>
        </p:spPr>
      </p:pic>
      <p:sp>
        <p:nvSpPr>
          <p:cNvPr id="5" name="TextBox 4"/>
          <p:cNvSpPr txBox="1"/>
          <p:nvPr/>
        </p:nvSpPr>
        <p:spPr>
          <a:xfrm>
            <a:off x="294281" y="233496"/>
            <a:ext cx="286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 Healthy Workplace Model (</a:t>
            </a:r>
            <a:r>
              <a:rPr lang="en-US" b="1" dirty="0" err="1"/>
              <a:t>Neira</a:t>
            </a:r>
            <a:r>
              <a:rPr lang="en-US" b="1" dirty="0"/>
              <a:t>, 2010, p.8)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977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it important to have a healthy workplace?</a:t>
            </a:r>
          </a:p>
        </p:txBody>
      </p:sp>
      <p:pic>
        <p:nvPicPr>
          <p:cNvPr id="4" name="Content Placeholder 3" descr="Screen Shot 2018-07-27 at 11.4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8" b="11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84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Case Study</a:t>
            </a:r>
            <a:r>
              <a:rPr lang="en-GB" dirty="0"/>
              <a:t>- 4000 (weighted at 100%) </a:t>
            </a:r>
            <a:r>
              <a:rPr lang="en-GB" i="1" dirty="0"/>
              <a:t>From a public health/health promotion perspective examine a contemporary workplace issue and critically evaluate the current or proposed strategies for managing it.</a:t>
            </a:r>
          </a:p>
        </p:txBody>
      </p:sp>
    </p:spTree>
    <p:extLst>
      <p:ext uri="{BB962C8B-B14F-4D97-AF65-F5344CB8AC3E}">
        <p14:creationId xmlns:p14="http://schemas.microsoft.com/office/powerpoint/2010/main" val="2485487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Study – Watch this Film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GB" sz="3800" b="1" dirty="0"/>
              <a:t>Britain’s Hardest Workers; Inside the low wage economy</a:t>
            </a:r>
            <a:endParaRPr lang="en-GB" sz="3800" b="1" dirty="0">
              <a:hlinkClick r:id="rId2"/>
            </a:endParaRPr>
          </a:p>
          <a:p>
            <a:pPr marL="0" indent="0" algn="ctr">
              <a:buNone/>
            </a:pPr>
            <a:r>
              <a:rPr lang="en-GB" u="sng" dirty="0">
                <a:hlinkClick r:id="rId2"/>
              </a:rPr>
              <a:t>https://learningonscreen.ac.uk/ondemand/index.php/prog/0D61D34A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When watching this video think about:</a:t>
            </a:r>
            <a:endParaRPr lang="en-GB" dirty="0"/>
          </a:p>
          <a:p>
            <a:pPr lvl="0"/>
            <a:r>
              <a:rPr lang="en-GB" dirty="0"/>
              <a:t>The type of work being done</a:t>
            </a:r>
          </a:p>
          <a:p>
            <a:pPr lvl="0"/>
            <a:r>
              <a:rPr lang="en-GB" dirty="0"/>
              <a:t>Where the work is done</a:t>
            </a:r>
          </a:p>
          <a:p>
            <a:pPr lvl="0"/>
            <a:r>
              <a:rPr lang="en-GB" dirty="0"/>
              <a:t>The people that usually do these jobs</a:t>
            </a:r>
          </a:p>
          <a:p>
            <a:pPr lvl="0"/>
            <a:r>
              <a:rPr lang="en-GB" dirty="0"/>
              <a:t>The impact of the economy and capitalism on the types low paid jobs available</a:t>
            </a:r>
          </a:p>
          <a:p>
            <a:pPr lvl="0"/>
            <a:r>
              <a:rPr lang="en-GB" dirty="0"/>
              <a:t>Listen to the stories of the people that have volunteered to do the work in this TV experiment</a:t>
            </a:r>
          </a:p>
          <a:p>
            <a:pPr lvl="0"/>
            <a:r>
              <a:rPr lang="en-GB" dirty="0"/>
              <a:t>See if you can spot any hazards to physical and mental health</a:t>
            </a:r>
          </a:p>
          <a:p>
            <a:pPr lvl="0"/>
            <a:r>
              <a:rPr lang="en-GB" dirty="0"/>
              <a:t>Consider what impact an ill health event or medical condition might have on the workers ability to do this work.</a:t>
            </a:r>
          </a:p>
          <a:p>
            <a:r>
              <a:rPr lang="en-GB" dirty="0"/>
              <a:t>Be prepared to discuss next week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06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Davies, A.R., </a:t>
            </a:r>
            <a:r>
              <a:rPr lang="en-GB" dirty="0" err="1"/>
              <a:t>Homolova</a:t>
            </a:r>
            <a:r>
              <a:rPr lang="en-GB" dirty="0"/>
              <a:t>, L., Grey, C. and </a:t>
            </a:r>
            <a:r>
              <a:rPr lang="en-GB" dirty="0" err="1"/>
              <a:t>Bellis</a:t>
            </a:r>
            <a:r>
              <a:rPr lang="en-GB" dirty="0"/>
              <a:t>, M.A. (2017) </a:t>
            </a:r>
            <a:r>
              <a:rPr lang="en-GB" i="1" dirty="0"/>
              <a:t>Mass Unemployment Events (MUEs) – Prevention and Response from a Public Health Perspective. </a:t>
            </a:r>
            <a:r>
              <a:rPr lang="en-GB" dirty="0"/>
              <a:t>Cardiff: Public Health Wales (copy on Bb)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Neira</a:t>
            </a:r>
            <a:r>
              <a:rPr lang="en-GB" dirty="0"/>
              <a:t>, M. (2010) Healthy workplaces a model for action, for employers, workers, policy makers and practitioners. Geneva: WHO (copy on Bb)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Eurofound</a:t>
            </a:r>
            <a:r>
              <a:rPr lang="en-GB" dirty="0"/>
              <a:t> (2017), </a:t>
            </a:r>
            <a:r>
              <a:rPr lang="en-GB" i="1" dirty="0"/>
              <a:t>Working conditions of workers of different ages: European Working Conditions Survey 2015 </a:t>
            </a:r>
            <a:r>
              <a:rPr lang="en-GB" dirty="0"/>
              <a:t>Publications Office of the European Union, Luxembourg. (copy on Bb)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 err="1"/>
              <a:t>Lui</a:t>
            </a:r>
            <a:r>
              <a:rPr lang="en-GB" dirty="0"/>
              <a:t>, J.L.Y., </a:t>
            </a:r>
            <a:r>
              <a:rPr lang="en-GB" dirty="0" err="1"/>
              <a:t>Maniadakis</a:t>
            </a:r>
            <a:r>
              <a:rPr lang="en-GB" dirty="0"/>
              <a:t>, N., </a:t>
            </a:r>
            <a:r>
              <a:rPr lang="en-GB" dirty="0" err="1"/>
              <a:t>Gray</a:t>
            </a:r>
            <a:r>
              <a:rPr lang="en-GB" dirty="0"/>
              <a:t>, A. and </a:t>
            </a:r>
            <a:r>
              <a:rPr lang="en-GB" dirty="0" err="1"/>
              <a:t>Rayner</a:t>
            </a:r>
            <a:r>
              <a:rPr lang="en-GB" dirty="0"/>
              <a:t>, M. (2002) ‘The economic burden of heart disease’, </a:t>
            </a:r>
            <a:r>
              <a:rPr lang="en-GB" i="1" dirty="0"/>
              <a:t>Heart</a:t>
            </a:r>
            <a:r>
              <a:rPr lang="en-GB" dirty="0"/>
              <a:t>, 88(6): 597–603.</a:t>
            </a:r>
            <a:endParaRPr lang="en-GB" dirty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Scarborough, P., </a:t>
            </a:r>
            <a:r>
              <a:rPr lang="en-GB" dirty="0" err="1"/>
              <a:t>Bhatnagar</a:t>
            </a:r>
            <a:r>
              <a:rPr lang="en-GB" dirty="0"/>
              <a:t>, P., </a:t>
            </a:r>
            <a:r>
              <a:rPr lang="en-GB" dirty="0" err="1"/>
              <a:t>Wickramasinghe</a:t>
            </a:r>
            <a:r>
              <a:rPr lang="en-GB" dirty="0"/>
              <a:t>, K.K.,  </a:t>
            </a:r>
            <a:r>
              <a:rPr lang="en-GB" dirty="0" err="1"/>
              <a:t>Allender</a:t>
            </a:r>
            <a:r>
              <a:rPr lang="en-GB" dirty="0"/>
              <a:t>, S.,  </a:t>
            </a:r>
            <a:r>
              <a:rPr lang="en-GB" dirty="0" err="1"/>
              <a:t>Foster,C</a:t>
            </a:r>
            <a:r>
              <a:rPr lang="en-GB" dirty="0"/>
              <a:t>. and </a:t>
            </a:r>
            <a:r>
              <a:rPr lang="en-GB" dirty="0" err="1"/>
              <a:t>Rayner</a:t>
            </a:r>
            <a:r>
              <a:rPr lang="en-GB" dirty="0"/>
              <a:t>, M. (2011) ‘The economic burden of ill health due to diet, physical inactivity, smoking, alcohol and obesity in the UK: an update to 2006–07 NHS costs’, </a:t>
            </a:r>
            <a:r>
              <a:rPr lang="en-GB" i="1" dirty="0"/>
              <a:t>Journal of Public Health</a:t>
            </a:r>
            <a:r>
              <a:rPr lang="en-GB" dirty="0"/>
              <a:t>, 33(4), pp. 527-535, </a:t>
            </a:r>
            <a:r>
              <a:rPr lang="en-GB" u="sng" dirty="0">
                <a:hlinkClick r:id="rId2"/>
              </a:rPr>
              <a:t>https://doi.org/10.1093/pubmed/fdr033</a:t>
            </a:r>
            <a:endParaRPr lang="en-GB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36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work?</a:t>
            </a:r>
          </a:p>
        </p:txBody>
      </p:sp>
      <p:pic>
        <p:nvPicPr>
          <p:cNvPr id="4" name="Content Placeholder 3" descr="Screen Shot 2018-07-27 at 11.4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8" b="11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59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Income (</a:t>
            </a:r>
            <a:r>
              <a:rPr lang="en-GB" b="1" dirty="0"/>
              <a:t>Individual Economy</a:t>
            </a:r>
            <a:r>
              <a:rPr lang="en-GB" dirty="0"/>
              <a:t>)</a:t>
            </a:r>
          </a:p>
          <a:p>
            <a:r>
              <a:rPr lang="en-GB" dirty="0"/>
              <a:t>Reduces isolation</a:t>
            </a:r>
          </a:p>
          <a:p>
            <a:r>
              <a:rPr lang="en-GB" dirty="0"/>
              <a:t>Self-esteem</a:t>
            </a:r>
          </a:p>
          <a:p>
            <a:r>
              <a:rPr lang="en-GB" dirty="0"/>
              <a:t>Identity</a:t>
            </a:r>
          </a:p>
          <a:p>
            <a:r>
              <a:rPr lang="en-GB" dirty="0"/>
              <a:t>Security</a:t>
            </a:r>
          </a:p>
          <a:p>
            <a:r>
              <a:rPr lang="en-GB" dirty="0"/>
              <a:t>Satisfaction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710" y="5572165"/>
            <a:ext cx="8027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Davies, A.R., </a:t>
            </a:r>
            <a:r>
              <a:rPr lang="en-GB" dirty="0" err="1"/>
              <a:t>Homolova</a:t>
            </a:r>
            <a:r>
              <a:rPr lang="en-GB" dirty="0"/>
              <a:t>, L., Grey, C. and </a:t>
            </a:r>
            <a:r>
              <a:rPr lang="en-GB" dirty="0" err="1"/>
              <a:t>Bellis</a:t>
            </a:r>
            <a:r>
              <a:rPr lang="en-GB" dirty="0"/>
              <a:t>, M.A. (2017)</a:t>
            </a:r>
          </a:p>
          <a:p>
            <a:r>
              <a:rPr lang="en-GB" i="1" dirty="0"/>
              <a:t>Mass Unemployment Events (MUEs) – Prevention and Response from a Public Health Perspective. </a:t>
            </a:r>
            <a:r>
              <a:rPr lang="en-GB" dirty="0"/>
              <a:t>Cardiff: Public Health Wales </a:t>
            </a:r>
          </a:p>
        </p:txBody>
      </p:sp>
    </p:spTree>
    <p:extLst>
      <p:ext uri="{BB962C8B-B14F-4D97-AF65-F5344CB8AC3E}">
        <p14:creationId xmlns:p14="http://schemas.microsoft.com/office/powerpoint/2010/main" val="189143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does the government need us to work?</a:t>
            </a:r>
          </a:p>
        </p:txBody>
      </p:sp>
      <p:pic>
        <p:nvPicPr>
          <p:cNvPr id="4" name="Content Placeholder 3" descr="Screen Shot 2018-07-27 at 11.4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8" b="11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62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does the government need us to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Commercial Economy</a:t>
            </a:r>
          </a:p>
          <a:p>
            <a:pPr lvl="2"/>
            <a:r>
              <a:rPr lang="en-GB" dirty="0"/>
              <a:t>To help grow the economy</a:t>
            </a:r>
          </a:p>
          <a:p>
            <a:pPr lvl="2"/>
            <a:r>
              <a:rPr lang="en-GB" dirty="0"/>
              <a:t>Employers tend to invest when they have confidence in their ability to deliver and can anticipate a future profit</a:t>
            </a:r>
          </a:p>
          <a:p>
            <a:r>
              <a:rPr lang="en-GB" b="1" dirty="0"/>
              <a:t>Public Economy</a:t>
            </a:r>
          </a:p>
          <a:p>
            <a:pPr lvl="2"/>
            <a:r>
              <a:rPr lang="en-GB" dirty="0"/>
              <a:t>To avoid burden on benefits and welfare systems</a:t>
            </a:r>
          </a:p>
          <a:p>
            <a:pPr lvl="2"/>
            <a:r>
              <a:rPr lang="en-GB" dirty="0"/>
              <a:t>To avoid burden on health systems</a:t>
            </a:r>
          </a:p>
          <a:p>
            <a:r>
              <a:rPr lang="en-GB" b="1" dirty="0"/>
              <a:t>Social Economy</a:t>
            </a:r>
          </a:p>
          <a:p>
            <a:pPr lvl="2"/>
            <a:r>
              <a:rPr lang="en-GB" dirty="0"/>
              <a:t>Avoid burden on voluntary sector</a:t>
            </a:r>
          </a:p>
          <a:p>
            <a:pPr lvl="2"/>
            <a:r>
              <a:rPr lang="en-GB" dirty="0"/>
              <a:t>Avoid burden on communities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46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 and The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more important though, than the ‘drain’ caused by sick people</a:t>
            </a:r>
          </a:p>
          <a:p>
            <a:r>
              <a:rPr lang="en-GB" dirty="0"/>
              <a:t>If people can work and contribute to the system through their taxes</a:t>
            </a:r>
          </a:p>
          <a:p>
            <a:r>
              <a:rPr lang="en-GB" dirty="0"/>
              <a:t>Theoretically they can contribute to a more inclusive equitable economy...</a:t>
            </a:r>
          </a:p>
        </p:txBody>
      </p:sp>
    </p:spTree>
    <p:extLst>
      <p:ext uri="{BB962C8B-B14F-4D97-AF65-F5344CB8AC3E}">
        <p14:creationId xmlns:p14="http://schemas.microsoft.com/office/powerpoint/2010/main" val="362434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2103</Words>
  <Application>Microsoft Office PowerPoint</Application>
  <PresentationFormat>On-screen Show (4:3)</PresentationFormat>
  <Paragraphs>204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American Typewriter</vt:lpstr>
      <vt:lpstr>Arial</vt:lpstr>
      <vt:lpstr>Calibri</vt:lpstr>
      <vt:lpstr>Office Theme</vt:lpstr>
      <vt:lpstr>Health and Work</vt:lpstr>
      <vt:lpstr>Welcome</vt:lpstr>
      <vt:lpstr>Learning Outcomes</vt:lpstr>
      <vt:lpstr>Assessment</vt:lpstr>
      <vt:lpstr>Why do we need work?</vt:lpstr>
      <vt:lpstr>Why do we need work?</vt:lpstr>
      <vt:lpstr>Why does the government need us to work?</vt:lpstr>
      <vt:lpstr>Why does the government need us to work?</vt:lpstr>
      <vt:lpstr>Health and The Economy</vt:lpstr>
      <vt:lpstr>BUT (!)</vt:lpstr>
      <vt:lpstr>What are the costs ?</vt:lpstr>
      <vt:lpstr>That’s actually quite difficult to calculate!</vt:lpstr>
      <vt:lpstr>PowerPoint Presentation</vt:lpstr>
      <vt:lpstr>PowerPoint Presentation</vt:lpstr>
      <vt:lpstr>The cost of ill health on the UK economy (Scarborough et al., 2011)</vt:lpstr>
      <vt:lpstr>The cost of ill health on the UK economy</vt:lpstr>
      <vt:lpstr>The cost of ill health on the UK economy (Lui et al., 2002)</vt:lpstr>
      <vt:lpstr>The cost of ill health on the UK economy</vt:lpstr>
      <vt:lpstr>The cost of ill health on the UK economy</vt:lpstr>
      <vt:lpstr>PowerPoint Presentation</vt:lpstr>
      <vt:lpstr>So whose job is prevention?</vt:lpstr>
      <vt:lpstr>“only around 4% of the UK health budget is spent on prevention” </vt:lpstr>
      <vt:lpstr>Employers</vt:lpstr>
      <vt:lpstr>PowerPoint Presentation</vt:lpstr>
      <vt:lpstr>What can employees do to remain healthy at work?</vt:lpstr>
      <vt:lpstr>Who is in the British workplace?</vt:lpstr>
      <vt:lpstr>What jobs do they do?</vt:lpstr>
      <vt:lpstr>Population (Census data 2011)</vt:lpstr>
      <vt:lpstr>Changing Future Context</vt:lpstr>
      <vt:lpstr>The future is uncertain what should we do?</vt:lpstr>
      <vt:lpstr>Alternatively</vt:lpstr>
      <vt:lpstr>Key reports</vt:lpstr>
      <vt:lpstr>Work across the life-course</vt:lpstr>
      <vt:lpstr>Factors that influence ability to work beyond retirement </vt:lpstr>
      <vt:lpstr>Sustainable work</vt:lpstr>
      <vt:lpstr>What does a healthy workplace look like to you? </vt:lpstr>
      <vt:lpstr>Definition of a Healthy Workplace</vt:lpstr>
      <vt:lpstr>PowerPoint Presentation</vt:lpstr>
      <vt:lpstr>Why is it important to have a healthy workplace?</vt:lpstr>
      <vt:lpstr>Directed Study – Watch this Film</vt:lpstr>
      <vt:lpstr>References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Tristi Brownett</dc:creator>
  <cp:lastModifiedBy>sandra okwara</cp:lastModifiedBy>
  <cp:revision>72</cp:revision>
  <cp:lastPrinted>2018-09-24T12:45:55Z</cp:lastPrinted>
  <dcterms:created xsi:type="dcterms:W3CDTF">2018-07-27T10:37:22Z</dcterms:created>
  <dcterms:modified xsi:type="dcterms:W3CDTF">2022-04-20T22:16:36Z</dcterms:modified>
</cp:coreProperties>
</file>