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37"/>
  </p:notesMasterIdLst>
  <p:sldIdLst>
    <p:sldId id="256" r:id="rId2"/>
    <p:sldId id="280" r:id="rId3"/>
    <p:sldId id="290" r:id="rId4"/>
    <p:sldId id="301" r:id="rId5"/>
    <p:sldId id="303" r:id="rId6"/>
    <p:sldId id="302" r:id="rId7"/>
    <p:sldId id="268" r:id="rId8"/>
    <p:sldId id="300" r:id="rId9"/>
    <p:sldId id="269" r:id="rId10"/>
    <p:sldId id="257" r:id="rId11"/>
    <p:sldId id="258" r:id="rId12"/>
    <p:sldId id="261" r:id="rId13"/>
    <p:sldId id="260" r:id="rId14"/>
    <p:sldId id="276" r:id="rId15"/>
    <p:sldId id="273" r:id="rId16"/>
    <p:sldId id="275" r:id="rId17"/>
    <p:sldId id="262" r:id="rId18"/>
    <p:sldId id="263" r:id="rId19"/>
    <p:sldId id="279" r:id="rId20"/>
    <p:sldId id="277" r:id="rId21"/>
    <p:sldId id="293" r:id="rId22"/>
    <p:sldId id="278" r:id="rId23"/>
    <p:sldId id="291" r:id="rId24"/>
    <p:sldId id="294" r:id="rId25"/>
    <p:sldId id="295" r:id="rId26"/>
    <p:sldId id="296" r:id="rId27"/>
    <p:sldId id="292" r:id="rId28"/>
    <p:sldId id="267" r:id="rId29"/>
    <p:sldId id="297" r:id="rId30"/>
    <p:sldId id="272" r:id="rId31"/>
    <p:sldId id="274" r:id="rId32"/>
    <p:sldId id="271" r:id="rId33"/>
    <p:sldId id="289" r:id="rId34"/>
    <p:sldId id="299" r:id="rId35"/>
    <p:sldId id="287" r:id="rId36"/>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800080"/>
    <a:srgbClr val="CC66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5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53B0AD-8631-4248-86C6-865AE405338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EEC8480B-38E7-4F3E-9F8E-366296014E47}">
      <dgm:prSet phldrT="[Text]"/>
      <dgm:spPr/>
      <dgm:t>
        <a:bodyPr/>
        <a:lstStyle/>
        <a:p>
          <a:r>
            <a:rPr lang="en-GB" dirty="0" smtClean="0"/>
            <a:t>Identification of need</a:t>
          </a:r>
          <a:endParaRPr lang="en-GB" dirty="0"/>
        </a:p>
      </dgm:t>
    </dgm:pt>
    <dgm:pt modelId="{6DFD07DB-8D32-4518-974E-CE73EB4B41D3}" type="parTrans" cxnId="{FBB7ADEE-A8B8-41ED-B70A-FF38995DA73E}">
      <dgm:prSet/>
      <dgm:spPr/>
      <dgm:t>
        <a:bodyPr/>
        <a:lstStyle/>
        <a:p>
          <a:endParaRPr lang="en-GB"/>
        </a:p>
      </dgm:t>
    </dgm:pt>
    <dgm:pt modelId="{065B7D28-5E3F-43A8-8667-7BC59673CBFE}" type="sibTrans" cxnId="{FBB7ADEE-A8B8-41ED-B70A-FF38995DA73E}">
      <dgm:prSet/>
      <dgm:spPr/>
      <dgm:t>
        <a:bodyPr/>
        <a:lstStyle/>
        <a:p>
          <a:endParaRPr lang="en-GB"/>
        </a:p>
      </dgm:t>
    </dgm:pt>
    <dgm:pt modelId="{ECDD1F25-4CE8-419C-9D76-1350ACCEBB13}">
      <dgm:prSet phldrT="[Text]"/>
      <dgm:spPr/>
      <dgm:t>
        <a:bodyPr/>
        <a:lstStyle/>
        <a:p>
          <a:r>
            <a:rPr lang="en-GB" dirty="0" smtClean="0"/>
            <a:t>Identifying target groups, key issues</a:t>
          </a:r>
          <a:endParaRPr lang="en-GB" dirty="0"/>
        </a:p>
      </dgm:t>
    </dgm:pt>
    <dgm:pt modelId="{05283C4E-B171-4F2E-BFC6-A660DA8BBF5D}" type="parTrans" cxnId="{B2CC2AA3-5944-42DA-97E9-E77E22053F6F}">
      <dgm:prSet/>
      <dgm:spPr/>
      <dgm:t>
        <a:bodyPr/>
        <a:lstStyle/>
        <a:p>
          <a:endParaRPr lang="en-GB"/>
        </a:p>
      </dgm:t>
    </dgm:pt>
    <dgm:pt modelId="{3511A2F4-277C-4B93-86E0-8C2C90891DD9}" type="sibTrans" cxnId="{B2CC2AA3-5944-42DA-97E9-E77E22053F6F}">
      <dgm:prSet/>
      <dgm:spPr/>
      <dgm:t>
        <a:bodyPr/>
        <a:lstStyle/>
        <a:p>
          <a:endParaRPr lang="en-GB"/>
        </a:p>
      </dgm:t>
    </dgm:pt>
    <dgm:pt modelId="{298BF2ED-6DAF-4320-A392-B03C1BB44890}">
      <dgm:prSet phldrT="[Text]"/>
      <dgm:spPr/>
      <dgm:t>
        <a:bodyPr/>
        <a:lstStyle/>
        <a:p>
          <a:r>
            <a:rPr lang="en-GB" dirty="0" smtClean="0"/>
            <a:t>Setting Aims and Objectives</a:t>
          </a:r>
          <a:endParaRPr lang="en-GB" dirty="0"/>
        </a:p>
      </dgm:t>
    </dgm:pt>
    <dgm:pt modelId="{53F4647F-E769-48EB-B5F9-91D34E2F6B6E}" type="parTrans" cxnId="{CBBA782E-529B-4D6A-AF94-7338A59819CD}">
      <dgm:prSet/>
      <dgm:spPr/>
      <dgm:t>
        <a:bodyPr/>
        <a:lstStyle/>
        <a:p>
          <a:endParaRPr lang="en-GB"/>
        </a:p>
      </dgm:t>
    </dgm:pt>
    <dgm:pt modelId="{EB2282EF-62C5-45E1-A96C-B56FD022B8A6}" type="sibTrans" cxnId="{CBBA782E-529B-4D6A-AF94-7338A59819CD}">
      <dgm:prSet/>
      <dgm:spPr/>
      <dgm:t>
        <a:bodyPr/>
        <a:lstStyle/>
        <a:p>
          <a:endParaRPr lang="en-GB"/>
        </a:p>
      </dgm:t>
    </dgm:pt>
    <dgm:pt modelId="{30E7CF3B-26F6-4CC2-AA70-4E4BF0EB1214}">
      <dgm:prSet phldrT="[Text]"/>
      <dgm:spPr/>
      <dgm:t>
        <a:bodyPr/>
        <a:lstStyle/>
        <a:p>
          <a:r>
            <a:rPr lang="en-GB" dirty="0" smtClean="0"/>
            <a:t>Intervention</a:t>
          </a:r>
          <a:endParaRPr lang="en-GB" dirty="0"/>
        </a:p>
      </dgm:t>
    </dgm:pt>
    <dgm:pt modelId="{2D4F3BBA-059E-4608-83D0-C63BC829571E}" type="parTrans" cxnId="{F92C9843-176D-42A7-BA20-E5A756E905BA}">
      <dgm:prSet/>
      <dgm:spPr/>
      <dgm:t>
        <a:bodyPr/>
        <a:lstStyle/>
        <a:p>
          <a:endParaRPr lang="en-GB"/>
        </a:p>
      </dgm:t>
    </dgm:pt>
    <dgm:pt modelId="{EF611C8F-1ADE-4395-80E3-257871D90F55}" type="sibTrans" cxnId="{F92C9843-176D-42A7-BA20-E5A756E905BA}">
      <dgm:prSet/>
      <dgm:spPr/>
      <dgm:t>
        <a:bodyPr/>
        <a:lstStyle/>
        <a:p>
          <a:endParaRPr lang="en-GB"/>
        </a:p>
      </dgm:t>
    </dgm:pt>
    <dgm:pt modelId="{73D3B2B1-82F9-420E-9BF2-0D2DA3A2A687}">
      <dgm:prSet phldrT="[Text]"/>
      <dgm:spPr/>
      <dgm:t>
        <a:bodyPr/>
        <a:lstStyle/>
        <a:p>
          <a:r>
            <a:rPr lang="en-GB" dirty="0" smtClean="0"/>
            <a:t>Evaluation</a:t>
          </a:r>
          <a:endParaRPr lang="en-GB" dirty="0"/>
        </a:p>
      </dgm:t>
    </dgm:pt>
    <dgm:pt modelId="{D96C3168-68F0-4FB3-815E-508D0B99D788}" type="parTrans" cxnId="{7869093B-3C6C-4225-8CD2-A56DB9D9DDE0}">
      <dgm:prSet/>
      <dgm:spPr/>
      <dgm:t>
        <a:bodyPr/>
        <a:lstStyle/>
        <a:p>
          <a:endParaRPr lang="en-GB"/>
        </a:p>
      </dgm:t>
    </dgm:pt>
    <dgm:pt modelId="{B64D0E68-A07A-4D4C-9748-C6D7E7F9156A}" type="sibTrans" cxnId="{7869093B-3C6C-4225-8CD2-A56DB9D9DDE0}">
      <dgm:prSet/>
      <dgm:spPr/>
      <dgm:t>
        <a:bodyPr/>
        <a:lstStyle/>
        <a:p>
          <a:endParaRPr lang="en-GB"/>
        </a:p>
      </dgm:t>
    </dgm:pt>
    <dgm:pt modelId="{61CE07A1-D1A2-49A6-B613-885A93948DDC}" type="pres">
      <dgm:prSet presAssocID="{6853B0AD-8631-4248-86C6-865AE405338D}" presName="cycle" presStyleCnt="0">
        <dgm:presLayoutVars>
          <dgm:dir/>
          <dgm:resizeHandles val="exact"/>
        </dgm:presLayoutVars>
      </dgm:prSet>
      <dgm:spPr/>
      <dgm:t>
        <a:bodyPr/>
        <a:lstStyle/>
        <a:p>
          <a:endParaRPr lang="en-GB"/>
        </a:p>
      </dgm:t>
    </dgm:pt>
    <dgm:pt modelId="{852F5D56-F008-4013-8BBE-31A05567148C}" type="pres">
      <dgm:prSet presAssocID="{EEC8480B-38E7-4F3E-9F8E-366296014E47}" presName="node" presStyleLbl="node1" presStyleIdx="0" presStyleCnt="5">
        <dgm:presLayoutVars>
          <dgm:bulletEnabled val="1"/>
        </dgm:presLayoutVars>
      </dgm:prSet>
      <dgm:spPr/>
      <dgm:t>
        <a:bodyPr/>
        <a:lstStyle/>
        <a:p>
          <a:endParaRPr lang="en-GB"/>
        </a:p>
      </dgm:t>
    </dgm:pt>
    <dgm:pt modelId="{4038B3C1-8FEA-4DE4-BC3C-F64385E62945}" type="pres">
      <dgm:prSet presAssocID="{EEC8480B-38E7-4F3E-9F8E-366296014E47}" presName="spNode" presStyleCnt="0"/>
      <dgm:spPr/>
    </dgm:pt>
    <dgm:pt modelId="{386164D6-7A83-4C64-9E54-944854D780AB}" type="pres">
      <dgm:prSet presAssocID="{065B7D28-5E3F-43A8-8667-7BC59673CBFE}" presName="sibTrans" presStyleLbl="sibTrans1D1" presStyleIdx="0" presStyleCnt="5"/>
      <dgm:spPr/>
      <dgm:t>
        <a:bodyPr/>
        <a:lstStyle/>
        <a:p>
          <a:endParaRPr lang="en-GB"/>
        </a:p>
      </dgm:t>
    </dgm:pt>
    <dgm:pt modelId="{9E8F9C56-3DEC-4A69-AB70-24A6B46ACEBD}" type="pres">
      <dgm:prSet presAssocID="{ECDD1F25-4CE8-419C-9D76-1350ACCEBB13}" presName="node" presStyleLbl="node1" presStyleIdx="1" presStyleCnt="5">
        <dgm:presLayoutVars>
          <dgm:bulletEnabled val="1"/>
        </dgm:presLayoutVars>
      </dgm:prSet>
      <dgm:spPr/>
      <dgm:t>
        <a:bodyPr/>
        <a:lstStyle/>
        <a:p>
          <a:endParaRPr lang="en-GB"/>
        </a:p>
      </dgm:t>
    </dgm:pt>
    <dgm:pt modelId="{431E1FB9-ADBC-4E6E-A553-429B6E59001F}" type="pres">
      <dgm:prSet presAssocID="{ECDD1F25-4CE8-419C-9D76-1350ACCEBB13}" presName="spNode" presStyleCnt="0"/>
      <dgm:spPr/>
    </dgm:pt>
    <dgm:pt modelId="{A5751AAF-85AE-41C6-A5E4-9AE117823A8E}" type="pres">
      <dgm:prSet presAssocID="{3511A2F4-277C-4B93-86E0-8C2C90891DD9}" presName="sibTrans" presStyleLbl="sibTrans1D1" presStyleIdx="1" presStyleCnt="5"/>
      <dgm:spPr/>
      <dgm:t>
        <a:bodyPr/>
        <a:lstStyle/>
        <a:p>
          <a:endParaRPr lang="en-GB"/>
        </a:p>
      </dgm:t>
    </dgm:pt>
    <dgm:pt modelId="{540EEBE6-FB88-46D3-9FE1-29155CC9C226}" type="pres">
      <dgm:prSet presAssocID="{298BF2ED-6DAF-4320-A392-B03C1BB44890}" presName="node" presStyleLbl="node1" presStyleIdx="2" presStyleCnt="5">
        <dgm:presLayoutVars>
          <dgm:bulletEnabled val="1"/>
        </dgm:presLayoutVars>
      </dgm:prSet>
      <dgm:spPr/>
      <dgm:t>
        <a:bodyPr/>
        <a:lstStyle/>
        <a:p>
          <a:endParaRPr lang="en-GB"/>
        </a:p>
      </dgm:t>
    </dgm:pt>
    <dgm:pt modelId="{D38A9EFE-5E24-428C-9AC0-516523BC112B}" type="pres">
      <dgm:prSet presAssocID="{298BF2ED-6DAF-4320-A392-B03C1BB44890}" presName="spNode" presStyleCnt="0"/>
      <dgm:spPr/>
    </dgm:pt>
    <dgm:pt modelId="{0DC0F1A8-F7C2-4B21-82C6-8ED898FE977E}" type="pres">
      <dgm:prSet presAssocID="{EB2282EF-62C5-45E1-A96C-B56FD022B8A6}" presName="sibTrans" presStyleLbl="sibTrans1D1" presStyleIdx="2" presStyleCnt="5"/>
      <dgm:spPr/>
      <dgm:t>
        <a:bodyPr/>
        <a:lstStyle/>
        <a:p>
          <a:endParaRPr lang="en-GB"/>
        </a:p>
      </dgm:t>
    </dgm:pt>
    <dgm:pt modelId="{B0EFAD7A-31E5-4144-80C1-55923F9F7873}" type="pres">
      <dgm:prSet presAssocID="{30E7CF3B-26F6-4CC2-AA70-4E4BF0EB1214}" presName="node" presStyleLbl="node1" presStyleIdx="3" presStyleCnt="5">
        <dgm:presLayoutVars>
          <dgm:bulletEnabled val="1"/>
        </dgm:presLayoutVars>
      </dgm:prSet>
      <dgm:spPr/>
      <dgm:t>
        <a:bodyPr/>
        <a:lstStyle/>
        <a:p>
          <a:endParaRPr lang="en-GB"/>
        </a:p>
      </dgm:t>
    </dgm:pt>
    <dgm:pt modelId="{23326314-C907-4DFF-B6BA-2EBBD57EE041}" type="pres">
      <dgm:prSet presAssocID="{30E7CF3B-26F6-4CC2-AA70-4E4BF0EB1214}" presName="spNode" presStyleCnt="0"/>
      <dgm:spPr/>
    </dgm:pt>
    <dgm:pt modelId="{04BE0BEB-36F5-4A0F-A46E-C1625B06A989}" type="pres">
      <dgm:prSet presAssocID="{EF611C8F-1ADE-4395-80E3-257871D90F55}" presName="sibTrans" presStyleLbl="sibTrans1D1" presStyleIdx="3" presStyleCnt="5"/>
      <dgm:spPr/>
      <dgm:t>
        <a:bodyPr/>
        <a:lstStyle/>
        <a:p>
          <a:endParaRPr lang="en-GB"/>
        </a:p>
      </dgm:t>
    </dgm:pt>
    <dgm:pt modelId="{9280CC73-17DA-46D0-AB24-41034CD918F0}" type="pres">
      <dgm:prSet presAssocID="{73D3B2B1-82F9-420E-9BF2-0D2DA3A2A687}" presName="node" presStyleLbl="node1" presStyleIdx="4" presStyleCnt="5">
        <dgm:presLayoutVars>
          <dgm:bulletEnabled val="1"/>
        </dgm:presLayoutVars>
      </dgm:prSet>
      <dgm:spPr/>
      <dgm:t>
        <a:bodyPr/>
        <a:lstStyle/>
        <a:p>
          <a:endParaRPr lang="en-GB"/>
        </a:p>
      </dgm:t>
    </dgm:pt>
    <dgm:pt modelId="{A4520A4D-A681-4AA3-9C2D-6E760F012857}" type="pres">
      <dgm:prSet presAssocID="{73D3B2B1-82F9-420E-9BF2-0D2DA3A2A687}" presName="spNode" presStyleCnt="0"/>
      <dgm:spPr/>
    </dgm:pt>
    <dgm:pt modelId="{061707A0-BC74-428E-9536-D2179ED7A729}" type="pres">
      <dgm:prSet presAssocID="{B64D0E68-A07A-4D4C-9748-C6D7E7F9156A}" presName="sibTrans" presStyleLbl="sibTrans1D1" presStyleIdx="4" presStyleCnt="5"/>
      <dgm:spPr/>
      <dgm:t>
        <a:bodyPr/>
        <a:lstStyle/>
        <a:p>
          <a:endParaRPr lang="en-GB"/>
        </a:p>
      </dgm:t>
    </dgm:pt>
  </dgm:ptLst>
  <dgm:cxnLst>
    <dgm:cxn modelId="{CBBA782E-529B-4D6A-AF94-7338A59819CD}" srcId="{6853B0AD-8631-4248-86C6-865AE405338D}" destId="{298BF2ED-6DAF-4320-A392-B03C1BB44890}" srcOrd="2" destOrd="0" parTransId="{53F4647F-E769-48EB-B5F9-91D34E2F6B6E}" sibTransId="{EB2282EF-62C5-45E1-A96C-B56FD022B8A6}"/>
    <dgm:cxn modelId="{6E0C9C75-0E2B-864F-BFEC-AC3250A66041}" type="presOf" srcId="{EB2282EF-62C5-45E1-A96C-B56FD022B8A6}" destId="{0DC0F1A8-F7C2-4B21-82C6-8ED898FE977E}" srcOrd="0" destOrd="0" presId="urn:microsoft.com/office/officeart/2005/8/layout/cycle5"/>
    <dgm:cxn modelId="{84F53A9E-F2C9-6141-B5C4-8E23C8C12EDE}" type="presOf" srcId="{ECDD1F25-4CE8-419C-9D76-1350ACCEBB13}" destId="{9E8F9C56-3DEC-4A69-AB70-24A6B46ACEBD}" srcOrd="0" destOrd="0" presId="urn:microsoft.com/office/officeart/2005/8/layout/cycle5"/>
    <dgm:cxn modelId="{F92C9843-176D-42A7-BA20-E5A756E905BA}" srcId="{6853B0AD-8631-4248-86C6-865AE405338D}" destId="{30E7CF3B-26F6-4CC2-AA70-4E4BF0EB1214}" srcOrd="3" destOrd="0" parTransId="{2D4F3BBA-059E-4608-83D0-C63BC829571E}" sibTransId="{EF611C8F-1ADE-4395-80E3-257871D90F55}"/>
    <dgm:cxn modelId="{00EB6E46-955F-6C44-8CA0-9D060C5A2C39}" type="presOf" srcId="{3511A2F4-277C-4B93-86E0-8C2C90891DD9}" destId="{A5751AAF-85AE-41C6-A5E4-9AE117823A8E}" srcOrd="0" destOrd="0" presId="urn:microsoft.com/office/officeart/2005/8/layout/cycle5"/>
    <dgm:cxn modelId="{7869093B-3C6C-4225-8CD2-A56DB9D9DDE0}" srcId="{6853B0AD-8631-4248-86C6-865AE405338D}" destId="{73D3B2B1-82F9-420E-9BF2-0D2DA3A2A687}" srcOrd="4" destOrd="0" parTransId="{D96C3168-68F0-4FB3-815E-508D0B99D788}" sibTransId="{B64D0E68-A07A-4D4C-9748-C6D7E7F9156A}"/>
    <dgm:cxn modelId="{B6ABEF40-BA8B-604C-B3E9-8EF265F82741}" type="presOf" srcId="{EEC8480B-38E7-4F3E-9F8E-366296014E47}" destId="{852F5D56-F008-4013-8BBE-31A05567148C}" srcOrd="0" destOrd="0" presId="urn:microsoft.com/office/officeart/2005/8/layout/cycle5"/>
    <dgm:cxn modelId="{D1FD6ACB-9591-0849-AC1D-10A58A586917}" type="presOf" srcId="{EF611C8F-1ADE-4395-80E3-257871D90F55}" destId="{04BE0BEB-36F5-4A0F-A46E-C1625B06A989}" srcOrd="0" destOrd="0" presId="urn:microsoft.com/office/officeart/2005/8/layout/cycle5"/>
    <dgm:cxn modelId="{68E59D4D-DFCC-B446-BB80-F51E77C35100}" type="presOf" srcId="{30E7CF3B-26F6-4CC2-AA70-4E4BF0EB1214}" destId="{B0EFAD7A-31E5-4144-80C1-55923F9F7873}" srcOrd="0" destOrd="0" presId="urn:microsoft.com/office/officeart/2005/8/layout/cycle5"/>
    <dgm:cxn modelId="{A9C7854A-952C-E14E-80FF-1B2DFB29B892}" type="presOf" srcId="{6853B0AD-8631-4248-86C6-865AE405338D}" destId="{61CE07A1-D1A2-49A6-B613-885A93948DDC}" srcOrd="0" destOrd="0" presId="urn:microsoft.com/office/officeart/2005/8/layout/cycle5"/>
    <dgm:cxn modelId="{A913125C-D7B4-0442-B8E3-1782C80B95AA}" type="presOf" srcId="{73D3B2B1-82F9-420E-9BF2-0D2DA3A2A687}" destId="{9280CC73-17DA-46D0-AB24-41034CD918F0}" srcOrd="0" destOrd="0" presId="urn:microsoft.com/office/officeart/2005/8/layout/cycle5"/>
    <dgm:cxn modelId="{30055B66-6E04-0A4D-B1E9-A5C954E9287C}" type="presOf" srcId="{298BF2ED-6DAF-4320-A392-B03C1BB44890}" destId="{540EEBE6-FB88-46D3-9FE1-29155CC9C226}" srcOrd="0" destOrd="0" presId="urn:microsoft.com/office/officeart/2005/8/layout/cycle5"/>
    <dgm:cxn modelId="{1E3E2D19-33C6-DC46-905F-F6036DCD7CA3}" type="presOf" srcId="{B64D0E68-A07A-4D4C-9748-C6D7E7F9156A}" destId="{061707A0-BC74-428E-9536-D2179ED7A729}" srcOrd="0" destOrd="0" presId="urn:microsoft.com/office/officeart/2005/8/layout/cycle5"/>
    <dgm:cxn modelId="{B2CC2AA3-5944-42DA-97E9-E77E22053F6F}" srcId="{6853B0AD-8631-4248-86C6-865AE405338D}" destId="{ECDD1F25-4CE8-419C-9D76-1350ACCEBB13}" srcOrd="1" destOrd="0" parTransId="{05283C4E-B171-4F2E-BFC6-A660DA8BBF5D}" sibTransId="{3511A2F4-277C-4B93-86E0-8C2C90891DD9}"/>
    <dgm:cxn modelId="{FBB7ADEE-A8B8-41ED-B70A-FF38995DA73E}" srcId="{6853B0AD-8631-4248-86C6-865AE405338D}" destId="{EEC8480B-38E7-4F3E-9F8E-366296014E47}" srcOrd="0" destOrd="0" parTransId="{6DFD07DB-8D32-4518-974E-CE73EB4B41D3}" sibTransId="{065B7D28-5E3F-43A8-8667-7BC59673CBFE}"/>
    <dgm:cxn modelId="{06DB25BA-9361-394E-B410-6F36A6753D93}" type="presOf" srcId="{065B7D28-5E3F-43A8-8667-7BC59673CBFE}" destId="{386164D6-7A83-4C64-9E54-944854D780AB}" srcOrd="0" destOrd="0" presId="urn:microsoft.com/office/officeart/2005/8/layout/cycle5"/>
    <dgm:cxn modelId="{07B0F273-04BD-C540-81D3-0B4A3CBF6090}" type="presParOf" srcId="{61CE07A1-D1A2-49A6-B613-885A93948DDC}" destId="{852F5D56-F008-4013-8BBE-31A05567148C}" srcOrd="0" destOrd="0" presId="urn:microsoft.com/office/officeart/2005/8/layout/cycle5"/>
    <dgm:cxn modelId="{6867C48F-A47D-8D4B-80EC-3381ED5A74D2}" type="presParOf" srcId="{61CE07A1-D1A2-49A6-B613-885A93948DDC}" destId="{4038B3C1-8FEA-4DE4-BC3C-F64385E62945}" srcOrd="1" destOrd="0" presId="urn:microsoft.com/office/officeart/2005/8/layout/cycle5"/>
    <dgm:cxn modelId="{F59A09AB-A114-AB49-BBB2-75868EFE61AD}" type="presParOf" srcId="{61CE07A1-D1A2-49A6-B613-885A93948DDC}" destId="{386164D6-7A83-4C64-9E54-944854D780AB}" srcOrd="2" destOrd="0" presId="urn:microsoft.com/office/officeart/2005/8/layout/cycle5"/>
    <dgm:cxn modelId="{01BB06C2-CD01-E24F-B5B2-7F992F071E10}" type="presParOf" srcId="{61CE07A1-D1A2-49A6-B613-885A93948DDC}" destId="{9E8F9C56-3DEC-4A69-AB70-24A6B46ACEBD}" srcOrd="3" destOrd="0" presId="urn:microsoft.com/office/officeart/2005/8/layout/cycle5"/>
    <dgm:cxn modelId="{5F75008D-21CF-1345-A92F-D1CBAF14C8A3}" type="presParOf" srcId="{61CE07A1-D1A2-49A6-B613-885A93948DDC}" destId="{431E1FB9-ADBC-4E6E-A553-429B6E59001F}" srcOrd="4" destOrd="0" presId="urn:microsoft.com/office/officeart/2005/8/layout/cycle5"/>
    <dgm:cxn modelId="{08ECD5CD-3220-DA47-A92B-B5393228C71F}" type="presParOf" srcId="{61CE07A1-D1A2-49A6-B613-885A93948DDC}" destId="{A5751AAF-85AE-41C6-A5E4-9AE117823A8E}" srcOrd="5" destOrd="0" presId="urn:microsoft.com/office/officeart/2005/8/layout/cycle5"/>
    <dgm:cxn modelId="{971ACC9C-A352-E843-A41A-8F51A71148BE}" type="presParOf" srcId="{61CE07A1-D1A2-49A6-B613-885A93948DDC}" destId="{540EEBE6-FB88-46D3-9FE1-29155CC9C226}" srcOrd="6" destOrd="0" presId="urn:microsoft.com/office/officeart/2005/8/layout/cycle5"/>
    <dgm:cxn modelId="{C58D1B1D-2FD0-7840-8F6B-8702B42467FE}" type="presParOf" srcId="{61CE07A1-D1A2-49A6-B613-885A93948DDC}" destId="{D38A9EFE-5E24-428C-9AC0-516523BC112B}" srcOrd="7" destOrd="0" presId="urn:microsoft.com/office/officeart/2005/8/layout/cycle5"/>
    <dgm:cxn modelId="{908B9B7D-8D18-F543-B65C-C6459BE3D664}" type="presParOf" srcId="{61CE07A1-D1A2-49A6-B613-885A93948DDC}" destId="{0DC0F1A8-F7C2-4B21-82C6-8ED898FE977E}" srcOrd="8" destOrd="0" presId="urn:microsoft.com/office/officeart/2005/8/layout/cycle5"/>
    <dgm:cxn modelId="{451EDFAC-8AF0-894D-BDFC-0CAB6E912BF8}" type="presParOf" srcId="{61CE07A1-D1A2-49A6-B613-885A93948DDC}" destId="{B0EFAD7A-31E5-4144-80C1-55923F9F7873}" srcOrd="9" destOrd="0" presId="urn:microsoft.com/office/officeart/2005/8/layout/cycle5"/>
    <dgm:cxn modelId="{425396B5-CDBC-EC4C-B8F7-1DC6A0E96AC5}" type="presParOf" srcId="{61CE07A1-D1A2-49A6-B613-885A93948DDC}" destId="{23326314-C907-4DFF-B6BA-2EBBD57EE041}" srcOrd="10" destOrd="0" presId="urn:microsoft.com/office/officeart/2005/8/layout/cycle5"/>
    <dgm:cxn modelId="{E9B5E3B8-9F0D-A446-AE27-0670C83EAE80}" type="presParOf" srcId="{61CE07A1-D1A2-49A6-B613-885A93948DDC}" destId="{04BE0BEB-36F5-4A0F-A46E-C1625B06A989}" srcOrd="11" destOrd="0" presId="urn:microsoft.com/office/officeart/2005/8/layout/cycle5"/>
    <dgm:cxn modelId="{CC2843A2-38FE-614C-A78B-02B0BE46559A}" type="presParOf" srcId="{61CE07A1-D1A2-49A6-B613-885A93948DDC}" destId="{9280CC73-17DA-46D0-AB24-41034CD918F0}" srcOrd="12" destOrd="0" presId="urn:microsoft.com/office/officeart/2005/8/layout/cycle5"/>
    <dgm:cxn modelId="{B2E179F7-B92A-B747-BB69-0BE4787F2913}" type="presParOf" srcId="{61CE07A1-D1A2-49A6-B613-885A93948DDC}" destId="{A4520A4D-A681-4AA3-9C2D-6E760F012857}" srcOrd="13" destOrd="0" presId="urn:microsoft.com/office/officeart/2005/8/layout/cycle5"/>
    <dgm:cxn modelId="{86966055-F77C-EB45-8CE0-1EE5ABCB2526}" type="presParOf" srcId="{61CE07A1-D1A2-49A6-B613-885A93948DDC}" destId="{061707A0-BC74-428E-9536-D2179ED7A729}"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F5D56-F008-4013-8BBE-31A05567148C}">
      <dsp:nvSpPr>
        <dsp:cNvPr id="0" name=""/>
        <dsp:cNvSpPr/>
      </dsp:nvSpPr>
      <dsp:spPr>
        <a:xfrm>
          <a:off x="3311884" y="2163"/>
          <a:ext cx="1379463" cy="896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Identification of need</a:t>
          </a:r>
          <a:endParaRPr lang="en-GB" sz="1500" kern="1200" dirty="0"/>
        </a:p>
      </dsp:txBody>
      <dsp:txXfrm>
        <a:off x="3355655" y="45934"/>
        <a:ext cx="1291921" cy="809109"/>
      </dsp:txXfrm>
    </dsp:sp>
    <dsp:sp modelId="{386164D6-7A83-4C64-9E54-944854D780AB}">
      <dsp:nvSpPr>
        <dsp:cNvPr id="0" name=""/>
        <dsp:cNvSpPr/>
      </dsp:nvSpPr>
      <dsp:spPr>
        <a:xfrm>
          <a:off x="2208177" y="450488"/>
          <a:ext cx="3586876" cy="3586876"/>
        </a:xfrm>
        <a:custGeom>
          <a:avLst/>
          <a:gdLst/>
          <a:ahLst/>
          <a:cxnLst/>
          <a:rect l="0" t="0" r="0" b="0"/>
          <a:pathLst>
            <a:path>
              <a:moveTo>
                <a:pt x="2668466" y="227952"/>
              </a:moveTo>
              <a:arcTo wR="1793438" hR="1793438" stAng="17952180" swAng="12135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E8F9C56-3DEC-4A69-AB70-24A6B46ACEBD}">
      <dsp:nvSpPr>
        <dsp:cNvPr id="0" name=""/>
        <dsp:cNvSpPr/>
      </dsp:nvSpPr>
      <dsp:spPr>
        <a:xfrm>
          <a:off x="5017545" y="1241398"/>
          <a:ext cx="1379463" cy="896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Identifying target groups, key issues</a:t>
          </a:r>
          <a:endParaRPr lang="en-GB" sz="1500" kern="1200" dirty="0"/>
        </a:p>
      </dsp:txBody>
      <dsp:txXfrm>
        <a:off x="5061316" y="1285169"/>
        <a:ext cx="1291921" cy="809109"/>
      </dsp:txXfrm>
    </dsp:sp>
    <dsp:sp modelId="{A5751AAF-85AE-41C6-A5E4-9AE117823A8E}">
      <dsp:nvSpPr>
        <dsp:cNvPr id="0" name=""/>
        <dsp:cNvSpPr/>
      </dsp:nvSpPr>
      <dsp:spPr>
        <a:xfrm>
          <a:off x="2208177" y="450488"/>
          <a:ext cx="3586876" cy="3586876"/>
        </a:xfrm>
        <a:custGeom>
          <a:avLst/>
          <a:gdLst/>
          <a:ahLst/>
          <a:cxnLst/>
          <a:rect l="0" t="0" r="0" b="0"/>
          <a:pathLst>
            <a:path>
              <a:moveTo>
                <a:pt x="3582598" y="1917244"/>
              </a:moveTo>
              <a:arcTo wR="1793438" hR="1793438" stAng="21837506" swAng="136126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40EEBE6-FB88-46D3-9FE1-29155CC9C226}">
      <dsp:nvSpPr>
        <dsp:cNvPr id="0" name=""/>
        <dsp:cNvSpPr/>
      </dsp:nvSpPr>
      <dsp:spPr>
        <a:xfrm>
          <a:off x="4366040" y="3246523"/>
          <a:ext cx="1379463" cy="896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Setting Aims and Objectives</a:t>
          </a:r>
          <a:endParaRPr lang="en-GB" sz="1500" kern="1200" dirty="0"/>
        </a:p>
      </dsp:txBody>
      <dsp:txXfrm>
        <a:off x="4409811" y="3290294"/>
        <a:ext cx="1291921" cy="809109"/>
      </dsp:txXfrm>
    </dsp:sp>
    <dsp:sp modelId="{0DC0F1A8-F7C2-4B21-82C6-8ED898FE977E}">
      <dsp:nvSpPr>
        <dsp:cNvPr id="0" name=""/>
        <dsp:cNvSpPr/>
      </dsp:nvSpPr>
      <dsp:spPr>
        <a:xfrm>
          <a:off x="2208177" y="450488"/>
          <a:ext cx="3586876" cy="3586876"/>
        </a:xfrm>
        <a:custGeom>
          <a:avLst/>
          <a:gdLst/>
          <a:ahLst/>
          <a:cxnLst/>
          <a:rect l="0" t="0" r="0" b="0"/>
          <a:pathLst>
            <a:path>
              <a:moveTo>
                <a:pt x="2014088" y="3573251"/>
              </a:moveTo>
              <a:arcTo wR="1793438" hR="1793438" stAng="4975973" swAng="84805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0EFAD7A-31E5-4144-80C1-55923F9F7873}">
      <dsp:nvSpPr>
        <dsp:cNvPr id="0" name=""/>
        <dsp:cNvSpPr/>
      </dsp:nvSpPr>
      <dsp:spPr>
        <a:xfrm>
          <a:off x="2257727" y="3246523"/>
          <a:ext cx="1379463" cy="896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Intervention</a:t>
          </a:r>
          <a:endParaRPr lang="en-GB" sz="1500" kern="1200" dirty="0"/>
        </a:p>
      </dsp:txBody>
      <dsp:txXfrm>
        <a:off x="2301498" y="3290294"/>
        <a:ext cx="1291921" cy="809109"/>
      </dsp:txXfrm>
    </dsp:sp>
    <dsp:sp modelId="{04BE0BEB-36F5-4A0F-A46E-C1625B06A989}">
      <dsp:nvSpPr>
        <dsp:cNvPr id="0" name=""/>
        <dsp:cNvSpPr/>
      </dsp:nvSpPr>
      <dsp:spPr>
        <a:xfrm>
          <a:off x="2208177" y="450488"/>
          <a:ext cx="3586876" cy="3586876"/>
        </a:xfrm>
        <a:custGeom>
          <a:avLst/>
          <a:gdLst/>
          <a:ahLst/>
          <a:cxnLst/>
          <a:rect l="0" t="0" r="0" b="0"/>
          <a:pathLst>
            <a:path>
              <a:moveTo>
                <a:pt x="190476" y="2597760"/>
              </a:moveTo>
              <a:arcTo wR="1793438" hR="1793438" stAng="9201226" swAng="136126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280CC73-17DA-46D0-AB24-41034CD918F0}">
      <dsp:nvSpPr>
        <dsp:cNvPr id="0" name=""/>
        <dsp:cNvSpPr/>
      </dsp:nvSpPr>
      <dsp:spPr>
        <a:xfrm>
          <a:off x="1606223" y="1241398"/>
          <a:ext cx="1379463" cy="8966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Evaluation</a:t>
          </a:r>
          <a:endParaRPr lang="en-GB" sz="1500" kern="1200" dirty="0"/>
        </a:p>
      </dsp:txBody>
      <dsp:txXfrm>
        <a:off x="1649994" y="1285169"/>
        <a:ext cx="1291921" cy="809109"/>
      </dsp:txXfrm>
    </dsp:sp>
    <dsp:sp modelId="{061707A0-BC74-428E-9536-D2179ED7A729}">
      <dsp:nvSpPr>
        <dsp:cNvPr id="0" name=""/>
        <dsp:cNvSpPr/>
      </dsp:nvSpPr>
      <dsp:spPr>
        <a:xfrm>
          <a:off x="2208177" y="450488"/>
          <a:ext cx="3586876" cy="3586876"/>
        </a:xfrm>
        <a:custGeom>
          <a:avLst/>
          <a:gdLst/>
          <a:ahLst/>
          <a:cxnLst/>
          <a:rect l="0" t="0" r="0" b="0"/>
          <a:pathLst>
            <a:path>
              <a:moveTo>
                <a:pt x="431151" y="626993"/>
              </a:moveTo>
              <a:arcTo wR="1793438" hR="1793438" stAng="13234288" swAng="12135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496C82-7544-8C40-94CA-4B77C3559FAB}" type="datetimeFigureOut">
              <a:rPr lang="en-US" smtClean="0"/>
              <a:t>09/10/18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7AAAC-9C2D-7B45-9DDC-A331C328B7D8}" type="slidenum">
              <a:rPr lang="en-GB" smtClean="0"/>
              <a:t>‹#›</a:t>
            </a:fld>
            <a:endParaRPr lang="en-GB"/>
          </a:p>
        </p:txBody>
      </p:sp>
    </p:spTree>
    <p:extLst>
      <p:ext uri="{BB962C8B-B14F-4D97-AF65-F5344CB8AC3E}">
        <p14:creationId xmlns:p14="http://schemas.microsoft.com/office/powerpoint/2010/main" val="11537571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17AAAC-9C2D-7B45-9DDC-A331C328B7D8}" type="slidenum">
              <a:rPr lang="en-GB" smtClean="0"/>
              <a:t>12</a:t>
            </a:fld>
            <a:endParaRPr lang="en-GB"/>
          </a:p>
        </p:txBody>
      </p:sp>
    </p:spTree>
    <p:extLst>
      <p:ext uri="{BB962C8B-B14F-4D97-AF65-F5344CB8AC3E}">
        <p14:creationId xmlns:p14="http://schemas.microsoft.com/office/powerpoint/2010/main" val="206934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17AAAC-9C2D-7B45-9DDC-A331C328B7D8}" type="slidenum">
              <a:rPr lang="en-GB" smtClean="0"/>
              <a:t>23</a:t>
            </a:fld>
            <a:endParaRPr lang="en-GB"/>
          </a:p>
        </p:txBody>
      </p:sp>
    </p:spTree>
    <p:extLst>
      <p:ext uri="{BB962C8B-B14F-4D97-AF65-F5344CB8AC3E}">
        <p14:creationId xmlns:p14="http://schemas.microsoft.com/office/powerpoint/2010/main" val="154332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8B0A9418-A2A8-FA45-AAA2-8DF3536D896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CE03F806-5130-6B44-9307-4F64D4F02A3B}" type="slidenum">
              <a:rPr lang="en-GB" smtClean="0"/>
              <a:pPr/>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AEE5B028-9812-984D-A75D-6945C36BB8C5}" type="slidenum">
              <a:rPr lang="en-GB" smtClean="0"/>
              <a:pPr/>
              <a:t>‹#›</a:t>
            </a:fld>
            <a:endParaRPr lang="en-GB"/>
          </a:p>
        </p:txBody>
      </p:sp>
      <p:sp>
        <p:nvSpPr>
          <p:cNvPr id="7" name="Title 6"/>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AD75E1DE-6561-8A41-B318-AEE5CA06129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fld id="{36149FF3-A49E-E141-9105-B067DADB824D}" type="slidenum">
              <a:rPr lang="en-GB" smtClean="0"/>
              <a:pPr/>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fld id="{F816E8D1-47E9-724D-A5E8-E273F9D5776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fld id="{D0BBBD30-0423-B246-9E83-9CB1CEEAC0E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fld id="{F16E92E0-BB9F-2249-832B-9EA6A218DB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fld id="{4D02A32B-D8C8-D540-A3E7-03BDBD86C531}" type="slidenum">
              <a:rPr lang="en-GB" smtClean="0"/>
              <a:pPr/>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GB"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fld id="{F55E943E-5B2D-504D-9C17-C53C335DBE7B}" type="slidenum">
              <a:rPr lang="en-GB" smtClean="0"/>
              <a:pPr/>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E427C4F-9799-BF4B-B133-E77214CF28EA}" type="slidenum">
              <a:rPr lang="en-GB" smtClean="0"/>
              <a:pPr/>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hsemployers.org/your-workforce/retain-and-improve/staff-experience/health-work-and-wellbeing" TargetMode="Externa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www.nhsemployers.org/-/media/Employers/Documents/Retain-and-improve/Health-and-wellbeing/Vital-signs-eight-essentials-May-2018-web.pdf" TargetMode="External"/><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hyperlink" Target="http://www.nhsemployers.org/your-workforce/retain-and-improve/staff-experience/health-work-and-wellbeing" TargetMode="Externa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e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hyperlink" Target="https://youtu.be/eYLb7WUtYt8" TargetMode="External"/><Relationship Id="rId4" Type="http://schemas.openxmlformats.org/officeDocument/2006/relationships/hyperlink" Target="https://unhealthywork.org/classic-studies/the-whitehall-study/" TargetMode="External"/><Relationship Id="rId1" Type="http://schemas.openxmlformats.org/officeDocument/2006/relationships/slideLayout" Target="../slideLayouts/slideLayout2.xml"/><Relationship Id="rId2" Type="http://schemas.openxmlformats.org/officeDocument/2006/relationships/hyperlink" Target="https://youtu.be/P2duNym7J5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iVNcmNp7uT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Workplace Health Promotion and the Settings Approach</a:t>
            </a:r>
          </a:p>
        </p:txBody>
      </p:sp>
      <p:sp>
        <p:nvSpPr>
          <p:cNvPr id="3" name="Subtitle 2"/>
          <p:cNvSpPr>
            <a:spLocks noGrp="1"/>
          </p:cNvSpPr>
          <p:nvPr>
            <p:ph type="subTitle" idx="1"/>
          </p:nvPr>
        </p:nvSpPr>
        <p:spPr/>
        <p:txBody>
          <a:bodyPr/>
          <a:lstStyle/>
          <a:p>
            <a:r>
              <a:rPr lang="en-GB" dirty="0" smtClean="0"/>
              <a:t>Health and Work Module</a:t>
            </a:r>
          </a:p>
          <a:p>
            <a:r>
              <a:rPr lang="en-GB" dirty="0" smtClean="0"/>
              <a:t>Week 3</a:t>
            </a:r>
          </a:p>
          <a:p>
            <a:r>
              <a:rPr lang="en-GB" dirty="0" smtClean="0"/>
              <a:t>Tristi Brownett - October 18</a:t>
            </a:r>
            <a:endParaRPr lang="en-GB" dirty="0"/>
          </a:p>
        </p:txBody>
      </p:sp>
    </p:spTree>
    <p:extLst>
      <p:ext uri="{BB962C8B-B14F-4D97-AF65-F5344CB8AC3E}">
        <p14:creationId xmlns:p14="http://schemas.microsoft.com/office/powerpoint/2010/main" val="259193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021" y="2317243"/>
            <a:ext cx="7408333" cy="3450696"/>
          </a:xfrm>
        </p:spPr>
        <p:txBody>
          <a:bodyPr>
            <a:normAutofit lnSpcReduction="10000"/>
          </a:bodyPr>
          <a:lstStyle/>
          <a:p>
            <a:pPr marL="0" indent="0" algn="ctr">
              <a:buNone/>
            </a:pPr>
            <a:r>
              <a:rPr lang="en-GB" sz="2800" i="1" dirty="0" smtClean="0"/>
              <a:t>“</a:t>
            </a:r>
            <a:r>
              <a:rPr lang="en-GB" sz="2800" b="1" i="1" dirty="0" smtClean="0"/>
              <a:t>Health </a:t>
            </a:r>
            <a:r>
              <a:rPr lang="en-GB" sz="2800" b="1" i="1" dirty="0"/>
              <a:t>is created and lived by people within the settings </a:t>
            </a:r>
            <a:r>
              <a:rPr lang="en-GB" sz="2800" i="1" dirty="0"/>
              <a:t>of their everyday life; where they learn, </a:t>
            </a:r>
            <a:r>
              <a:rPr lang="en-GB" sz="2800" b="1" i="1" dirty="0"/>
              <a:t>work</a:t>
            </a:r>
            <a:r>
              <a:rPr lang="en-GB" sz="2800" i="1" dirty="0"/>
              <a:t>, play and love. Health is created by caring for oneself and others, by </a:t>
            </a:r>
            <a:r>
              <a:rPr lang="en-GB" sz="2800" b="1" i="1" dirty="0"/>
              <a:t>being able to take decisions and have control over one's life circumstances</a:t>
            </a:r>
            <a:r>
              <a:rPr lang="en-GB" sz="2800" i="1" dirty="0"/>
              <a:t>, and by ensuring that the society one lives in </a:t>
            </a:r>
            <a:r>
              <a:rPr lang="en-GB" sz="2800" b="1" i="1" dirty="0"/>
              <a:t>creates conditions that allow the attainment of health </a:t>
            </a:r>
            <a:r>
              <a:rPr lang="en-GB" sz="2800" i="1" dirty="0"/>
              <a:t>by all its members</a:t>
            </a:r>
            <a:r>
              <a:rPr lang="en-GB" sz="2800" i="1" dirty="0" smtClean="0"/>
              <a:t>.”</a:t>
            </a:r>
            <a:endParaRPr lang="en-GB" sz="2800" i="1" dirty="0"/>
          </a:p>
          <a:p>
            <a:pPr marL="0" indent="0">
              <a:buNone/>
            </a:pPr>
            <a:endParaRPr lang="en-GB" dirty="0"/>
          </a:p>
        </p:txBody>
      </p:sp>
      <p:sp>
        <p:nvSpPr>
          <p:cNvPr id="2" name="Title 1"/>
          <p:cNvSpPr>
            <a:spLocks noGrp="1"/>
          </p:cNvSpPr>
          <p:nvPr>
            <p:ph type="title"/>
          </p:nvPr>
        </p:nvSpPr>
        <p:spPr/>
        <p:txBody>
          <a:bodyPr/>
          <a:lstStyle/>
          <a:p>
            <a:pPr algn="ctr"/>
            <a:r>
              <a:rPr lang="en-GB" dirty="0" smtClean="0"/>
              <a:t>Remember this?</a:t>
            </a:r>
            <a:endParaRPr lang="en-GB" dirty="0"/>
          </a:p>
        </p:txBody>
      </p:sp>
      <p:pic>
        <p:nvPicPr>
          <p:cNvPr id="4" name="Picture 3" descr="Screen Shot 2018-10-02 at 09.30.0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06599" y="338328"/>
            <a:ext cx="2035086" cy="1792915"/>
          </a:xfrm>
          <a:prstGeom prst="rect">
            <a:avLst/>
          </a:prstGeom>
        </p:spPr>
      </p:pic>
      <p:sp>
        <p:nvSpPr>
          <p:cNvPr id="5" name="TextBox 4"/>
          <p:cNvSpPr txBox="1"/>
          <p:nvPr/>
        </p:nvSpPr>
        <p:spPr>
          <a:xfrm>
            <a:off x="774423" y="5539821"/>
            <a:ext cx="7912377" cy="461665"/>
          </a:xfrm>
          <a:prstGeom prst="rect">
            <a:avLst/>
          </a:prstGeom>
          <a:noFill/>
        </p:spPr>
        <p:txBody>
          <a:bodyPr wrap="square" rtlCol="0">
            <a:spAutoFit/>
          </a:bodyPr>
          <a:lstStyle/>
          <a:p>
            <a:pPr algn="ctr"/>
            <a:r>
              <a:rPr lang="en-GB" b="1" dirty="0" smtClean="0">
                <a:latin typeface="+mj-lt"/>
              </a:rPr>
              <a:t>OTTAWA CHARTER FOR HEALTH PROMOTION, 1986</a:t>
            </a:r>
            <a:endParaRPr lang="en-GB" b="1" dirty="0">
              <a:latin typeface="+mj-lt"/>
            </a:endParaRPr>
          </a:p>
        </p:txBody>
      </p:sp>
    </p:spTree>
    <p:extLst>
      <p:ext uri="{BB962C8B-B14F-4D97-AF65-F5344CB8AC3E}">
        <p14:creationId xmlns:p14="http://schemas.microsoft.com/office/powerpoint/2010/main" val="117189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7574" b="7574"/>
          <a:stretch>
            <a:fillRect/>
          </a:stretch>
        </p:blipFill>
        <p:spPr>
          <a:prstGeom prst="rect">
            <a:avLst/>
          </a:prstGeom>
        </p:spPr>
      </p:pic>
      <p:sp>
        <p:nvSpPr>
          <p:cNvPr id="2" name="Title 1"/>
          <p:cNvSpPr>
            <a:spLocks noGrp="1"/>
          </p:cNvSpPr>
          <p:nvPr>
            <p:ph type="title"/>
          </p:nvPr>
        </p:nvSpPr>
        <p:spPr/>
        <p:txBody>
          <a:bodyPr>
            <a:normAutofit fontScale="90000"/>
          </a:bodyPr>
          <a:lstStyle/>
          <a:p>
            <a:r>
              <a:rPr lang="en-GB" dirty="0" smtClean="0"/>
              <a:t>Why is the Ottawa Charter important to the context of health and work?</a:t>
            </a:r>
            <a:endParaRPr lang="en-GB" dirty="0"/>
          </a:p>
        </p:txBody>
      </p:sp>
    </p:spTree>
    <p:extLst>
      <p:ext uri="{BB962C8B-B14F-4D97-AF65-F5344CB8AC3E}">
        <p14:creationId xmlns:p14="http://schemas.microsoft.com/office/powerpoint/2010/main" val="1358033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i="1" dirty="0" smtClean="0"/>
              <a:t>“Contemporary </a:t>
            </a:r>
            <a:r>
              <a:rPr lang="en-GB" i="1" dirty="0"/>
              <a:t>health promotion programs consist of </a:t>
            </a:r>
            <a:r>
              <a:rPr lang="en-GB" b="1" i="1" dirty="0">
                <a:solidFill>
                  <a:srgbClr val="FF0000"/>
                </a:solidFill>
              </a:rPr>
              <a:t>complex social interventions </a:t>
            </a:r>
            <a:r>
              <a:rPr lang="en-GB" i="1" dirty="0"/>
              <a:t>slotting </a:t>
            </a:r>
            <a:r>
              <a:rPr lang="en-GB" b="1" i="1" dirty="0"/>
              <a:t>intentional change efforts </a:t>
            </a:r>
            <a:r>
              <a:rPr lang="en-GB" i="1" dirty="0"/>
              <a:t>into pre-existing contexts. Yet, “whilst programs are initiated in prisons, hospitals, schools, neighbourhoods, and car parks, it is </a:t>
            </a:r>
            <a:r>
              <a:rPr lang="en-GB" b="1" i="1" dirty="0">
                <a:solidFill>
                  <a:srgbClr val="FF0000"/>
                </a:solidFill>
              </a:rPr>
              <a:t>the prior set of social rules, norms, values and interrelationships gathered in these places which sets limits on the efficacy of program mechanisms”</a:t>
            </a:r>
            <a:r>
              <a:rPr lang="en-GB" i="1" dirty="0">
                <a:solidFill>
                  <a:srgbClr val="FF0000"/>
                </a:solidFill>
              </a:rPr>
              <a:t> </a:t>
            </a:r>
            <a:r>
              <a:rPr lang="en-GB" i="1" dirty="0"/>
              <a:t>(</a:t>
            </a:r>
            <a:r>
              <a:rPr lang="en-GB" i="1" dirty="0" err="1"/>
              <a:t>Pawson</a:t>
            </a:r>
            <a:r>
              <a:rPr lang="en-GB" i="1" dirty="0"/>
              <a:t> &amp; Tilley, 1997, p.70). </a:t>
            </a:r>
            <a:r>
              <a:rPr lang="en-GB" b="1" i="1" dirty="0"/>
              <a:t>Context, is therefore fundamental to health promotion</a:t>
            </a:r>
            <a:r>
              <a:rPr lang="en-GB" b="1" i="1" dirty="0" smtClean="0"/>
              <a:t>.”</a:t>
            </a:r>
            <a:endParaRPr lang="en-GB" b="1" i="1" dirty="0"/>
          </a:p>
          <a:p>
            <a:pPr marL="0" indent="0">
              <a:buNone/>
            </a:pPr>
            <a:endParaRPr lang="en-GB" i="1" dirty="0"/>
          </a:p>
        </p:txBody>
      </p:sp>
      <p:sp>
        <p:nvSpPr>
          <p:cNvPr id="2" name="Title 1"/>
          <p:cNvSpPr>
            <a:spLocks noGrp="1"/>
          </p:cNvSpPr>
          <p:nvPr>
            <p:ph type="title"/>
          </p:nvPr>
        </p:nvSpPr>
        <p:spPr/>
        <p:txBody>
          <a:bodyPr>
            <a:normAutofit/>
          </a:bodyPr>
          <a:lstStyle/>
          <a:p>
            <a:r>
              <a:rPr lang="en-GB" dirty="0" smtClean="0">
                <a:latin typeface="+mn-lt"/>
              </a:rPr>
              <a:t>(</a:t>
            </a:r>
            <a:r>
              <a:rPr lang="en-GB" dirty="0" err="1" smtClean="0">
                <a:latin typeface="+mn-lt"/>
              </a:rPr>
              <a:t>Dooris</a:t>
            </a:r>
            <a:r>
              <a:rPr lang="en-GB" dirty="0" smtClean="0">
                <a:latin typeface="+mn-lt"/>
              </a:rPr>
              <a:t> </a:t>
            </a:r>
            <a:r>
              <a:rPr lang="en-GB" i="1" dirty="0" smtClean="0">
                <a:latin typeface="+mn-lt"/>
              </a:rPr>
              <a:t>et al., </a:t>
            </a:r>
            <a:r>
              <a:rPr lang="en-GB" dirty="0" smtClean="0">
                <a:latin typeface="+mn-lt"/>
              </a:rPr>
              <a:t>2007, p330) (Bb)</a:t>
            </a:r>
            <a:endParaRPr lang="en-GB" dirty="0">
              <a:latin typeface="+mn-lt"/>
            </a:endParaRPr>
          </a:p>
        </p:txBody>
      </p:sp>
    </p:spTree>
    <p:extLst>
      <p:ext uri="{BB962C8B-B14F-4D97-AF65-F5344CB8AC3E}">
        <p14:creationId xmlns:p14="http://schemas.microsoft.com/office/powerpoint/2010/main" val="126363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10-02 at 10.26.09.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54155" y="4058263"/>
            <a:ext cx="4489846" cy="2799737"/>
          </a:xfrm>
          <a:prstGeom prst="rect">
            <a:avLst/>
          </a:prstGeom>
        </p:spPr>
      </p:pic>
      <p:sp>
        <p:nvSpPr>
          <p:cNvPr id="2" name="Content Placeholder 1"/>
          <p:cNvSpPr>
            <a:spLocks noGrp="1"/>
          </p:cNvSpPr>
          <p:nvPr>
            <p:ph idx="1"/>
          </p:nvPr>
        </p:nvSpPr>
        <p:spPr>
          <a:xfrm>
            <a:off x="457201" y="1998152"/>
            <a:ext cx="7823200" cy="3647834"/>
          </a:xfrm>
        </p:spPr>
        <p:txBody>
          <a:bodyPr/>
          <a:lstStyle/>
          <a:p>
            <a:pPr marL="0" indent="0">
              <a:buNone/>
            </a:pPr>
            <a:r>
              <a:rPr lang="en-GB" dirty="0" smtClean="0"/>
              <a:t>For promoting and improving health in the workplace we should consider an ecological perspective:</a:t>
            </a:r>
          </a:p>
          <a:p>
            <a:r>
              <a:rPr lang="en-GB" dirty="0" smtClean="0"/>
              <a:t>Moving from individuals to the population as a whole.</a:t>
            </a:r>
          </a:p>
          <a:p>
            <a:r>
              <a:rPr lang="en-GB" dirty="0" smtClean="0"/>
              <a:t>From Illness to </a:t>
            </a:r>
            <a:r>
              <a:rPr lang="en-GB" dirty="0" err="1" smtClean="0"/>
              <a:t>Salutogenesis</a:t>
            </a:r>
            <a:endParaRPr lang="en-GB" dirty="0" smtClean="0"/>
          </a:p>
          <a:p>
            <a:r>
              <a:rPr lang="en-GB" dirty="0" smtClean="0"/>
              <a:t>A place of continuing and sustained interaction</a:t>
            </a:r>
          </a:p>
          <a:p>
            <a:r>
              <a:rPr lang="en-GB" dirty="0" smtClean="0"/>
              <a:t>Supporting policies and structures</a:t>
            </a:r>
          </a:p>
          <a:p>
            <a:r>
              <a:rPr lang="en-GB" dirty="0" smtClean="0"/>
              <a:t>Supporting culture and values</a:t>
            </a:r>
            <a:endParaRPr lang="en-GB" dirty="0"/>
          </a:p>
        </p:txBody>
      </p:sp>
      <p:sp>
        <p:nvSpPr>
          <p:cNvPr id="3" name="Title 2"/>
          <p:cNvSpPr>
            <a:spLocks noGrp="1"/>
          </p:cNvSpPr>
          <p:nvPr>
            <p:ph type="title"/>
          </p:nvPr>
        </p:nvSpPr>
        <p:spPr/>
        <p:txBody>
          <a:bodyPr>
            <a:normAutofit fontScale="90000"/>
          </a:bodyPr>
          <a:lstStyle/>
          <a:p>
            <a:r>
              <a:rPr lang="en-GB" dirty="0" smtClean="0"/>
              <a:t>The workplace as a setting for health</a:t>
            </a:r>
            <a:endParaRPr lang="en-GB" dirty="0"/>
          </a:p>
        </p:txBody>
      </p:sp>
      <p:sp>
        <p:nvSpPr>
          <p:cNvPr id="6" name="TextBox 5"/>
          <p:cNvSpPr txBox="1"/>
          <p:nvPr/>
        </p:nvSpPr>
        <p:spPr>
          <a:xfrm>
            <a:off x="457200" y="6363689"/>
            <a:ext cx="3802127" cy="338554"/>
          </a:xfrm>
          <a:prstGeom prst="rect">
            <a:avLst/>
          </a:prstGeom>
          <a:noFill/>
        </p:spPr>
        <p:txBody>
          <a:bodyPr wrap="square" rtlCol="0">
            <a:spAutoFit/>
          </a:bodyPr>
          <a:lstStyle/>
          <a:p>
            <a:r>
              <a:rPr lang="en-GB" sz="1600" dirty="0" smtClean="0"/>
              <a:t>Image from Sharon </a:t>
            </a:r>
            <a:r>
              <a:rPr lang="en-GB" sz="1600" dirty="0" err="1" smtClean="0"/>
              <a:t>VanDer</a:t>
            </a:r>
            <a:r>
              <a:rPr lang="en-GB" sz="1600" dirty="0" smtClean="0"/>
              <a:t> </a:t>
            </a:r>
            <a:r>
              <a:rPr lang="en-GB" sz="1600" dirty="0" err="1" smtClean="0"/>
              <a:t>Kaay</a:t>
            </a:r>
            <a:r>
              <a:rPr lang="en-GB" sz="1600" dirty="0" smtClean="0"/>
              <a:t> (2011)</a:t>
            </a:r>
            <a:endParaRPr lang="en-GB" sz="1600" dirty="0"/>
          </a:p>
        </p:txBody>
      </p:sp>
    </p:spTree>
    <p:extLst>
      <p:ext uri="{BB962C8B-B14F-4D97-AF65-F5344CB8AC3E}">
        <p14:creationId xmlns:p14="http://schemas.microsoft.com/office/powerpoint/2010/main" val="117398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Recap from week 1. Definition of a </a:t>
            </a:r>
            <a:r>
              <a:rPr lang="en-GB" dirty="0"/>
              <a:t>H</a:t>
            </a:r>
            <a:r>
              <a:rPr lang="en-GB" dirty="0" smtClean="0"/>
              <a:t>ealthy Workplace</a:t>
            </a:r>
            <a:endParaRPr lang="en-GB" dirty="0"/>
          </a:p>
        </p:txBody>
      </p:sp>
      <p:sp>
        <p:nvSpPr>
          <p:cNvPr id="3" name="Content Placeholder 2"/>
          <p:cNvSpPr>
            <a:spLocks noGrp="1"/>
          </p:cNvSpPr>
          <p:nvPr>
            <p:ph idx="1"/>
          </p:nvPr>
        </p:nvSpPr>
        <p:spPr>
          <a:xfrm>
            <a:off x="457200" y="1837417"/>
            <a:ext cx="8229600" cy="5029329"/>
          </a:xfrm>
        </p:spPr>
        <p:txBody>
          <a:bodyPr>
            <a:normAutofit fontScale="77500" lnSpcReduction="20000"/>
          </a:bodyPr>
          <a:lstStyle/>
          <a:p>
            <a:pPr marL="0" indent="0">
              <a:buNone/>
            </a:pPr>
            <a:r>
              <a:rPr lang="en-US" sz="3400" i="1" dirty="0"/>
              <a:t>A healthy workplace is one in which workers and </a:t>
            </a:r>
            <a:r>
              <a:rPr lang="en-US" sz="3400" i="1" dirty="0" smtClean="0"/>
              <a:t>managers </a:t>
            </a:r>
            <a:r>
              <a:rPr lang="en-US" sz="3400" b="1" i="1" dirty="0">
                <a:solidFill>
                  <a:srgbClr val="660066"/>
                </a:solidFill>
              </a:rPr>
              <a:t>collaborate</a:t>
            </a:r>
            <a:r>
              <a:rPr lang="en-US" sz="3400" i="1" dirty="0"/>
              <a:t> to use a continual improvement process to </a:t>
            </a:r>
            <a:r>
              <a:rPr lang="en-US" sz="3400" b="1" i="1" dirty="0">
                <a:solidFill>
                  <a:srgbClr val="660066"/>
                </a:solidFill>
              </a:rPr>
              <a:t>protect</a:t>
            </a:r>
            <a:r>
              <a:rPr lang="en-US" sz="3400" i="1" dirty="0"/>
              <a:t> and </a:t>
            </a:r>
            <a:r>
              <a:rPr lang="en-US" sz="3400" b="1" i="1" dirty="0">
                <a:solidFill>
                  <a:srgbClr val="660066"/>
                </a:solidFill>
              </a:rPr>
              <a:t>promote</a:t>
            </a:r>
            <a:r>
              <a:rPr lang="en-US" sz="3400" i="1" dirty="0"/>
              <a:t> the </a:t>
            </a:r>
            <a:r>
              <a:rPr lang="en-US" sz="3400" b="1" i="1" dirty="0">
                <a:solidFill>
                  <a:srgbClr val="660066"/>
                </a:solidFill>
              </a:rPr>
              <a:t>health, safety and well-being </a:t>
            </a:r>
            <a:r>
              <a:rPr lang="en-US" sz="3400" i="1" dirty="0"/>
              <a:t>of all workers and the </a:t>
            </a:r>
            <a:r>
              <a:rPr lang="en-US" sz="3400" b="1" i="1" dirty="0">
                <a:solidFill>
                  <a:srgbClr val="660066"/>
                </a:solidFill>
              </a:rPr>
              <a:t>sustainability of the workplace </a:t>
            </a:r>
            <a:r>
              <a:rPr lang="en-US" sz="3400" i="1" dirty="0"/>
              <a:t>by </a:t>
            </a:r>
            <a:r>
              <a:rPr lang="en-US" sz="3400" i="1" dirty="0" smtClean="0"/>
              <a:t>considering </a:t>
            </a:r>
            <a:r>
              <a:rPr lang="en-US" sz="3400" i="1" dirty="0"/>
              <a:t>the following, based on identified needs: </a:t>
            </a:r>
            <a:endParaRPr lang="en-US" sz="3400" dirty="0" smtClean="0"/>
          </a:p>
          <a:p>
            <a:r>
              <a:rPr lang="en-US" sz="3400" i="1" dirty="0" smtClean="0"/>
              <a:t>health </a:t>
            </a:r>
            <a:r>
              <a:rPr lang="en-US" sz="3400" i="1" dirty="0"/>
              <a:t>and safety concerns in the </a:t>
            </a:r>
            <a:r>
              <a:rPr lang="en-US" sz="3400" b="1" i="1" dirty="0">
                <a:solidFill>
                  <a:srgbClr val="FF0000"/>
                </a:solidFill>
              </a:rPr>
              <a:t>physical work </a:t>
            </a:r>
            <a:r>
              <a:rPr lang="en-US" sz="3400" b="1" i="1" dirty="0" smtClean="0">
                <a:solidFill>
                  <a:srgbClr val="FF0000"/>
                </a:solidFill>
              </a:rPr>
              <a:t>environment</a:t>
            </a:r>
            <a:r>
              <a:rPr lang="en-US" sz="3400" i="1" dirty="0"/>
              <a:t>; </a:t>
            </a:r>
            <a:endParaRPr lang="en-US" sz="3400" dirty="0"/>
          </a:p>
          <a:p>
            <a:r>
              <a:rPr lang="en-US" sz="3400" i="1" dirty="0" smtClean="0"/>
              <a:t>health</a:t>
            </a:r>
            <a:r>
              <a:rPr lang="en-US" sz="3400" i="1" dirty="0"/>
              <a:t>, safety and well-being concerns in the </a:t>
            </a:r>
            <a:r>
              <a:rPr lang="en-US" sz="3400" b="1" i="1" dirty="0" smtClean="0">
                <a:solidFill>
                  <a:srgbClr val="FF0000"/>
                </a:solidFill>
              </a:rPr>
              <a:t>psychosocial </a:t>
            </a:r>
            <a:r>
              <a:rPr lang="en-US" sz="3400" b="1" i="1" dirty="0">
                <a:solidFill>
                  <a:srgbClr val="FF0000"/>
                </a:solidFill>
              </a:rPr>
              <a:t>work environment</a:t>
            </a:r>
            <a:r>
              <a:rPr lang="en-US" sz="3400" i="1" dirty="0"/>
              <a:t>, including organization of work and workplace culture; </a:t>
            </a:r>
            <a:endParaRPr lang="en-US" sz="3400" dirty="0"/>
          </a:p>
          <a:p>
            <a:r>
              <a:rPr lang="en-US" sz="3400" b="1" i="1" dirty="0" smtClean="0">
                <a:solidFill>
                  <a:srgbClr val="FF0000"/>
                </a:solidFill>
              </a:rPr>
              <a:t>personal </a:t>
            </a:r>
            <a:r>
              <a:rPr lang="en-US" sz="3400" b="1" i="1" dirty="0">
                <a:solidFill>
                  <a:srgbClr val="FF0000"/>
                </a:solidFill>
              </a:rPr>
              <a:t>health resources </a:t>
            </a:r>
            <a:r>
              <a:rPr lang="en-US" sz="3400" i="1" dirty="0"/>
              <a:t>in the workplace; and </a:t>
            </a:r>
            <a:endParaRPr lang="en-US" sz="3400" dirty="0" smtClean="0">
              <a:effectLst/>
            </a:endParaRPr>
          </a:p>
          <a:p>
            <a:r>
              <a:rPr lang="en-US" sz="3400" b="1" i="1" dirty="0" smtClean="0">
                <a:solidFill>
                  <a:srgbClr val="FF0000"/>
                </a:solidFill>
              </a:rPr>
              <a:t>ways </a:t>
            </a:r>
            <a:r>
              <a:rPr lang="en-US" sz="3400" b="1" i="1" dirty="0">
                <a:solidFill>
                  <a:srgbClr val="FF0000"/>
                </a:solidFill>
              </a:rPr>
              <a:t>of participating in the communi</a:t>
            </a:r>
            <a:r>
              <a:rPr lang="en-US" sz="3400" i="1" dirty="0">
                <a:solidFill>
                  <a:srgbClr val="FF0000"/>
                </a:solidFill>
              </a:rPr>
              <a:t>ty </a:t>
            </a:r>
            <a:r>
              <a:rPr lang="en-US" sz="3400" i="1" dirty="0"/>
              <a:t>to improve the health of workers, their families and other members of </a:t>
            </a:r>
            <a:r>
              <a:rPr lang="en-US" sz="3400" i="1" dirty="0" smtClean="0"/>
              <a:t>the </a:t>
            </a:r>
            <a:r>
              <a:rPr lang="en-US" sz="3400" i="1" dirty="0"/>
              <a:t>community. </a:t>
            </a:r>
            <a:r>
              <a:rPr lang="en-US" sz="3400" i="1" dirty="0" smtClean="0"/>
              <a:t> (</a:t>
            </a:r>
            <a:r>
              <a:rPr lang="en-US" sz="3400" i="1" dirty="0" err="1" smtClean="0"/>
              <a:t>Neira</a:t>
            </a:r>
            <a:r>
              <a:rPr lang="en-US" sz="3400" i="1" dirty="0" smtClean="0"/>
              <a:t>, 2010, p6)</a:t>
            </a:r>
            <a:endParaRPr lang="en-US" sz="3400" dirty="0" smtClean="0">
              <a:effectLst/>
            </a:endParaRPr>
          </a:p>
          <a:p>
            <a:pPr marL="0" indent="0">
              <a:buNone/>
            </a:pPr>
            <a:endParaRPr lang="en-GB" dirty="0"/>
          </a:p>
        </p:txBody>
      </p:sp>
    </p:spTree>
    <p:extLst>
      <p:ext uri="{BB962C8B-B14F-4D97-AF65-F5344CB8AC3E}">
        <p14:creationId xmlns:p14="http://schemas.microsoft.com/office/powerpoint/2010/main" val="281138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GB" dirty="0" smtClean="0"/>
              <a:t>WHO Global Healthy Workplace (1997) called for a comprehensive approach with four principles:</a:t>
            </a:r>
          </a:p>
          <a:p>
            <a:r>
              <a:rPr lang="en-GB" dirty="0" smtClean="0"/>
              <a:t>Health promotion</a:t>
            </a:r>
          </a:p>
          <a:p>
            <a:r>
              <a:rPr lang="en-GB" dirty="0" smtClean="0"/>
              <a:t>Occupational health and safety</a:t>
            </a:r>
          </a:p>
          <a:p>
            <a:r>
              <a:rPr lang="en-GB" dirty="0" smtClean="0"/>
              <a:t>Human resource management</a:t>
            </a:r>
          </a:p>
          <a:p>
            <a:r>
              <a:rPr lang="en-GB" dirty="0"/>
              <a:t>S</a:t>
            </a:r>
            <a:r>
              <a:rPr lang="en-GB" dirty="0" smtClean="0"/>
              <a:t>ustainability</a:t>
            </a:r>
          </a:p>
          <a:p>
            <a:pPr marL="0" indent="0">
              <a:buNone/>
            </a:pPr>
            <a:r>
              <a:rPr lang="en-GB" dirty="0" smtClean="0"/>
              <a:t>Jakarta Declaration (1997)</a:t>
            </a:r>
          </a:p>
          <a:p>
            <a:r>
              <a:rPr lang="en-GB" dirty="0"/>
              <a:t>the importance of social responsibility for </a:t>
            </a:r>
            <a:r>
              <a:rPr lang="en-GB" dirty="0" smtClean="0"/>
              <a:t>health</a:t>
            </a:r>
          </a:p>
          <a:p>
            <a:r>
              <a:rPr lang="en-GB" dirty="0" smtClean="0"/>
              <a:t>expanding </a:t>
            </a:r>
            <a:r>
              <a:rPr lang="en-GB" dirty="0"/>
              <a:t>partnerships for </a:t>
            </a:r>
            <a:r>
              <a:rPr lang="en-GB" dirty="0" smtClean="0"/>
              <a:t>health</a:t>
            </a:r>
          </a:p>
          <a:p>
            <a:r>
              <a:rPr lang="en-GB" dirty="0" smtClean="0"/>
              <a:t>increasing </a:t>
            </a:r>
            <a:r>
              <a:rPr lang="en-GB" dirty="0"/>
              <a:t>community capacity and empowering </a:t>
            </a:r>
            <a:r>
              <a:rPr lang="en-GB" dirty="0" smtClean="0"/>
              <a:t>individuals</a:t>
            </a:r>
          </a:p>
          <a:p>
            <a:r>
              <a:rPr lang="en-GB" dirty="0" smtClean="0"/>
              <a:t>securing </a:t>
            </a:r>
            <a:r>
              <a:rPr lang="en-GB" dirty="0"/>
              <a:t>the infrastructure for health. </a:t>
            </a:r>
          </a:p>
        </p:txBody>
      </p:sp>
      <p:sp>
        <p:nvSpPr>
          <p:cNvPr id="3" name="Title 2"/>
          <p:cNvSpPr>
            <a:spLocks noGrp="1"/>
          </p:cNvSpPr>
          <p:nvPr>
            <p:ph type="title"/>
          </p:nvPr>
        </p:nvSpPr>
        <p:spPr/>
        <p:txBody>
          <a:bodyPr/>
          <a:lstStyle/>
          <a:p>
            <a:r>
              <a:rPr lang="en-GB" dirty="0" smtClean="0"/>
              <a:t>The Health Promoting Workplace</a:t>
            </a:r>
            <a:endParaRPr lang="en-GB" dirty="0"/>
          </a:p>
        </p:txBody>
      </p:sp>
    </p:spTree>
    <p:extLst>
      <p:ext uri="{BB962C8B-B14F-4D97-AF65-F5344CB8AC3E}">
        <p14:creationId xmlns:p14="http://schemas.microsoft.com/office/powerpoint/2010/main" val="251519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GB" dirty="0"/>
              <a:t>as a strategy of behaviour prevention at the workplace (lifestyle approach);</a:t>
            </a:r>
          </a:p>
          <a:p>
            <a:pPr fontAlgn="base"/>
            <a:r>
              <a:rPr lang="en-GB" dirty="0"/>
              <a:t>as a part of extended occupational safety and health;</a:t>
            </a:r>
          </a:p>
          <a:p>
            <a:pPr fontAlgn="base"/>
            <a:r>
              <a:rPr lang="en-GB" dirty="0"/>
              <a:t>as a strategy to influence important health determinants at work;</a:t>
            </a:r>
          </a:p>
          <a:p>
            <a:pPr fontAlgn="base"/>
            <a:r>
              <a:rPr lang="en-GB" dirty="0"/>
              <a:t>as a strategy to reduce absenteeism;</a:t>
            </a:r>
          </a:p>
          <a:p>
            <a:pPr fontAlgn="base"/>
            <a:r>
              <a:rPr lang="en-GB" dirty="0"/>
              <a:t>as a part of organizational development.</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Workplace Health Promotion Types  in Europe (Chu </a:t>
            </a:r>
            <a:r>
              <a:rPr lang="en-GB" i="1" dirty="0" smtClean="0"/>
              <a:t>et al</a:t>
            </a:r>
            <a:r>
              <a:rPr lang="en-GB" dirty="0" smtClean="0"/>
              <a:t>., 2000) (Bb)</a:t>
            </a:r>
            <a:endParaRPr lang="en-GB" dirty="0"/>
          </a:p>
        </p:txBody>
      </p:sp>
    </p:spTree>
    <p:extLst>
      <p:ext uri="{BB962C8B-B14F-4D97-AF65-F5344CB8AC3E}">
        <p14:creationId xmlns:p14="http://schemas.microsoft.com/office/powerpoint/2010/main" val="58945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61474"/>
            <a:ext cx="7408333" cy="4259627"/>
          </a:xfrm>
        </p:spPr>
        <p:txBody>
          <a:bodyPr>
            <a:normAutofit fontScale="85000" lnSpcReduction="20000"/>
          </a:bodyPr>
          <a:lstStyle/>
          <a:p>
            <a:pPr marL="0" indent="0">
              <a:buNone/>
            </a:pPr>
            <a:r>
              <a:rPr lang="en-GB" dirty="0"/>
              <a:t>WHP is based on </a:t>
            </a:r>
            <a:r>
              <a:rPr lang="en-GB" dirty="0" err="1"/>
              <a:t>multisectoral</a:t>
            </a:r>
            <a:r>
              <a:rPr lang="en-GB" dirty="0"/>
              <a:t> and multidisciplinary co-operation and can only be successful if all the key players are committed to it. WHP can reach the aim “healthy people in healthy organisations” if it is oriented along the following guidelines:</a:t>
            </a:r>
          </a:p>
          <a:p>
            <a:pPr marL="457200" indent="-457200">
              <a:buFont typeface="+mj-lt"/>
              <a:buAutoNum type="arabicPeriod"/>
            </a:pPr>
            <a:r>
              <a:rPr lang="en-GB" dirty="0" smtClean="0"/>
              <a:t>All </a:t>
            </a:r>
            <a:r>
              <a:rPr lang="en-GB" dirty="0"/>
              <a:t>staff have to be involved </a:t>
            </a:r>
            <a:r>
              <a:rPr lang="en-GB" b="1" dirty="0">
                <a:solidFill>
                  <a:schemeClr val="accent6">
                    <a:lumMod val="50000"/>
                  </a:schemeClr>
                </a:solidFill>
              </a:rPr>
              <a:t>(participation)</a:t>
            </a:r>
            <a:r>
              <a:rPr lang="en-GB" dirty="0"/>
              <a:t>.</a:t>
            </a:r>
          </a:p>
          <a:p>
            <a:pPr marL="457200" indent="-457200">
              <a:buFont typeface="+mj-lt"/>
              <a:buAutoNum type="arabicPeriod"/>
            </a:pPr>
            <a:r>
              <a:rPr lang="en-GB" dirty="0" smtClean="0"/>
              <a:t>WHP </a:t>
            </a:r>
            <a:r>
              <a:rPr lang="en-GB" dirty="0"/>
              <a:t>has to be integrated in all important decisions and in all areas of organisations</a:t>
            </a:r>
            <a:r>
              <a:rPr lang="en-GB" b="1" dirty="0">
                <a:solidFill>
                  <a:srgbClr val="984807"/>
                </a:solidFill>
              </a:rPr>
              <a:t> (integration)</a:t>
            </a:r>
            <a:r>
              <a:rPr lang="en-GB" dirty="0"/>
              <a:t>.</a:t>
            </a:r>
          </a:p>
          <a:p>
            <a:pPr marL="457200" indent="-457200">
              <a:buFont typeface="+mj-lt"/>
              <a:buAutoNum type="arabicPeriod"/>
            </a:pPr>
            <a:r>
              <a:rPr lang="en-GB" dirty="0" smtClean="0"/>
              <a:t>All </a:t>
            </a:r>
            <a:r>
              <a:rPr lang="en-GB" dirty="0"/>
              <a:t>measures and programmes have to be oriented to a problem-solving cycle: needs analysis, setting priorities, planning, implementation, continuous control and evaluation </a:t>
            </a:r>
            <a:r>
              <a:rPr lang="en-GB" b="1" dirty="0">
                <a:solidFill>
                  <a:srgbClr val="984807"/>
                </a:solidFill>
              </a:rPr>
              <a:t>(project management)</a:t>
            </a:r>
            <a:r>
              <a:rPr lang="en-GB" dirty="0"/>
              <a:t>.</a:t>
            </a:r>
          </a:p>
          <a:p>
            <a:pPr marL="457200" indent="-457200">
              <a:buFont typeface="+mj-lt"/>
              <a:buAutoNum type="arabicPeriod"/>
            </a:pPr>
            <a:r>
              <a:rPr lang="en-GB" dirty="0" smtClean="0"/>
              <a:t>WHP </a:t>
            </a:r>
            <a:r>
              <a:rPr lang="en-GB" dirty="0"/>
              <a:t>includes individual-directed and environment-directed measures from various fields. It combines the strategy of risk reduction with the strategy of the development of protection factors and health potentials </a:t>
            </a:r>
            <a:r>
              <a:rPr lang="en-GB" b="1" dirty="0">
                <a:solidFill>
                  <a:srgbClr val="984807"/>
                </a:solidFill>
              </a:rPr>
              <a:t>(comprehensiveness)</a:t>
            </a:r>
            <a:r>
              <a:rPr lang="en-GB" dirty="0"/>
              <a:t>.</a:t>
            </a:r>
          </a:p>
          <a:p>
            <a:pPr marL="0" indent="0">
              <a:buNone/>
            </a:pPr>
            <a:endParaRPr lang="en-GB" dirty="0"/>
          </a:p>
        </p:txBody>
      </p:sp>
      <p:sp>
        <p:nvSpPr>
          <p:cNvPr id="3" name="Title 2"/>
          <p:cNvSpPr>
            <a:spLocks noGrp="1"/>
          </p:cNvSpPr>
          <p:nvPr>
            <p:ph type="title"/>
          </p:nvPr>
        </p:nvSpPr>
        <p:spPr>
          <a:xfrm>
            <a:off x="457200" y="382355"/>
            <a:ext cx="8229600" cy="1252728"/>
          </a:xfrm>
        </p:spPr>
        <p:txBody>
          <a:bodyPr>
            <a:normAutofit fontScale="90000"/>
          </a:bodyPr>
          <a:lstStyle/>
          <a:p>
            <a:r>
              <a:rPr lang="en-GB" dirty="0" smtClean="0"/>
              <a:t>The Luxembourg Declaration on Workplace Health Promotion in the European Union </a:t>
            </a:r>
            <a:r>
              <a:rPr lang="en-GB" sz="3100" dirty="0" smtClean="0"/>
              <a:t>(1997, updated 2007)</a:t>
            </a:r>
            <a:endParaRPr lang="en-GB" sz="3100" dirty="0"/>
          </a:p>
        </p:txBody>
      </p:sp>
    </p:spTree>
    <p:extLst>
      <p:ext uri="{BB962C8B-B14F-4D97-AF65-F5344CB8AC3E}">
        <p14:creationId xmlns:p14="http://schemas.microsoft.com/office/powerpoint/2010/main" val="132911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GB" dirty="0"/>
              <a:t>WHP contributes to a wide range of work factors which improve employees’ health. These include:</a:t>
            </a:r>
          </a:p>
          <a:p>
            <a:r>
              <a:rPr lang="en-GB" dirty="0"/>
              <a:t>M</a:t>
            </a:r>
            <a:r>
              <a:rPr lang="en-GB" dirty="0" smtClean="0"/>
              <a:t>anagement </a:t>
            </a:r>
            <a:r>
              <a:rPr lang="en-GB" dirty="0"/>
              <a:t>principles and methods which recognise that employees are a necessary success factor for the organisation instead of a mere cost factor </a:t>
            </a:r>
          </a:p>
          <a:p>
            <a:r>
              <a:rPr lang="en-GB" dirty="0"/>
              <a:t>A</a:t>
            </a:r>
            <a:r>
              <a:rPr lang="en-GB" dirty="0" smtClean="0"/>
              <a:t> </a:t>
            </a:r>
            <a:r>
              <a:rPr lang="en-GB" dirty="0"/>
              <a:t>culture and corresponding leadership principles which include participation of the employees and encourage motivation and responsibility of all employees </a:t>
            </a:r>
          </a:p>
          <a:p>
            <a:r>
              <a:rPr lang="en-GB" dirty="0"/>
              <a:t>W</a:t>
            </a:r>
            <a:r>
              <a:rPr lang="en-GB" dirty="0" smtClean="0"/>
              <a:t>ork </a:t>
            </a:r>
            <a:r>
              <a:rPr lang="en-GB" dirty="0"/>
              <a:t>organisation principles which provide the employees with an appropriate balance between job demands, control over their own work, level of skills and social support </a:t>
            </a:r>
          </a:p>
          <a:p>
            <a:r>
              <a:rPr lang="en-GB" dirty="0"/>
              <a:t>A</a:t>
            </a:r>
            <a:r>
              <a:rPr lang="en-GB" dirty="0" smtClean="0"/>
              <a:t> </a:t>
            </a:r>
            <a:r>
              <a:rPr lang="en-GB" dirty="0"/>
              <a:t>personnel policy which actively incorporates health promotion issues </a:t>
            </a:r>
          </a:p>
          <a:p>
            <a:r>
              <a:rPr lang="en-GB" dirty="0"/>
              <a:t>A</a:t>
            </a:r>
            <a:r>
              <a:rPr lang="en-GB" dirty="0" smtClean="0"/>
              <a:t>n </a:t>
            </a:r>
            <a:r>
              <a:rPr lang="en-GB" dirty="0"/>
              <a:t>integrated occupational health and safety service.</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The Luxembourg Declaration </a:t>
            </a:r>
            <a:r>
              <a:rPr lang="en-GB" dirty="0" smtClean="0"/>
              <a:t> cont...</a:t>
            </a:r>
            <a:endParaRPr lang="en-GB" dirty="0"/>
          </a:p>
        </p:txBody>
      </p:sp>
    </p:spTree>
    <p:extLst>
      <p:ext uri="{BB962C8B-B14F-4D97-AF65-F5344CB8AC3E}">
        <p14:creationId xmlns:p14="http://schemas.microsoft.com/office/powerpoint/2010/main" val="176468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smtClean="0"/>
              <a:t>There </a:t>
            </a:r>
            <a:r>
              <a:rPr lang="en-GB" dirty="0"/>
              <a:t>is no public health without good workplace health</a:t>
            </a:r>
            <a:r>
              <a:rPr lang="en-GB" dirty="0" smtClean="0"/>
              <a:t>.</a:t>
            </a:r>
          </a:p>
          <a:p>
            <a:r>
              <a:rPr lang="en-GB" dirty="0"/>
              <a:t>To ensure that public health agencies give a high priority to promoting workplace </a:t>
            </a:r>
            <a:r>
              <a:rPr lang="en-GB" dirty="0" smtClean="0"/>
              <a:t>health.</a:t>
            </a:r>
          </a:p>
          <a:p>
            <a:r>
              <a:rPr lang="en-GB" i="1" dirty="0" smtClean="0"/>
              <a:t>“The </a:t>
            </a:r>
            <a:r>
              <a:rPr lang="en-GB" i="1" dirty="0"/>
              <a:t>world of work, and the way that working life is organised in our societies today, is a major, and perhaps the strongest, single social determinant of health. Individual health practices are shaped by our workplace cultures and values. The increase in mental health disorders can only be understood in the context of increasing psycho-social stressors and strains at the workplaces. Smoking and alcohol consumption are deeply rooted in our daily working life, and can only be tackled through health promoting workplaces, which have incorporated respective policies and values. Workplace health is not confined within the factory walls. The workplace has major impacts on the health of families and communities</a:t>
            </a:r>
            <a:r>
              <a:rPr lang="en-GB" i="1" dirty="0" smtClean="0"/>
              <a:t>.”</a:t>
            </a:r>
            <a:endParaRPr lang="en-GB" i="1" dirty="0"/>
          </a:p>
        </p:txBody>
      </p:sp>
      <p:sp>
        <p:nvSpPr>
          <p:cNvPr id="3" name="Title 2"/>
          <p:cNvSpPr>
            <a:spLocks noGrp="1"/>
          </p:cNvSpPr>
          <p:nvPr>
            <p:ph type="title"/>
          </p:nvPr>
        </p:nvSpPr>
        <p:spPr/>
        <p:txBody>
          <a:bodyPr>
            <a:normAutofit fontScale="90000"/>
          </a:bodyPr>
          <a:lstStyle/>
          <a:p>
            <a:r>
              <a:rPr lang="en-GB" dirty="0"/>
              <a:t>Barcelona Declaration on Developing Good Workplace Health Practice in </a:t>
            </a:r>
            <a:r>
              <a:rPr lang="en-GB" dirty="0" smtClean="0"/>
              <a:t>Europe (2002)</a:t>
            </a:r>
            <a:endParaRPr lang="en-GB" dirty="0"/>
          </a:p>
        </p:txBody>
      </p:sp>
    </p:spTree>
    <p:extLst>
      <p:ext uri="{BB962C8B-B14F-4D97-AF65-F5344CB8AC3E}">
        <p14:creationId xmlns:p14="http://schemas.microsoft.com/office/powerpoint/2010/main" val="4165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Directed Activity</a:t>
            </a:r>
            <a:endParaRPr lang="en-GB" dirty="0"/>
          </a:p>
        </p:txBody>
      </p:sp>
      <p:sp>
        <p:nvSpPr>
          <p:cNvPr id="3" name="Content Placeholder 2"/>
          <p:cNvSpPr>
            <a:spLocks noGrp="1"/>
          </p:cNvSpPr>
          <p:nvPr>
            <p:ph idx="1"/>
          </p:nvPr>
        </p:nvSpPr>
        <p:spPr>
          <a:xfrm>
            <a:off x="872067" y="2206340"/>
            <a:ext cx="7408333" cy="3450696"/>
          </a:xfrm>
        </p:spPr>
        <p:txBody>
          <a:bodyPr>
            <a:normAutofit fontScale="92500" lnSpcReduction="20000"/>
          </a:bodyPr>
          <a:lstStyle/>
          <a:p>
            <a:r>
              <a:rPr lang="en-GB" dirty="0" smtClean="0"/>
              <a:t>Read Thriving, Striving or Just About Surviving – focus on the different types of workers described; consider what might their health and wellbeing needs be? We will discuss this in brief next week.</a:t>
            </a:r>
          </a:p>
          <a:p>
            <a:r>
              <a:rPr lang="en-GB" dirty="0" smtClean="0"/>
              <a:t>Spend time exploring the NHS Employers health and wellbeing webpages in preparation for next week’s lecture: </a:t>
            </a:r>
            <a:r>
              <a:rPr lang="en-GB" dirty="0" smtClean="0">
                <a:hlinkClick r:id="rId2"/>
              </a:rPr>
              <a:t>http</a:t>
            </a:r>
            <a:r>
              <a:rPr lang="en-GB" dirty="0">
                <a:hlinkClick r:id="rId2"/>
              </a:rPr>
              <a:t>://www.nhsemployers.org/your-workforce/retain-and-improve/staff-experience/health-work-and-</a:t>
            </a:r>
            <a:r>
              <a:rPr lang="en-GB" dirty="0" smtClean="0">
                <a:hlinkClick r:id="rId2"/>
              </a:rPr>
              <a:t>wellbeing</a:t>
            </a:r>
            <a:r>
              <a:rPr lang="en-GB" dirty="0" smtClean="0"/>
              <a:t>. Note what issues are being given attention, the size of the project to address health and wellbeing, how staff are being engaged in the project.</a:t>
            </a:r>
            <a:endParaRPr lang="en-GB" dirty="0"/>
          </a:p>
        </p:txBody>
      </p:sp>
      <p:pic>
        <p:nvPicPr>
          <p:cNvPr id="4" name="Picture 3" descr="Screen Shot 2018-09-30 at 16.05.47.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83464" y="5399197"/>
            <a:ext cx="3048000" cy="1458803"/>
          </a:xfrm>
          <a:prstGeom prst="rect">
            <a:avLst/>
          </a:prstGeom>
        </p:spPr>
      </p:pic>
    </p:spTree>
    <p:extLst>
      <p:ext uri="{BB962C8B-B14F-4D97-AF65-F5344CB8AC3E}">
        <p14:creationId xmlns:p14="http://schemas.microsoft.com/office/powerpoint/2010/main" val="19303408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33025" y="2674938"/>
            <a:ext cx="3885888" cy="3451225"/>
          </a:xfrm>
          <a:prstGeom prst="rect">
            <a:avLst/>
          </a:prstGeom>
        </p:spPr>
      </p:pic>
      <p:sp>
        <p:nvSpPr>
          <p:cNvPr id="3" name="Title 2"/>
          <p:cNvSpPr>
            <a:spLocks noGrp="1"/>
          </p:cNvSpPr>
          <p:nvPr>
            <p:ph type="title"/>
          </p:nvPr>
        </p:nvSpPr>
        <p:spPr/>
        <p:txBody>
          <a:bodyPr>
            <a:normAutofit fontScale="90000"/>
          </a:bodyPr>
          <a:lstStyle/>
          <a:p>
            <a:r>
              <a:rPr lang="en-GB" dirty="0" smtClean="0"/>
              <a:t>The Avenues of Influence for a Healthy Workplace</a:t>
            </a:r>
            <a:endParaRPr lang="en-GB" dirty="0"/>
          </a:p>
        </p:txBody>
      </p:sp>
      <p:sp>
        <p:nvSpPr>
          <p:cNvPr id="5" name="Rectangle 4"/>
          <p:cNvSpPr/>
          <p:nvPr/>
        </p:nvSpPr>
        <p:spPr>
          <a:xfrm>
            <a:off x="6067000" y="5838001"/>
            <a:ext cx="2321469" cy="461665"/>
          </a:xfrm>
          <a:prstGeom prst="rect">
            <a:avLst/>
          </a:prstGeom>
        </p:spPr>
        <p:txBody>
          <a:bodyPr wrap="none">
            <a:spAutoFit/>
          </a:bodyPr>
          <a:lstStyle/>
          <a:p>
            <a:r>
              <a:rPr lang="en-US" i="1" dirty="0"/>
              <a:t>(</a:t>
            </a:r>
            <a:r>
              <a:rPr lang="en-US" i="1" dirty="0" err="1"/>
              <a:t>Neira</a:t>
            </a:r>
            <a:r>
              <a:rPr lang="en-US" i="1" dirty="0"/>
              <a:t>, 2010, </a:t>
            </a:r>
            <a:r>
              <a:rPr lang="en-US" i="1" dirty="0" smtClean="0"/>
              <a:t>p9)</a:t>
            </a:r>
            <a:endParaRPr lang="en-US" dirty="0"/>
          </a:p>
        </p:txBody>
      </p:sp>
    </p:spTree>
    <p:extLst>
      <p:ext uri="{BB962C8B-B14F-4D97-AF65-F5344CB8AC3E}">
        <p14:creationId xmlns:p14="http://schemas.microsoft.com/office/powerpoint/2010/main" val="14612453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What does workplace health and wellbeing promotion look like?</a:t>
            </a:r>
            <a:endParaRPr lang="en-GB" dirty="0"/>
          </a:p>
        </p:txBody>
      </p:sp>
      <p:pic>
        <p:nvPicPr>
          <p:cNvPr id="6" name="Content Placeholder 3" descr="Screen Shot 2018-07-27 at 11.49.51.png"/>
          <p:cNvPicPr>
            <a:picLocks noGrp="1" noChangeAspect="1"/>
          </p:cNvPicPr>
          <p:nvPr>
            <p:ph idx="1"/>
          </p:nvPr>
        </p:nvPicPr>
        <p:blipFill>
          <a:blip r:embed="rId2" cstate="email">
            <a:extLst>
              <a:ext uri="{28A0092B-C50C-407E-A947-70E740481C1C}">
                <a14:useLocalDpi xmlns:a14="http://schemas.microsoft.com/office/drawing/2010/main" val="0"/>
              </a:ext>
            </a:extLst>
          </a:blip>
          <a:srcRect l="-33823" r="-33823"/>
          <a:stretch>
            <a:fillRect/>
          </a:stretch>
        </p:blipFill>
        <p:spPr>
          <a:xfrm>
            <a:off x="545146" y="1591057"/>
            <a:ext cx="9315029" cy="5122936"/>
          </a:xfrm>
        </p:spPr>
      </p:pic>
      <p:sp>
        <p:nvSpPr>
          <p:cNvPr id="7" name="TextBox 6"/>
          <p:cNvSpPr txBox="1"/>
          <p:nvPr/>
        </p:nvSpPr>
        <p:spPr>
          <a:xfrm>
            <a:off x="488378" y="5354136"/>
            <a:ext cx="2865365" cy="646331"/>
          </a:xfrm>
          <a:prstGeom prst="rect">
            <a:avLst/>
          </a:prstGeom>
          <a:noFill/>
        </p:spPr>
        <p:txBody>
          <a:bodyPr wrap="square" rtlCol="0">
            <a:spAutoFit/>
          </a:bodyPr>
          <a:lstStyle/>
          <a:p>
            <a:r>
              <a:rPr lang="en-US" b="1" dirty="0"/>
              <a:t>WHO </a:t>
            </a:r>
            <a:r>
              <a:rPr lang="en-US" b="1" dirty="0" smtClean="0"/>
              <a:t>Healthy </a:t>
            </a:r>
            <a:r>
              <a:rPr lang="en-US" b="1" dirty="0"/>
              <a:t>W</a:t>
            </a:r>
            <a:r>
              <a:rPr lang="en-US" b="1" dirty="0" smtClean="0"/>
              <a:t>orkplace </a:t>
            </a:r>
            <a:r>
              <a:rPr lang="en-US" b="1" dirty="0"/>
              <a:t>M</a:t>
            </a:r>
            <a:r>
              <a:rPr lang="en-US" b="1" dirty="0" smtClean="0"/>
              <a:t>odel (</a:t>
            </a:r>
            <a:r>
              <a:rPr lang="en-US" b="1" dirty="0" err="1" smtClean="0"/>
              <a:t>Neira</a:t>
            </a:r>
            <a:r>
              <a:rPr lang="en-US" b="1" dirty="0" smtClean="0"/>
              <a:t>, 2010, p.8)</a:t>
            </a:r>
            <a:endParaRPr lang="en-GB" dirty="0"/>
          </a:p>
        </p:txBody>
      </p:sp>
    </p:spTree>
    <p:extLst>
      <p:ext uri="{BB962C8B-B14F-4D97-AF65-F5344CB8AC3E}">
        <p14:creationId xmlns:p14="http://schemas.microsoft.com/office/powerpoint/2010/main" val="1979198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https://slideplayer.com/slide/8577065/</a:t>
            </a:r>
          </a:p>
        </p:txBody>
      </p:sp>
      <p:sp>
        <p:nvSpPr>
          <p:cNvPr id="3" name="Title 2"/>
          <p:cNvSpPr>
            <a:spLocks noGrp="1"/>
          </p:cNvSpPr>
          <p:nvPr>
            <p:ph type="title"/>
          </p:nvPr>
        </p:nvSpPr>
        <p:spPr/>
        <p:txBody>
          <a:bodyPr/>
          <a:lstStyle/>
          <a:p>
            <a:r>
              <a:rPr lang="en-GB" dirty="0" smtClean="0"/>
              <a:t>Case Study: </a:t>
            </a:r>
            <a:r>
              <a:rPr lang="en-GB" dirty="0" err="1" smtClean="0"/>
              <a:t>Tilmanstone</a:t>
            </a:r>
            <a:r>
              <a:rPr lang="en-GB" dirty="0" smtClean="0"/>
              <a:t> Salads</a:t>
            </a:r>
            <a:endParaRPr lang="en-GB" dirty="0"/>
          </a:p>
        </p:txBody>
      </p:sp>
      <p:pic>
        <p:nvPicPr>
          <p:cNvPr id="4" name="Picture 3"/>
          <p:cNvPicPr>
            <a:picLocks noChangeAspect="1"/>
          </p:cNvPicPr>
          <p:nvPr/>
        </p:nvPicPr>
        <p:blipFill>
          <a:blip r:embed="rId2"/>
          <a:stretch>
            <a:fillRect/>
          </a:stretch>
        </p:blipFill>
        <p:spPr>
          <a:xfrm>
            <a:off x="6274889" y="4667414"/>
            <a:ext cx="2499871" cy="1865575"/>
          </a:xfrm>
          <a:prstGeom prst="rect">
            <a:avLst/>
          </a:prstGeom>
        </p:spPr>
      </p:pic>
      <p:pic>
        <p:nvPicPr>
          <p:cNvPr id="5" name="Picture 4"/>
          <p:cNvPicPr>
            <a:picLocks noChangeAspect="1"/>
          </p:cNvPicPr>
          <p:nvPr/>
        </p:nvPicPr>
        <p:blipFill>
          <a:blip r:embed="rId3"/>
          <a:stretch>
            <a:fillRect/>
          </a:stretch>
        </p:blipFill>
        <p:spPr>
          <a:xfrm>
            <a:off x="3262425" y="4400815"/>
            <a:ext cx="2518104" cy="2132174"/>
          </a:xfrm>
          <a:prstGeom prst="rect">
            <a:avLst/>
          </a:prstGeom>
        </p:spPr>
      </p:pic>
      <p:pic>
        <p:nvPicPr>
          <p:cNvPr id="6" name="Picture 5"/>
          <p:cNvPicPr>
            <a:picLocks noChangeAspect="1"/>
          </p:cNvPicPr>
          <p:nvPr/>
        </p:nvPicPr>
        <p:blipFill>
          <a:blip r:embed="rId4"/>
          <a:stretch>
            <a:fillRect/>
          </a:stretch>
        </p:blipFill>
        <p:spPr>
          <a:xfrm>
            <a:off x="712493" y="4806501"/>
            <a:ext cx="2302752" cy="1502672"/>
          </a:xfrm>
          <a:prstGeom prst="rect">
            <a:avLst/>
          </a:prstGeom>
        </p:spPr>
      </p:pic>
    </p:spTree>
    <p:extLst>
      <p:ext uri="{BB962C8B-B14F-4D97-AF65-F5344CB8AC3E}">
        <p14:creationId xmlns:p14="http://schemas.microsoft.com/office/powerpoint/2010/main" val="5051771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0635" y="559573"/>
            <a:ext cx="4192902" cy="5976399"/>
          </a:xfrm>
          <a:prstGeom prst="rect">
            <a:avLst/>
          </a:prstGeom>
        </p:spPr>
      </p:pic>
      <p:sp>
        <p:nvSpPr>
          <p:cNvPr id="5" name="Rectangle 4"/>
          <p:cNvSpPr/>
          <p:nvPr/>
        </p:nvSpPr>
        <p:spPr>
          <a:xfrm>
            <a:off x="4500438" y="144075"/>
            <a:ext cx="4866198" cy="415498"/>
          </a:xfrm>
          <a:prstGeom prst="rect">
            <a:avLst/>
          </a:prstGeom>
        </p:spPr>
        <p:txBody>
          <a:bodyPr wrap="square">
            <a:spAutoFit/>
          </a:bodyPr>
          <a:lstStyle/>
          <a:p>
            <a:r>
              <a:rPr lang="en-GB" sz="1050" dirty="0">
                <a:hlinkClick r:id="rId4"/>
              </a:rPr>
              <a:t>http://www.nhsemployers.org/-/</a:t>
            </a:r>
            <a:r>
              <a:rPr lang="en-GB" sz="1050" dirty="0" smtClean="0">
                <a:hlinkClick r:id="rId4"/>
              </a:rPr>
              <a:t>media/Employers/Documents/Retain-and-improve/Health-and-wellbeing/Vital-signs-eight-essentials-May-2018-web.pdf</a:t>
            </a:r>
            <a:r>
              <a:rPr lang="en-GB" sz="1050" dirty="0" smtClean="0"/>
              <a:t> </a:t>
            </a:r>
            <a:endParaRPr lang="en-GB" sz="1050" dirty="0"/>
          </a:p>
        </p:txBody>
      </p:sp>
      <p:pic>
        <p:nvPicPr>
          <p:cNvPr id="6" name="Picture 5"/>
          <p:cNvPicPr>
            <a:picLocks noChangeAspect="1"/>
          </p:cNvPicPr>
          <p:nvPr/>
        </p:nvPicPr>
        <p:blipFill>
          <a:blip r:embed="rId5"/>
          <a:stretch>
            <a:fillRect/>
          </a:stretch>
        </p:blipFill>
        <p:spPr>
          <a:xfrm>
            <a:off x="83882" y="1121133"/>
            <a:ext cx="4474202" cy="3075415"/>
          </a:xfrm>
          <a:prstGeom prst="rect">
            <a:avLst/>
          </a:prstGeom>
        </p:spPr>
      </p:pic>
      <p:pic>
        <p:nvPicPr>
          <p:cNvPr id="7" name="Picture 6"/>
          <p:cNvPicPr>
            <a:picLocks noChangeAspect="1"/>
          </p:cNvPicPr>
          <p:nvPr/>
        </p:nvPicPr>
        <p:blipFill>
          <a:blip r:embed="rId6"/>
          <a:stretch>
            <a:fillRect/>
          </a:stretch>
        </p:blipFill>
        <p:spPr>
          <a:xfrm>
            <a:off x="104774" y="4286250"/>
            <a:ext cx="4467225" cy="1943100"/>
          </a:xfrm>
          <a:prstGeom prst="rect">
            <a:avLst/>
          </a:prstGeom>
        </p:spPr>
      </p:pic>
      <p:sp>
        <p:nvSpPr>
          <p:cNvPr id="8" name="Rectangle 7"/>
          <p:cNvSpPr/>
          <p:nvPr/>
        </p:nvSpPr>
        <p:spPr>
          <a:xfrm>
            <a:off x="322028" y="6305139"/>
            <a:ext cx="4572000" cy="430887"/>
          </a:xfrm>
          <a:prstGeom prst="rect">
            <a:avLst/>
          </a:prstGeom>
        </p:spPr>
        <p:txBody>
          <a:bodyPr>
            <a:spAutoFit/>
          </a:bodyPr>
          <a:lstStyle/>
          <a:p>
            <a:r>
              <a:rPr lang="en-GB" sz="1100" dirty="0">
                <a:hlinkClick r:id="rId7"/>
              </a:rPr>
              <a:t>http://www.nhsemployers.org/your-workforce/retain-and-improve/staff-experience/health-work-and-wellbeing</a:t>
            </a:r>
            <a:r>
              <a:rPr lang="en-GB" sz="1100" dirty="0" smtClean="0"/>
              <a:t>. </a:t>
            </a:r>
            <a:endParaRPr lang="en-GB" sz="1100" dirty="0"/>
          </a:p>
        </p:txBody>
      </p:sp>
    </p:spTree>
    <p:extLst>
      <p:ext uri="{BB962C8B-B14F-4D97-AF65-F5344CB8AC3E}">
        <p14:creationId xmlns:p14="http://schemas.microsoft.com/office/powerpoint/2010/main" val="154621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Health Promotion Planning Models</a:t>
            </a:r>
            <a:endParaRPr lang="en-GB" dirty="0"/>
          </a:p>
        </p:txBody>
      </p:sp>
      <p:pic>
        <p:nvPicPr>
          <p:cNvPr id="4" name="Content Placeholder 3"/>
          <p:cNvPicPr>
            <a:picLocks noGrp="1" noChangeAspect="1"/>
          </p:cNvPicPr>
          <p:nvPr>
            <p:ph idx="1"/>
          </p:nvPr>
        </p:nvPicPr>
        <p:blipFill>
          <a:blip r:embed="rId2"/>
          <a:srcRect t="2" b="2"/>
          <a:stretch>
            <a:fillRect/>
          </a:stretch>
        </p:blipFill>
        <p:spPr>
          <a:prstGeom prst="rect">
            <a:avLst/>
          </a:prstGeom>
        </p:spPr>
      </p:pic>
    </p:spTree>
    <p:extLst>
      <p:ext uri="{BB962C8B-B14F-4D97-AF65-F5344CB8AC3E}">
        <p14:creationId xmlns:p14="http://schemas.microsoft.com/office/powerpoint/2010/main" val="32442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Health Promotion Planning Cycle </a:t>
            </a:r>
            <a:r>
              <a:rPr lang="en-GB" sz="2200" dirty="0" smtClean="0"/>
              <a:t>(Naidoo and Wills, 2009)</a:t>
            </a:r>
            <a:endParaRPr lang="en-GB"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9952149"/>
              </p:ext>
            </p:extLst>
          </p:nvPr>
        </p:nvGraphicFramePr>
        <p:xfrm>
          <a:off x="457200" y="1600201"/>
          <a:ext cx="8003232" cy="420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491880" y="4072338"/>
            <a:ext cx="1403970" cy="400110"/>
          </a:xfrm>
          <a:prstGeom prst="rect">
            <a:avLst/>
          </a:prstGeom>
          <a:noFill/>
          <a:ln>
            <a:solidFill>
              <a:schemeClr val="accent1"/>
            </a:solidFill>
          </a:ln>
        </p:spPr>
        <p:txBody>
          <a:bodyPr wrap="square" rtlCol="0">
            <a:spAutoFit/>
          </a:bodyPr>
          <a:lstStyle/>
          <a:p>
            <a:pPr algn="ctr"/>
            <a:r>
              <a:rPr lang="en-GB" sz="2000" dirty="0" smtClean="0"/>
              <a:t>Evidence</a:t>
            </a:r>
            <a:endParaRPr lang="en-GB" dirty="0"/>
          </a:p>
        </p:txBody>
      </p:sp>
      <p:cxnSp>
        <p:nvCxnSpPr>
          <p:cNvPr id="7" name="Straight Arrow Connector 6"/>
          <p:cNvCxnSpPr/>
          <p:nvPr/>
        </p:nvCxnSpPr>
        <p:spPr>
          <a:xfrm>
            <a:off x="3491880" y="3356992"/>
            <a:ext cx="270030" cy="715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61910" y="4441670"/>
            <a:ext cx="0" cy="427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96136" y="2132856"/>
            <a:ext cx="1728192" cy="400110"/>
          </a:xfrm>
          <a:prstGeom prst="rect">
            <a:avLst/>
          </a:prstGeom>
          <a:noFill/>
        </p:spPr>
        <p:txBody>
          <a:bodyPr wrap="square" rtlCol="0">
            <a:spAutoFit/>
          </a:bodyPr>
          <a:lstStyle/>
          <a:p>
            <a:r>
              <a:rPr lang="en-GB" sz="2000" dirty="0" smtClean="0"/>
              <a:t>Assess</a:t>
            </a:r>
            <a:endParaRPr lang="en-GB" sz="2000" dirty="0"/>
          </a:p>
        </p:txBody>
      </p:sp>
      <p:sp>
        <p:nvSpPr>
          <p:cNvPr id="17" name="TextBox 16"/>
          <p:cNvSpPr txBox="1"/>
          <p:nvPr/>
        </p:nvSpPr>
        <p:spPr>
          <a:xfrm>
            <a:off x="6660232" y="3945830"/>
            <a:ext cx="1800200" cy="1323439"/>
          </a:xfrm>
          <a:prstGeom prst="rect">
            <a:avLst/>
          </a:prstGeom>
          <a:noFill/>
        </p:spPr>
        <p:txBody>
          <a:bodyPr wrap="square" rtlCol="0">
            <a:spAutoFit/>
          </a:bodyPr>
          <a:lstStyle/>
          <a:p>
            <a:r>
              <a:rPr lang="en-GB" sz="2000" dirty="0" smtClean="0"/>
              <a:t>Analyse causes and contributory factors</a:t>
            </a:r>
            <a:endParaRPr lang="en-GB" sz="2000" dirty="0"/>
          </a:p>
        </p:txBody>
      </p:sp>
      <p:sp>
        <p:nvSpPr>
          <p:cNvPr id="18" name="TextBox 17"/>
          <p:cNvSpPr txBox="1"/>
          <p:nvPr/>
        </p:nvSpPr>
        <p:spPr>
          <a:xfrm>
            <a:off x="1176459" y="5846991"/>
            <a:ext cx="1512168" cy="400110"/>
          </a:xfrm>
          <a:prstGeom prst="rect">
            <a:avLst/>
          </a:prstGeom>
          <a:noFill/>
          <a:ln>
            <a:solidFill>
              <a:schemeClr val="accent1"/>
            </a:solidFill>
          </a:ln>
        </p:spPr>
        <p:txBody>
          <a:bodyPr wrap="square" rtlCol="0">
            <a:spAutoFit/>
          </a:bodyPr>
          <a:lstStyle/>
          <a:p>
            <a:pPr algn="ctr"/>
            <a:r>
              <a:rPr lang="en-GB" sz="2000" dirty="0" smtClean="0"/>
              <a:t>Resources</a:t>
            </a:r>
            <a:endParaRPr lang="en-GB" dirty="0"/>
          </a:p>
        </p:txBody>
      </p:sp>
      <p:cxnSp>
        <p:nvCxnSpPr>
          <p:cNvPr id="20" name="Elbow Connector 19"/>
          <p:cNvCxnSpPr>
            <a:stCxn id="18" idx="0"/>
          </p:cNvCxnSpPr>
          <p:nvPr/>
        </p:nvCxnSpPr>
        <p:spPr>
          <a:xfrm rot="5400000" flipH="1" flipV="1">
            <a:off x="2022553" y="5180917"/>
            <a:ext cx="576064" cy="7560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72200" y="5631630"/>
            <a:ext cx="2088232" cy="1015663"/>
          </a:xfrm>
          <a:prstGeom prst="rect">
            <a:avLst/>
          </a:prstGeom>
          <a:noFill/>
          <a:ln>
            <a:solidFill>
              <a:schemeClr val="accent1"/>
            </a:solidFill>
          </a:ln>
        </p:spPr>
        <p:txBody>
          <a:bodyPr wrap="square" rtlCol="0">
            <a:spAutoFit/>
          </a:bodyPr>
          <a:lstStyle/>
          <a:p>
            <a:pPr algn="ctr"/>
            <a:r>
              <a:rPr lang="en-GB" sz="2000" dirty="0" smtClean="0"/>
              <a:t>Identify obstacles and risks in implementation</a:t>
            </a:r>
            <a:endParaRPr lang="en-GB" sz="2000" dirty="0"/>
          </a:p>
        </p:txBody>
      </p:sp>
      <p:cxnSp>
        <p:nvCxnSpPr>
          <p:cNvPr id="24" name="Elbow Connector 23"/>
          <p:cNvCxnSpPr>
            <a:stCxn id="22" idx="0"/>
          </p:cNvCxnSpPr>
          <p:nvPr/>
        </p:nvCxnSpPr>
        <p:spPr>
          <a:xfrm rot="16200000" flipV="1">
            <a:off x="6641737" y="4857051"/>
            <a:ext cx="345428" cy="12037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1702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12"/>
          <p:cNvSpPr txBox="1">
            <a:spLocks noChangeArrowheads="1"/>
          </p:cNvSpPr>
          <p:nvPr/>
        </p:nvSpPr>
        <p:spPr bwMode="auto">
          <a:xfrm>
            <a:off x="739775" y="5380038"/>
            <a:ext cx="5302250" cy="831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a:solidFill>
                  <a:schemeClr val="tx1"/>
                </a:solidFill>
                <a:latin typeface="News Gothic MT" charset="0"/>
                <a:ea typeface="MS PGothic" pitchFamily="34" charset="-128"/>
              </a:defRPr>
            </a:lvl1pPr>
            <a:lvl2pPr marL="742950" indent="-285750">
              <a:defRPr>
                <a:solidFill>
                  <a:schemeClr val="tx1"/>
                </a:solidFill>
                <a:latin typeface="News Gothic MT" charset="0"/>
                <a:ea typeface="MS PGothic" pitchFamily="34" charset="-128"/>
              </a:defRPr>
            </a:lvl2pPr>
            <a:lvl3pPr marL="1143000" indent="-228600">
              <a:defRPr>
                <a:solidFill>
                  <a:schemeClr val="tx1"/>
                </a:solidFill>
                <a:latin typeface="News Gothic MT" charset="0"/>
                <a:ea typeface="MS PGothic" pitchFamily="34" charset="-128"/>
              </a:defRPr>
            </a:lvl3pPr>
            <a:lvl4pPr marL="1600200" indent="-228600">
              <a:defRPr>
                <a:solidFill>
                  <a:schemeClr val="tx1"/>
                </a:solidFill>
                <a:latin typeface="News Gothic MT" charset="0"/>
                <a:ea typeface="MS PGothic" pitchFamily="34" charset="-128"/>
              </a:defRPr>
            </a:lvl4pPr>
            <a:lvl5pPr marL="2057400" indent="-228600">
              <a:defRPr>
                <a:solidFill>
                  <a:schemeClr val="tx1"/>
                </a:solidFill>
                <a:latin typeface="News Gothic MT" charset="0"/>
                <a:ea typeface="MS PGothic" pitchFamily="34" charset="-128"/>
              </a:defRPr>
            </a:lvl5pPr>
            <a:lvl6pPr marL="2514600" indent="-228600" fontAlgn="base">
              <a:spcBef>
                <a:spcPct val="0"/>
              </a:spcBef>
              <a:spcAft>
                <a:spcPct val="0"/>
              </a:spcAft>
              <a:defRPr>
                <a:solidFill>
                  <a:schemeClr val="tx1"/>
                </a:solidFill>
                <a:latin typeface="News Gothic MT" charset="0"/>
                <a:ea typeface="MS PGothic" pitchFamily="34" charset="-128"/>
              </a:defRPr>
            </a:lvl6pPr>
            <a:lvl7pPr marL="2971800" indent="-228600" fontAlgn="base">
              <a:spcBef>
                <a:spcPct val="0"/>
              </a:spcBef>
              <a:spcAft>
                <a:spcPct val="0"/>
              </a:spcAft>
              <a:defRPr>
                <a:solidFill>
                  <a:schemeClr val="tx1"/>
                </a:solidFill>
                <a:latin typeface="News Gothic MT" charset="0"/>
                <a:ea typeface="MS PGothic" pitchFamily="34" charset="-128"/>
              </a:defRPr>
            </a:lvl7pPr>
            <a:lvl8pPr marL="3429000" indent="-228600" fontAlgn="base">
              <a:spcBef>
                <a:spcPct val="0"/>
              </a:spcBef>
              <a:spcAft>
                <a:spcPct val="0"/>
              </a:spcAft>
              <a:defRPr>
                <a:solidFill>
                  <a:schemeClr val="tx1"/>
                </a:solidFill>
                <a:latin typeface="News Gothic MT" charset="0"/>
                <a:ea typeface="MS PGothic" pitchFamily="34" charset="-128"/>
              </a:defRPr>
            </a:lvl8pPr>
            <a:lvl9pPr marL="3886200" indent="-228600" fontAlgn="base">
              <a:spcBef>
                <a:spcPct val="0"/>
              </a:spcBef>
              <a:spcAft>
                <a:spcPct val="0"/>
              </a:spcAft>
              <a:defRPr>
                <a:solidFill>
                  <a:schemeClr val="tx1"/>
                </a:solidFill>
                <a:latin typeface="News Gothic MT" charset="0"/>
                <a:ea typeface="MS PGothic" pitchFamily="34" charset="-128"/>
              </a:defRPr>
            </a:lvl9pPr>
          </a:lstStyle>
          <a:p>
            <a:pPr algn="ctr"/>
            <a:r>
              <a:rPr lang="en-US" altLang="en-US" dirty="0"/>
              <a:t>7. </a:t>
            </a:r>
            <a:r>
              <a:rPr lang="en-US" altLang="en-US" sz="2400" b="1" dirty="0"/>
              <a:t>ACTION! </a:t>
            </a:r>
            <a:r>
              <a:rPr lang="en-US" altLang="en-US" dirty="0"/>
              <a:t>Implement your plan, including your evaluation</a:t>
            </a:r>
            <a:r>
              <a:rPr lang="en-US" altLang="en-US" sz="2400" b="1" dirty="0"/>
              <a:t> </a:t>
            </a:r>
          </a:p>
        </p:txBody>
      </p:sp>
      <p:sp>
        <p:nvSpPr>
          <p:cNvPr id="14338" name="Title 4"/>
          <p:cNvSpPr txBox="1">
            <a:spLocks/>
          </p:cNvSpPr>
          <p:nvPr/>
        </p:nvSpPr>
        <p:spPr bwMode="auto">
          <a:xfrm>
            <a:off x="741362" y="228600"/>
            <a:ext cx="815111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itchFamily="34" charset="-128"/>
              </a:defRPr>
            </a:lvl1pPr>
            <a:lvl2pPr marL="742950" indent="-285750">
              <a:defRPr>
                <a:solidFill>
                  <a:schemeClr val="tx1"/>
                </a:solidFill>
                <a:latin typeface="News Gothic MT" charset="0"/>
                <a:ea typeface="MS PGothic" pitchFamily="34" charset="-128"/>
              </a:defRPr>
            </a:lvl2pPr>
            <a:lvl3pPr marL="1143000" indent="-228600">
              <a:defRPr>
                <a:solidFill>
                  <a:schemeClr val="tx1"/>
                </a:solidFill>
                <a:latin typeface="News Gothic MT" charset="0"/>
                <a:ea typeface="MS PGothic" pitchFamily="34" charset="-128"/>
              </a:defRPr>
            </a:lvl3pPr>
            <a:lvl4pPr marL="1600200" indent="-228600">
              <a:defRPr>
                <a:solidFill>
                  <a:schemeClr val="tx1"/>
                </a:solidFill>
                <a:latin typeface="News Gothic MT" charset="0"/>
                <a:ea typeface="MS PGothic" pitchFamily="34" charset="-128"/>
              </a:defRPr>
            </a:lvl4pPr>
            <a:lvl5pPr marL="2057400" indent="-228600">
              <a:defRPr>
                <a:solidFill>
                  <a:schemeClr val="tx1"/>
                </a:solidFill>
                <a:latin typeface="News Gothic MT" charset="0"/>
                <a:ea typeface="MS PGothic" pitchFamily="34" charset="-128"/>
              </a:defRPr>
            </a:lvl5pPr>
            <a:lvl6pPr marL="2514600" indent="-228600" fontAlgn="base">
              <a:spcBef>
                <a:spcPct val="0"/>
              </a:spcBef>
              <a:spcAft>
                <a:spcPct val="0"/>
              </a:spcAft>
              <a:defRPr>
                <a:solidFill>
                  <a:schemeClr val="tx1"/>
                </a:solidFill>
                <a:latin typeface="News Gothic MT" charset="0"/>
                <a:ea typeface="MS PGothic" pitchFamily="34" charset="-128"/>
              </a:defRPr>
            </a:lvl6pPr>
            <a:lvl7pPr marL="2971800" indent="-228600" fontAlgn="base">
              <a:spcBef>
                <a:spcPct val="0"/>
              </a:spcBef>
              <a:spcAft>
                <a:spcPct val="0"/>
              </a:spcAft>
              <a:defRPr>
                <a:solidFill>
                  <a:schemeClr val="tx1"/>
                </a:solidFill>
                <a:latin typeface="News Gothic MT" charset="0"/>
                <a:ea typeface="MS PGothic" pitchFamily="34" charset="-128"/>
              </a:defRPr>
            </a:lvl7pPr>
            <a:lvl8pPr marL="3429000" indent="-228600" fontAlgn="base">
              <a:spcBef>
                <a:spcPct val="0"/>
              </a:spcBef>
              <a:spcAft>
                <a:spcPct val="0"/>
              </a:spcAft>
              <a:defRPr>
                <a:solidFill>
                  <a:schemeClr val="tx1"/>
                </a:solidFill>
                <a:latin typeface="News Gothic MT" charset="0"/>
                <a:ea typeface="MS PGothic" pitchFamily="34" charset="-128"/>
              </a:defRPr>
            </a:lvl8pPr>
            <a:lvl9pPr marL="3886200" indent="-228600" fontAlgn="base">
              <a:spcBef>
                <a:spcPct val="0"/>
              </a:spcBef>
              <a:spcAft>
                <a:spcPct val="0"/>
              </a:spcAft>
              <a:defRPr>
                <a:solidFill>
                  <a:schemeClr val="tx1"/>
                </a:solidFill>
                <a:latin typeface="News Gothic MT" charset="0"/>
                <a:ea typeface="MS PGothic" pitchFamily="34" charset="-128"/>
              </a:defRPr>
            </a:lvl9pPr>
          </a:lstStyle>
          <a:p>
            <a:r>
              <a:rPr lang="en-US" altLang="en-US" sz="3200" dirty="0">
                <a:solidFill>
                  <a:schemeClr val="bg1"/>
                </a:solidFill>
                <a:latin typeface="+mj-lt"/>
              </a:rPr>
              <a:t>Planning Model </a:t>
            </a:r>
            <a:r>
              <a:rPr lang="en-US" altLang="en-US" sz="3200" dirty="0" smtClean="0">
                <a:solidFill>
                  <a:schemeClr val="bg1"/>
                </a:solidFill>
                <a:latin typeface="+mj-lt"/>
              </a:rPr>
              <a:t>Flow </a:t>
            </a:r>
            <a:r>
              <a:rPr lang="en-US" altLang="en-US" sz="2000" dirty="0" smtClean="0">
                <a:solidFill>
                  <a:schemeClr val="bg1"/>
                </a:solidFill>
                <a:latin typeface="+mj-lt"/>
              </a:rPr>
              <a:t>(</a:t>
            </a:r>
            <a:r>
              <a:rPr lang="en-US" altLang="en-US" sz="2000" dirty="0" err="1" smtClean="0">
                <a:solidFill>
                  <a:schemeClr val="bg1"/>
                </a:solidFill>
                <a:latin typeface="+mj-lt"/>
              </a:rPr>
              <a:t>Ewles</a:t>
            </a:r>
            <a:r>
              <a:rPr lang="en-US" altLang="en-US" sz="2000" dirty="0" smtClean="0">
                <a:solidFill>
                  <a:schemeClr val="bg1"/>
                </a:solidFill>
                <a:latin typeface="+mj-lt"/>
              </a:rPr>
              <a:t> and </a:t>
            </a:r>
            <a:r>
              <a:rPr lang="en-US" altLang="en-US" sz="2000" dirty="0" err="1" smtClean="0">
                <a:solidFill>
                  <a:schemeClr val="bg1"/>
                </a:solidFill>
                <a:latin typeface="+mj-lt"/>
              </a:rPr>
              <a:t>Simnett</a:t>
            </a:r>
            <a:r>
              <a:rPr lang="en-US" altLang="en-US" sz="2000" dirty="0" smtClean="0">
                <a:solidFill>
                  <a:schemeClr val="bg1"/>
                </a:solidFill>
                <a:latin typeface="+mj-lt"/>
              </a:rPr>
              <a:t>, 2003)</a:t>
            </a:r>
            <a:endParaRPr lang="en-US" altLang="en-US" sz="2000" dirty="0">
              <a:solidFill>
                <a:schemeClr val="bg1"/>
              </a:solidFill>
              <a:latin typeface="+mj-lt"/>
            </a:endParaRPr>
          </a:p>
        </p:txBody>
      </p:sp>
      <p:sp>
        <p:nvSpPr>
          <p:cNvPr id="19" name="Right Arrow 18"/>
          <p:cNvSpPr/>
          <p:nvPr/>
        </p:nvSpPr>
        <p:spPr>
          <a:xfrm flipV="1">
            <a:off x="6196010" y="5610609"/>
            <a:ext cx="1241993" cy="255069"/>
          </a:xfrm>
          <a:prstGeom prst="rightArrow">
            <a:avLst/>
          </a:prstGeom>
          <a:solidFill>
            <a:schemeClr val="bg1">
              <a:alpha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Bent-Up Arrow 20"/>
          <p:cNvSpPr/>
          <p:nvPr/>
        </p:nvSpPr>
        <p:spPr>
          <a:xfrm>
            <a:off x="7605664" y="5379408"/>
            <a:ext cx="990803" cy="414614"/>
          </a:xfrm>
          <a:prstGeom prst="bentUp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Left Arrow 22"/>
          <p:cNvSpPr/>
          <p:nvPr/>
        </p:nvSpPr>
        <p:spPr>
          <a:xfrm flipV="1">
            <a:off x="6196009" y="4816622"/>
            <a:ext cx="2232796" cy="248138"/>
          </a:xfrm>
          <a:prstGeom prst="left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Left Arrow 23"/>
          <p:cNvSpPr/>
          <p:nvPr/>
        </p:nvSpPr>
        <p:spPr>
          <a:xfrm flipV="1">
            <a:off x="6196009" y="4129241"/>
            <a:ext cx="2232797" cy="248138"/>
          </a:xfrm>
          <a:prstGeom prst="left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Left Arrow 24"/>
          <p:cNvSpPr/>
          <p:nvPr/>
        </p:nvSpPr>
        <p:spPr>
          <a:xfrm flipV="1">
            <a:off x="6196009" y="2092534"/>
            <a:ext cx="2232797" cy="248138"/>
          </a:xfrm>
          <a:prstGeom prst="left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Left Arrow 25"/>
          <p:cNvSpPr/>
          <p:nvPr/>
        </p:nvSpPr>
        <p:spPr>
          <a:xfrm flipV="1">
            <a:off x="6196010" y="2706631"/>
            <a:ext cx="2232796" cy="248138"/>
          </a:xfrm>
          <a:prstGeom prst="left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Left Arrow 26"/>
          <p:cNvSpPr/>
          <p:nvPr/>
        </p:nvSpPr>
        <p:spPr>
          <a:xfrm flipV="1">
            <a:off x="6196010" y="3422071"/>
            <a:ext cx="2232796" cy="248138"/>
          </a:xfrm>
          <a:prstGeom prst="left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Left Arrow 27"/>
          <p:cNvSpPr/>
          <p:nvPr/>
        </p:nvSpPr>
        <p:spPr>
          <a:xfrm flipV="1">
            <a:off x="6196010" y="1494224"/>
            <a:ext cx="1800193" cy="248138"/>
          </a:xfrm>
          <a:prstGeom prst="left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Up Arrow 28"/>
          <p:cNvSpPr/>
          <p:nvPr/>
        </p:nvSpPr>
        <p:spPr>
          <a:xfrm flipH="1">
            <a:off x="8379967" y="2431252"/>
            <a:ext cx="293054" cy="2841010"/>
          </a:xfrm>
          <a:prstGeom prst="up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Bent-Up Arrow 29"/>
          <p:cNvSpPr/>
          <p:nvPr/>
        </p:nvSpPr>
        <p:spPr>
          <a:xfrm rot="16200000">
            <a:off x="7907397" y="1645234"/>
            <a:ext cx="860586" cy="530289"/>
          </a:xfrm>
          <a:prstGeom prst="bentUpArrow">
            <a:avLst/>
          </a:prstGeom>
          <a:solidFill>
            <a:srgbClr val="FFFFFF">
              <a:alpha val="85000"/>
            </a:srgb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Down Arrow Callout 30"/>
          <p:cNvSpPr/>
          <p:nvPr/>
        </p:nvSpPr>
        <p:spPr>
          <a:xfrm>
            <a:off x="741714" y="1373030"/>
            <a:ext cx="5301842" cy="639626"/>
          </a:xfrm>
          <a:prstGeom prst="downArrowCallou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solidFill>
                  <a:srgbClr val="000000"/>
                </a:solidFill>
              </a:rPr>
              <a:t>1.Identify </a:t>
            </a:r>
            <a:r>
              <a:rPr lang="en-US" b="1" dirty="0">
                <a:solidFill>
                  <a:srgbClr val="000000"/>
                </a:solidFill>
              </a:rPr>
              <a:t>NEEDS</a:t>
            </a:r>
            <a:r>
              <a:rPr lang="en-US" dirty="0">
                <a:solidFill>
                  <a:srgbClr val="000000"/>
                </a:solidFill>
              </a:rPr>
              <a:t> and </a:t>
            </a:r>
            <a:r>
              <a:rPr lang="en-US" b="1" dirty="0">
                <a:solidFill>
                  <a:srgbClr val="000000"/>
                </a:solidFill>
              </a:rPr>
              <a:t>PRIORITIES</a:t>
            </a:r>
          </a:p>
        </p:txBody>
      </p:sp>
      <p:sp>
        <p:nvSpPr>
          <p:cNvPr id="32" name="Down Arrow Callout 31"/>
          <p:cNvSpPr/>
          <p:nvPr/>
        </p:nvSpPr>
        <p:spPr>
          <a:xfrm>
            <a:off x="741714" y="2012656"/>
            <a:ext cx="5301842" cy="629314"/>
          </a:xfrm>
          <a:prstGeom prst="downArrowCallou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solidFill>
                  <a:srgbClr val="000000"/>
                </a:solidFill>
              </a:rPr>
              <a:t>2. Set </a:t>
            </a:r>
            <a:r>
              <a:rPr lang="en-US" b="1" dirty="0">
                <a:solidFill>
                  <a:srgbClr val="000000"/>
                </a:solidFill>
              </a:rPr>
              <a:t>AIMS</a:t>
            </a:r>
            <a:r>
              <a:rPr lang="en-US" dirty="0">
                <a:solidFill>
                  <a:srgbClr val="000000"/>
                </a:solidFill>
              </a:rPr>
              <a:t> and </a:t>
            </a:r>
            <a:r>
              <a:rPr lang="en-US" b="1" dirty="0">
                <a:solidFill>
                  <a:srgbClr val="000000"/>
                </a:solidFill>
              </a:rPr>
              <a:t>OBJECTIVES</a:t>
            </a:r>
          </a:p>
        </p:txBody>
      </p:sp>
      <p:sp>
        <p:nvSpPr>
          <p:cNvPr id="33" name="Down Arrow Callout 32"/>
          <p:cNvSpPr/>
          <p:nvPr/>
        </p:nvSpPr>
        <p:spPr>
          <a:xfrm>
            <a:off x="739614" y="2641970"/>
            <a:ext cx="5301842" cy="656032"/>
          </a:xfrm>
          <a:prstGeom prst="downArrowCallou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solidFill>
                  <a:srgbClr val="000000"/>
                </a:solidFill>
              </a:rPr>
              <a:t>3.Decide the best way of </a:t>
            </a:r>
            <a:r>
              <a:rPr lang="en-US" sz="2000" b="1" dirty="0">
                <a:solidFill>
                  <a:srgbClr val="000000"/>
                </a:solidFill>
              </a:rPr>
              <a:t>ACHIEVING </a:t>
            </a:r>
            <a:r>
              <a:rPr lang="en-US" sz="2000" dirty="0">
                <a:solidFill>
                  <a:srgbClr val="000000"/>
                </a:solidFill>
              </a:rPr>
              <a:t>the</a:t>
            </a:r>
            <a:r>
              <a:rPr lang="en-US" sz="2000" b="1" dirty="0">
                <a:solidFill>
                  <a:srgbClr val="000000"/>
                </a:solidFill>
              </a:rPr>
              <a:t> AIMS</a:t>
            </a:r>
          </a:p>
        </p:txBody>
      </p:sp>
      <p:sp>
        <p:nvSpPr>
          <p:cNvPr id="35" name="Down Arrow Callout 34"/>
          <p:cNvSpPr/>
          <p:nvPr/>
        </p:nvSpPr>
        <p:spPr>
          <a:xfrm>
            <a:off x="739614" y="3349140"/>
            <a:ext cx="5301842" cy="656032"/>
          </a:xfrm>
          <a:prstGeom prst="downArrowCallou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solidFill>
                  <a:srgbClr val="000000"/>
                </a:solidFill>
              </a:rPr>
              <a:t>4. Identify  </a:t>
            </a:r>
            <a:r>
              <a:rPr lang="en-US" b="1" dirty="0">
                <a:solidFill>
                  <a:srgbClr val="000000"/>
                </a:solidFill>
              </a:rPr>
              <a:t>RESOURCES</a:t>
            </a:r>
          </a:p>
        </p:txBody>
      </p:sp>
      <p:sp>
        <p:nvSpPr>
          <p:cNvPr id="36" name="Down Arrow Callout 35"/>
          <p:cNvSpPr/>
          <p:nvPr/>
        </p:nvSpPr>
        <p:spPr>
          <a:xfrm>
            <a:off x="739614" y="4036521"/>
            <a:ext cx="5301842" cy="656032"/>
          </a:xfrm>
          <a:prstGeom prst="downArrowCallou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solidFill>
                  <a:srgbClr val="000000"/>
                </a:solidFill>
              </a:rPr>
              <a:t>5. Plan  </a:t>
            </a:r>
            <a:r>
              <a:rPr lang="en-US" b="1" dirty="0">
                <a:solidFill>
                  <a:srgbClr val="000000"/>
                </a:solidFill>
              </a:rPr>
              <a:t>EVALUATION </a:t>
            </a:r>
            <a:r>
              <a:rPr lang="en-US" dirty="0">
                <a:solidFill>
                  <a:srgbClr val="000000"/>
                </a:solidFill>
              </a:rPr>
              <a:t>methods</a:t>
            </a:r>
          </a:p>
        </p:txBody>
      </p:sp>
      <p:sp>
        <p:nvSpPr>
          <p:cNvPr id="37" name="Down Arrow Callout 36"/>
          <p:cNvSpPr/>
          <p:nvPr/>
        </p:nvSpPr>
        <p:spPr>
          <a:xfrm>
            <a:off x="741714" y="4724697"/>
            <a:ext cx="5301842" cy="656032"/>
          </a:xfrm>
          <a:prstGeom prst="downArrowCallou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solidFill>
                  <a:srgbClr val="000000"/>
                </a:solidFill>
              </a:rPr>
              <a:t>6. Set an  </a:t>
            </a:r>
            <a:r>
              <a:rPr lang="en-US" b="1" dirty="0">
                <a:solidFill>
                  <a:srgbClr val="000000"/>
                </a:solidFill>
              </a:rPr>
              <a:t>ACTION PLAN</a:t>
            </a:r>
          </a:p>
        </p:txBody>
      </p:sp>
    </p:spTree>
    <p:extLst>
      <p:ext uri="{BB962C8B-B14F-4D97-AF65-F5344CB8AC3E}">
        <p14:creationId xmlns:p14="http://schemas.microsoft.com/office/powerpoint/2010/main" val="8498867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OH Advisor</a:t>
            </a:r>
          </a:p>
          <a:p>
            <a:r>
              <a:rPr lang="en-GB" dirty="0" smtClean="0"/>
              <a:t>HR Manager</a:t>
            </a:r>
          </a:p>
          <a:p>
            <a:r>
              <a:rPr lang="en-GB" dirty="0" smtClean="0"/>
              <a:t>Health and Safety Officer</a:t>
            </a:r>
          </a:p>
          <a:p>
            <a:r>
              <a:rPr lang="en-GB" dirty="0" smtClean="0"/>
              <a:t>Unions</a:t>
            </a:r>
          </a:p>
          <a:p>
            <a:r>
              <a:rPr lang="en-GB" dirty="0" smtClean="0"/>
              <a:t>Manager</a:t>
            </a:r>
          </a:p>
          <a:p>
            <a:r>
              <a:rPr lang="en-GB" dirty="0" smtClean="0"/>
              <a:t>Workplace health champions</a:t>
            </a:r>
          </a:p>
          <a:p>
            <a:r>
              <a:rPr lang="en-GB" dirty="0" smtClean="0"/>
              <a:t>Employees</a:t>
            </a:r>
            <a:endParaRPr lang="en-GB" dirty="0"/>
          </a:p>
        </p:txBody>
      </p:sp>
      <p:sp>
        <p:nvSpPr>
          <p:cNvPr id="3" name="Title 2"/>
          <p:cNvSpPr>
            <a:spLocks noGrp="1"/>
          </p:cNvSpPr>
          <p:nvPr>
            <p:ph type="title"/>
          </p:nvPr>
        </p:nvSpPr>
        <p:spPr/>
        <p:txBody>
          <a:bodyPr>
            <a:normAutofit fontScale="90000"/>
          </a:bodyPr>
          <a:lstStyle/>
          <a:p>
            <a:r>
              <a:rPr lang="en-GB" dirty="0" smtClean="0"/>
              <a:t>Who does workplace health and wellbeing promotion?</a:t>
            </a:r>
            <a:endParaRPr lang="en-GB" dirty="0"/>
          </a:p>
        </p:txBody>
      </p:sp>
    </p:spTree>
    <p:extLst>
      <p:ext uri="{BB962C8B-B14F-4D97-AF65-F5344CB8AC3E}">
        <p14:creationId xmlns:p14="http://schemas.microsoft.com/office/powerpoint/2010/main" val="18878710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13643"/>
            <a:ext cx="8479642" cy="4553928"/>
          </a:xfrm>
        </p:spPr>
        <p:txBody>
          <a:bodyPr>
            <a:noAutofit/>
          </a:bodyPr>
          <a:lstStyle/>
          <a:p>
            <a:pPr marL="0" indent="0">
              <a:buNone/>
            </a:pPr>
            <a:r>
              <a:rPr lang="en-GB" sz="2000" dirty="0" smtClean="0"/>
              <a:t>The </a:t>
            </a:r>
            <a:r>
              <a:rPr lang="en-GB" sz="2000" dirty="0"/>
              <a:t>Charter is based on three elements – leadership, culture and </a:t>
            </a:r>
            <a:r>
              <a:rPr lang="en-GB" sz="2000" dirty="0" smtClean="0"/>
              <a:t>communication (required for the </a:t>
            </a:r>
            <a:r>
              <a:rPr lang="en-GB" sz="2000" dirty="0"/>
              <a:t>initiatives successful and </a:t>
            </a:r>
            <a:r>
              <a:rPr lang="en-GB" sz="2000" dirty="0" smtClean="0"/>
              <a:t>sustainable). </a:t>
            </a:r>
            <a:endParaRPr lang="en-GB" sz="2000" dirty="0"/>
          </a:p>
          <a:p>
            <a:pPr marL="0" indent="0">
              <a:buNone/>
            </a:pPr>
            <a:r>
              <a:rPr lang="en-GB" sz="2000" dirty="0" smtClean="0"/>
              <a:t> </a:t>
            </a:r>
            <a:r>
              <a:rPr lang="en-GB" sz="2000" dirty="0"/>
              <a:t>95 Charter standards grouped into eight </a:t>
            </a:r>
            <a:r>
              <a:rPr lang="en-GB" sz="2000" dirty="0" smtClean="0"/>
              <a:t>areas</a:t>
            </a:r>
            <a:r>
              <a:rPr lang="en-GB" sz="2000" dirty="0"/>
              <a:t>:  </a:t>
            </a:r>
            <a:endParaRPr lang="en-GB" sz="2000" dirty="0" smtClean="0"/>
          </a:p>
          <a:p>
            <a:pPr marL="457200" indent="-457200">
              <a:buAutoNum type="arabicParenR"/>
            </a:pPr>
            <a:r>
              <a:rPr lang="en-GB" sz="2000" dirty="0" smtClean="0"/>
              <a:t>leadership,</a:t>
            </a:r>
          </a:p>
          <a:p>
            <a:pPr marL="457200" indent="-457200">
              <a:buAutoNum type="arabicParenR"/>
            </a:pPr>
            <a:r>
              <a:rPr lang="en-GB" sz="2000" dirty="0" smtClean="0"/>
              <a:t>sickness  </a:t>
            </a:r>
            <a:r>
              <a:rPr lang="en-GB" sz="2000" dirty="0"/>
              <a:t>and  absence  </a:t>
            </a:r>
            <a:r>
              <a:rPr lang="en-GB" sz="2000" dirty="0" smtClean="0"/>
              <a:t>management</a:t>
            </a:r>
            <a:r>
              <a:rPr lang="en-GB" sz="2000" dirty="0"/>
              <a:t>,  </a:t>
            </a:r>
            <a:endParaRPr lang="en-GB" sz="2000" dirty="0" smtClean="0"/>
          </a:p>
          <a:p>
            <a:pPr marL="457200" indent="-457200">
              <a:buAutoNum type="arabicParenR"/>
            </a:pPr>
            <a:r>
              <a:rPr lang="en-GB" sz="2000" dirty="0" smtClean="0"/>
              <a:t>health  </a:t>
            </a:r>
            <a:r>
              <a:rPr lang="en-GB" sz="2000" dirty="0"/>
              <a:t>and  </a:t>
            </a:r>
            <a:r>
              <a:rPr lang="en-GB" sz="2000" dirty="0" smtClean="0"/>
              <a:t>safety</a:t>
            </a:r>
          </a:p>
          <a:p>
            <a:pPr marL="457200" indent="-457200">
              <a:buAutoNum type="arabicParenR"/>
            </a:pPr>
            <a:r>
              <a:rPr lang="en-GB" sz="2000" dirty="0" smtClean="0"/>
              <a:t>mental  health</a:t>
            </a:r>
          </a:p>
          <a:p>
            <a:pPr marL="457200" indent="-457200">
              <a:buAutoNum type="arabicParenR"/>
            </a:pPr>
            <a:r>
              <a:rPr lang="en-GB" sz="2000" dirty="0" smtClean="0"/>
              <a:t>smoking  </a:t>
            </a:r>
            <a:r>
              <a:rPr lang="en-GB" sz="2000" dirty="0"/>
              <a:t>and  </a:t>
            </a:r>
            <a:r>
              <a:rPr lang="en-GB" sz="2000" dirty="0" smtClean="0"/>
              <a:t>tobacco</a:t>
            </a:r>
          </a:p>
          <a:p>
            <a:pPr marL="457200" indent="-457200">
              <a:buAutoNum type="arabicParenR"/>
            </a:pPr>
            <a:r>
              <a:rPr lang="en-GB" sz="2000" dirty="0" smtClean="0"/>
              <a:t>physical  activity</a:t>
            </a:r>
            <a:endParaRPr lang="en-GB" sz="2000" dirty="0"/>
          </a:p>
          <a:p>
            <a:pPr marL="457200" indent="-457200">
              <a:buAutoNum type="arabicParenR"/>
            </a:pPr>
            <a:r>
              <a:rPr lang="en-GB" sz="2000" dirty="0" smtClean="0"/>
              <a:t>healthy  </a:t>
            </a:r>
            <a:r>
              <a:rPr lang="en-GB" sz="2000" dirty="0"/>
              <a:t>eating,  </a:t>
            </a:r>
            <a:endParaRPr lang="en-GB" sz="2000" dirty="0"/>
          </a:p>
          <a:p>
            <a:pPr marL="457200" indent="-457200">
              <a:buAutoNum type="arabicParenR"/>
            </a:pPr>
            <a:r>
              <a:rPr lang="en-GB" sz="2000" dirty="0" smtClean="0"/>
              <a:t>alcohol  </a:t>
            </a:r>
            <a:r>
              <a:rPr lang="en-GB" sz="2000" dirty="0"/>
              <a:t>and  substance  misuse.  </a:t>
            </a:r>
          </a:p>
        </p:txBody>
      </p:sp>
      <p:sp>
        <p:nvSpPr>
          <p:cNvPr id="3" name="Title 2"/>
          <p:cNvSpPr>
            <a:spLocks noGrp="1"/>
          </p:cNvSpPr>
          <p:nvPr>
            <p:ph type="title"/>
          </p:nvPr>
        </p:nvSpPr>
        <p:spPr/>
        <p:txBody>
          <a:bodyPr>
            <a:normAutofit fontScale="90000"/>
          </a:bodyPr>
          <a:lstStyle/>
          <a:p>
            <a:r>
              <a:rPr lang="en-GB" dirty="0" smtClean="0"/>
              <a:t>Workplace Health and Wellbeing Charter</a:t>
            </a:r>
            <a:endParaRPr lang="en-GB" dirty="0"/>
          </a:p>
        </p:txBody>
      </p:sp>
    </p:spTree>
    <p:extLst>
      <p:ext uri="{BB962C8B-B14F-4D97-AF65-F5344CB8AC3E}">
        <p14:creationId xmlns:p14="http://schemas.microsoft.com/office/powerpoint/2010/main" val="2721016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10-09 at 11.11.35.png"/>
          <p:cNvPicPr>
            <a:picLocks noChangeAspect="1"/>
          </p:cNvPicPr>
          <p:nvPr/>
        </p:nvPicPr>
        <p:blipFill>
          <a:blip r:embed="rId2">
            <a:alphaModFix/>
            <a:extLst>
              <a:ext uri="{BEBA8EAE-BF5A-486C-A8C5-ECC9F3942E4B}">
                <a14:imgProps xmlns:a14="http://schemas.microsoft.com/office/drawing/2010/main">
                  <a14:imgLayer r:embed="rId3">
                    <a14:imgEffect>
                      <a14:sharpenSoften amount="13000"/>
                    </a14:imgEffect>
                  </a14:imgLayer>
                </a14:imgProps>
              </a:ext>
              <a:ext uri="{28A0092B-C50C-407E-A947-70E740481C1C}">
                <a14:useLocalDpi xmlns:a14="http://schemas.microsoft.com/office/drawing/2010/main" val="0"/>
              </a:ext>
            </a:extLst>
          </a:blip>
          <a:stretch>
            <a:fillRect/>
          </a:stretch>
        </p:blipFill>
        <p:spPr>
          <a:xfrm>
            <a:off x="1060092" y="0"/>
            <a:ext cx="7420708" cy="6858000"/>
          </a:xfrm>
          <a:prstGeom prst="rect">
            <a:avLst/>
          </a:prstGeom>
        </p:spPr>
      </p:pic>
      <p:sp>
        <p:nvSpPr>
          <p:cNvPr id="5" name="TextBox 4"/>
          <p:cNvSpPr txBox="1"/>
          <p:nvPr/>
        </p:nvSpPr>
        <p:spPr>
          <a:xfrm>
            <a:off x="418188" y="6504303"/>
            <a:ext cx="5498404" cy="400110"/>
          </a:xfrm>
          <a:prstGeom prst="rect">
            <a:avLst/>
          </a:prstGeom>
          <a:noFill/>
        </p:spPr>
        <p:txBody>
          <a:bodyPr wrap="square" rtlCol="0">
            <a:spAutoFit/>
          </a:bodyPr>
          <a:lstStyle/>
          <a:p>
            <a:r>
              <a:rPr lang="en-GB" sz="2000" dirty="0" smtClean="0">
                <a:latin typeface="+mn-lt"/>
              </a:rPr>
              <a:t>Hoffman et al., 2017, p6 (see Bb)</a:t>
            </a:r>
            <a:endParaRPr lang="en-GB" sz="2000" dirty="0">
              <a:latin typeface="+mn-lt"/>
            </a:endParaRPr>
          </a:p>
        </p:txBody>
      </p:sp>
    </p:spTree>
    <p:extLst>
      <p:ext uri="{BB962C8B-B14F-4D97-AF65-F5344CB8AC3E}">
        <p14:creationId xmlns:p14="http://schemas.microsoft.com/office/powerpoint/2010/main" val="22238232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Directed activity - focus </a:t>
            </a:r>
            <a:r>
              <a:rPr lang="en-GB" dirty="0"/>
              <a:t>on the different types of workers described; consider what might their health and wellbeing needs be? </a:t>
            </a:r>
          </a:p>
          <a:p>
            <a:endParaRPr lang="en-GB" dirty="0"/>
          </a:p>
        </p:txBody>
      </p:sp>
      <p:sp>
        <p:nvSpPr>
          <p:cNvPr id="3" name="Title 2"/>
          <p:cNvSpPr>
            <a:spLocks noGrp="1"/>
          </p:cNvSpPr>
          <p:nvPr>
            <p:ph type="title"/>
          </p:nvPr>
        </p:nvSpPr>
        <p:spPr/>
        <p:txBody>
          <a:bodyPr>
            <a:normAutofit fontScale="90000"/>
          </a:bodyPr>
          <a:lstStyle/>
          <a:p>
            <a:r>
              <a:rPr lang="en-GB" dirty="0" smtClean="0"/>
              <a:t>Thriving</a:t>
            </a:r>
            <a:r>
              <a:rPr lang="en-GB" dirty="0"/>
              <a:t>, Striving or Just About Surviving </a:t>
            </a:r>
          </a:p>
        </p:txBody>
      </p:sp>
    </p:spTree>
    <p:extLst>
      <p:ext uri="{BB962C8B-B14F-4D97-AF65-F5344CB8AC3E}">
        <p14:creationId xmlns:p14="http://schemas.microsoft.com/office/powerpoint/2010/main" val="4267050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Workplace Health Champions</a:t>
            </a:r>
            <a:endParaRPr lang="en-GB" dirty="0"/>
          </a:p>
        </p:txBody>
      </p:sp>
      <p:pic>
        <p:nvPicPr>
          <p:cNvPr id="4" name="Picture 3"/>
          <p:cNvPicPr>
            <a:picLocks noChangeAspect="1"/>
          </p:cNvPicPr>
          <p:nvPr/>
        </p:nvPicPr>
        <p:blipFill>
          <a:blip r:embed="rId2"/>
          <a:stretch>
            <a:fillRect/>
          </a:stretch>
        </p:blipFill>
        <p:spPr>
          <a:xfrm>
            <a:off x="868359" y="2996904"/>
            <a:ext cx="7407282" cy="3450635"/>
          </a:xfrm>
          <a:prstGeom prst="rect">
            <a:avLst/>
          </a:prstGeom>
        </p:spPr>
      </p:pic>
    </p:spTree>
    <p:extLst>
      <p:ext uri="{BB962C8B-B14F-4D97-AF65-F5344CB8AC3E}">
        <p14:creationId xmlns:p14="http://schemas.microsoft.com/office/powerpoint/2010/main" val="9110296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1538" y="2676284"/>
            <a:ext cx="7408862" cy="3448532"/>
          </a:xfrm>
          <a:prstGeom prst="rect">
            <a:avLst/>
          </a:prstGeom>
        </p:spPr>
      </p:pic>
      <p:sp>
        <p:nvSpPr>
          <p:cNvPr id="3" name="Title 2"/>
          <p:cNvSpPr>
            <a:spLocks noGrp="1"/>
          </p:cNvSpPr>
          <p:nvPr>
            <p:ph type="title"/>
          </p:nvPr>
        </p:nvSpPr>
        <p:spPr/>
        <p:txBody>
          <a:bodyPr>
            <a:normAutofit/>
          </a:bodyPr>
          <a:lstStyle/>
          <a:p>
            <a:r>
              <a:rPr lang="en-GB" dirty="0" smtClean="0"/>
              <a:t>What Skills are required? </a:t>
            </a:r>
            <a:endParaRPr lang="en-GB" dirty="0"/>
          </a:p>
        </p:txBody>
      </p:sp>
    </p:spTree>
    <p:extLst>
      <p:ext uri="{BB962C8B-B14F-4D97-AF65-F5344CB8AC3E}">
        <p14:creationId xmlns:p14="http://schemas.microsoft.com/office/powerpoint/2010/main" val="1843768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b="1" dirty="0" smtClean="0">
                <a:solidFill>
                  <a:srgbClr val="0070C0"/>
                </a:solidFill>
              </a:rPr>
              <a:t>Effectiveness</a:t>
            </a:r>
            <a:r>
              <a:rPr lang="en-GB" b="1" dirty="0">
                <a:solidFill>
                  <a:srgbClr val="0070C0"/>
                </a:solidFill>
              </a:rPr>
              <a:t>: </a:t>
            </a:r>
            <a:r>
              <a:rPr lang="en-GB" dirty="0"/>
              <a:t>does this work?</a:t>
            </a:r>
          </a:p>
          <a:p>
            <a:r>
              <a:rPr lang="en-GB" b="1" dirty="0" smtClean="0">
                <a:solidFill>
                  <a:srgbClr val="0070C0"/>
                </a:solidFill>
              </a:rPr>
              <a:t>Process </a:t>
            </a:r>
            <a:r>
              <a:rPr lang="en-GB" b="1" dirty="0">
                <a:solidFill>
                  <a:srgbClr val="0070C0"/>
                </a:solidFill>
              </a:rPr>
              <a:t>of service delivery: </a:t>
            </a:r>
            <a:r>
              <a:rPr lang="en-GB" dirty="0"/>
              <a:t>how does this work?</a:t>
            </a:r>
          </a:p>
          <a:p>
            <a:r>
              <a:rPr lang="en-GB" b="1" dirty="0" smtClean="0">
                <a:solidFill>
                  <a:srgbClr val="0070C0"/>
                </a:solidFill>
              </a:rPr>
              <a:t>Salience</a:t>
            </a:r>
            <a:r>
              <a:rPr lang="en-GB" b="1" dirty="0">
                <a:solidFill>
                  <a:srgbClr val="0070C0"/>
                </a:solidFill>
              </a:rPr>
              <a:t>: </a:t>
            </a:r>
            <a:r>
              <a:rPr lang="en-GB" dirty="0"/>
              <a:t>does it matter?</a:t>
            </a:r>
          </a:p>
          <a:p>
            <a:r>
              <a:rPr lang="en-GB" b="1" dirty="0" smtClean="0">
                <a:solidFill>
                  <a:srgbClr val="0070C0"/>
                </a:solidFill>
              </a:rPr>
              <a:t>Safety</a:t>
            </a:r>
            <a:r>
              <a:rPr lang="en-GB" b="1" dirty="0">
                <a:solidFill>
                  <a:srgbClr val="0070C0"/>
                </a:solidFill>
              </a:rPr>
              <a:t>: </a:t>
            </a:r>
            <a:r>
              <a:rPr lang="en-GB" dirty="0"/>
              <a:t>will it do more harm than good?</a:t>
            </a:r>
          </a:p>
          <a:p>
            <a:r>
              <a:rPr lang="en-GB" b="1" dirty="0" smtClean="0">
                <a:solidFill>
                  <a:srgbClr val="0070C0"/>
                </a:solidFill>
              </a:rPr>
              <a:t>Acceptability</a:t>
            </a:r>
            <a:r>
              <a:rPr lang="en-GB" b="1" dirty="0">
                <a:solidFill>
                  <a:srgbClr val="0070C0"/>
                </a:solidFill>
              </a:rPr>
              <a:t>: </a:t>
            </a:r>
            <a:r>
              <a:rPr lang="en-GB" dirty="0"/>
              <a:t>will the target group want to engage with the intervention?</a:t>
            </a:r>
          </a:p>
          <a:p>
            <a:r>
              <a:rPr lang="en-GB" b="1" dirty="0" smtClean="0">
                <a:solidFill>
                  <a:srgbClr val="0070C0"/>
                </a:solidFill>
              </a:rPr>
              <a:t>Cost </a:t>
            </a:r>
            <a:r>
              <a:rPr lang="en-GB" b="1" dirty="0">
                <a:solidFill>
                  <a:srgbClr val="0070C0"/>
                </a:solidFill>
              </a:rPr>
              <a:t>effectiveness: </a:t>
            </a:r>
            <a:r>
              <a:rPr lang="en-GB" dirty="0"/>
              <a:t>is it worth implementing or purchasing this service?</a:t>
            </a:r>
          </a:p>
          <a:p>
            <a:r>
              <a:rPr lang="en-GB" b="1" dirty="0" smtClean="0">
                <a:solidFill>
                  <a:srgbClr val="0070C0"/>
                </a:solidFill>
              </a:rPr>
              <a:t>Appropriateness</a:t>
            </a:r>
            <a:r>
              <a:rPr lang="en-GB" b="1" dirty="0">
                <a:solidFill>
                  <a:srgbClr val="0070C0"/>
                </a:solidFill>
              </a:rPr>
              <a:t>: </a:t>
            </a:r>
            <a:r>
              <a:rPr lang="en-GB" dirty="0"/>
              <a:t>is this the right intervention for this target group?</a:t>
            </a:r>
          </a:p>
          <a:p>
            <a:r>
              <a:rPr lang="en-GB" b="1" dirty="0" smtClean="0">
                <a:solidFill>
                  <a:srgbClr val="0070C0"/>
                </a:solidFill>
              </a:rPr>
              <a:t>Satisfaction </a:t>
            </a:r>
            <a:r>
              <a:rPr lang="en-GB" b="1" dirty="0">
                <a:solidFill>
                  <a:srgbClr val="0070C0"/>
                </a:solidFill>
              </a:rPr>
              <a:t>with the service: </a:t>
            </a:r>
            <a:r>
              <a:rPr lang="en-GB" dirty="0"/>
              <a:t>are stakeholders satisfied with the intervention?</a:t>
            </a:r>
          </a:p>
        </p:txBody>
      </p:sp>
      <p:sp>
        <p:nvSpPr>
          <p:cNvPr id="3" name="Title 2"/>
          <p:cNvSpPr>
            <a:spLocks noGrp="1"/>
          </p:cNvSpPr>
          <p:nvPr>
            <p:ph type="title"/>
          </p:nvPr>
        </p:nvSpPr>
        <p:spPr/>
        <p:txBody>
          <a:bodyPr/>
          <a:lstStyle/>
          <a:p>
            <a:r>
              <a:rPr lang="en-GB" dirty="0" smtClean="0"/>
              <a:t>Programme Evaluation</a:t>
            </a:r>
            <a:endParaRPr lang="en-GB" dirty="0"/>
          </a:p>
        </p:txBody>
      </p:sp>
      <p:sp>
        <p:nvSpPr>
          <p:cNvPr id="4" name="TextBox 3"/>
          <p:cNvSpPr txBox="1"/>
          <p:nvPr/>
        </p:nvSpPr>
        <p:spPr>
          <a:xfrm>
            <a:off x="1134460" y="6289481"/>
            <a:ext cx="7325728" cy="461665"/>
          </a:xfrm>
          <a:prstGeom prst="rect">
            <a:avLst/>
          </a:prstGeom>
          <a:noFill/>
        </p:spPr>
        <p:txBody>
          <a:bodyPr wrap="square" rtlCol="0">
            <a:spAutoFit/>
          </a:bodyPr>
          <a:lstStyle/>
          <a:p>
            <a:r>
              <a:rPr lang="en-GB" dirty="0" smtClean="0"/>
              <a:t>Whitmore et al., (2018, p5) see reading list for full details</a:t>
            </a:r>
            <a:endParaRPr lang="en-GB" dirty="0"/>
          </a:p>
        </p:txBody>
      </p:sp>
    </p:spTree>
    <p:extLst>
      <p:ext uri="{BB962C8B-B14F-4D97-AF65-F5344CB8AC3E}">
        <p14:creationId xmlns:p14="http://schemas.microsoft.com/office/powerpoint/2010/main" val="274306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prstGeom prst="rect">
            <a:avLst/>
          </a:prstGeom>
        </p:spPr>
      </p:pic>
      <p:sp>
        <p:nvSpPr>
          <p:cNvPr id="3" name="Title 2"/>
          <p:cNvSpPr>
            <a:spLocks noGrp="1"/>
          </p:cNvSpPr>
          <p:nvPr>
            <p:ph type="title"/>
          </p:nvPr>
        </p:nvSpPr>
        <p:spPr/>
        <p:txBody>
          <a:bodyPr/>
          <a:lstStyle/>
          <a:p>
            <a:r>
              <a:rPr lang="en-GB" dirty="0" smtClean="0"/>
              <a:t>Why might </a:t>
            </a:r>
            <a:r>
              <a:rPr lang="en-GB" dirty="0" smtClean="0"/>
              <a:t>it not </a:t>
            </a:r>
            <a:r>
              <a:rPr lang="en-GB" dirty="0" smtClean="0"/>
              <a:t>work?</a:t>
            </a:r>
            <a:endParaRPr lang="en-GB" dirty="0"/>
          </a:p>
        </p:txBody>
      </p:sp>
    </p:spTree>
    <p:extLst>
      <p:ext uri="{BB962C8B-B14F-4D97-AF65-F5344CB8AC3E}">
        <p14:creationId xmlns:p14="http://schemas.microsoft.com/office/powerpoint/2010/main" val="2457840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Exam</a:t>
            </a:r>
            <a:endParaRPr lang="en-GB" dirty="0"/>
          </a:p>
        </p:txBody>
      </p:sp>
      <p:pic>
        <p:nvPicPr>
          <p:cNvPr id="4" name="Content Placeholder 3"/>
          <p:cNvPicPr>
            <a:picLocks noGrp="1" noChangeAspect="1"/>
          </p:cNvPicPr>
          <p:nvPr>
            <p:ph idx="1"/>
          </p:nvPr>
        </p:nvPicPr>
        <p:blipFill>
          <a:blip r:embed="rId2"/>
          <a:srcRect t="2" b="2"/>
          <a:stretch>
            <a:fillRect/>
          </a:stretch>
        </p:blipFill>
        <p:spPr>
          <a:prstGeom prst="rect">
            <a:avLst/>
          </a:prstGeom>
        </p:spPr>
      </p:pic>
    </p:spTree>
    <p:extLst>
      <p:ext uri="{BB962C8B-B14F-4D97-AF65-F5344CB8AC3E}">
        <p14:creationId xmlns:p14="http://schemas.microsoft.com/office/powerpoint/2010/main" val="4118256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Watch: What is Job Quality and How do we improve it? </a:t>
            </a:r>
            <a:r>
              <a:rPr lang="en-GB" dirty="0">
                <a:hlinkClick r:id="rId2"/>
              </a:rPr>
              <a:t>https://youtu.be/</a:t>
            </a:r>
            <a:r>
              <a:rPr lang="en-GB" dirty="0" smtClean="0">
                <a:hlinkClick r:id="rId2"/>
              </a:rPr>
              <a:t>P2duNym7J5U</a:t>
            </a:r>
            <a:endParaRPr lang="en-GB" dirty="0" smtClean="0"/>
          </a:p>
          <a:p>
            <a:r>
              <a:rPr lang="en-GB" dirty="0" smtClean="0"/>
              <a:t>Watch: </a:t>
            </a:r>
            <a:r>
              <a:rPr lang="en-GB" dirty="0"/>
              <a:t>How to start changing an unhealthy work </a:t>
            </a:r>
            <a:r>
              <a:rPr lang="en-GB" dirty="0" smtClean="0"/>
              <a:t>environment </a:t>
            </a:r>
            <a:r>
              <a:rPr lang="en-GB" dirty="0">
                <a:hlinkClick r:id="rId3"/>
              </a:rPr>
              <a:t>https://youtu.be/</a:t>
            </a:r>
            <a:r>
              <a:rPr lang="en-GB" dirty="0" smtClean="0">
                <a:hlinkClick r:id="rId3"/>
              </a:rPr>
              <a:t>eYLb7WUtYt8</a:t>
            </a:r>
            <a:r>
              <a:rPr lang="en-GB" dirty="0" smtClean="0"/>
              <a:t> </a:t>
            </a:r>
          </a:p>
          <a:p>
            <a:r>
              <a:rPr lang="en-GB" dirty="0" smtClean="0"/>
              <a:t>Visit the Unhealthy Work Website and read about the </a:t>
            </a:r>
            <a:r>
              <a:rPr lang="en-GB" dirty="0"/>
              <a:t>Whitehall Studies </a:t>
            </a:r>
            <a:r>
              <a:rPr lang="en-GB" dirty="0">
                <a:hlinkClick r:id="rId4"/>
              </a:rPr>
              <a:t>https://unhealthywork.org/classic-studies/the-whitehall-study</a:t>
            </a:r>
            <a:r>
              <a:rPr lang="en-GB" dirty="0" smtClean="0">
                <a:hlinkClick r:id="rId4"/>
              </a:rPr>
              <a:t>/</a:t>
            </a:r>
            <a:r>
              <a:rPr lang="en-GB" dirty="0" smtClean="0"/>
              <a:t> </a:t>
            </a:r>
            <a:endParaRPr lang="en-GB" dirty="0"/>
          </a:p>
          <a:p>
            <a:endParaRPr lang="en-GB" dirty="0"/>
          </a:p>
          <a:p>
            <a:endParaRPr lang="en-GB" dirty="0"/>
          </a:p>
          <a:p>
            <a:pPr marL="0" indent="0">
              <a:buNone/>
            </a:pPr>
            <a:endParaRPr lang="en-GB" dirty="0"/>
          </a:p>
        </p:txBody>
      </p:sp>
      <p:sp>
        <p:nvSpPr>
          <p:cNvPr id="3" name="Title 2"/>
          <p:cNvSpPr>
            <a:spLocks noGrp="1"/>
          </p:cNvSpPr>
          <p:nvPr>
            <p:ph type="title"/>
          </p:nvPr>
        </p:nvSpPr>
        <p:spPr/>
        <p:txBody>
          <a:bodyPr/>
          <a:lstStyle/>
          <a:p>
            <a:r>
              <a:rPr lang="en-GB" dirty="0" smtClean="0"/>
              <a:t>Directed Study</a:t>
            </a:r>
            <a:endParaRPr lang="en-GB" dirty="0"/>
          </a:p>
        </p:txBody>
      </p:sp>
    </p:spTree>
    <p:extLst>
      <p:ext uri="{BB962C8B-B14F-4D97-AF65-F5344CB8AC3E}">
        <p14:creationId xmlns:p14="http://schemas.microsoft.com/office/powerpoint/2010/main" val="48657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Thriving, Striving or Just About Surviving </a:t>
            </a:r>
          </a:p>
        </p:txBody>
      </p:sp>
      <p:pic>
        <p:nvPicPr>
          <p:cNvPr id="4" name="Picture 3" descr="Screen Shot 2018-10-09 at 11.31.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 y="2665840"/>
            <a:ext cx="4553607" cy="1629351"/>
          </a:xfrm>
          <a:prstGeom prst="rect">
            <a:avLst/>
          </a:prstGeom>
        </p:spPr>
      </p:pic>
      <p:pic>
        <p:nvPicPr>
          <p:cNvPr id="5" name="Picture 4" descr="Screen Shot 2018-10-09 at 11.33.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 y="4853132"/>
            <a:ext cx="4590393" cy="1562130"/>
          </a:xfrm>
          <a:prstGeom prst="rect">
            <a:avLst/>
          </a:prstGeom>
        </p:spPr>
      </p:pic>
      <p:sp>
        <p:nvSpPr>
          <p:cNvPr id="7" name="TextBox 6"/>
          <p:cNvSpPr txBox="1"/>
          <p:nvPr/>
        </p:nvSpPr>
        <p:spPr>
          <a:xfrm>
            <a:off x="4915650" y="2392446"/>
            <a:ext cx="3990215" cy="4154983"/>
          </a:xfrm>
          <a:prstGeom prst="rect">
            <a:avLst/>
          </a:prstGeom>
          <a:solidFill>
            <a:schemeClr val="accent5">
              <a:lumMod val="60000"/>
              <a:lumOff val="40000"/>
            </a:schemeClr>
          </a:solidFill>
        </p:spPr>
        <p:txBody>
          <a:bodyPr wrap="square" rtlCol="0">
            <a:spAutoFit/>
          </a:bodyPr>
          <a:lstStyle/>
          <a:p>
            <a:pPr marL="342900" indent="-342900">
              <a:buFont typeface="Arial"/>
              <a:buChar char="•"/>
            </a:pPr>
            <a:r>
              <a:rPr lang="en-GB" dirty="0" smtClean="0">
                <a:latin typeface="+mn-lt"/>
              </a:rPr>
              <a:t>Living in poverty</a:t>
            </a:r>
          </a:p>
          <a:p>
            <a:pPr marL="342900" indent="-342900">
              <a:buFont typeface="Arial"/>
              <a:buChar char="•"/>
            </a:pPr>
            <a:r>
              <a:rPr lang="en-GB" dirty="0" smtClean="0">
                <a:latin typeface="+mn-lt"/>
              </a:rPr>
              <a:t>Working long and potentially antisocial hours</a:t>
            </a:r>
          </a:p>
          <a:p>
            <a:pPr marL="342900" indent="-342900">
              <a:buFont typeface="Arial"/>
              <a:buChar char="•"/>
            </a:pPr>
            <a:r>
              <a:rPr lang="en-GB" dirty="0" smtClean="0">
                <a:latin typeface="+mn-lt"/>
              </a:rPr>
              <a:t>May be relying on benefits</a:t>
            </a:r>
          </a:p>
          <a:p>
            <a:pPr marL="342900" indent="-342900">
              <a:buFont typeface="Arial"/>
              <a:buChar char="•"/>
            </a:pPr>
            <a:r>
              <a:rPr lang="en-GB" dirty="0" smtClean="0">
                <a:latin typeface="+mn-lt"/>
              </a:rPr>
              <a:t>May experience fatigue, stress, poor mental and physical health</a:t>
            </a:r>
          </a:p>
          <a:p>
            <a:pPr marL="342900" indent="-342900">
              <a:buFont typeface="Arial"/>
              <a:buChar char="•"/>
            </a:pPr>
            <a:r>
              <a:rPr lang="en-GB" dirty="0" smtClean="0">
                <a:latin typeface="+mn-lt"/>
              </a:rPr>
              <a:t>Unable to access sick pay and holidays</a:t>
            </a:r>
          </a:p>
          <a:p>
            <a:pPr marL="342900" indent="-342900">
              <a:buFont typeface="Arial"/>
              <a:buChar char="•"/>
            </a:pPr>
            <a:r>
              <a:rPr lang="en-GB" dirty="0" smtClean="0">
                <a:latin typeface="+mn-lt"/>
              </a:rPr>
              <a:t>Vulnerable to exploitation and bullying</a:t>
            </a:r>
            <a:endParaRPr lang="en-GB" dirty="0">
              <a:latin typeface="+mn-lt"/>
            </a:endParaRPr>
          </a:p>
        </p:txBody>
      </p:sp>
    </p:spTree>
    <p:extLst>
      <p:ext uri="{BB962C8B-B14F-4D97-AF65-F5344CB8AC3E}">
        <p14:creationId xmlns:p14="http://schemas.microsoft.com/office/powerpoint/2010/main" val="140848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Thriving, Striving or Just About Surviving </a:t>
            </a:r>
          </a:p>
        </p:txBody>
      </p:sp>
      <p:pic>
        <p:nvPicPr>
          <p:cNvPr id="4" name="Picture 3" descr="Screen Shot 2018-10-09 at 11.34.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73" y="2310130"/>
            <a:ext cx="4590393" cy="1591336"/>
          </a:xfrm>
          <a:prstGeom prst="rect">
            <a:avLst/>
          </a:prstGeom>
        </p:spPr>
      </p:pic>
      <p:sp>
        <p:nvSpPr>
          <p:cNvPr id="5" name="TextBox 4"/>
          <p:cNvSpPr txBox="1"/>
          <p:nvPr/>
        </p:nvSpPr>
        <p:spPr>
          <a:xfrm>
            <a:off x="4915650" y="2015828"/>
            <a:ext cx="3990214" cy="2308324"/>
          </a:xfrm>
          <a:prstGeom prst="rect">
            <a:avLst/>
          </a:prstGeom>
          <a:solidFill>
            <a:srgbClr val="FFFF66"/>
          </a:solidFill>
        </p:spPr>
        <p:txBody>
          <a:bodyPr wrap="square" rtlCol="0">
            <a:spAutoFit/>
          </a:bodyPr>
          <a:lstStyle/>
          <a:p>
            <a:pPr marL="342900" indent="-342900">
              <a:buFont typeface="Arial"/>
              <a:buChar char="•"/>
            </a:pPr>
            <a:r>
              <a:rPr lang="en-GB" dirty="0" smtClean="0">
                <a:latin typeface="+mn-lt"/>
              </a:rPr>
              <a:t>Thriving but vulnerable to sudden loss of work/income resulting in Stress</a:t>
            </a:r>
          </a:p>
          <a:p>
            <a:pPr marL="342900" indent="-342900">
              <a:buFont typeface="Arial"/>
              <a:buChar char="•"/>
            </a:pPr>
            <a:r>
              <a:rPr lang="en-GB" dirty="0" err="1" smtClean="0">
                <a:latin typeface="+mn-lt"/>
              </a:rPr>
              <a:t>Worklife</a:t>
            </a:r>
            <a:r>
              <a:rPr lang="en-GB" dirty="0" smtClean="0">
                <a:latin typeface="+mn-lt"/>
              </a:rPr>
              <a:t> balance may be poor</a:t>
            </a:r>
          </a:p>
          <a:p>
            <a:pPr marL="342900" indent="-342900">
              <a:buFont typeface="Arial"/>
              <a:buChar char="•"/>
            </a:pPr>
            <a:r>
              <a:rPr lang="en-GB" dirty="0" smtClean="0">
                <a:latin typeface="+mn-lt"/>
              </a:rPr>
              <a:t>May feel isolated</a:t>
            </a:r>
            <a:endParaRPr lang="en-GB" dirty="0">
              <a:latin typeface="+mn-lt"/>
            </a:endParaRPr>
          </a:p>
        </p:txBody>
      </p:sp>
      <p:pic>
        <p:nvPicPr>
          <p:cNvPr id="6" name="Picture 5" descr="Screen Shot 2018-10-09 at 11.39.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9" y="4618454"/>
            <a:ext cx="4559417" cy="1576001"/>
          </a:xfrm>
          <a:prstGeom prst="rect">
            <a:avLst/>
          </a:prstGeom>
        </p:spPr>
      </p:pic>
      <p:sp>
        <p:nvSpPr>
          <p:cNvPr id="7" name="TextBox 6"/>
          <p:cNvSpPr txBox="1"/>
          <p:nvPr/>
        </p:nvSpPr>
        <p:spPr>
          <a:xfrm>
            <a:off x="4915651" y="4324152"/>
            <a:ext cx="3990213" cy="2308324"/>
          </a:xfrm>
          <a:prstGeom prst="rect">
            <a:avLst/>
          </a:prstGeom>
          <a:solidFill>
            <a:schemeClr val="accent6"/>
          </a:solidFill>
        </p:spPr>
        <p:txBody>
          <a:bodyPr wrap="square" rtlCol="0">
            <a:spAutoFit/>
          </a:bodyPr>
          <a:lstStyle/>
          <a:p>
            <a:pPr marL="342900" indent="-342900">
              <a:buFont typeface="Arial"/>
              <a:buChar char="•"/>
            </a:pPr>
            <a:r>
              <a:rPr lang="en-GB" dirty="0" smtClean="0">
                <a:latin typeface="+mn-lt"/>
              </a:rPr>
              <a:t>Probably spending much of income on rent and few opportunities for savings</a:t>
            </a:r>
          </a:p>
          <a:p>
            <a:pPr marL="342900" indent="-342900">
              <a:buFont typeface="Arial"/>
              <a:buChar char="•"/>
            </a:pPr>
            <a:r>
              <a:rPr lang="en-GB" dirty="0" smtClean="0">
                <a:latin typeface="+mn-lt"/>
              </a:rPr>
              <a:t>May experience stress or burnout. May be poor </a:t>
            </a:r>
            <a:r>
              <a:rPr lang="en-GB" dirty="0" err="1" smtClean="0">
                <a:latin typeface="+mn-lt"/>
              </a:rPr>
              <a:t>worklife</a:t>
            </a:r>
            <a:r>
              <a:rPr lang="en-GB" dirty="0" smtClean="0">
                <a:latin typeface="+mn-lt"/>
              </a:rPr>
              <a:t> balance</a:t>
            </a:r>
            <a:endParaRPr lang="en-GB" dirty="0">
              <a:latin typeface="+mn-lt"/>
            </a:endParaRPr>
          </a:p>
        </p:txBody>
      </p:sp>
    </p:spTree>
    <p:extLst>
      <p:ext uri="{BB962C8B-B14F-4D97-AF65-F5344CB8AC3E}">
        <p14:creationId xmlns:p14="http://schemas.microsoft.com/office/powerpoint/2010/main" val="41417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fontScale="90000"/>
          </a:bodyPr>
          <a:lstStyle/>
          <a:p>
            <a:r>
              <a:rPr lang="en-GB" dirty="0" smtClean="0"/>
              <a:t>Thriving</a:t>
            </a:r>
            <a:r>
              <a:rPr lang="en-GB" dirty="0"/>
              <a:t>, Striving or Just About Surviving </a:t>
            </a:r>
          </a:p>
        </p:txBody>
      </p:sp>
      <p:pic>
        <p:nvPicPr>
          <p:cNvPr id="6" name="Picture 5" descr="Screen Shot 2018-10-09 at 11.40.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1" y="2385391"/>
            <a:ext cx="4451121" cy="1548956"/>
          </a:xfrm>
          <a:prstGeom prst="rect">
            <a:avLst/>
          </a:prstGeom>
        </p:spPr>
      </p:pic>
      <p:pic>
        <p:nvPicPr>
          <p:cNvPr id="7" name="Picture 6" descr="Screen Shot 2018-10-09 at 11.41.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51" y="4416460"/>
            <a:ext cx="4539765" cy="1545082"/>
          </a:xfrm>
          <a:prstGeom prst="rect">
            <a:avLst/>
          </a:prstGeom>
        </p:spPr>
      </p:pic>
      <p:sp>
        <p:nvSpPr>
          <p:cNvPr id="9" name="TextBox 8"/>
          <p:cNvSpPr txBox="1"/>
          <p:nvPr/>
        </p:nvSpPr>
        <p:spPr>
          <a:xfrm>
            <a:off x="4878865" y="4253629"/>
            <a:ext cx="4150908" cy="2308324"/>
          </a:xfrm>
          <a:prstGeom prst="rect">
            <a:avLst/>
          </a:prstGeom>
          <a:solidFill>
            <a:srgbClr val="800080"/>
          </a:solidFill>
        </p:spPr>
        <p:txBody>
          <a:bodyPr wrap="square" rtlCol="0">
            <a:spAutoFit/>
          </a:bodyPr>
          <a:lstStyle/>
          <a:p>
            <a:pPr marL="342900" indent="-342900">
              <a:buFont typeface="Arial"/>
              <a:buChar char="•"/>
            </a:pPr>
            <a:r>
              <a:rPr lang="en-GB" dirty="0" smtClean="0">
                <a:solidFill>
                  <a:srgbClr val="FFFFFF"/>
                </a:solidFill>
                <a:latin typeface="+mn-lt"/>
              </a:rPr>
              <a:t>May experience stress and burnout</a:t>
            </a:r>
          </a:p>
          <a:p>
            <a:pPr marL="342900" indent="-342900">
              <a:buFont typeface="Arial"/>
              <a:buChar char="•"/>
            </a:pPr>
            <a:r>
              <a:rPr lang="en-GB" dirty="0" smtClean="0">
                <a:solidFill>
                  <a:srgbClr val="FFFFFF"/>
                </a:solidFill>
                <a:latin typeface="+mn-lt"/>
              </a:rPr>
              <a:t>Likely to have good social support</a:t>
            </a:r>
          </a:p>
          <a:p>
            <a:pPr marL="342900" indent="-342900">
              <a:buFont typeface="Arial"/>
              <a:buChar char="•"/>
            </a:pPr>
            <a:r>
              <a:rPr lang="en-GB" dirty="0" smtClean="0">
                <a:solidFill>
                  <a:srgbClr val="FFFFFF"/>
                </a:solidFill>
                <a:latin typeface="+mn-lt"/>
              </a:rPr>
              <a:t>Likely to be drinking more alcohol or using substances!</a:t>
            </a:r>
            <a:endParaRPr lang="en-GB" dirty="0">
              <a:solidFill>
                <a:srgbClr val="FFFFFF"/>
              </a:solidFill>
              <a:latin typeface="+mn-lt"/>
            </a:endParaRPr>
          </a:p>
        </p:txBody>
      </p:sp>
      <p:sp>
        <p:nvSpPr>
          <p:cNvPr id="10" name="TextBox 9"/>
          <p:cNvSpPr txBox="1"/>
          <p:nvPr/>
        </p:nvSpPr>
        <p:spPr>
          <a:xfrm>
            <a:off x="4878865" y="2385391"/>
            <a:ext cx="4042488" cy="1569660"/>
          </a:xfrm>
          <a:prstGeom prst="rect">
            <a:avLst/>
          </a:prstGeom>
          <a:solidFill>
            <a:srgbClr val="FF6666"/>
          </a:solidFill>
        </p:spPr>
        <p:txBody>
          <a:bodyPr wrap="square" rtlCol="0">
            <a:spAutoFit/>
          </a:bodyPr>
          <a:lstStyle/>
          <a:p>
            <a:pPr marL="342900" indent="-342900">
              <a:buFont typeface="Arial"/>
              <a:buChar char="•"/>
            </a:pPr>
            <a:r>
              <a:rPr lang="en-GB" dirty="0" smtClean="0">
                <a:latin typeface="+mn-lt"/>
              </a:rPr>
              <a:t>Won’t cope well with change</a:t>
            </a:r>
          </a:p>
          <a:p>
            <a:pPr marL="342900" indent="-342900">
              <a:buFont typeface="Arial"/>
              <a:buChar char="•"/>
            </a:pPr>
            <a:r>
              <a:rPr lang="en-GB" dirty="0" smtClean="0">
                <a:latin typeface="+mn-lt"/>
              </a:rPr>
              <a:t>May be drinking more alcohol in the evenings</a:t>
            </a:r>
            <a:endParaRPr lang="en-GB" dirty="0">
              <a:latin typeface="+mn-lt"/>
            </a:endParaRPr>
          </a:p>
        </p:txBody>
      </p:sp>
    </p:spTree>
    <p:extLst>
      <p:ext uri="{BB962C8B-B14F-4D97-AF65-F5344CB8AC3E}">
        <p14:creationId xmlns:p14="http://schemas.microsoft.com/office/powerpoint/2010/main" val="185612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prstGeom prst="rect">
            <a:avLst/>
          </a:prstGeom>
        </p:spPr>
      </p:pic>
      <p:sp>
        <p:nvSpPr>
          <p:cNvPr id="3" name="Title 2"/>
          <p:cNvSpPr>
            <a:spLocks noGrp="1"/>
          </p:cNvSpPr>
          <p:nvPr>
            <p:ph type="title"/>
          </p:nvPr>
        </p:nvSpPr>
        <p:spPr/>
        <p:txBody>
          <a:bodyPr>
            <a:normAutofit fontScale="90000"/>
          </a:bodyPr>
          <a:lstStyle/>
          <a:p>
            <a:r>
              <a:rPr lang="en-GB" dirty="0" smtClean="0"/>
              <a:t>Why is workplace health and wellbeing promotion important?</a:t>
            </a:r>
            <a:endParaRPr lang="en-GB" dirty="0"/>
          </a:p>
        </p:txBody>
      </p:sp>
    </p:spTree>
    <p:extLst>
      <p:ext uri="{BB962C8B-B14F-4D97-AF65-F5344CB8AC3E}">
        <p14:creationId xmlns:p14="http://schemas.microsoft.com/office/powerpoint/2010/main" val="416404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GB" u="sng" dirty="0">
                <a:hlinkClick r:id="rId2"/>
              </a:rPr>
              <a:t>https://youtu.be/iVNcmNp7uT8</a:t>
            </a:r>
            <a:endParaRPr lang="en-GB" dirty="0"/>
          </a:p>
          <a:p>
            <a:pPr marL="0" indent="0">
              <a:buNone/>
            </a:pPr>
            <a:endParaRPr lang="en-GB" dirty="0"/>
          </a:p>
        </p:txBody>
      </p:sp>
      <p:sp>
        <p:nvSpPr>
          <p:cNvPr id="3" name="Title 2"/>
          <p:cNvSpPr>
            <a:spLocks noGrp="1"/>
          </p:cNvSpPr>
          <p:nvPr>
            <p:ph type="title"/>
          </p:nvPr>
        </p:nvSpPr>
        <p:spPr/>
        <p:txBody>
          <a:bodyPr/>
          <a:lstStyle/>
          <a:p>
            <a:r>
              <a:rPr lang="en-GB" dirty="0" smtClean="0"/>
              <a:t>What CIPD says...</a:t>
            </a:r>
            <a:endParaRPr lang="en-GB" dirty="0"/>
          </a:p>
        </p:txBody>
      </p:sp>
    </p:spTree>
    <p:extLst>
      <p:ext uri="{BB962C8B-B14F-4D97-AF65-F5344CB8AC3E}">
        <p14:creationId xmlns:p14="http://schemas.microsoft.com/office/powerpoint/2010/main" val="191636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41760"/>
            <a:ext cx="7408333" cy="3923082"/>
          </a:xfrm>
        </p:spPr>
        <p:txBody>
          <a:bodyPr>
            <a:normAutofit fontScale="85000" lnSpcReduction="10000"/>
          </a:bodyPr>
          <a:lstStyle/>
          <a:p>
            <a:r>
              <a:rPr lang="en-GB" dirty="0"/>
              <a:t>A growing body of research has demonstrated that the support of wellbeing in the workplace </a:t>
            </a:r>
            <a:r>
              <a:rPr lang="en-GB" dirty="0" smtClean="0"/>
              <a:t>has positive </a:t>
            </a:r>
            <a:r>
              <a:rPr lang="en-GB" dirty="0"/>
              <a:t>impact on staff, business and organisations. </a:t>
            </a:r>
            <a:endParaRPr lang="en-GB" dirty="0" smtClean="0"/>
          </a:p>
          <a:p>
            <a:r>
              <a:rPr lang="en-GB" dirty="0" smtClean="0"/>
              <a:t>This </a:t>
            </a:r>
            <a:r>
              <a:rPr lang="en-GB" dirty="0"/>
              <a:t>includes benefits in terms of </a:t>
            </a:r>
            <a:r>
              <a:rPr lang="en-GB" dirty="0" smtClean="0"/>
              <a:t>reduced absenteeism </a:t>
            </a:r>
            <a:r>
              <a:rPr lang="en-GB" dirty="0"/>
              <a:t>and </a:t>
            </a:r>
            <a:r>
              <a:rPr lang="en-GB" dirty="0" err="1" smtClean="0"/>
              <a:t>presenteeism</a:t>
            </a:r>
            <a:r>
              <a:rPr lang="en-GB" dirty="0" smtClean="0"/>
              <a:t> as </a:t>
            </a:r>
            <a:r>
              <a:rPr lang="en-GB" dirty="0"/>
              <a:t>well as improved </a:t>
            </a:r>
            <a:r>
              <a:rPr lang="en-GB" dirty="0" smtClean="0"/>
              <a:t>productivity.</a:t>
            </a:r>
          </a:p>
          <a:p>
            <a:r>
              <a:rPr lang="en-GB" dirty="0" smtClean="0"/>
              <a:t>Evidence </a:t>
            </a:r>
            <a:r>
              <a:rPr lang="en-GB" dirty="0"/>
              <a:t>from Britain’s </a:t>
            </a:r>
            <a:r>
              <a:rPr lang="en-GB" dirty="0" smtClean="0"/>
              <a:t>Healthiest Workplace</a:t>
            </a:r>
            <a:r>
              <a:rPr lang="en-GB" dirty="0"/>
              <a:t>, </a:t>
            </a:r>
            <a:r>
              <a:rPr lang="en-GB" dirty="0" smtClean="0"/>
              <a:t>shows </a:t>
            </a:r>
            <a:r>
              <a:rPr lang="en-GB" dirty="0"/>
              <a:t>that an employee who reports being content with his/her current job </a:t>
            </a:r>
            <a:r>
              <a:rPr lang="en-GB" dirty="0" smtClean="0"/>
              <a:t>has on </a:t>
            </a:r>
            <a:r>
              <a:rPr lang="en-GB" dirty="0"/>
              <a:t>average 6.92 percentage points less work impairment due to absenteeism and/or </a:t>
            </a:r>
            <a:r>
              <a:rPr lang="en-GB" dirty="0" err="1"/>
              <a:t>presenteeism</a:t>
            </a:r>
            <a:r>
              <a:rPr lang="en-GB" dirty="0"/>
              <a:t> than </a:t>
            </a:r>
            <a:r>
              <a:rPr lang="en-GB" dirty="0" smtClean="0"/>
              <a:t>an employee </a:t>
            </a:r>
            <a:r>
              <a:rPr lang="en-GB" dirty="0"/>
              <a:t>who is unhappy with his/her job</a:t>
            </a:r>
            <a:r>
              <a:rPr lang="en-GB" dirty="0" smtClean="0"/>
              <a:t>.</a:t>
            </a:r>
          </a:p>
          <a:p>
            <a:r>
              <a:rPr lang="en-GB" dirty="0" smtClean="0"/>
              <a:t>Employees </a:t>
            </a:r>
            <a:r>
              <a:rPr lang="en-GB" dirty="0"/>
              <a:t>in companies </a:t>
            </a:r>
            <a:r>
              <a:rPr lang="en-GB" dirty="0" smtClean="0"/>
              <a:t>that do </a:t>
            </a:r>
            <a:r>
              <a:rPr lang="en-GB" dirty="0"/>
              <a:t>not acknowledge health and wellbeing as an organisational success indicator report higher </a:t>
            </a:r>
            <a:r>
              <a:rPr lang="en-GB" dirty="0" smtClean="0"/>
              <a:t>work productivity </a:t>
            </a:r>
            <a:r>
              <a:rPr lang="en-GB" dirty="0"/>
              <a:t>loss due to absenteeism and </a:t>
            </a:r>
            <a:r>
              <a:rPr lang="en-GB" dirty="0" err="1"/>
              <a:t>presenteeism</a:t>
            </a:r>
            <a:r>
              <a:rPr lang="en-GB" dirty="0"/>
              <a:t>.</a:t>
            </a:r>
          </a:p>
        </p:txBody>
      </p:sp>
      <p:sp>
        <p:nvSpPr>
          <p:cNvPr id="3" name="Title 2"/>
          <p:cNvSpPr>
            <a:spLocks noGrp="1"/>
          </p:cNvSpPr>
          <p:nvPr>
            <p:ph type="title"/>
          </p:nvPr>
        </p:nvSpPr>
        <p:spPr/>
        <p:txBody>
          <a:bodyPr>
            <a:normAutofit fontScale="90000"/>
          </a:bodyPr>
          <a:lstStyle/>
          <a:p>
            <a:r>
              <a:rPr lang="en-GB" dirty="0"/>
              <a:t>Why is workplace health and wellbeing promotion important?</a:t>
            </a:r>
          </a:p>
        </p:txBody>
      </p:sp>
      <p:sp>
        <p:nvSpPr>
          <p:cNvPr id="4" name="TextBox 3"/>
          <p:cNvSpPr txBox="1"/>
          <p:nvPr/>
        </p:nvSpPr>
        <p:spPr>
          <a:xfrm>
            <a:off x="1134460" y="6289481"/>
            <a:ext cx="7325728" cy="461665"/>
          </a:xfrm>
          <a:prstGeom prst="rect">
            <a:avLst/>
          </a:prstGeom>
          <a:noFill/>
        </p:spPr>
        <p:txBody>
          <a:bodyPr wrap="square" rtlCol="0">
            <a:spAutoFit/>
          </a:bodyPr>
          <a:lstStyle/>
          <a:p>
            <a:r>
              <a:rPr lang="en-GB" dirty="0" smtClean="0"/>
              <a:t>Whitmore et al., (2018, p1) see reading list for full details</a:t>
            </a:r>
            <a:endParaRPr lang="en-GB" dirty="0"/>
          </a:p>
        </p:txBody>
      </p:sp>
    </p:spTree>
    <p:extLst>
      <p:ext uri="{BB962C8B-B14F-4D97-AF65-F5344CB8AC3E}">
        <p14:creationId xmlns:p14="http://schemas.microsoft.com/office/powerpoint/2010/main" val="3778677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619</TotalTime>
  <Words>1906</Words>
  <Application>Microsoft Macintosh PowerPoint</Application>
  <PresentationFormat>On-screen Show (4:3)</PresentationFormat>
  <Paragraphs>160</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Waveform</vt:lpstr>
      <vt:lpstr>Workplace Health Promotion and the Settings Approach</vt:lpstr>
      <vt:lpstr>Directed Activity</vt:lpstr>
      <vt:lpstr>Thriving, Striving or Just About Surviving </vt:lpstr>
      <vt:lpstr>Thriving, Striving or Just About Surviving </vt:lpstr>
      <vt:lpstr>Thriving, Striving or Just About Surviving </vt:lpstr>
      <vt:lpstr>Thriving, Striving or Just About Surviving </vt:lpstr>
      <vt:lpstr>Why is workplace health and wellbeing promotion important?</vt:lpstr>
      <vt:lpstr>What CIPD says...</vt:lpstr>
      <vt:lpstr>Why is workplace health and wellbeing promotion important?</vt:lpstr>
      <vt:lpstr>Remember this?</vt:lpstr>
      <vt:lpstr>Why is the Ottawa Charter important to the context of health and work?</vt:lpstr>
      <vt:lpstr>(Dooris et al., 2007, p330) (Bb)</vt:lpstr>
      <vt:lpstr>The workplace as a setting for health</vt:lpstr>
      <vt:lpstr>Recap from week 1. Definition of a Healthy Workplace</vt:lpstr>
      <vt:lpstr>The Health Promoting Workplace</vt:lpstr>
      <vt:lpstr>Workplace Health Promotion Types  in Europe (Chu et al., 2000) (Bb)</vt:lpstr>
      <vt:lpstr>The Luxembourg Declaration on Workplace Health Promotion in the European Union (1997, updated 2007)</vt:lpstr>
      <vt:lpstr>The Luxembourg Declaration  cont...</vt:lpstr>
      <vt:lpstr>Barcelona Declaration on Developing Good Workplace Health Practice in Europe (2002)</vt:lpstr>
      <vt:lpstr>The Avenues of Influence for a Healthy Workplace</vt:lpstr>
      <vt:lpstr>What does workplace health and wellbeing promotion look like?</vt:lpstr>
      <vt:lpstr>Case Study: Tilmanstone Salads</vt:lpstr>
      <vt:lpstr>PowerPoint Presentation</vt:lpstr>
      <vt:lpstr>Health Promotion Planning Models</vt:lpstr>
      <vt:lpstr>Health Promotion Planning Cycle (Naidoo and Wills, 2009)</vt:lpstr>
      <vt:lpstr>PowerPoint Presentation</vt:lpstr>
      <vt:lpstr>Who does workplace health and wellbeing promotion?</vt:lpstr>
      <vt:lpstr>Workplace Health and Wellbeing Charter</vt:lpstr>
      <vt:lpstr>PowerPoint Presentation</vt:lpstr>
      <vt:lpstr>Workplace Health Champions</vt:lpstr>
      <vt:lpstr>What Skills are required? </vt:lpstr>
      <vt:lpstr>Programme Evaluation</vt:lpstr>
      <vt:lpstr>Why might it not work?</vt:lpstr>
      <vt:lpstr>The Exam</vt:lpstr>
      <vt:lpstr>Directed Study</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Tristi Brownett</dc:creator>
  <cp:lastModifiedBy>Tristi Brownett</cp:lastModifiedBy>
  <cp:revision>52</cp:revision>
  <dcterms:created xsi:type="dcterms:W3CDTF">2018-10-02T08:20:30Z</dcterms:created>
  <dcterms:modified xsi:type="dcterms:W3CDTF">2018-10-09T11:38:54Z</dcterms:modified>
</cp:coreProperties>
</file>