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handoutMasterIdLst>
    <p:handoutMasterId r:id="rId36"/>
  </p:handoutMasterIdLst>
  <p:sldIdLst>
    <p:sldId id="256" r:id="rId2"/>
    <p:sldId id="257" r:id="rId3"/>
    <p:sldId id="264" r:id="rId4"/>
    <p:sldId id="261" r:id="rId5"/>
    <p:sldId id="262" r:id="rId6"/>
    <p:sldId id="258" r:id="rId7"/>
    <p:sldId id="266" r:id="rId8"/>
    <p:sldId id="278" r:id="rId9"/>
    <p:sldId id="271" r:id="rId10"/>
    <p:sldId id="283" r:id="rId11"/>
    <p:sldId id="284" r:id="rId12"/>
    <p:sldId id="281" r:id="rId13"/>
    <p:sldId id="282" r:id="rId14"/>
    <p:sldId id="272" r:id="rId15"/>
    <p:sldId id="273" r:id="rId16"/>
    <p:sldId id="289" r:id="rId17"/>
    <p:sldId id="291" r:id="rId18"/>
    <p:sldId id="270" r:id="rId19"/>
    <p:sldId id="276" r:id="rId20"/>
    <p:sldId id="277" r:id="rId21"/>
    <p:sldId id="286" r:id="rId22"/>
    <p:sldId id="287" r:id="rId23"/>
    <p:sldId id="288" r:id="rId24"/>
    <p:sldId id="293" r:id="rId25"/>
    <p:sldId id="290" r:id="rId26"/>
    <p:sldId id="285" r:id="rId27"/>
    <p:sldId id="292" r:id="rId28"/>
    <p:sldId id="296" r:id="rId29"/>
    <p:sldId id="295" r:id="rId30"/>
    <p:sldId id="294" r:id="rId31"/>
    <p:sldId id="297" r:id="rId32"/>
    <p:sldId id="298" r:id="rId33"/>
    <p:sldId id="300" r:id="rId34"/>
  </p:sldIdLst>
  <p:sldSz cx="9144000" cy="6858000" type="screen4x3"/>
  <p:notesSz cx="6810375" cy="99425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21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85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7636" y="0"/>
            <a:ext cx="2951163" cy="498852"/>
          </a:xfrm>
          <a:prstGeom prst="rect">
            <a:avLst/>
          </a:prstGeom>
        </p:spPr>
        <p:txBody>
          <a:bodyPr vert="horz" lIns="91440" tIns="45720" rIns="91440" bIns="45720" rtlCol="0"/>
          <a:lstStyle>
            <a:lvl1pPr algn="r">
              <a:defRPr sz="1200"/>
            </a:lvl1pPr>
          </a:lstStyle>
          <a:p>
            <a:fld id="{A7F6437C-D62C-4DAB-A67A-02868F841BE2}" type="datetimeFigureOut">
              <a:rPr lang="en-GB" smtClean="0"/>
              <a:t>17/05/2022</a:t>
            </a:fld>
            <a:endParaRPr lang="en-GB"/>
          </a:p>
        </p:txBody>
      </p:sp>
      <p:sp>
        <p:nvSpPr>
          <p:cNvPr id="4" name="Footer Placeholder 3"/>
          <p:cNvSpPr>
            <a:spLocks noGrp="1"/>
          </p:cNvSpPr>
          <p:nvPr>
            <p:ph type="ftr" sz="quarter" idx="2"/>
          </p:nvPr>
        </p:nvSpPr>
        <p:spPr>
          <a:xfrm>
            <a:off x="0" y="9443662"/>
            <a:ext cx="2951163" cy="49885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7636" y="9443662"/>
            <a:ext cx="2951163" cy="498851"/>
          </a:xfrm>
          <a:prstGeom prst="rect">
            <a:avLst/>
          </a:prstGeom>
        </p:spPr>
        <p:txBody>
          <a:bodyPr vert="horz" lIns="91440" tIns="45720" rIns="91440" bIns="45720" rtlCol="0" anchor="b"/>
          <a:lstStyle>
            <a:lvl1pPr algn="r">
              <a:defRPr sz="1200"/>
            </a:lvl1pPr>
          </a:lstStyle>
          <a:p>
            <a:fld id="{1CAF5153-3AEE-4E60-9BFE-391C232EBEAC}" type="slidenum">
              <a:rPr lang="en-GB" smtClean="0"/>
              <a:t>‹#›</a:t>
            </a:fld>
            <a:endParaRPr lang="en-GB"/>
          </a:p>
        </p:txBody>
      </p:sp>
    </p:spTree>
    <p:extLst>
      <p:ext uri="{BB962C8B-B14F-4D97-AF65-F5344CB8AC3E}">
        <p14:creationId xmlns:p14="http://schemas.microsoft.com/office/powerpoint/2010/main" val="3828869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77AD9725-B216-4648-B327-58AD90F726CC}" type="datetimeFigureOut">
              <a:rPr lang="en-US" smtClean="0"/>
              <a:t>5/17/2022</a:t>
            </a:fld>
            <a:endParaRPr lang="en-GB"/>
          </a:p>
        </p:txBody>
      </p:sp>
      <p:sp>
        <p:nvSpPr>
          <p:cNvPr id="4" name="Slide Image Placeholder 3"/>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43662"/>
            <a:ext cx="2951163" cy="497126"/>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7636" y="9443662"/>
            <a:ext cx="2951163" cy="497126"/>
          </a:xfrm>
          <a:prstGeom prst="rect">
            <a:avLst/>
          </a:prstGeom>
        </p:spPr>
        <p:txBody>
          <a:bodyPr vert="horz" lIns="91440" tIns="45720" rIns="91440" bIns="45720" rtlCol="0" anchor="b"/>
          <a:lstStyle>
            <a:lvl1pPr algn="r">
              <a:defRPr sz="1200"/>
            </a:lvl1pPr>
          </a:lstStyle>
          <a:p>
            <a:fld id="{69140F72-4E39-9945-9990-EB9DE898FDB1}" type="slidenum">
              <a:rPr lang="en-GB" smtClean="0"/>
              <a:t>‹#›</a:t>
            </a:fld>
            <a:endParaRPr lang="en-GB"/>
          </a:p>
        </p:txBody>
      </p:sp>
    </p:spTree>
    <p:extLst>
      <p:ext uri="{BB962C8B-B14F-4D97-AF65-F5344CB8AC3E}">
        <p14:creationId xmlns:p14="http://schemas.microsoft.com/office/powerpoint/2010/main" val="6431887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2E63F08-EC5D-204D-BBDB-8F372B1537DF}" type="slidenum">
              <a:rPr lang="en-GB" smtClean="0"/>
              <a:t>5</a:t>
            </a:fld>
            <a:endParaRPr lang="en-GB"/>
          </a:p>
        </p:txBody>
      </p:sp>
    </p:spTree>
    <p:extLst>
      <p:ext uri="{BB962C8B-B14F-4D97-AF65-F5344CB8AC3E}">
        <p14:creationId xmlns:p14="http://schemas.microsoft.com/office/powerpoint/2010/main" val="73232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GB"/>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GB"/>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C56BFAC-F356-BE4C-863F-96A02244787E}" type="datetimeFigureOut">
              <a:rPr lang="en-US" smtClean="0"/>
              <a:t>5/17/2022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D2C2-DA19-E74D-858B-748B2F8A375A}" type="slidenum">
              <a:rPr lang="en-GB" smtClean="0"/>
              <a:t>‹#›</a:t>
            </a:fld>
            <a:endParaRPr lang="en-GB"/>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GB"/>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GB"/>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GB"/>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56BFAC-F356-BE4C-863F-96A02244787E}" type="datetimeFigureOut">
              <a:rPr lang="en-US" smtClean="0"/>
              <a:t>5/17/2022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GB"/>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p:txBody>
          <a:bodyPr/>
          <a:lstStyle/>
          <a:p>
            <a:fld id="{0C56BFAC-F356-BE4C-863F-96A02244787E}" type="datetimeFigureOut">
              <a:rPr lang="en-US" smtClean="0"/>
              <a:t>5/17/2022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p:txBody>
          <a:bodyPr/>
          <a:lstStyle/>
          <a:p>
            <a:fld id="{0C56BFAC-F356-BE4C-863F-96A02244787E}" type="datetimeFigureOut">
              <a:rPr lang="en-US" smtClean="0"/>
              <a:t>5/17/2022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fld id="{0C56BFAC-F356-BE4C-863F-96A02244787E}" type="datetimeFigureOut">
              <a:rPr lang="en-US" smtClean="0"/>
              <a:t>5/17/2022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6BFAC-F356-BE4C-863F-96A02244787E}" type="datetimeFigureOut">
              <a:rPr lang="en-US" smtClean="0"/>
              <a:t>5/17/2022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GB"/>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C56BFAC-F356-BE4C-863F-96A02244787E}" type="datetimeFigureOut">
              <a:rPr lang="en-US" smtClean="0"/>
              <a:t>5/17/2022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794D2C2-DA19-E74D-858B-748B2F8A375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GB"/>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0C56BFAC-F356-BE4C-863F-96A02244787E}" type="datetimeFigureOut">
              <a:rPr lang="en-US" smtClean="0"/>
              <a:t>5/17/2022</a:t>
            </a:fld>
            <a:endParaRPr lang="en-GB"/>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GB"/>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D794D2C2-DA19-E74D-858B-748B2F8A375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i.org/10.1371/journal.pone.012192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11/peps.1200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bbc.co.uk/news/world-europe-46133262" TargetMode="External"/><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hyperlink" Target="https://www.bbc.co.uk/news/uk-wales-45875475"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youtu.be/V4ixR0OoZRk"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bma.org.uk/advice/employment/occupational-health/ageing-and-the-workplace"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parliament.uk/pagefiles/504/postpn391_Ageing-Workforce.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5" Type="http://schemas.openxmlformats.org/officeDocument/2006/relationships/hyperlink" Target="https://www.bbc.co.uk/news/uk-england-devon-43434767" TargetMode="Externa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notimetolose.org.uk/" TargetMode="External"/><Relationship Id="rId2" Type="http://schemas.openxmlformats.org/officeDocument/2006/relationships/hyperlink" Target="https://oem.bmj.com/content/61/1/8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who.int/ageing/healthy-ageing/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ipbscordoba.es/uploads/Documentos/promoting-active-ageing-in-the-workplace.pd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i1vEuLdOgnw"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6888" y="1523999"/>
            <a:ext cx="8027719" cy="2062349"/>
          </a:xfrm>
        </p:spPr>
        <p:txBody>
          <a:bodyPr/>
          <a:lstStyle/>
          <a:p>
            <a:r>
              <a:rPr lang="en-GB" dirty="0"/>
              <a:t>Health and Work Week 6 </a:t>
            </a:r>
            <a:br>
              <a:rPr lang="en-GB" dirty="0"/>
            </a:br>
            <a:r>
              <a:rPr lang="en-GB" dirty="0"/>
              <a:t>The Aging Workforce</a:t>
            </a:r>
          </a:p>
        </p:txBody>
      </p:sp>
    </p:spTree>
    <p:extLst>
      <p:ext uri="{BB962C8B-B14F-4D97-AF65-F5344CB8AC3E}">
        <p14:creationId xmlns:p14="http://schemas.microsoft.com/office/powerpoint/2010/main" val="42540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aging?</a:t>
            </a:r>
          </a:p>
        </p:txBody>
      </p:sp>
      <p:pic>
        <p:nvPicPr>
          <p:cNvPr id="4" name="Content Placeholder 3"/>
          <p:cNvPicPr>
            <a:picLocks noGrp="1" noChangeAspect="1"/>
          </p:cNvPicPr>
          <p:nvPr>
            <p:ph idx="1"/>
          </p:nvPr>
        </p:nvPicPr>
        <p:blipFill>
          <a:blip r:embed="rId2"/>
          <a:srcRect t="811" b="811"/>
          <a:stretch>
            <a:fillRect/>
          </a:stretch>
        </p:blipFill>
        <p:spPr>
          <a:prstGeom prst="rect">
            <a:avLst/>
          </a:prstGeom>
        </p:spPr>
      </p:pic>
    </p:spTree>
    <p:extLst>
      <p:ext uri="{BB962C8B-B14F-4D97-AF65-F5344CB8AC3E}">
        <p14:creationId xmlns:p14="http://schemas.microsoft.com/office/powerpoint/2010/main" val="313863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aging?</a:t>
            </a:r>
          </a:p>
        </p:txBody>
      </p:sp>
      <p:sp>
        <p:nvSpPr>
          <p:cNvPr id="3" name="Content Placeholder 2"/>
          <p:cNvSpPr>
            <a:spLocks noGrp="1"/>
          </p:cNvSpPr>
          <p:nvPr>
            <p:ph idx="1"/>
          </p:nvPr>
        </p:nvSpPr>
        <p:spPr/>
        <p:txBody>
          <a:bodyPr>
            <a:normAutofit/>
          </a:bodyPr>
          <a:lstStyle/>
          <a:p>
            <a:r>
              <a:rPr lang="en-GB" dirty="0"/>
              <a:t>Chronological age – time lived already or time left to live</a:t>
            </a:r>
          </a:p>
          <a:p>
            <a:r>
              <a:rPr lang="en-GB" dirty="0"/>
              <a:t>Biological process linked to cell deterioration, fertility and mortality</a:t>
            </a:r>
          </a:p>
          <a:p>
            <a:r>
              <a:rPr lang="en-GB" dirty="0"/>
              <a:t>Cognition and function:</a:t>
            </a:r>
          </a:p>
          <a:p>
            <a:pPr lvl="1"/>
            <a:r>
              <a:rPr lang="en-GB" dirty="0"/>
              <a:t>A state of mind</a:t>
            </a:r>
          </a:p>
          <a:p>
            <a:pPr lvl="1"/>
            <a:r>
              <a:rPr lang="en-GB" dirty="0"/>
              <a:t>Expectation</a:t>
            </a:r>
          </a:p>
          <a:p>
            <a:pPr lvl="1"/>
            <a:r>
              <a:rPr lang="en-GB" dirty="0"/>
              <a:t>Identity</a:t>
            </a:r>
          </a:p>
          <a:p>
            <a:pPr lvl="1"/>
            <a:r>
              <a:rPr lang="en-GB" dirty="0"/>
              <a:t>Maturity and independence</a:t>
            </a:r>
          </a:p>
          <a:p>
            <a:endParaRPr lang="en-GB" dirty="0"/>
          </a:p>
        </p:txBody>
      </p:sp>
      <p:sp>
        <p:nvSpPr>
          <p:cNvPr id="4" name="TextBox 3"/>
          <p:cNvSpPr txBox="1"/>
          <p:nvPr/>
        </p:nvSpPr>
        <p:spPr>
          <a:xfrm>
            <a:off x="457200" y="6142215"/>
            <a:ext cx="8122356" cy="800219"/>
          </a:xfrm>
          <a:prstGeom prst="rect">
            <a:avLst/>
          </a:prstGeom>
          <a:noFill/>
        </p:spPr>
        <p:txBody>
          <a:bodyPr wrap="square" rtlCol="0">
            <a:spAutoFit/>
          </a:bodyPr>
          <a:lstStyle/>
          <a:p>
            <a:r>
              <a:rPr lang="en-GB" sz="1400" dirty="0"/>
              <a:t>Also see: Sanderson, W.C. and </a:t>
            </a:r>
            <a:r>
              <a:rPr lang="en-GB" sz="1400" dirty="0" err="1"/>
              <a:t>Sherbov</a:t>
            </a:r>
            <a:r>
              <a:rPr lang="en-GB" sz="1400" dirty="0"/>
              <a:t>, S. (2015) ‘Faster increases in human life expectancy could lead to slower population aging’, </a:t>
            </a:r>
            <a:r>
              <a:rPr lang="en-GB" sz="1400" i="1" dirty="0"/>
              <a:t>PLOS ONE</a:t>
            </a:r>
            <a:r>
              <a:rPr lang="en-GB" sz="1400" dirty="0"/>
              <a:t>, 10(4): e0121922.</a:t>
            </a:r>
            <a:r>
              <a:rPr lang="en-GB" sz="1400" dirty="0">
                <a:hlinkClick r:id="rId2"/>
              </a:rPr>
              <a:t>https://doi.org/10.1371/journal.pone.0121922</a:t>
            </a:r>
            <a:endParaRPr lang="en-GB" sz="1400" dirty="0"/>
          </a:p>
          <a:p>
            <a:endParaRPr lang="en-GB" dirty="0"/>
          </a:p>
        </p:txBody>
      </p:sp>
      <p:pic>
        <p:nvPicPr>
          <p:cNvPr id="5" name="Picture 4" descr="Screen Shot 2018-11-11 at 12.53.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5748" y="3414888"/>
            <a:ext cx="2433808" cy="2370667"/>
          </a:xfrm>
          <a:prstGeom prst="rect">
            <a:avLst/>
          </a:prstGeom>
        </p:spPr>
      </p:pic>
    </p:spTree>
    <p:extLst>
      <p:ext uri="{BB962C8B-B14F-4D97-AF65-F5344CB8AC3E}">
        <p14:creationId xmlns:p14="http://schemas.microsoft.com/office/powerpoint/2010/main" val="389065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Can an older person do a job as well as a younger person?</a:t>
            </a:r>
          </a:p>
        </p:txBody>
      </p:sp>
      <p:pic>
        <p:nvPicPr>
          <p:cNvPr id="4" name="Content Placeholder 3"/>
          <p:cNvPicPr>
            <a:picLocks noGrp="1" noChangeAspect="1"/>
          </p:cNvPicPr>
          <p:nvPr>
            <p:ph idx="1"/>
          </p:nvPr>
        </p:nvPicPr>
        <p:blipFill>
          <a:blip r:embed="rId2"/>
          <a:srcRect t="811" b="811"/>
          <a:stretch>
            <a:fillRect/>
          </a:stretch>
        </p:blipFill>
        <p:spPr>
          <a:prstGeom prst="rect">
            <a:avLst/>
          </a:prstGeom>
        </p:spPr>
      </p:pic>
    </p:spTree>
    <p:extLst>
      <p:ext uri="{BB962C8B-B14F-4D97-AF65-F5344CB8AC3E}">
        <p14:creationId xmlns:p14="http://schemas.microsoft.com/office/powerpoint/2010/main" val="46514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Six negative stereotypes</a:t>
            </a:r>
          </a:p>
        </p:txBody>
      </p:sp>
      <p:sp>
        <p:nvSpPr>
          <p:cNvPr id="3" name="Content Placeholder 2"/>
          <p:cNvSpPr>
            <a:spLocks noGrp="1"/>
          </p:cNvSpPr>
          <p:nvPr>
            <p:ph idx="1"/>
          </p:nvPr>
        </p:nvSpPr>
        <p:spPr/>
        <p:txBody>
          <a:bodyPr/>
          <a:lstStyle/>
          <a:p>
            <a:r>
              <a:rPr lang="en-GB" dirty="0"/>
              <a:t>Less motivated</a:t>
            </a:r>
          </a:p>
          <a:p>
            <a:r>
              <a:rPr lang="en-GB" dirty="0"/>
              <a:t>Generally less willing to participate in training and career development</a:t>
            </a:r>
          </a:p>
          <a:p>
            <a:r>
              <a:rPr lang="en-GB" dirty="0"/>
              <a:t>More resistant and less willing to change</a:t>
            </a:r>
          </a:p>
          <a:p>
            <a:r>
              <a:rPr lang="en-GB" dirty="0"/>
              <a:t>Less trusting</a:t>
            </a:r>
          </a:p>
          <a:p>
            <a:r>
              <a:rPr lang="en-GB" dirty="0"/>
              <a:t>Less healthy</a:t>
            </a:r>
          </a:p>
          <a:p>
            <a:r>
              <a:rPr lang="en-GB" dirty="0"/>
              <a:t>More vulnerable to work-family imbalance</a:t>
            </a:r>
          </a:p>
          <a:p>
            <a:endParaRPr lang="en-GB" dirty="0"/>
          </a:p>
        </p:txBody>
      </p:sp>
      <p:sp>
        <p:nvSpPr>
          <p:cNvPr id="5" name="Rectangle 4"/>
          <p:cNvSpPr/>
          <p:nvPr/>
        </p:nvSpPr>
        <p:spPr>
          <a:xfrm>
            <a:off x="457200" y="6130274"/>
            <a:ext cx="8407400" cy="523220"/>
          </a:xfrm>
          <a:prstGeom prst="rect">
            <a:avLst/>
          </a:prstGeom>
        </p:spPr>
        <p:txBody>
          <a:bodyPr wrap="square">
            <a:spAutoFit/>
          </a:bodyPr>
          <a:lstStyle/>
          <a:p>
            <a:r>
              <a:rPr lang="en-GB" sz="1400" dirty="0"/>
              <a:t>Ng, T. W.H and Feldman, D.C (2012) ‘Evaluating six common stereotypes about older workers with meta-analytical data’, </a:t>
            </a:r>
            <a:r>
              <a:rPr lang="en-GB" sz="1400" i="1" dirty="0"/>
              <a:t>Personnel Psychology, </a:t>
            </a:r>
            <a:r>
              <a:rPr lang="en-GB" sz="1400" dirty="0"/>
              <a:t>65, pp.821-858, </a:t>
            </a:r>
            <a:r>
              <a:rPr lang="en-GB" sz="1400" dirty="0">
                <a:hlinkClick r:id="rId2"/>
              </a:rPr>
              <a:t>https://doi.org/10.1111/peps.12003</a:t>
            </a:r>
            <a:endParaRPr lang="en-GB" sz="1400" dirty="0"/>
          </a:p>
        </p:txBody>
      </p:sp>
    </p:spTree>
    <p:extLst>
      <p:ext uri="{BB962C8B-B14F-4D97-AF65-F5344CB8AC3E}">
        <p14:creationId xmlns:p14="http://schemas.microsoft.com/office/powerpoint/2010/main" val="320614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8-11-09 at 16.08.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9316"/>
            <a:ext cx="6947451" cy="3415209"/>
          </a:xfrm>
          <a:prstGeom prst="rect">
            <a:avLst/>
          </a:prstGeom>
        </p:spPr>
      </p:pic>
      <p:pic>
        <p:nvPicPr>
          <p:cNvPr id="6" name="Picture 5" descr="Screen Shot 2018-11-09 at 16.0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7398"/>
            <a:ext cx="7301972" cy="2395960"/>
          </a:xfrm>
          <a:prstGeom prst="rect">
            <a:avLst/>
          </a:prstGeom>
        </p:spPr>
      </p:pic>
      <p:pic>
        <p:nvPicPr>
          <p:cNvPr id="7" name="Picture 6" descr="Screen Shot 2018-11-09 at 16.13.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201"/>
            <a:ext cx="7112482" cy="1045633"/>
          </a:xfrm>
          <a:prstGeom prst="rect">
            <a:avLst/>
          </a:prstGeom>
        </p:spPr>
      </p:pic>
      <p:pic>
        <p:nvPicPr>
          <p:cNvPr id="9" name="Picture 8" descr="Screen Shot 2018-11-09 at 16.15.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01050"/>
            <a:ext cx="7112482" cy="1656949"/>
          </a:xfrm>
          <a:prstGeom prst="rect">
            <a:avLst/>
          </a:prstGeom>
        </p:spPr>
      </p:pic>
      <p:pic>
        <p:nvPicPr>
          <p:cNvPr id="10" name="Picture 9" descr="Screen Shot 2018-11-09 at 16.12.5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29874" y="1345316"/>
            <a:ext cx="4514126" cy="4321523"/>
          </a:xfrm>
          <a:prstGeom prst="rect">
            <a:avLst/>
          </a:prstGeom>
        </p:spPr>
      </p:pic>
      <p:sp>
        <p:nvSpPr>
          <p:cNvPr id="11" name="Rectangle 10"/>
          <p:cNvSpPr/>
          <p:nvPr/>
        </p:nvSpPr>
        <p:spPr>
          <a:xfrm>
            <a:off x="7301972" y="5817945"/>
            <a:ext cx="1842028" cy="954107"/>
          </a:xfrm>
          <a:prstGeom prst="rect">
            <a:avLst/>
          </a:prstGeom>
        </p:spPr>
        <p:txBody>
          <a:bodyPr wrap="square">
            <a:spAutoFit/>
          </a:bodyPr>
          <a:lstStyle/>
          <a:p>
            <a:r>
              <a:rPr lang="en-GB" sz="1400" dirty="0">
                <a:hlinkClick r:id="rId7"/>
              </a:rPr>
              <a:t>https://www.bbc.co.uk/news/world-europe-46133262</a:t>
            </a:r>
            <a:r>
              <a:rPr lang="en-GB" sz="1400" dirty="0"/>
              <a:t> </a:t>
            </a:r>
          </a:p>
        </p:txBody>
      </p:sp>
    </p:spTree>
    <p:extLst>
      <p:ext uri="{BB962C8B-B14F-4D97-AF65-F5344CB8AC3E}">
        <p14:creationId xmlns:p14="http://schemas.microsoft.com/office/powerpoint/2010/main" val="23012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11-09 at 16.1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67" y="5383"/>
            <a:ext cx="8026400" cy="1206500"/>
          </a:xfrm>
          <a:prstGeom prst="rect">
            <a:avLst/>
          </a:prstGeom>
        </p:spPr>
      </p:pic>
      <p:pic>
        <p:nvPicPr>
          <p:cNvPr id="4" name="Picture 3" descr="Screen Shot 2018-11-09 at 16.20.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67" y="2852309"/>
            <a:ext cx="7416000" cy="3696077"/>
          </a:xfrm>
          <a:prstGeom prst="rect">
            <a:avLst/>
          </a:prstGeom>
        </p:spPr>
      </p:pic>
      <p:pic>
        <p:nvPicPr>
          <p:cNvPr id="5" name="Picture 4" descr="Screen Shot 2018-11-09 at 16.22.5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867" y="2090309"/>
            <a:ext cx="7810500" cy="762000"/>
          </a:xfrm>
          <a:prstGeom prst="rect">
            <a:avLst/>
          </a:prstGeom>
        </p:spPr>
      </p:pic>
      <p:pic>
        <p:nvPicPr>
          <p:cNvPr id="6" name="Picture 5" descr="Screen Shot 2018-11-09 at 16.22.4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67" y="1302909"/>
            <a:ext cx="7772400" cy="787400"/>
          </a:xfrm>
          <a:prstGeom prst="rect">
            <a:avLst/>
          </a:prstGeom>
        </p:spPr>
      </p:pic>
      <p:sp>
        <p:nvSpPr>
          <p:cNvPr id="7" name="TextBox 6"/>
          <p:cNvSpPr txBox="1"/>
          <p:nvPr/>
        </p:nvSpPr>
        <p:spPr>
          <a:xfrm>
            <a:off x="7995694" y="5715276"/>
            <a:ext cx="1148305" cy="1015663"/>
          </a:xfrm>
          <a:prstGeom prst="rect">
            <a:avLst/>
          </a:prstGeom>
          <a:noFill/>
        </p:spPr>
        <p:txBody>
          <a:bodyPr wrap="square" rtlCol="0">
            <a:spAutoFit/>
          </a:bodyPr>
          <a:lstStyle/>
          <a:p>
            <a:pPr algn="ctr"/>
            <a:r>
              <a:rPr lang="en-GB" sz="1200" dirty="0">
                <a:hlinkClick r:id="rId6"/>
              </a:rPr>
              <a:t>https://www.bbc.co.uk/news/uk-wales-45875475</a:t>
            </a:r>
            <a:r>
              <a:rPr lang="en-GB" sz="1200" dirty="0"/>
              <a:t> </a:t>
            </a:r>
          </a:p>
        </p:txBody>
      </p:sp>
    </p:spTree>
    <p:extLst>
      <p:ext uri="{BB962C8B-B14F-4D97-AF65-F5344CB8AC3E}">
        <p14:creationId xmlns:p14="http://schemas.microsoft.com/office/powerpoint/2010/main" val="275861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Late Project [Bb]</a:t>
            </a:r>
          </a:p>
        </p:txBody>
      </p:sp>
      <p:sp>
        <p:nvSpPr>
          <p:cNvPr id="3" name="Content Placeholder 2"/>
          <p:cNvSpPr>
            <a:spLocks noGrp="1"/>
          </p:cNvSpPr>
          <p:nvPr>
            <p:ph idx="1"/>
          </p:nvPr>
        </p:nvSpPr>
        <p:spPr/>
        <p:txBody>
          <a:bodyPr/>
          <a:lstStyle/>
          <a:p>
            <a:r>
              <a:rPr lang="en-GB" dirty="0"/>
              <a:t>Luke’s Story: </a:t>
            </a:r>
            <a:r>
              <a:rPr lang="en-GB" dirty="0">
                <a:hlinkClick r:id="rId2"/>
              </a:rPr>
              <a:t>https://youtu.be/V4ixR0OoZRk</a:t>
            </a:r>
            <a:endParaRPr lang="en-GB" dirty="0"/>
          </a:p>
          <a:p>
            <a:pPr marL="0" indent="0">
              <a:buNone/>
            </a:pPr>
            <a:endParaRPr lang="en-GB" dirty="0"/>
          </a:p>
        </p:txBody>
      </p:sp>
      <p:pic>
        <p:nvPicPr>
          <p:cNvPr id="4" name="Picture 3" descr="Screen Shot 2018-11-11 at 13.11.2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3000"/>
            <a:ext cx="4390123" cy="3175000"/>
          </a:xfrm>
          <a:prstGeom prst="rect">
            <a:avLst/>
          </a:prstGeom>
        </p:spPr>
      </p:pic>
      <p:pic>
        <p:nvPicPr>
          <p:cNvPr id="5" name="Picture 4" descr="Screen Shot 2018-11-11 at 13.12.2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2662641"/>
            <a:ext cx="4953000" cy="3111626"/>
          </a:xfrm>
          <a:prstGeom prst="rect">
            <a:avLst/>
          </a:prstGeom>
        </p:spPr>
      </p:pic>
    </p:spTree>
    <p:extLst>
      <p:ext uri="{BB962C8B-B14F-4D97-AF65-F5344CB8AC3E}">
        <p14:creationId xmlns:p14="http://schemas.microsoft.com/office/powerpoint/2010/main" val="267604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 discrimination</a:t>
            </a:r>
          </a:p>
        </p:txBody>
      </p:sp>
      <p:pic>
        <p:nvPicPr>
          <p:cNvPr id="4" name="Content Placeholder 3" descr="Screen Shot 2018-11-11 at 16.01.52.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95" t="-606" r="-495" b="511"/>
          <a:stretch/>
        </p:blipFill>
        <p:spPr>
          <a:xfrm>
            <a:off x="2049240" y="1444532"/>
            <a:ext cx="5042345" cy="4580313"/>
          </a:xfrm>
        </p:spPr>
      </p:pic>
      <p:sp>
        <p:nvSpPr>
          <p:cNvPr id="5" name="TextBox 4"/>
          <p:cNvSpPr txBox="1"/>
          <p:nvPr/>
        </p:nvSpPr>
        <p:spPr>
          <a:xfrm>
            <a:off x="457201" y="6126163"/>
            <a:ext cx="8229600" cy="1077218"/>
          </a:xfrm>
          <a:prstGeom prst="rect">
            <a:avLst/>
          </a:prstGeom>
          <a:noFill/>
        </p:spPr>
        <p:txBody>
          <a:bodyPr wrap="square" rtlCol="0">
            <a:spAutoFit/>
          </a:bodyPr>
          <a:lstStyle/>
          <a:p>
            <a:r>
              <a:rPr lang="en-GB" sz="1400" dirty="0" err="1"/>
              <a:t>Eurofound</a:t>
            </a:r>
            <a:r>
              <a:rPr lang="en-GB" sz="1400" dirty="0"/>
              <a:t> (2017), </a:t>
            </a:r>
            <a:r>
              <a:rPr lang="en-GB" sz="1400" i="1" dirty="0"/>
              <a:t>Working conditions of workers of different ages: European Working Conditions Survey 2015</a:t>
            </a:r>
          </a:p>
          <a:p>
            <a:r>
              <a:rPr lang="en-GB" sz="1400" dirty="0"/>
              <a:t>Luxembourg: Publications Office of the European Union. p29 [Bb] </a:t>
            </a:r>
          </a:p>
          <a:p>
            <a:endParaRPr lang="en-GB" dirty="0"/>
          </a:p>
          <a:p>
            <a:endParaRPr lang="en-GB" dirty="0"/>
          </a:p>
        </p:txBody>
      </p:sp>
    </p:spTree>
    <p:extLst>
      <p:ext uri="{BB962C8B-B14F-4D97-AF65-F5344CB8AC3E}">
        <p14:creationId xmlns:p14="http://schemas.microsoft.com/office/powerpoint/2010/main" val="212701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601465"/>
            <a:ext cx="8042276" cy="1336956"/>
          </a:xfrm>
        </p:spPr>
        <p:txBody>
          <a:bodyPr>
            <a:normAutofit fontScale="90000"/>
          </a:bodyPr>
          <a:lstStyle/>
          <a:p>
            <a:r>
              <a:rPr lang="en-GB" dirty="0"/>
              <a:t>Age Discrimination at the Workplace</a:t>
            </a:r>
            <a:br>
              <a:rPr lang="en-GB" b="1" dirty="0"/>
            </a:br>
            <a:endParaRPr lang="en-GB" dirty="0"/>
          </a:p>
        </p:txBody>
      </p:sp>
      <p:sp>
        <p:nvSpPr>
          <p:cNvPr id="3" name="Content Placeholder 2"/>
          <p:cNvSpPr>
            <a:spLocks noGrp="1"/>
          </p:cNvSpPr>
          <p:nvPr>
            <p:ph idx="1"/>
          </p:nvPr>
        </p:nvSpPr>
        <p:spPr/>
        <p:txBody>
          <a:bodyPr>
            <a:normAutofit/>
          </a:bodyPr>
          <a:lstStyle/>
          <a:p>
            <a:r>
              <a:rPr lang="en-GB" b="1" dirty="0"/>
              <a:t>The Equality Act</a:t>
            </a:r>
            <a:r>
              <a:rPr lang="en-GB" dirty="0"/>
              <a:t> - no one can or should be treated unfairly or denied any type of opportunity only because they are above or below a certain age or they belong to a certain age group. </a:t>
            </a:r>
          </a:p>
          <a:p>
            <a:r>
              <a:rPr lang="en-GB" dirty="0"/>
              <a:t>In the workplace this means they cannot be denied a job, training or promotion simply because of age.</a:t>
            </a:r>
          </a:p>
          <a:p>
            <a:r>
              <a:rPr lang="en-GB" dirty="0"/>
              <a:t>Discriminating against an employee or prospective employee only because they are ‘too old’ or ‘too young’ is against the Act and considered to be illegal. </a:t>
            </a:r>
          </a:p>
        </p:txBody>
      </p:sp>
    </p:spTree>
    <p:extLst>
      <p:ext uri="{BB962C8B-B14F-4D97-AF65-F5344CB8AC3E}">
        <p14:creationId xmlns:p14="http://schemas.microsoft.com/office/powerpoint/2010/main" val="139060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Discrimination</a:t>
            </a:r>
          </a:p>
        </p:txBody>
      </p:sp>
      <p:sp>
        <p:nvSpPr>
          <p:cNvPr id="3" name="Content Placeholder 2"/>
          <p:cNvSpPr>
            <a:spLocks noGrp="1"/>
          </p:cNvSpPr>
          <p:nvPr>
            <p:ph idx="1"/>
          </p:nvPr>
        </p:nvSpPr>
        <p:spPr/>
        <p:txBody>
          <a:bodyPr>
            <a:normAutofit lnSpcReduction="10000"/>
          </a:bodyPr>
          <a:lstStyle/>
          <a:p>
            <a:pPr lvl="0"/>
            <a:r>
              <a:rPr lang="en-GB" b="1" dirty="0"/>
              <a:t>Direct discrimination –</a:t>
            </a:r>
            <a:r>
              <a:rPr lang="en-GB" dirty="0"/>
              <a:t> denied promotion because of being ‘too old’ or being denied a raise because of being ‘too young’</a:t>
            </a:r>
          </a:p>
          <a:p>
            <a:pPr lvl="0"/>
            <a:r>
              <a:rPr lang="en-GB" b="1" dirty="0"/>
              <a:t>Indirect discrimination –</a:t>
            </a:r>
            <a:r>
              <a:rPr lang="en-GB" dirty="0"/>
              <a:t> If a training course is offered only to recent younger graduates, it could constitute indirect discrimination, as it does not allow older employees to avail of the opportunity.</a:t>
            </a:r>
          </a:p>
          <a:p>
            <a:pPr lvl="0"/>
            <a:r>
              <a:rPr lang="en-GB" b="1" dirty="0"/>
              <a:t>Harassment –</a:t>
            </a:r>
            <a:r>
              <a:rPr lang="en-GB" dirty="0"/>
              <a:t> Offensive jokes or comments about age or the age of someone you associate with, such as a partner, could amount to harassment, which is a form of age discrimination.</a:t>
            </a:r>
          </a:p>
          <a:p>
            <a:endParaRPr lang="en-GB" dirty="0"/>
          </a:p>
        </p:txBody>
      </p:sp>
    </p:spTree>
    <p:extLst>
      <p:ext uri="{BB962C8B-B14F-4D97-AF65-F5344CB8AC3E}">
        <p14:creationId xmlns:p14="http://schemas.microsoft.com/office/powerpoint/2010/main" val="257650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Directed study week 5</a:t>
            </a:r>
          </a:p>
        </p:txBody>
      </p:sp>
      <p:pic>
        <p:nvPicPr>
          <p:cNvPr id="4" name="Content Placeholder 3"/>
          <p:cNvPicPr>
            <a:picLocks noGrp="1" noChangeAspect="1"/>
          </p:cNvPicPr>
          <p:nvPr>
            <p:ph idx="1"/>
          </p:nvPr>
        </p:nvPicPr>
        <p:blipFill>
          <a:blip r:embed="rId2"/>
          <a:srcRect t="811" b="811"/>
          <a:stretch>
            <a:fillRect/>
          </a:stretch>
        </p:blipFill>
        <p:spPr>
          <a:prstGeom prst="rect">
            <a:avLst/>
          </a:prstGeom>
        </p:spPr>
      </p:pic>
    </p:spTree>
    <p:extLst>
      <p:ext uri="{BB962C8B-B14F-4D97-AF65-F5344CB8AC3E}">
        <p14:creationId xmlns:p14="http://schemas.microsoft.com/office/powerpoint/2010/main" val="2118539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The Act and Age Discrimination (overview)</a:t>
            </a:r>
          </a:p>
        </p:txBody>
      </p:sp>
      <p:sp>
        <p:nvSpPr>
          <p:cNvPr id="3" name="Content Placeholder 2"/>
          <p:cNvSpPr>
            <a:spLocks noGrp="1"/>
          </p:cNvSpPr>
          <p:nvPr>
            <p:ph idx="1"/>
          </p:nvPr>
        </p:nvSpPr>
        <p:spPr>
          <a:xfrm>
            <a:off x="457200" y="1600200"/>
            <a:ext cx="8229600" cy="4975013"/>
          </a:xfrm>
        </p:spPr>
        <p:txBody>
          <a:bodyPr>
            <a:normAutofit fontScale="70000" lnSpcReduction="20000"/>
          </a:bodyPr>
          <a:lstStyle/>
          <a:p>
            <a:r>
              <a:rPr lang="en-GB" dirty="0">
                <a:effectLst/>
                <a:ea typeface="ＭＳ 明朝"/>
                <a:cs typeface="Times New Roman"/>
              </a:rPr>
              <a:t>It is unlawful to be refused a job because of being too young or too old (there are some legal caveats). </a:t>
            </a:r>
          </a:p>
          <a:p>
            <a:r>
              <a:rPr lang="en-GB" dirty="0"/>
              <a:t>Employment terms and conditions must remain the same for all employees irrespective of their age. </a:t>
            </a:r>
          </a:p>
          <a:p>
            <a:r>
              <a:rPr lang="en-GB" dirty="0"/>
              <a:t>It is against the law for any type of training provider to lay down upper or lower age limits for training, unless the need to do so can be objectively justified. </a:t>
            </a:r>
          </a:p>
          <a:p>
            <a:r>
              <a:rPr lang="en-GB" dirty="0"/>
              <a:t>In any workplace, the policies regarding promotions and transfers are applicable equally to all employees, irrespective of age</a:t>
            </a:r>
          </a:p>
          <a:p>
            <a:r>
              <a:rPr lang="en-GB" dirty="0"/>
              <a:t>Redundancy or dismissal should not discriminate on the grounds of age</a:t>
            </a:r>
          </a:p>
          <a:p>
            <a:r>
              <a:rPr lang="en-GB" dirty="0"/>
              <a:t>Prior to 2011 there was compulsory retirement age. Now there is not. The retirement age is when an employee chooses to retire.  </a:t>
            </a:r>
            <a:r>
              <a:rPr lang="en-GB" dirty="0">
                <a:effectLst/>
              </a:rPr>
              <a:t> However, the employer can discuss retirement if you are not performing at the required standard and you have access to a pension.</a:t>
            </a:r>
            <a:endParaRPr lang="en-GB" dirty="0"/>
          </a:p>
        </p:txBody>
      </p:sp>
    </p:spTree>
    <p:extLst>
      <p:ext uri="{BB962C8B-B14F-4D97-AF65-F5344CB8AC3E}">
        <p14:creationId xmlns:p14="http://schemas.microsoft.com/office/powerpoint/2010/main" val="590602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Older people in workplaces</a:t>
            </a:r>
          </a:p>
        </p:txBody>
      </p:sp>
      <p:pic>
        <p:nvPicPr>
          <p:cNvPr id="4" name="Content Placeholder 3" descr="Screen Shot 2018-11-11 at 12.55.53.png"/>
          <p:cNvPicPr>
            <a:picLocks noGrp="1" noChangeAspect="1"/>
          </p:cNvPicPr>
          <p:nvPr>
            <p:ph idx="1"/>
          </p:nvPr>
        </p:nvPicPr>
        <p:blipFill>
          <a:blip r:embed="rId2">
            <a:extLst>
              <a:ext uri="{28A0092B-C50C-407E-A947-70E740481C1C}">
                <a14:useLocalDpi xmlns:a14="http://schemas.microsoft.com/office/drawing/2010/main" val="0"/>
              </a:ext>
            </a:extLst>
          </a:blip>
          <a:srcRect l="-55410" r="-55410"/>
          <a:stretch>
            <a:fillRect/>
          </a:stretch>
        </p:blipFill>
        <p:spPr>
          <a:xfrm>
            <a:off x="2495819" y="1444532"/>
            <a:ext cx="8325287" cy="4496246"/>
          </a:xfrm>
        </p:spPr>
      </p:pic>
      <p:sp>
        <p:nvSpPr>
          <p:cNvPr id="5" name="TextBox 4"/>
          <p:cNvSpPr txBox="1"/>
          <p:nvPr/>
        </p:nvSpPr>
        <p:spPr>
          <a:xfrm>
            <a:off x="358421" y="5072442"/>
            <a:ext cx="3903133" cy="1600438"/>
          </a:xfrm>
          <a:prstGeom prst="rect">
            <a:avLst/>
          </a:prstGeom>
          <a:noFill/>
        </p:spPr>
        <p:txBody>
          <a:bodyPr wrap="square" rtlCol="0">
            <a:spAutoFit/>
          </a:bodyPr>
          <a:lstStyle/>
          <a:p>
            <a:r>
              <a:rPr lang="en-GB" sz="1400" dirty="0"/>
              <a:t>Nicholson, P., </a:t>
            </a:r>
            <a:r>
              <a:rPr lang="en-GB" sz="1400" dirty="0" err="1"/>
              <a:t>Mayho</a:t>
            </a:r>
            <a:r>
              <a:rPr lang="en-GB" sz="1400" dirty="0"/>
              <a:t>, G., Robson, S. and Sharp, C. (2016) </a:t>
            </a:r>
            <a:r>
              <a:rPr lang="en-GB" sz="1400" i="1" dirty="0"/>
              <a:t>Aging and the workplace: A report from the BMA Occupational Medicine </a:t>
            </a:r>
            <a:r>
              <a:rPr lang="en-GB" sz="1400" i="1" dirty="0" err="1"/>
              <a:t>Committee.</a:t>
            </a:r>
            <a:r>
              <a:rPr lang="en-GB" sz="1400" dirty="0" err="1"/>
              <a:t>London</a:t>
            </a:r>
            <a:r>
              <a:rPr lang="en-GB" sz="1400" dirty="0"/>
              <a:t>: BMA. Available at: </a:t>
            </a:r>
            <a:r>
              <a:rPr lang="en-GB" sz="1400" dirty="0">
                <a:hlinkClick r:id="rId3"/>
              </a:rPr>
              <a:t>https://www.bma.org.uk/advice/employment/occupational-health/ageing-and-the-workplace</a:t>
            </a:r>
            <a:r>
              <a:rPr lang="en-GB" sz="1400" dirty="0"/>
              <a:t> (accessed 11 November 2018)</a:t>
            </a:r>
          </a:p>
        </p:txBody>
      </p:sp>
      <p:sp>
        <p:nvSpPr>
          <p:cNvPr id="6" name="TextBox 5"/>
          <p:cNvSpPr txBox="1"/>
          <p:nvPr/>
        </p:nvSpPr>
        <p:spPr>
          <a:xfrm>
            <a:off x="358421" y="1648539"/>
            <a:ext cx="3677356" cy="3416320"/>
          </a:xfrm>
          <a:prstGeom prst="rect">
            <a:avLst/>
          </a:prstGeom>
          <a:solidFill>
            <a:schemeClr val="accent1">
              <a:lumMod val="75000"/>
            </a:schemeClr>
          </a:solidFill>
        </p:spPr>
        <p:txBody>
          <a:bodyPr wrap="square" rtlCol="0">
            <a:spAutoFit/>
          </a:bodyPr>
          <a:lstStyle/>
          <a:p>
            <a:pPr algn="ctr"/>
            <a:r>
              <a:rPr lang="en-GB" sz="2400" dirty="0">
                <a:solidFill>
                  <a:schemeClr val="bg1"/>
                </a:solidFill>
              </a:rPr>
              <a:t>There are now over 10 million workers in the UK over the age of 50 (ONS, 2018)</a:t>
            </a:r>
          </a:p>
          <a:p>
            <a:pPr algn="ctr"/>
            <a:endParaRPr lang="en-GB" sz="2400" dirty="0">
              <a:solidFill>
                <a:schemeClr val="bg1"/>
              </a:solidFill>
            </a:endParaRPr>
          </a:p>
          <a:p>
            <a:pPr algn="ctr"/>
            <a:r>
              <a:rPr lang="en-GB" sz="2400" dirty="0">
                <a:solidFill>
                  <a:schemeClr val="bg1"/>
                </a:solidFill>
              </a:rPr>
              <a:t>By 2020 one third of workers will be over 50 (Houses of Parliament, 2011).</a:t>
            </a:r>
          </a:p>
        </p:txBody>
      </p:sp>
    </p:spTree>
    <p:extLst>
      <p:ext uri="{BB962C8B-B14F-4D97-AF65-F5344CB8AC3E}">
        <p14:creationId xmlns:p14="http://schemas.microsoft.com/office/powerpoint/2010/main" val="271815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Older People in Workplaces</a:t>
            </a:r>
          </a:p>
        </p:txBody>
      </p:sp>
      <p:sp>
        <p:nvSpPr>
          <p:cNvPr id="3" name="Content Placeholder 2"/>
          <p:cNvSpPr>
            <a:spLocks noGrp="1"/>
          </p:cNvSpPr>
          <p:nvPr>
            <p:ph idx="1"/>
          </p:nvPr>
        </p:nvSpPr>
        <p:spPr/>
        <p:txBody>
          <a:bodyPr>
            <a:normAutofit fontScale="92500" lnSpcReduction="10000"/>
          </a:bodyPr>
          <a:lstStyle/>
          <a:p>
            <a:pPr marL="0" indent="0">
              <a:buNone/>
            </a:pPr>
            <a:r>
              <a:rPr lang="en-GB" dirty="0"/>
              <a:t>There may be:</a:t>
            </a:r>
          </a:p>
          <a:p>
            <a:r>
              <a:rPr lang="en-GB" dirty="0"/>
              <a:t>Deterioration of visual acuity and functioning in low light levels may begin in the mid 40s.</a:t>
            </a:r>
          </a:p>
          <a:p>
            <a:r>
              <a:rPr lang="en-GB" dirty="0"/>
              <a:t>Hearing loss is common in those over 60, making conversations and instructions harder to distinguish from background noise.</a:t>
            </a:r>
          </a:p>
          <a:p>
            <a:r>
              <a:rPr lang="en-GB" dirty="0"/>
              <a:t>Aerobic and cardiovascular functions decline with age, and recovery time following exertion increases.</a:t>
            </a:r>
          </a:p>
          <a:p>
            <a:r>
              <a:rPr lang="en-GB" dirty="0"/>
              <a:t>Musculoskeletal changes lead to reductions in muscle and grip strength, posture and balance.</a:t>
            </a:r>
          </a:p>
          <a:p>
            <a:pPr marL="0" indent="0">
              <a:buNone/>
            </a:pPr>
            <a:endParaRPr lang="en-GB" dirty="0"/>
          </a:p>
          <a:p>
            <a:endParaRPr lang="en-GB" dirty="0"/>
          </a:p>
        </p:txBody>
      </p:sp>
      <p:sp>
        <p:nvSpPr>
          <p:cNvPr id="4" name="TextBox 3"/>
          <p:cNvSpPr txBox="1"/>
          <p:nvPr/>
        </p:nvSpPr>
        <p:spPr>
          <a:xfrm>
            <a:off x="457200" y="6153501"/>
            <a:ext cx="8122356" cy="738664"/>
          </a:xfrm>
          <a:prstGeom prst="rect">
            <a:avLst/>
          </a:prstGeom>
          <a:noFill/>
        </p:spPr>
        <p:txBody>
          <a:bodyPr wrap="square" rtlCol="0">
            <a:spAutoFit/>
          </a:bodyPr>
          <a:lstStyle/>
          <a:p>
            <a:r>
              <a:rPr lang="en-GB" sz="1400" dirty="0"/>
              <a:t>Houses of Parliament (2011) ‘An aging workforce’, </a:t>
            </a:r>
            <a:r>
              <a:rPr lang="en-GB" sz="1400" i="1" dirty="0" err="1"/>
              <a:t>PostNote</a:t>
            </a:r>
            <a:r>
              <a:rPr lang="en-GB" sz="1400" i="1" dirty="0"/>
              <a:t>, 391. </a:t>
            </a:r>
            <a:r>
              <a:rPr lang="en-GB" sz="1400" dirty="0"/>
              <a:t>Available at: </a:t>
            </a:r>
            <a:r>
              <a:rPr lang="en-GB" sz="1400" dirty="0">
                <a:hlinkClick r:id="rId2"/>
              </a:rPr>
              <a:t>https://www.parliament.uk/pagefiles/504/postpn391_Ageing-Workforce.pdf</a:t>
            </a:r>
            <a:r>
              <a:rPr lang="en-GB" sz="1400" dirty="0"/>
              <a:t> (accessed 11 November 2018) [Bb]</a:t>
            </a:r>
          </a:p>
        </p:txBody>
      </p:sp>
    </p:spTree>
    <p:extLst>
      <p:ext uri="{BB962C8B-B14F-4D97-AF65-F5344CB8AC3E}">
        <p14:creationId xmlns:p14="http://schemas.microsoft.com/office/powerpoint/2010/main" val="3680603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BUT...</a:t>
            </a:r>
          </a:p>
        </p:txBody>
      </p:sp>
      <p:sp>
        <p:nvSpPr>
          <p:cNvPr id="3" name="Content Placeholder 2"/>
          <p:cNvSpPr>
            <a:spLocks noGrp="1"/>
          </p:cNvSpPr>
          <p:nvPr>
            <p:ph idx="1"/>
          </p:nvPr>
        </p:nvSpPr>
        <p:spPr/>
        <p:txBody>
          <a:bodyPr>
            <a:normAutofit fontScale="92500" lnSpcReduction="20000"/>
          </a:bodyPr>
          <a:lstStyle/>
          <a:p>
            <a:r>
              <a:rPr lang="en-GB" dirty="0"/>
              <a:t>The evidence for these arguments comes from older data, where many people had different workplace exposures.</a:t>
            </a:r>
          </a:p>
          <a:p>
            <a:r>
              <a:rPr lang="en-GB" dirty="0"/>
              <a:t>Cumulative and multiple exposures may exacerbate existing ill health or contribute to hearing loss, musculoskeletal pain etc. </a:t>
            </a:r>
          </a:p>
          <a:p>
            <a:r>
              <a:rPr lang="en-GB" dirty="0"/>
              <a:t>Relates to reversible factors that can be adjusted with adaptions to work and lifestyle adjustments.</a:t>
            </a:r>
          </a:p>
          <a:p>
            <a:r>
              <a:rPr lang="en-GB" dirty="0"/>
              <a:t>Does not recognise wider social factors as influencing health rather than age alone.</a:t>
            </a:r>
          </a:p>
          <a:p>
            <a:r>
              <a:rPr lang="en-GB" dirty="0"/>
              <a:t>Generalised data</a:t>
            </a:r>
          </a:p>
          <a:p>
            <a:pPr marL="0" indent="0">
              <a:buNone/>
            </a:pPr>
            <a:endParaRPr lang="en-GB" dirty="0"/>
          </a:p>
          <a:p>
            <a:endParaRPr lang="en-GB" dirty="0"/>
          </a:p>
        </p:txBody>
      </p:sp>
    </p:spTree>
    <p:extLst>
      <p:ext uri="{BB962C8B-B14F-4D97-AF65-F5344CB8AC3E}">
        <p14:creationId xmlns:p14="http://schemas.microsoft.com/office/powerpoint/2010/main" val="307518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Although...</a:t>
            </a:r>
          </a:p>
        </p:txBody>
      </p:sp>
      <p:sp>
        <p:nvSpPr>
          <p:cNvPr id="3" name="Content Placeholder 2"/>
          <p:cNvSpPr>
            <a:spLocks noGrp="1"/>
          </p:cNvSpPr>
          <p:nvPr>
            <p:ph idx="1"/>
          </p:nvPr>
        </p:nvSpPr>
        <p:spPr>
          <a:xfrm>
            <a:off x="457200" y="1600200"/>
            <a:ext cx="8229600" cy="5046133"/>
          </a:xfrm>
        </p:spPr>
        <p:txBody>
          <a:bodyPr>
            <a:normAutofit fontScale="77500" lnSpcReduction="20000"/>
          </a:bodyPr>
          <a:lstStyle/>
          <a:p>
            <a:r>
              <a:rPr lang="en-GB" dirty="0"/>
              <a:t>The prevalence of long standing illness or disability increases with age:</a:t>
            </a:r>
          </a:p>
          <a:p>
            <a:pPr marL="857250" lvl="1" indent="-457200"/>
            <a:r>
              <a:rPr lang="en-GB" dirty="0"/>
              <a:t>one in five 16-44 year olds (</a:t>
            </a:r>
            <a:r>
              <a:rPr lang="en-GB" dirty="0" err="1"/>
              <a:t>approx</a:t>
            </a:r>
            <a:r>
              <a:rPr lang="en-GB" dirty="0"/>
              <a:t>)</a:t>
            </a:r>
          </a:p>
          <a:p>
            <a:pPr marL="857250" lvl="1" indent="-457200"/>
            <a:r>
              <a:rPr lang="en-GB" dirty="0"/>
              <a:t>a third of 45-64 year olds (</a:t>
            </a:r>
            <a:r>
              <a:rPr lang="en-GB" dirty="0" err="1"/>
              <a:t>approx</a:t>
            </a:r>
            <a:r>
              <a:rPr lang="en-GB" dirty="0"/>
              <a:t>)</a:t>
            </a:r>
          </a:p>
          <a:p>
            <a:pPr marL="857250" lvl="1" indent="-457200"/>
            <a:r>
              <a:rPr lang="en-GB" dirty="0"/>
              <a:t>one half of 65-74 year olds (</a:t>
            </a:r>
            <a:r>
              <a:rPr lang="en-GB" dirty="0" err="1"/>
              <a:t>approx</a:t>
            </a:r>
            <a:r>
              <a:rPr lang="en-GB" dirty="0"/>
              <a:t>)</a:t>
            </a:r>
          </a:p>
          <a:p>
            <a:r>
              <a:rPr lang="en-GB" dirty="0"/>
              <a:t>Among people of working age around 60% of those who have long-term conditions and 46% of those who are disabled are in employment. </a:t>
            </a:r>
          </a:p>
          <a:p>
            <a:r>
              <a:rPr lang="en-GB" dirty="0"/>
              <a:t>Multi-morbidity is the norm for people with chronic disease, and although its prevalence increases with age, more than half of all people with multi-morbidity are younger than 65 years.</a:t>
            </a:r>
          </a:p>
          <a:p>
            <a:r>
              <a:rPr lang="en-GB" dirty="0"/>
              <a:t>The most socioeconomically deprived young and middle-aged people have substantially more multi-morbidity than do their most affluent peers</a:t>
            </a:r>
          </a:p>
          <a:p>
            <a:pPr marL="0" indent="0" algn="ctr">
              <a:buNone/>
            </a:pPr>
            <a:r>
              <a:rPr lang="en-GB" b="1" dirty="0">
                <a:solidFill>
                  <a:srgbClr val="660066"/>
                </a:solidFill>
              </a:rPr>
              <a:t>However: long-term conditions need not prevent people from working, or affect their performance at work. </a:t>
            </a:r>
          </a:p>
          <a:p>
            <a:pPr marL="0" indent="0">
              <a:buNone/>
            </a:pPr>
            <a:endParaRPr lang="en-GB" dirty="0"/>
          </a:p>
        </p:txBody>
      </p:sp>
      <p:sp>
        <p:nvSpPr>
          <p:cNvPr id="4" name="TextBox 3"/>
          <p:cNvSpPr txBox="1"/>
          <p:nvPr/>
        </p:nvSpPr>
        <p:spPr>
          <a:xfrm>
            <a:off x="824089" y="6550223"/>
            <a:ext cx="8051800" cy="307777"/>
          </a:xfrm>
          <a:prstGeom prst="rect">
            <a:avLst/>
          </a:prstGeom>
          <a:noFill/>
        </p:spPr>
        <p:txBody>
          <a:bodyPr wrap="square" rtlCol="0">
            <a:spAutoFit/>
          </a:bodyPr>
          <a:lstStyle/>
          <a:p>
            <a:pPr algn="r"/>
            <a:r>
              <a:rPr lang="en-GB" sz="1400" dirty="0"/>
              <a:t>See Nicholson et al., (2016) p11</a:t>
            </a:r>
          </a:p>
        </p:txBody>
      </p:sp>
    </p:spTree>
    <p:extLst>
      <p:ext uri="{BB962C8B-B14F-4D97-AF65-F5344CB8AC3E}">
        <p14:creationId xmlns:p14="http://schemas.microsoft.com/office/powerpoint/2010/main" val="3441255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11-09 at 16.24.4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17" y="1290086"/>
            <a:ext cx="8128000" cy="5118100"/>
          </a:xfrm>
          <a:prstGeom prst="rect">
            <a:avLst/>
          </a:prstGeom>
        </p:spPr>
      </p:pic>
      <p:pic>
        <p:nvPicPr>
          <p:cNvPr id="4" name="Picture 3" descr="Screen Shot 2018-11-09 at 16.25.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17" y="168839"/>
            <a:ext cx="7899400" cy="1117600"/>
          </a:xfrm>
          <a:prstGeom prst="rect">
            <a:avLst/>
          </a:prstGeom>
        </p:spPr>
      </p:pic>
      <p:pic>
        <p:nvPicPr>
          <p:cNvPr id="5" name="Picture 4" descr="Screen Shot 2018-11-09 at 16.26.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707" y="3307869"/>
            <a:ext cx="3654293" cy="3550132"/>
          </a:xfrm>
          <a:prstGeom prst="rect">
            <a:avLst/>
          </a:prstGeom>
        </p:spPr>
      </p:pic>
      <p:sp>
        <p:nvSpPr>
          <p:cNvPr id="6" name="Rectangle 5"/>
          <p:cNvSpPr/>
          <p:nvPr/>
        </p:nvSpPr>
        <p:spPr>
          <a:xfrm>
            <a:off x="367817" y="6408186"/>
            <a:ext cx="4989608" cy="307777"/>
          </a:xfrm>
          <a:prstGeom prst="rect">
            <a:avLst/>
          </a:prstGeom>
        </p:spPr>
        <p:txBody>
          <a:bodyPr wrap="square">
            <a:spAutoFit/>
          </a:bodyPr>
          <a:lstStyle/>
          <a:p>
            <a:r>
              <a:rPr lang="en-GB" sz="1400" dirty="0">
                <a:hlinkClick r:id="rId5"/>
              </a:rPr>
              <a:t>https://www.bbc.co.uk/news/uk-england-devon-43434767</a:t>
            </a:r>
            <a:r>
              <a:rPr lang="en-GB" sz="1400" dirty="0"/>
              <a:t> </a:t>
            </a:r>
          </a:p>
        </p:txBody>
      </p:sp>
    </p:spTree>
    <p:extLst>
      <p:ext uri="{BB962C8B-B14F-4D97-AF65-F5344CB8AC3E}">
        <p14:creationId xmlns:p14="http://schemas.microsoft.com/office/powerpoint/2010/main" val="6204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does an older person bring to the job?</a:t>
            </a:r>
          </a:p>
        </p:txBody>
      </p:sp>
      <p:pic>
        <p:nvPicPr>
          <p:cNvPr id="5" name="Content Placeholder 3"/>
          <p:cNvPicPr>
            <a:picLocks noGrp="1" noChangeAspect="1"/>
          </p:cNvPicPr>
          <p:nvPr>
            <p:ph idx="1"/>
          </p:nvPr>
        </p:nvPicPr>
        <p:blipFill>
          <a:blip r:embed="rId2"/>
          <a:srcRect t="811" b="811"/>
          <a:stretch>
            <a:fillRect/>
          </a:stretch>
        </p:blipFill>
        <p:spPr>
          <a:prstGeom prst="rect">
            <a:avLst/>
          </a:prstGeom>
        </p:spPr>
      </p:pic>
    </p:spTree>
    <p:extLst>
      <p:ext uri="{BB962C8B-B14F-4D97-AF65-F5344CB8AC3E}">
        <p14:creationId xmlns:p14="http://schemas.microsoft.com/office/powerpoint/2010/main" val="232708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contribution of older workers</a:t>
            </a:r>
          </a:p>
        </p:txBody>
      </p:sp>
      <p:sp>
        <p:nvSpPr>
          <p:cNvPr id="3" name="Content Placeholder 2"/>
          <p:cNvSpPr>
            <a:spLocks noGrp="1"/>
          </p:cNvSpPr>
          <p:nvPr>
            <p:ph idx="1"/>
          </p:nvPr>
        </p:nvSpPr>
        <p:spPr/>
        <p:txBody>
          <a:bodyPr>
            <a:normAutofit/>
          </a:bodyPr>
          <a:lstStyle/>
          <a:p>
            <a:r>
              <a:rPr lang="en-GB" dirty="0"/>
              <a:t>Research shows that there is no difference in their productivity</a:t>
            </a:r>
          </a:p>
          <a:p>
            <a:r>
              <a:rPr lang="en-GB" dirty="0"/>
              <a:t>DWP (2013) report the benefits of employing</a:t>
            </a:r>
          </a:p>
          <a:p>
            <a:pPr lvl="1"/>
            <a:r>
              <a:rPr lang="en-GB" dirty="0"/>
              <a:t>older workers as part of a multi-generational workforce include:</a:t>
            </a:r>
          </a:p>
          <a:p>
            <a:pPr lvl="1"/>
            <a:r>
              <a:rPr lang="en-GB" dirty="0"/>
              <a:t>a broader range of skills and experience;</a:t>
            </a:r>
          </a:p>
          <a:p>
            <a:pPr lvl="1"/>
            <a:r>
              <a:rPr lang="en-GB" dirty="0"/>
              <a:t>opportunities for mentoring new recruits;</a:t>
            </a:r>
          </a:p>
          <a:p>
            <a:pPr lvl="1"/>
            <a:r>
              <a:rPr lang="en-GB" dirty="0"/>
              <a:t>transfer of skills across the workforce;</a:t>
            </a:r>
          </a:p>
          <a:p>
            <a:pPr lvl="1"/>
            <a:r>
              <a:rPr lang="en-GB" dirty="0"/>
              <a:t>reduced staff turnover; and</a:t>
            </a:r>
          </a:p>
          <a:p>
            <a:pPr lvl="1"/>
            <a:r>
              <a:rPr lang="en-GB" dirty="0"/>
              <a:t>improved staff morale.</a:t>
            </a:r>
          </a:p>
          <a:p>
            <a:endParaRPr lang="en-GB" dirty="0"/>
          </a:p>
        </p:txBody>
      </p:sp>
      <p:sp>
        <p:nvSpPr>
          <p:cNvPr id="4" name="TextBox 3"/>
          <p:cNvSpPr txBox="1"/>
          <p:nvPr/>
        </p:nvSpPr>
        <p:spPr>
          <a:xfrm>
            <a:off x="457200" y="6126163"/>
            <a:ext cx="7882467" cy="369332"/>
          </a:xfrm>
          <a:prstGeom prst="rect">
            <a:avLst/>
          </a:prstGeom>
          <a:noFill/>
        </p:spPr>
        <p:txBody>
          <a:bodyPr wrap="square" rtlCol="0">
            <a:spAutoFit/>
          </a:bodyPr>
          <a:lstStyle/>
          <a:p>
            <a:r>
              <a:rPr lang="en-GB" dirty="0"/>
              <a:t>DWP (2013) </a:t>
            </a:r>
            <a:r>
              <a:rPr lang="en-GB" i="1" dirty="0"/>
              <a:t>Employing older workers</a:t>
            </a:r>
            <a:r>
              <a:rPr lang="en-GB" dirty="0"/>
              <a:t>, London: Crown </a:t>
            </a:r>
          </a:p>
        </p:txBody>
      </p:sp>
    </p:spTree>
    <p:extLst>
      <p:ext uri="{BB962C8B-B14F-4D97-AF65-F5344CB8AC3E}">
        <p14:creationId xmlns:p14="http://schemas.microsoft.com/office/powerpoint/2010/main" val="1764721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9027"/>
            <a:ext cx="8229600" cy="1143000"/>
          </a:xfrm>
        </p:spPr>
        <p:txBody>
          <a:bodyPr>
            <a:normAutofit fontScale="90000"/>
          </a:bodyPr>
          <a:lstStyle/>
          <a:p>
            <a:r>
              <a:rPr lang="en-GB" dirty="0"/>
              <a:t>Design a Programme to Promote  Health for employees to Age Well at Work</a:t>
            </a:r>
          </a:p>
        </p:txBody>
      </p:sp>
      <p:pic>
        <p:nvPicPr>
          <p:cNvPr id="5" name="Content Placeholder 3"/>
          <p:cNvPicPr>
            <a:picLocks noGrp="1" noChangeAspect="1"/>
          </p:cNvPicPr>
          <p:nvPr>
            <p:ph idx="1"/>
          </p:nvPr>
        </p:nvPicPr>
        <p:blipFill>
          <a:blip r:embed="rId2"/>
          <a:srcRect t="811" b="811"/>
          <a:stretch>
            <a:fillRect/>
          </a:stretch>
        </p:blipFill>
        <p:spPr>
          <a:xfrm>
            <a:off x="549275" y="2333979"/>
            <a:ext cx="8042276" cy="4343400"/>
          </a:xfrm>
          <a:prstGeom prst="rect">
            <a:avLst/>
          </a:prstGeom>
        </p:spPr>
      </p:pic>
    </p:spTree>
    <p:extLst>
      <p:ext uri="{BB962C8B-B14F-4D97-AF65-F5344CB8AC3E}">
        <p14:creationId xmlns:p14="http://schemas.microsoft.com/office/powerpoint/2010/main" val="1826231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559577"/>
            <a:ext cx="8042276" cy="1336956"/>
          </a:xfrm>
        </p:spPr>
        <p:txBody>
          <a:bodyPr>
            <a:normAutofit fontScale="90000"/>
          </a:bodyPr>
          <a:lstStyle/>
          <a:p>
            <a:r>
              <a:rPr lang="en-GB" dirty="0"/>
              <a:t>Health Promotion across the working life-course for Healthy Aging </a:t>
            </a:r>
            <a:r>
              <a:rPr lang="en-GB" sz="3100" dirty="0"/>
              <a:t>(</a:t>
            </a:r>
            <a:r>
              <a:rPr lang="en-GB" sz="3100" dirty="0" err="1"/>
              <a:t>Tristi’s</a:t>
            </a:r>
            <a:r>
              <a:rPr lang="en-GB" sz="3100" dirty="0"/>
              <a:t> List)</a:t>
            </a:r>
            <a:endParaRPr lang="en-GB" dirty="0"/>
          </a:p>
        </p:txBody>
      </p:sp>
      <p:sp>
        <p:nvSpPr>
          <p:cNvPr id="3" name="Content Placeholder 2"/>
          <p:cNvSpPr>
            <a:spLocks noGrp="1"/>
          </p:cNvSpPr>
          <p:nvPr>
            <p:ph sz="half" idx="1"/>
          </p:nvPr>
        </p:nvSpPr>
        <p:spPr>
          <a:xfrm>
            <a:off x="225778" y="1896533"/>
            <a:ext cx="4270022" cy="4848578"/>
          </a:xfrm>
        </p:spPr>
        <p:txBody>
          <a:bodyPr>
            <a:normAutofit fontScale="77500" lnSpcReduction="20000"/>
          </a:bodyPr>
          <a:lstStyle/>
          <a:p>
            <a:r>
              <a:rPr lang="en-GB" dirty="0"/>
              <a:t>Promotion of Intergenerational Learning </a:t>
            </a:r>
          </a:p>
          <a:p>
            <a:r>
              <a:rPr lang="en-GB" dirty="0"/>
              <a:t>Active lifestyle at work avoiding sedentary practices</a:t>
            </a:r>
          </a:p>
          <a:p>
            <a:r>
              <a:rPr lang="en-GB" dirty="0"/>
              <a:t>Healthy Eating</a:t>
            </a:r>
          </a:p>
          <a:p>
            <a:r>
              <a:rPr lang="en-GB" dirty="0"/>
              <a:t>Strengthening exercises/resistance training</a:t>
            </a:r>
          </a:p>
          <a:p>
            <a:r>
              <a:rPr lang="en-GB" dirty="0"/>
              <a:t>Encouraging employees to have regular check ups e.g. health checks, eye tests, cholesterol etc.</a:t>
            </a:r>
          </a:p>
          <a:p>
            <a:r>
              <a:rPr lang="en-GB" dirty="0"/>
              <a:t>Promote recovery between shifts</a:t>
            </a:r>
          </a:p>
          <a:p>
            <a:r>
              <a:rPr lang="en-GB" dirty="0"/>
              <a:t>Break down stigma and discrimination – age positive culture</a:t>
            </a:r>
          </a:p>
          <a:p>
            <a:r>
              <a:rPr lang="en-GB" dirty="0"/>
              <a:t>Promote Active Aging (see next slide)</a:t>
            </a:r>
          </a:p>
          <a:p>
            <a:r>
              <a:rPr lang="en-GB" dirty="0"/>
              <a:t>Develop positive psychosocial environment</a:t>
            </a:r>
          </a:p>
          <a:p>
            <a:endParaRPr lang="en-GB" dirty="0"/>
          </a:p>
        </p:txBody>
      </p:sp>
      <p:sp>
        <p:nvSpPr>
          <p:cNvPr id="4" name="Content Placeholder 3"/>
          <p:cNvSpPr>
            <a:spLocks noGrp="1"/>
          </p:cNvSpPr>
          <p:nvPr>
            <p:ph sz="half" idx="2"/>
          </p:nvPr>
        </p:nvSpPr>
        <p:spPr>
          <a:xfrm>
            <a:off x="4648200" y="2009422"/>
            <a:ext cx="4368800" cy="4848578"/>
          </a:xfrm>
        </p:spPr>
        <p:txBody>
          <a:bodyPr>
            <a:normAutofit fontScale="77500" lnSpcReduction="20000"/>
          </a:bodyPr>
          <a:lstStyle/>
          <a:p>
            <a:r>
              <a:rPr lang="en-GB" dirty="0"/>
              <a:t>Development of sense of personal competence and skills acquisition</a:t>
            </a:r>
          </a:p>
          <a:p>
            <a:r>
              <a:rPr lang="en-GB" dirty="0"/>
              <a:t>Organise work environment activities to be adaptable to individual needs and capabilities (flexibility)</a:t>
            </a:r>
          </a:p>
          <a:p>
            <a:r>
              <a:rPr lang="en-GB" dirty="0"/>
              <a:t>Ensure that work place does not contribute to ill health</a:t>
            </a:r>
          </a:p>
          <a:p>
            <a:r>
              <a:rPr lang="en-GB" dirty="0"/>
              <a:t>Ensure that job design does not adversely affect health</a:t>
            </a:r>
          </a:p>
          <a:p>
            <a:r>
              <a:rPr lang="en-GB" dirty="0"/>
              <a:t>Support all employees to plan ahead from mid-life, including career and personal goals, relationships and caring responsibilities, wellbeing, health and finance.</a:t>
            </a:r>
          </a:p>
          <a:p>
            <a:r>
              <a:rPr lang="en-GB" dirty="0"/>
              <a:t>Apply all measures to all employees as chronological aging is inevitable!</a:t>
            </a:r>
          </a:p>
          <a:p>
            <a:endParaRPr lang="en-GB" dirty="0"/>
          </a:p>
        </p:txBody>
      </p:sp>
    </p:spTree>
    <p:extLst>
      <p:ext uri="{BB962C8B-B14F-4D97-AF65-F5344CB8AC3E}">
        <p14:creationId xmlns:p14="http://schemas.microsoft.com/office/powerpoint/2010/main" val="25124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Directed Study</a:t>
            </a:r>
          </a:p>
        </p:txBody>
      </p:sp>
      <p:sp>
        <p:nvSpPr>
          <p:cNvPr id="3" name="Content Placeholder 2"/>
          <p:cNvSpPr>
            <a:spLocks noGrp="1"/>
          </p:cNvSpPr>
          <p:nvPr>
            <p:ph idx="1"/>
          </p:nvPr>
        </p:nvSpPr>
        <p:spPr/>
        <p:txBody>
          <a:bodyPr>
            <a:normAutofit fontScale="92500"/>
          </a:bodyPr>
          <a:lstStyle/>
          <a:p>
            <a:r>
              <a:rPr lang="en-GB" dirty="0"/>
              <a:t>Read van der </a:t>
            </a:r>
            <a:r>
              <a:rPr lang="en-GB" dirty="0" err="1"/>
              <a:t>Molen</a:t>
            </a:r>
            <a:r>
              <a:rPr lang="en-GB" dirty="0"/>
              <a:t> et al (2004), ‘World at work: Bricklayers and bricklayers’ assistants’, </a:t>
            </a:r>
            <a:r>
              <a:rPr lang="en-GB" i="1" dirty="0"/>
              <a:t>Occupational and Environmental Medicine, </a:t>
            </a:r>
            <a:r>
              <a:rPr lang="en-GB" dirty="0"/>
              <a:t>61, pp. 89-93. Available at: </a:t>
            </a:r>
            <a:r>
              <a:rPr lang="en-GB" dirty="0">
                <a:hlinkClick r:id="rId2"/>
              </a:rPr>
              <a:t>https://oem.bmj.com/content/61/1/89</a:t>
            </a:r>
            <a:r>
              <a:rPr lang="en-GB" dirty="0"/>
              <a:t> (accessed: 24 October, 2018)</a:t>
            </a:r>
          </a:p>
          <a:p>
            <a:r>
              <a:rPr lang="en-GB" dirty="0"/>
              <a:t> Visit the No Time To Lose Website: </a:t>
            </a:r>
            <a:r>
              <a:rPr lang="en-GB" dirty="0">
                <a:hlinkClick r:id="rId3"/>
              </a:rPr>
              <a:t>https://www.notimetolose.org.uk/</a:t>
            </a:r>
            <a:r>
              <a:rPr lang="en-GB" dirty="0"/>
              <a:t> </a:t>
            </a:r>
          </a:p>
          <a:p>
            <a:pPr marL="0" indent="0">
              <a:buNone/>
            </a:pPr>
            <a:r>
              <a:rPr lang="en-GB" dirty="0"/>
              <a:t>Find out about one occupational cancer and think about what needs to be done to protect employees and prevent cancer of this type. What health education messages should be given to employees?</a:t>
            </a:r>
          </a:p>
          <a:p>
            <a:endParaRPr lang="en-GB" dirty="0"/>
          </a:p>
        </p:txBody>
      </p:sp>
    </p:spTree>
    <p:extLst>
      <p:ext uri="{BB962C8B-B14F-4D97-AF65-F5344CB8AC3E}">
        <p14:creationId xmlns:p14="http://schemas.microsoft.com/office/powerpoint/2010/main" val="20479944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Active Aging and Healthy Aging</a:t>
            </a:r>
          </a:p>
        </p:txBody>
      </p:sp>
      <p:sp>
        <p:nvSpPr>
          <p:cNvPr id="3" name="Content Placeholder 2"/>
          <p:cNvSpPr>
            <a:spLocks noGrp="1"/>
          </p:cNvSpPr>
          <p:nvPr>
            <p:ph idx="1"/>
          </p:nvPr>
        </p:nvSpPr>
        <p:spPr>
          <a:xfrm>
            <a:off x="457200" y="1600200"/>
            <a:ext cx="8229600" cy="5074356"/>
          </a:xfrm>
        </p:spPr>
        <p:txBody>
          <a:bodyPr>
            <a:normAutofit fontScale="62500" lnSpcReduction="20000"/>
          </a:bodyPr>
          <a:lstStyle/>
          <a:p>
            <a:pPr marL="0" indent="0" algn="ctr">
              <a:buNone/>
            </a:pPr>
            <a:r>
              <a:rPr lang="en-GB" sz="3800" dirty="0">
                <a:solidFill>
                  <a:srgbClr val="000000"/>
                </a:solidFill>
              </a:rPr>
              <a:t>Active Aging</a:t>
            </a:r>
            <a:r>
              <a:rPr lang="en-GB" sz="3800" i="1" dirty="0">
                <a:solidFill>
                  <a:srgbClr val="660066"/>
                </a:solidFill>
              </a:rPr>
              <a:t>“… the process of optimizing opportunities for health, participation, and security in order to enhance quality of life as people age.” </a:t>
            </a:r>
            <a:r>
              <a:rPr lang="en-GB" sz="2900" dirty="0"/>
              <a:t>(WHO, 2002) </a:t>
            </a:r>
          </a:p>
          <a:p>
            <a:pPr marL="0" indent="0" algn="ctr">
              <a:buNone/>
            </a:pPr>
            <a:endParaRPr lang="en-GB" dirty="0"/>
          </a:p>
          <a:p>
            <a:pPr marL="0" indent="0">
              <a:buNone/>
            </a:pPr>
            <a:endParaRPr lang="en-GB" dirty="0"/>
          </a:p>
          <a:p>
            <a:pPr marL="0" indent="0">
              <a:buNone/>
            </a:pPr>
            <a:r>
              <a:rPr lang="en-GB" sz="3100" dirty="0"/>
              <a:t>WHO Healthy Aging Strategy 2015-2030:</a:t>
            </a:r>
          </a:p>
          <a:p>
            <a:pPr marL="0" indent="0">
              <a:buNone/>
            </a:pPr>
            <a:endParaRPr lang="en-GB" dirty="0"/>
          </a:p>
          <a:p>
            <a:pPr marL="0" indent="0" algn="ctr">
              <a:buNone/>
            </a:pPr>
            <a:r>
              <a:rPr lang="en-GB" sz="3400" dirty="0"/>
              <a:t> Healthy Aging is</a:t>
            </a:r>
            <a:r>
              <a:rPr lang="en-GB" sz="3400" dirty="0">
                <a:solidFill>
                  <a:srgbClr val="660066"/>
                </a:solidFill>
              </a:rPr>
              <a:t> </a:t>
            </a:r>
            <a:r>
              <a:rPr lang="en-GB" sz="3400" i="1" dirty="0">
                <a:solidFill>
                  <a:srgbClr val="660066"/>
                </a:solidFill>
              </a:rPr>
              <a:t>“...the process of developing and maintaining the </a:t>
            </a:r>
            <a:r>
              <a:rPr lang="en-GB" sz="3400" b="1" i="1" dirty="0">
                <a:solidFill>
                  <a:srgbClr val="660066"/>
                </a:solidFill>
              </a:rPr>
              <a:t>functional ability</a:t>
            </a:r>
            <a:r>
              <a:rPr lang="en-GB" sz="3400" i="1" dirty="0">
                <a:solidFill>
                  <a:srgbClr val="660066"/>
                </a:solidFill>
              </a:rPr>
              <a:t> that </a:t>
            </a:r>
            <a:r>
              <a:rPr lang="en-GB" sz="3400" i="1" u="sng" dirty="0">
                <a:solidFill>
                  <a:srgbClr val="660066"/>
                </a:solidFill>
              </a:rPr>
              <a:t>enables</a:t>
            </a:r>
            <a:r>
              <a:rPr lang="en-GB" sz="3400" i="1" dirty="0">
                <a:solidFill>
                  <a:srgbClr val="660066"/>
                </a:solidFill>
              </a:rPr>
              <a:t> </a:t>
            </a:r>
            <a:r>
              <a:rPr lang="en-GB" sz="3400" b="1" i="1" dirty="0">
                <a:solidFill>
                  <a:srgbClr val="660066"/>
                </a:solidFill>
              </a:rPr>
              <a:t>wellbeing</a:t>
            </a:r>
            <a:r>
              <a:rPr lang="en-GB" sz="3400" i="1" dirty="0">
                <a:solidFill>
                  <a:srgbClr val="660066"/>
                </a:solidFill>
              </a:rPr>
              <a:t> in older age”. </a:t>
            </a:r>
            <a:r>
              <a:rPr lang="en-GB" sz="3400" b="1" i="1" dirty="0">
                <a:solidFill>
                  <a:srgbClr val="660066"/>
                </a:solidFill>
              </a:rPr>
              <a:t>Functional ability</a:t>
            </a:r>
            <a:r>
              <a:rPr lang="en-GB" sz="3400" i="1" dirty="0">
                <a:solidFill>
                  <a:srgbClr val="660066"/>
                </a:solidFill>
              </a:rPr>
              <a:t> is about having the capabilities that enable all </a:t>
            </a:r>
            <a:r>
              <a:rPr lang="en-GB" sz="3400" i="1" u="sng" dirty="0">
                <a:solidFill>
                  <a:srgbClr val="660066"/>
                </a:solidFill>
              </a:rPr>
              <a:t>people to be and do what they have reason to value</a:t>
            </a:r>
            <a:r>
              <a:rPr lang="en-GB" sz="3400" i="1" dirty="0">
                <a:solidFill>
                  <a:srgbClr val="660066"/>
                </a:solidFill>
              </a:rPr>
              <a:t>.”</a:t>
            </a:r>
          </a:p>
          <a:p>
            <a:pPr marL="0" indent="0">
              <a:buNone/>
            </a:pPr>
            <a:endParaRPr lang="en-GB" dirty="0"/>
          </a:p>
          <a:p>
            <a:pPr marL="0" indent="0" algn="ctr">
              <a:buNone/>
            </a:pPr>
            <a:r>
              <a:rPr lang="en-GB" sz="2800" dirty="0"/>
              <a:t>See: </a:t>
            </a:r>
            <a:r>
              <a:rPr lang="en-GB" sz="2800" dirty="0">
                <a:hlinkClick r:id="rId2"/>
              </a:rPr>
              <a:t>http://www.who.int/ageing/healthy-ageing/en/</a:t>
            </a:r>
            <a:r>
              <a:rPr lang="en-GB" sz="2800" dirty="0"/>
              <a:t> </a:t>
            </a:r>
          </a:p>
        </p:txBody>
      </p:sp>
      <p:sp>
        <p:nvSpPr>
          <p:cNvPr id="5" name="Rectangle 4"/>
          <p:cNvSpPr/>
          <p:nvPr/>
        </p:nvSpPr>
        <p:spPr>
          <a:xfrm>
            <a:off x="457200" y="2676225"/>
            <a:ext cx="7789334" cy="338554"/>
          </a:xfrm>
          <a:prstGeom prst="rect">
            <a:avLst/>
          </a:prstGeom>
        </p:spPr>
        <p:txBody>
          <a:bodyPr wrap="square">
            <a:spAutoFit/>
          </a:bodyPr>
          <a:lstStyle/>
          <a:p>
            <a:pPr algn="ctr"/>
            <a:r>
              <a:rPr lang="en-GB" sz="1600" dirty="0"/>
              <a:t>WHO (2002) </a:t>
            </a:r>
            <a:r>
              <a:rPr lang="en-GB" sz="1600" i="1" dirty="0"/>
              <a:t>Active Aging: A Policy Framework</a:t>
            </a:r>
            <a:r>
              <a:rPr lang="en-GB" sz="1600" dirty="0"/>
              <a:t>, Geneva: WHO </a:t>
            </a:r>
          </a:p>
        </p:txBody>
      </p:sp>
    </p:spTree>
    <p:extLst>
      <p:ext uri="{BB962C8B-B14F-4D97-AF65-F5344CB8AC3E}">
        <p14:creationId xmlns:p14="http://schemas.microsoft.com/office/powerpoint/2010/main" val="2095773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Active Age Management </a:t>
            </a:r>
            <a:r>
              <a:rPr lang="en-GB" sz="3600" dirty="0"/>
              <a:t>(Ilmarinen,2012) </a:t>
            </a:r>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eight targets of active age management are:</a:t>
            </a:r>
          </a:p>
          <a:p>
            <a:pPr marL="514350" indent="-514350">
              <a:buFont typeface="+mj-lt"/>
              <a:buAutoNum type="arabicPeriod"/>
            </a:pPr>
            <a:r>
              <a:rPr lang="en-GB" dirty="0"/>
              <a:t>Better awareness about ageing</a:t>
            </a:r>
          </a:p>
          <a:p>
            <a:pPr marL="514350" indent="-514350">
              <a:buFont typeface="+mj-lt"/>
              <a:buAutoNum type="arabicPeriod"/>
            </a:pPr>
            <a:r>
              <a:rPr lang="en-GB" dirty="0"/>
              <a:t>Fair attitudes towards ageing</a:t>
            </a:r>
          </a:p>
          <a:p>
            <a:pPr marL="514350" indent="-514350">
              <a:buFont typeface="+mj-lt"/>
              <a:buAutoNum type="arabicPeriod"/>
            </a:pPr>
            <a:r>
              <a:rPr lang="en-GB" dirty="0"/>
              <a:t>Age Management as a core task and duty of managers and supervisors</a:t>
            </a:r>
          </a:p>
          <a:p>
            <a:pPr marL="514350" indent="-514350">
              <a:buFont typeface="+mj-lt"/>
              <a:buAutoNum type="arabicPeriod"/>
            </a:pPr>
            <a:r>
              <a:rPr lang="en-GB" dirty="0"/>
              <a:t>Age Management included in HR policy,</a:t>
            </a:r>
          </a:p>
          <a:p>
            <a:pPr marL="514350" indent="-514350">
              <a:buFont typeface="+mj-lt"/>
              <a:buAutoNum type="arabicPeriod"/>
            </a:pPr>
            <a:r>
              <a:rPr lang="en-GB" dirty="0"/>
              <a:t>Promotion of work ability and productivity</a:t>
            </a:r>
          </a:p>
          <a:p>
            <a:pPr marL="514350" indent="-514350">
              <a:buFont typeface="+mj-lt"/>
              <a:buAutoNum type="arabicPeriod"/>
            </a:pPr>
            <a:r>
              <a:rPr lang="en-GB" dirty="0"/>
              <a:t>Lifelong learning</a:t>
            </a:r>
          </a:p>
          <a:p>
            <a:pPr marL="514350" indent="-514350">
              <a:buFont typeface="+mj-lt"/>
              <a:buAutoNum type="arabicPeriod"/>
            </a:pPr>
            <a:r>
              <a:rPr lang="en-GB" dirty="0"/>
              <a:t>Age-friendly work arrangements, and</a:t>
            </a:r>
          </a:p>
          <a:p>
            <a:pPr marL="514350" indent="-514350">
              <a:buFont typeface="+mj-lt"/>
              <a:buAutoNum type="arabicPeriod"/>
            </a:pPr>
            <a:r>
              <a:rPr lang="en-GB" dirty="0"/>
              <a:t>Safe and dignified transition to retirement.</a:t>
            </a:r>
          </a:p>
          <a:p>
            <a:pPr marL="0" indent="0">
              <a:buNone/>
            </a:pPr>
            <a:endParaRPr lang="en-GB" dirty="0"/>
          </a:p>
        </p:txBody>
      </p:sp>
    </p:spTree>
    <p:extLst>
      <p:ext uri="{BB962C8B-B14F-4D97-AF65-F5344CB8AC3E}">
        <p14:creationId xmlns:p14="http://schemas.microsoft.com/office/powerpoint/2010/main" val="3838559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Workability</a:t>
            </a:r>
          </a:p>
        </p:txBody>
      </p:sp>
      <p:pic>
        <p:nvPicPr>
          <p:cNvPr id="4" name="Content Placeholder 3" descr="Screen Shot 2018-11-11 at 16.46.26.png"/>
          <p:cNvPicPr>
            <a:picLocks noGrp="1" noChangeAspect="1"/>
          </p:cNvPicPr>
          <p:nvPr>
            <p:ph idx="1"/>
          </p:nvPr>
        </p:nvPicPr>
        <p:blipFill>
          <a:blip r:embed="rId2">
            <a:extLst>
              <a:ext uri="{28A0092B-C50C-407E-A947-70E740481C1C}">
                <a14:useLocalDpi xmlns:a14="http://schemas.microsoft.com/office/drawing/2010/main" val="0"/>
              </a:ext>
            </a:extLst>
          </a:blip>
          <a:srcRect l="-12342" r="-12342"/>
          <a:stretch>
            <a:fillRect/>
          </a:stretch>
        </p:blipFill>
        <p:spPr>
          <a:xfrm>
            <a:off x="457200" y="1417638"/>
            <a:ext cx="8229600" cy="4525963"/>
          </a:xfrm>
        </p:spPr>
      </p:pic>
      <p:sp>
        <p:nvSpPr>
          <p:cNvPr id="5" name="TextBox 4"/>
          <p:cNvSpPr txBox="1"/>
          <p:nvPr/>
        </p:nvSpPr>
        <p:spPr>
          <a:xfrm>
            <a:off x="457200" y="6161500"/>
            <a:ext cx="8229600" cy="461665"/>
          </a:xfrm>
          <a:prstGeom prst="rect">
            <a:avLst/>
          </a:prstGeom>
          <a:noFill/>
        </p:spPr>
        <p:txBody>
          <a:bodyPr wrap="square" rtlCol="0">
            <a:spAutoFit/>
          </a:bodyPr>
          <a:lstStyle/>
          <a:p>
            <a:r>
              <a:rPr lang="en-GB" sz="1200" dirty="0" err="1"/>
              <a:t>Ilmarinen</a:t>
            </a:r>
            <a:r>
              <a:rPr lang="en-GB" sz="1200" dirty="0"/>
              <a:t>, J. (2012) </a:t>
            </a:r>
            <a:r>
              <a:rPr lang="en-GB" sz="1200" i="1" dirty="0"/>
              <a:t>Promoting active aging in the workplace.</a:t>
            </a:r>
            <a:r>
              <a:rPr lang="en-GB" sz="1200" dirty="0"/>
              <a:t> Bilbao: European Agency for Health and Safety,</a:t>
            </a:r>
            <a:r>
              <a:rPr lang="en-GB" sz="1200" i="1" dirty="0"/>
              <a:t> </a:t>
            </a:r>
            <a:r>
              <a:rPr lang="en-GB" sz="1200" dirty="0"/>
              <a:t>Available at: </a:t>
            </a:r>
            <a:r>
              <a:rPr lang="en-GB" sz="1200" dirty="0">
                <a:hlinkClick r:id="rId3"/>
              </a:rPr>
              <a:t>http://www.ipbscordoba.es/uploads/Documentos/promoting-active-ageing-in-the-workplace.pdf</a:t>
            </a:r>
            <a:r>
              <a:rPr lang="en-GB" sz="1200" dirty="0"/>
              <a:t> (accessed 11 November 2018)</a:t>
            </a:r>
          </a:p>
        </p:txBody>
      </p:sp>
    </p:spTree>
    <p:extLst>
      <p:ext uri="{BB962C8B-B14F-4D97-AF65-F5344CB8AC3E}">
        <p14:creationId xmlns:p14="http://schemas.microsoft.com/office/powerpoint/2010/main" val="2503902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799"/>
            <a:ext cx="8229600" cy="1143000"/>
          </a:xfrm>
        </p:spPr>
        <p:txBody>
          <a:bodyPr/>
          <a:lstStyle/>
          <a:p>
            <a:r>
              <a:rPr lang="en-GB" dirty="0"/>
              <a:t>Directed Study</a:t>
            </a:r>
          </a:p>
        </p:txBody>
      </p:sp>
      <p:pic>
        <p:nvPicPr>
          <p:cNvPr id="4" name="Content Placeholder 3"/>
          <p:cNvPicPr>
            <a:picLocks noGrp="1" noChangeAspect="1"/>
          </p:cNvPicPr>
          <p:nvPr>
            <p:ph idx="1"/>
          </p:nvPr>
        </p:nvPicPr>
        <p:blipFill>
          <a:blip r:embed="rId2"/>
          <a:srcRect l="89" r="89"/>
          <a:stretch>
            <a:fillRect/>
          </a:stretch>
        </p:blipFill>
        <p:spPr>
          <a:xfrm>
            <a:off x="457200" y="1261534"/>
            <a:ext cx="8229600" cy="3254022"/>
          </a:xfrm>
          <a:prstGeom prst="rect">
            <a:avLst/>
          </a:prstGeom>
        </p:spPr>
      </p:pic>
      <p:sp>
        <p:nvSpPr>
          <p:cNvPr id="3" name="Rectangle 2"/>
          <p:cNvSpPr/>
          <p:nvPr/>
        </p:nvSpPr>
        <p:spPr>
          <a:xfrm>
            <a:off x="268111" y="4515556"/>
            <a:ext cx="8762999" cy="2246769"/>
          </a:xfrm>
          <a:prstGeom prst="rect">
            <a:avLst/>
          </a:prstGeom>
        </p:spPr>
        <p:txBody>
          <a:bodyPr wrap="square">
            <a:spAutoFit/>
          </a:bodyPr>
          <a:lstStyle/>
          <a:p>
            <a:r>
              <a:rPr lang="en-GB" sz="2800" dirty="0"/>
              <a:t>1. What models and theories can you draw upon to support your approach to health promotion across working life?</a:t>
            </a:r>
          </a:p>
          <a:p>
            <a:r>
              <a:rPr lang="en-GB" sz="2800" dirty="0"/>
              <a:t>2. What are the challenges that a workplace health promoter might face in delivering change?</a:t>
            </a:r>
          </a:p>
        </p:txBody>
      </p:sp>
    </p:spTree>
    <p:extLst>
      <p:ext uri="{BB962C8B-B14F-4D97-AF65-F5344CB8AC3E}">
        <p14:creationId xmlns:p14="http://schemas.microsoft.com/office/powerpoint/2010/main" val="128377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Construction Industry</a:t>
            </a:r>
          </a:p>
        </p:txBody>
      </p:sp>
      <p:sp>
        <p:nvSpPr>
          <p:cNvPr id="3" name="Content Placeholder 2"/>
          <p:cNvSpPr>
            <a:spLocks noGrp="1"/>
          </p:cNvSpPr>
          <p:nvPr>
            <p:ph sz="half" idx="1"/>
          </p:nvPr>
        </p:nvSpPr>
        <p:spPr/>
        <p:txBody>
          <a:bodyPr>
            <a:normAutofit/>
          </a:bodyPr>
          <a:lstStyle/>
          <a:p>
            <a:r>
              <a:rPr lang="en-GB" dirty="0"/>
              <a:t>Hazardous substances </a:t>
            </a:r>
          </a:p>
          <a:p>
            <a:pPr lvl="1"/>
            <a:r>
              <a:rPr lang="en-GB" dirty="0"/>
              <a:t>Construction dust</a:t>
            </a:r>
          </a:p>
          <a:p>
            <a:pPr lvl="1"/>
            <a:r>
              <a:rPr lang="en-GB" dirty="0"/>
              <a:t>Cement</a:t>
            </a:r>
          </a:p>
          <a:p>
            <a:pPr lvl="1"/>
            <a:r>
              <a:rPr lang="en-GB" dirty="0"/>
              <a:t>Lead</a:t>
            </a:r>
          </a:p>
          <a:p>
            <a:pPr lvl="1"/>
            <a:r>
              <a:rPr lang="en-GB" dirty="0"/>
              <a:t>Solvents</a:t>
            </a:r>
          </a:p>
          <a:p>
            <a:pPr lvl="1"/>
            <a:r>
              <a:rPr lang="en-GB" dirty="0" err="1"/>
              <a:t>Isocyanates</a:t>
            </a:r>
            <a:endParaRPr lang="en-GB" dirty="0"/>
          </a:p>
          <a:p>
            <a:pPr lvl="1"/>
            <a:r>
              <a:rPr lang="en-GB" dirty="0"/>
              <a:t>Micro-organisms</a:t>
            </a:r>
          </a:p>
          <a:p>
            <a:pPr lvl="1"/>
            <a:r>
              <a:rPr lang="en-GB" dirty="0"/>
              <a:t>Carbon Monoxide</a:t>
            </a:r>
          </a:p>
          <a:p>
            <a:pPr lvl="1"/>
            <a:r>
              <a:rPr lang="en-GB" dirty="0"/>
              <a:t>Carcinogens e.g. asbestos and silica, diesel emissions</a:t>
            </a:r>
          </a:p>
          <a:p>
            <a:endParaRPr lang="en-GB" dirty="0"/>
          </a:p>
        </p:txBody>
      </p:sp>
      <p:sp>
        <p:nvSpPr>
          <p:cNvPr id="4" name="Content Placeholder 3"/>
          <p:cNvSpPr>
            <a:spLocks noGrp="1"/>
          </p:cNvSpPr>
          <p:nvPr>
            <p:ph sz="half" idx="2"/>
          </p:nvPr>
        </p:nvSpPr>
        <p:spPr/>
        <p:txBody>
          <a:bodyPr>
            <a:normAutofit/>
          </a:bodyPr>
          <a:lstStyle/>
          <a:p>
            <a:r>
              <a:rPr lang="en-GB" dirty="0"/>
              <a:t>Physical Health Risks</a:t>
            </a:r>
          </a:p>
          <a:p>
            <a:pPr lvl="1"/>
            <a:r>
              <a:rPr lang="en-GB" dirty="0"/>
              <a:t>Noise</a:t>
            </a:r>
          </a:p>
          <a:p>
            <a:pPr lvl="1"/>
            <a:r>
              <a:rPr lang="en-GB" dirty="0"/>
              <a:t>Vibration</a:t>
            </a:r>
          </a:p>
          <a:p>
            <a:pPr lvl="1"/>
            <a:r>
              <a:rPr lang="en-GB" dirty="0"/>
              <a:t>Manual Handling</a:t>
            </a:r>
          </a:p>
          <a:p>
            <a:pPr lvl="1"/>
            <a:r>
              <a:rPr lang="en-GB" dirty="0"/>
              <a:t>Repetitive Work</a:t>
            </a:r>
          </a:p>
          <a:p>
            <a:pPr lvl="1"/>
            <a:r>
              <a:rPr lang="en-GB" dirty="0"/>
              <a:t>Working at Height</a:t>
            </a:r>
          </a:p>
          <a:p>
            <a:pPr lvl="1"/>
            <a:r>
              <a:rPr lang="en-GB" dirty="0"/>
              <a:t>Working outside – UV exposure through solar radiation</a:t>
            </a:r>
          </a:p>
        </p:txBody>
      </p:sp>
      <p:pic>
        <p:nvPicPr>
          <p:cNvPr id="5" name="Picture 4"/>
          <p:cNvPicPr>
            <a:picLocks noChangeAspect="1"/>
          </p:cNvPicPr>
          <p:nvPr/>
        </p:nvPicPr>
        <p:blipFill>
          <a:blip r:embed="rId2"/>
          <a:stretch>
            <a:fillRect/>
          </a:stretch>
        </p:blipFill>
        <p:spPr>
          <a:xfrm>
            <a:off x="6892601" y="4762500"/>
            <a:ext cx="2222151" cy="2095500"/>
          </a:xfrm>
          <a:prstGeom prst="rect">
            <a:avLst/>
          </a:prstGeom>
        </p:spPr>
      </p:pic>
    </p:spTree>
    <p:extLst>
      <p:ext uri="{BB962C8B-B14F-4D97-AF65-F5344CB8AC3E}">
        <p14:creationId xmlns:p14="http://schemas.microsoft.com/office/powerpoint/2010/main" val="788269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Construction Other Issues</a:t>
            </a:r>
          </a:p>
        </p:txBody>
      </p:sp>
      <p:sp>
        <p:nvSpPr>
          <p:cNvPr id="3" name="Content Placeholder 2"/>
          <p:cNvSpPr>
            <a:spLocks noGrp="1"/>
          </p:cNvSpPr>
          <p:nvPr>
            <p:ph sz="half" idx="1"/>
          </p:nvPr>
        </p:nvSpPr>
        <p:spPr/>
        <p:txBody>
          <a:bodyPr/>
          <a:lstStyle/>
          <a:p>
            <a:r>
              <a:rPr lang="en-GB" dirty="0"/>
              <a:t>Male Dominated Industry - culture</a:t>
            </a:r>
          </a:p>
          <a:p>
            <a:r>
              <a:rPr lang="en-GB" dirty="0"/>
              <a:t>Men’s Health Issues</a:t>
            </a:r>
          </a:p>
          <a:p>
            <a:r>
              <a:rPr lang="en-GB" dirty="0"/>
              <a:t>Access to GP and health checks</a:t>
            </a:r>
          </a:p>
          <a:p>
            <a:r>
              <a:rPr lang="en-GB" dirty="0"/>
              <a:t>Access to treatment</a:t>
            </a:r>
          </a:p>
          <a:p>
            <a:r>
              <a:rPr lang="en-GB" dirty="0"/>
              <a:t>Protective Equipment</a:t>
            </a:r>
          </a:p>
          <a:p>
            <a:pPr marL="0" indent="0">
              <a:buNone/>
            </a:pPr>
            <a:endParaRPr lang="en-GB" dirty="0"/>
          </a:p>
          <a:p>
            <a:endParaRPr lang="en-GB" dirty="0"/>
          </a:p>
        </p:txBody>
      </p:sp>
      <p:sp>
        <p:nvSpPr>
          <p:cNvPr id="4" name="Content Placeholder 3"/>
          <p:cNvSpPr>
            <a:spLocks noGrp="1"/>
          </p:cNvSpPr>
          <p:nvPr>
            <p:ph sz="half" idx="2"/>
          </p:nvPr>
        </p:nvSpPr>
        <p:spPr/>
        <p:txBody>
          <a:bodyPr/>
          <a:lstStyle/>
          <a:p>
            <a:r>
              <a:rPr lang="en-GB" dirty="0"/>
              <a:t>High Suicide Risk</a:t>
            </a:r>
          </a:p>
          <a:p>
            <a:r>
              <a:rPr lang="en-GB" dirty="0"/>
              <a:t>Overweight and Obesity</a:t>
            </a:r>
          </a:p>
          <a:p>
            <a:r>
              <a:rPr lang="en-GB" dirty="0"/>
              <a:t>Insect Bites</a:t>
            </a:r>
          </a:p>
          <a:p>
            <a:r>
              <a:rPr lang="en-GB" dirty="0"/>
              <a:t>Access to healthy diet</a:t>
            </a:r>
          </a:p>
          <a:p>
            <a:r>
              <a:rPr lang="en-GB" dirty="0"/>
              <a:t>Migrant workers</a:t>
            </a:r>
          </a:p>
          <a:p>
            <a:r>
              <a:rPr lang="en-GB" dirty="0"/>
              <a:t>Hygiene needs and safe places to eat</a:t>
            </a:r>
          </a:p>
          <a:p>
            <a:pPr marL="0" indent="0">
              <a:buNone/>
            </a:pPr>
            <a:endParaRPr lang="en-GB" dirty="0"/>
          </a:p>
          <a:p>
            <a:endParaRPr lang="en-GB" dirty="0"/>
          </a:p>
          <a:p>
            <a:endParaRPr lang="en-GB" dirty="0"/>
          </a:p>
        </p:txBody>
      </p:sp>
      <p:sp>
        <p:nvSpPr>
          <p:cNvPr id="5" name="Rectangle 4"/>
          <p:cNvSpPr/>
          <p:nvPr/>
        </p:nvSpPr>
        <p:spPr>
          <a:xfrm>
            <a:off x="650030" y="5292209"/>
            <a:ext cx="7805404" cy="369332"/>
          </a:xfrm>
          <a:prstGeom prst="rect">
            <a:avLst/>
          </a:prstGeom>
        </p:spPr>
        <p:txBody>
          <a:bodyPr wrap="none">
            <a:spAutoFit/>
          </a:bodyPr>
          <a:lstStyle/>
          <a:p>
            <a:r>
              <a:rPr lang="en-GB" dirty="0"/>
              <a:t>VIDEO: SUN SAFTY IN CONSTRUCTION: </a:t>
            </a:r>
            <a:r>
              <a:rPr lang="en-GB" dirty="0">
                <a:hlinkClick r:id="rId3"/>
              </a:rPr>
              <a:t>https://youtu.be/i1vEuLdOgnw</a:t>
            </a:r>
            <a:r>
              <a:rPr lang="en-GB" dirty="0"/>
              <a:t> </a:t>
            </a:r>
          </a:p>
        </p:txBody>
      </p:sp>
    </p:spTree>
    <p:extLst>
      <p:ext uri="{BB962C8B-B14F-4D97-AF65-F5344CB8AC3E}">
        <p14:creationId xmlns:p14="http://schemas.microsoft.com/office/powerpoint/2010/main" val="320515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386" y="522054"/>
            <a:ext cx="8042276" cy="1336956"/>
          </a:xfrm>
        </p:spPr>
        <p:txBody>
          <a:bodyPr/>
          <a:lstStyle/>
          <a:p>
            <a:r>
              <a:rPr lang="en-GB" dirty="0"/>
              <a:t>Directed Study week 6 – Did you find any case studies?</a:t>
            </a:r>
          </a:p>
        </p:txBody>
      </p:sp>
      <p:pic>
        <p:nvPicPr>
          <p:cNvPr id="4" name="Content Placeholder 3"/>
          <p:cNvPicPr>
            <a:picLocks noGrp="1" noChangeAspect="1"/>
          </p:cNvPicPr>
          <p:nvPr>
            <p:ph idx="1"/>
          </p:nvPr>
        </p:nvPicPr>
        <p:blipFill>
          <a:blip r:embed="rId2"/>
          <a:srcRect t="811" b="811"/>
          <a:stretch>
            <a:fillRect/>
          </a:stretch>
        </p:blipFill>
        <p:spPr>
          <a:xfrm>
            <a:off x="549275" y="2113010"/>
            <a:ext cx="8042276" cy="4343400"/>
          </a:xfrm>
          <a:prstGeom prst="rect">
            <a:avLst/>
          </a:prstGeom>
        </p:spPr>
      </p:pic>
      <p:pic>
        <p:nvPicPr>
          <p:cNvPr id="3" name="Picture 2"/>
          <p:cNvPicPr>
            <a:picLocks noChangeAspect="1"/>
          </p:cNvPicPr>
          <p:nvPr/>
        </p:nvPicPr>
        <p:blipFill>
          <a:blip r:embed="rId3"/>
          <a:stretch>
            <a:fillRect/>
          </a:stretch>
        </p:blipFill>
        <p:spPr>
          <a:xfrm>
            <a:off x="4705004" y="4303637"/>
            <a:ext cx="4278708" cy="2406773"/>
          </a:xfrm>
          <a:prstGeom prst="rect">
            <a:avLst/>
          </a:prstGeom>
        </p:spPr>
      </p:pic>
    </p:spTree>
    <p:extLst>
      <p:ext uri="{BB962C8B-B14F-4D97-AF65-F5344CB8AC3E}">
        <p14:creationId xmlns:p14="http://schemas.microsoft.com/office/powerpoint/2010/main" val="70062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8-11-11 at 17.33.1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73" y="973665"/>
            <a:ext cx="7545293" cy="4868333"/>
          </a:xfrm>
          <a:prstGeom prst="rect">
            <a:avLst/>
          </a:prstGeom>
        </p:spPr>
      </p:pic>
      <p:sp>
        <p:nvSpPr>
          <p:cNvPr id="2" name="Title 1"/>
          <p:cNvSpPr>
            <a:spLocks noGrp="1"/>
          </p:cNvSpPr>
          <p:nvPr>
            <p:ph type="ctrTitle"/>
          </p:nvPr>
        </p:nvSpPr>
        <p:spPr>
          <a:xfrm>
            <a:off x="1322921" y="4979564"/>
            <a:ext cx="6498158" cy="1724867"/>
          </a:xfrm>
        </p:spPr>
        <p:txBody>
          <a:bodyPr/>
          <a:lstStyle/>
          <a:p>
            <a:r>
              <a:rPr lang="en-GB" dirty="0"/>
              <a:t>The Aging Workforce</a:t>
            </a:r>
          </a:p>
        </p:txBody>
      </p:sp>
    </p:spTree>
    <p:extLst>
      <p:ext uri="{BB962C8B-B14F-4D97-AF65-F5344CB8AC3E}">
        <p14:creationId xmlns:p14="http://schemas.microsoft.com/office/powerpoint/2010/main" val="407809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does an older worker look like?</a:t>
            </a:r>
          </a:p>
        </p:txBody>
      </p:sp>
      <p:pic>
        <p:nvPicPr>
          <p:cNvPr id="4" name="Content Placeholder 3"/>
          <p:cNvPicPr>
            <a:picLocks noGrp="1" noChangeAspect="1"/>
          </p:cNvPicPr>
          <p:nvPr>
            <p:ph idx="1"/>
          </p:nvPr>
        </p:nvPicPr>
        <p:blipFill>
          <a:blip r:embed="rId2"/>
          <a:srcRect t="811" b="811"/>
          <a:stretch>
            <a:fillRect/>
          </a:stretch>
        </p:blipFill>
        <p:spPr>
          <a:prstGeom prst="rect">
            <a:avLst/>
          </a:prstGeom>
        </p:spPr>
      </p:pic>
    </p:spTree>
    <p:extLst>
      <p:ext uri="{BB962C8B-B14F-4D97-AF65-F5344CB8AC3E}">
        <p14:creationId xmlns:p14="http://schemas.microsoft.com/office/powerpoint/2010/main" val="393346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Screen Shot 2018-11-11 at 12.49.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556" y="1794547"/>
            <a:ext cx="2067278" cy="2703364"/>
          </a:xfrm>
          <a:prstGeom prst="rect">
            <a:avLst/>
          </a:prstGeom>
        </p:spPr>
      </p:pic>
      <p:pic>
        <p:nvPicPr>
          <p:cNvPr id="4" name="Content Placeholder 3" descr="Screen Shot 2018-11-09 at 16.48.06.png"/>
          <p:cNvPicPr>
            <a:picLocks noGrp="1" noChangeAspect="1"/>
          </p:cNvPicPr>
          <p:nvPr>
            <p:ph idx="4294967295"/>
          </p:nvPr>
        </p:nvPicPr>
        <p:blipFill>
          <a:blip r:embed="rId3">
            <a:extLst>
              <a:ext uri="{28A0092B-C50C-407E-A947-70E740481C1C}">
                <a14:useLocalDpi xmlns:a14="http://schemas.microsoft.com/office/drawing/2010/main" val="0"/>
              </a:ext>
            </a:extLst>
          </a:blip>
          <a:srcRect t="24230" b="24230"/>
          <a:stretch>
            <a:fillRect/>
          </a:stretch>
        </p:blipFill>
        <p:spPr>
          <a:xfrm>
            <a:off x="265643" y="141754"/>
            <a:ext cx="2814638" cy="1549400"/>
          </a:xfrm>
        </p:spPr>
      </p:pic>
      <p:pic>
        <p:nvPicPr>
          <p:cNvPr id="5" name="Picture 4" descr="Screen Shot 2018-11-09 at 16.49.1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8843" y="141754"/>
            <a:ext cx="2286000" cy="2171700"/>
          </a:xfrm>
          <a:prstGeom prst="rect">
            <a:avLst/>
          </a:prstGeom>
        </p:spPr>
      </p:pic>
      <p:sp>
        <p:nvSpPr>
          <p:cNvPr id="6" name="TextBox 5"/>
          <p:cNvSpPr txBox="1"/>
          <p:nvPr/>
        </p:nvSpPr>
        <p:spPr>
          <a:xfrm>
            <a:off x="6714200" y="1888694"/>
            <a:ext cx="476216" cy="369332"/>
          </a:xfrm>
          <a:prstGeom prst="rect">
            <a:avLst/>
          </a:prstGeom>
          <a:noFill/>
        </p:spPr>
        <p:txBody>
          <a:bodyPr wrap="square" rtlCol="0">
            <a:spAutoFit/>
          </a:bodyPr>
          <a:lstStyle/>
          <a:p>
            <a:r>
              <a:rPr lang="en-GB" dirty="0">
                <a:solidFill>
                  <a:schemeClr val="bg1"/>
                </a:solidFill>
              </a:rPr>
              <a:t>71</a:t>
            </a:r>
          </a:p>
        </p:txBody>
      </p:sp>
      <p:sp>
        <p:nvSpPr>
          <p:cNvPr id="7" name="TextBox 6"/>
          <p:cNvSpPr txBox="1"/>
          <p:nvPr/>
        </p:nvSpPr>
        <p:spPr>
          <a:xfrm>
            <a:off x="2624895" y="1181295"/>
            <a:ext cx="476216" cy="369332"/>
          </a:xfrm>
          <a:prstGeom prst="rect">
            <a:avLst/>
          </a:prstGeom>
          <a:noFill/>
        </p:spPr>
        <p:txBody>
          <a:bodyPr wrap="square" rtlCol="0">
            <a:spAutoFit/>
          </a:bodyPr>
          <a:lstStyle/>
          <a:p>
            <a:r>
              <a:rPr lang="en-GB" dirty="0">
                <a:solidFill>
                  <a:schemeClr val="bg1"/>
                </a:solidFill>
              </a:rPr>
              <a:t>92</a:t>
            </a:r>
          </a:p>
        </p:txBody>
      </p:sp>
      <p:pic>
        <p:nvPicPr>
          <p:cNvPr id="8" name="Picture 7" descr="Screen Shot 2018-11-09 at 16.52.0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500" y="4359292"/>
            <a:ext cx="2298700" cy="2413000"/>
          </a:xfrm>
          <a:prstGeom prst="rect">
            <a:avLst/>
          </a:prstGeom>
        </p:spPr>
      </p:pic>
      <p:sp>
        <p:nvSpPr>
          <p:cNvPr id="9" name="TextBox 8"/>
          <p:cNvSpPr txBox="1"/>
          <p:nvPr/>
        </p:nvSpPr>
        <p:spPr>
          <a:xfrm>
            <a:off x="6074412" y="6223289"/>
            <a:ext cx="476216" cy="369332"/>
          </a:xfrm>
          <a:prstGeom prst="rect">
            <a:avLst/>
          </a:prstGeom>
          <a:noFill/>
        </p:spPr>
        <p:txBody>
          <a:bodyPr wrap="square" rtlCol="0">
            <a:spAutoFit/>
          </a:bodyPr>
          <a:lstStyle/>
          <a:p>
            <a:r>
              <a:rPr lang="en-GB" dirty="0">
                <a:solidFill>
                  <a:srgbClr val="000000"/>
                </a:solidFill>
              </a:rPr>
              <a:t>83</a:t>
            </a:r>
          </a:p>
        </p:txBody>
      </p:sp>
      <p:sp>
        <p:nvSpPr>
          <p:cNvPr id="11" name="TextBox 10"/>
          <p:cNvSpPr txBox="1"/>
          <p:nvPr/>
        </p:nvSpPr>
        <p:spPr>
          <a:xfrm>
            <a:off x="1883437" y="3989960"/>
            <a:ext cx="577270" cy="369332"/>
          </a:xfrm>
          <a:prstGeom prst="rect">
            <a:avLst/>
          </a:prstGeom>
          <a:noFill/>
        </p:spPr>
        <p:txBody>
          <a:bodyPr wrap="square" rtlCol="0">
            <a:spAutoFit/>
          </a:bodyPr>
          <a:lstStyle/>
          <a:p>
            <a:r>
              <a:rPr lang="en-GB" dirty="0">
                <a:solidFill>
                  <a:schemeClr val="bg1"/>
                </a:solidFill>
              </a:rPr>
              <a:t>78</a:t>
            </a:r>
          </a:p>
        </p:txBody>
      </p:sp>
      <p:pic>
        <p:nvPicPr>
          <p:cNvPr id="12" name="Picture 11" descr="Screen Shot 2018-11-09 at 16.54.5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6792" y="141754"/>
            <a:ext cx="1714248" cy="2023919"/>
          </a:xfrm>
          <a:prstGeom prst="rect">
            <a:avLst/>
          </a:prstGeom>
        </p:spPr>
      </p:pic>
      <p:sp>
        <p:nvSpPr>
          <p:cNvPr id="13" name="TextBox 12"/>
          <p:cNvSpPr txBox="1"/>
          <p:nvPr/>
        </p:nvSpPr>
        <p:spPr>
          <a:xfrm>
            <a:off x="4400207" y="1680504"/>
            <a:ext cx="476216" cy="369332"/>
          </a:xfrm>
          <a:prstGeom prst="rect">
            <a:avLst/>
          </a:prstGeom>
          <a:noFill/>
        </p:spPr>
        <p:txBody>
          <a:bodyPr wrap="square" rtlCol="0">
            <a:spAutoFit/>
          </a:bodyPr>
          <a:lstStyle/>
          <a:p>
            <a:r>
              <a:rPr lang="en-GB" dirty="0">
                <a:solidFill>
                  <a:schemeClr val="bg1"/>
                </a:solidFill>
              </a:rPr>
              <a:t>68</a:t>
            </a:r>
          </a:p>
        </p:txBody>
      </p:sp>
      <p:pic>
        <p:nvPicPr>
          <p:cNvPr id="14" name="Picture 13" descr="Screen Shot 2018-11-09 at 16.55.5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4283" y="2463800"/>
            <a:ext cx="2400300" cy="1981200"/>
          </a:xfrm>
          <a:prstGeom prst="rect">
            <a:avLst/>
          </a:prstGeom>
        </p:spPr>
      </p:pic>
      <p:sp>
        <p:nvSpPr>
          <p:cNvPr id="15" name="TextBox 14"/>
          <p:cNvSpPr txBox="1"/>
          <p:nvPr/>
        </p:nvSpPr>
        <p:spPr>
          <a:xfrm>
            <a:off x="8422929" y="3975223"/>
            <a:ext cx="476216" cy="369332"/>
          </a:xfrm>
          <a:prstGeom prst="rect">
            <a:avLst/>
          </a:prstGeom>
          <a:noFill/>
        </p:spPr>
        <p:txBody>
          <a:bodyPr wrap="square" rtlCol="0">
            <a:spAutoFit/>
          </a:bodyPr>
          <a:lstStyle/>
          <a:p>
            <a:r>
              <a:rPr lang="en-GB" dirty="0">
                <a:solidFill>
                  <a:schemeClr val="bg1"/>
                </a:solidFill>
              </a:rPr>
              <a:t>72</a:t>
            </a:r>
          </a:p>
        </p:txBody>
      </p:sp>
      <p:pic>
        <p:nvPicPr>
          <p:cNvPr id="16" name="Picture 15" descr="Screen Shot 2018-11-09 at 16.56.58.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0036" y="4591618"/>
            <a:ext cx="2491407" cy="2086711"/>
          </a:xfrm>
          <a:prstGeom prst="rect">
            <a:avLst/>
          </a:prstGeom>
        </p:spPr>
      </p:pic>
      <p:sp>
        <p:nvSpPr>
          <p:cNvPr id="17" name="TextBox 16"/>
          <p:cNvSpPr txBox="1"/>
          <p:nvPr/>
        </p:nvSpPr>
        <p:spPr>
          <a:xfrm>
            <a:off x="3688048" y="5890840"/>
            <a:ext cx="476216" cy="369332"/>
          </a:xfrm>
          <a:prstGeom prst="rect">
            <a:avLst/>
          </a:prstGeom>
          <a:noFill/>
        </p:spPr>
        <p:txBody>
          <a:bodyPr wrap="square" rtlCol="0">
            <a:spAutoFit/>
          </a:bodyPr>
          <a:lstStyle/>
          <a:p>
            <a:r>
              <a:rPr lang="en-GB" dirty="0">
                <a:solidFill>
                  <a:schemeClr val="bg1"/>
                </a:solidFill>
              </a:rPr>
              <a:t>66</a:t>
            </a:r>
          </a:p>
        </p:txBody>
      </p:sp>
      <p:pic>
        <p:nvPicPr>
          <p:cNvPr id="18" name="Picture 17" descr="Screen Shot 2018-11-09 at 16.59.03.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54210" y="4605209"/>
            <a:ext cx="2044935" cy="1939526"/>
          </a:xfrm>
          <a:prstGeom prst="rect">
            <a:avLst/>
          </a:prstGeom>
        </p:spPr>
      </p:pic>
      <p:sp>
        <p:nvSpPr>
          <p:cNvPr id="19" name="TextBox 18"/>
          <p:cNvSpPr txBox="1"/>
          <p:nvPr/>
        </p:nvSpPr>
        <p:spPr>
          <a:xfrm>
            <a:off x="8296398" y="6223289"/>
            <a:ext cx="476216" cy="369332"/>
          </a:xfrm>
          <a:prstGeom prst="rect">
            <a:avLst/>
          </a:prstGeom>
          <a:noFill/>
        </p:spPr>
        <p:txBody>
          <a:bodyPr wrap="square" rtlCol="0">
            <a:spAutoFit/>
          </a:bodyPr>
          <a:lstStyle/>
          <a:p>
            <a:r>
              <a:rPr lang="en-GB" dirty="0">
                <a:solidFill>
                  <a:schemeClr val="bg1"/>
                </a:solidFill>
              </a:rPr>
              <a:t>74</a:t>
            </a:r>
          </a:p>
        </p:txBody>
      </p:sp>
      <p:pic>
        <p:nvPicPr>
          <p:cNvPr id="20" name="Picture 19" descr="Screen Shot 2018-11-09 at 17.01.43.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10524" y="165238"/>
            <a:ext cx="1552472" cy="2228254"/>
          </a:xfrm>
          <a:prstGeom prst="rect">
            <a:avLst/>
          </a:prstGeom>
        </p:spPr>
      </p:pic>
      <p:sp>
        <p:nvSpPr>
          <p:cNvPr id="21" name="TextBox 20"/>
          <p:cNvSpPr txBox="1"/>
          <p:nvPr/>
        </p:nvSpPr>
        <p:spPr>
          <a:xfrm>
            <a:off x="8468367" y="1818141"/>
            <a:ext cx="476216" cy="369332"/>
          </a:xfrm>
          <a:prstGeom prst="rect">
            <a:avLst/>
          </a:prstGeom>
          <a:noFill/>
        </p:spPr>
        <p:txBody>
          <a:bodyPr wrap="square" rtlCol="0">
            <a:spAutoFit/>
          </a:bodyPr>
          <a:lstStyle/>
          <a:p>
            <a:r>
              <a:rPr lang="en-GB" dirty="0">
                <a:solidFill>
                  <a:schemeClr val="bg1"/>
                </a:solidFill>
              </a:rPr>
              <a:t>65</a:t>
            </a:r>
          </a:p>
        </p:txBody>
      </p:sp>
      <p:pic>
        <p:nvPicPr>
          <p:cNvPr id="22" name="Picture 21" descr="Screen Shot 2018-11-09 at 17.04.49.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86163" y="2455885"/>
            <a:ext cx="1849928" cy="1888670"/>
          </a:xfrm>
          <a:prstGeom prst="rect">
            <a:avLst/>
          </a:prstGeom>
        </p:spPr>
      </p:pic>
      <p:sp>
        <p:nvSpPr>
          <p:cNvPr id="23" name="TextBox 22"/>
          <p:cNvSpPr txBox="1"/>
          <p:nvPr/>
        </p:nvSpPr>
        <p:spPr>
          <a:xfrm>
            <a:off x="5959875" y="3909404"/>
            <a:ext cx="476216" cy="369332"/>
          </a:xfrm>
          <a:prstGeom prst="rect">
            <a:avLst/>
          </a:prstGeom>
          <a:noFill/>
        </p:spPr>
        <p:txBody>
          <a:bodyPr wrap="square" rtlCol="0">
            <a:spAutoFit/>
          </a:bodyPr>
          <a:lstStyle/>
          <a:p>
            <a:r>
              <a:rPr lang="en-GB" dirty="0">
                <a:solidFill>
                  <a:srgbClr val="000000"/>
                </a:solidFill>
              </a:rPr>
              <a:t>59</a:t>
            </a:r>
          </a:p>
        </p:txBody>
      </p:sp>
      <p:pic>
        <p:nvPicPr>
          <p:cNvPr id="2" name="Picture 1" descr="Screen Shot 2018-11-11 at 12.43.43.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47886" y="2165673"/>
            <a:ext cx="1670973" cy="2244187"/>
          </a:xfrm>
          <a:prstGeom prst="rect">
            <a:avLst/>
          </a:prstGeom>
        </p:spPr>
      </p:pic>
      <p:sp>
        <p:nvSpPr>
          <p:cNvPr id="24" name="TextBox 23"/>
          <p:cNvSpPr txBox="1"/>
          <p:nvPr/>
        </p:nvSpPr>
        <p:spPr>
          <a:xfrm>
            <a:off x="3736782" y="3880319"/>
            <a:ext cx="476216" cy="369332"/>
          </a:xfrm>
          <a:prstGeom prst="rect">
            <a:avLst/>
          </a:prstGeom>
          <a:noFill/>
        </p:spPr>
        <p:txBody>
          <a:bodyPr wrap="square" rtlCol="0">
            <a:spAutoFit/>
          </a:bodyPr>
          <a:lstStyle/>
          <a:p>
            <a:r>
              <a:rPr lang="en-GB" dirty="0">
                <a:solidFill>
                  <a:schemeClr val="bg1"/>
                </a:solidFill>
              </a:rPr>
              <a:t>64</a:t>
            </a:r>
          </a:p>
        </p:txBody>
      </p:sp>
      <p:pic>
        <p:nvPicPr>
          <p:cNvPr id="3" name="Picture 2" descr="Screen Shot 2018-11-11 at 12.47.16.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480" y="4605209"/>
            <a:ext cx="1619956" cy="2128177"/>
          </a:xfrm>
          <a:prstGeom prst="rect">
            <a:avLst/>
          </a:prstGeom>
        </p:spPr>
      </p:pic>
      <p:sp>
        <p:nvSpPr>
          <p:cNvPr id="25" name="TextBox 24"/>
          <p:cNvSpPr txBox="1"/>
          <p:nvPr/>
        </p:nvSpPr>
        <p:spPr>
          <a:xfrm>
            <a:off x="1262887" y="6308997"/>
            <a:ext cx="476216" cy="369332"/>
          </a:xfrm>
          <a:prstGeom prst="rect">
            <a:avLst/>
          </a:prstGeom>
          <a:noFill/>
        </p:spPr>
        <p:txBody>
          <a:bodyPr wrap="square" rtlCol="0">
            <a:spAutoFit/>
          </a:bodyPr>
          <a:lstStyle/>
          <a:p>
            <a:r>
              <a:rPr lang="en-GB" dirty="0">
                <a:solidFill>
                  <a:schemeClr val="bg1"/>
                </a:solidFill>
              </a:rPr>
              <a:t>69</a:t>
            </a:r>
          </a:p>
        </p:txBody>
      </p:sp>
    </p:spTree>
    <p:extLst>
      <p:ext uri="{BB962C8B-B14F-4D97-AF65-F5344CB8AC3E}">
        <p14:creationId xmlns:p14="http://schemas.microsoft.com/office/powerpoint/2010/main" val="123754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3" grpId="0"/>
      <p:bldP spid="15" grpId="0"/>
      <p:bldP spid="17" grpId="0"/>
      <p:bldP spid="19" grpId="0"/>
      <p:bldP spid="21" grpId="0"/>
      <p:bldP spid="23" grpId="0"/>
      <p:bldP spid="24" grpId="0"/>
      <p:bldP spid="2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348</TotalTime>
  <Words>1839</Words>
  <Application>Microsoft Office PowerPoint</Application>
  <PresentationFormat>On-screen Show (4:3)</PresentationFormat>
  <Paragraphs>176</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News Gothic MT</vt:lpstr>
      <vt:lpstr>Wingdings 2</vt:lpstr>
      <vt:lpstr>Breeze</vt:lpstr>
      <vt:lpstr>Health and Work Week 6  The Aging Workforce</vt:lpstr>
      <vt:lpstr>Directed study week 5</vt:lpstr>
      <vt:lpstr>Directed Study</vt:lpstr>
      <vt:lpstr>Construction Industry</vt:lpstr>
      <vt:lpstr>Construction Other Issues</vt:lpstr>
      <vt:lpstr>Directed Study week 6 – Did you find any case studies?</vt:lpstr>
      <vt:lpstr>The Aging Workforce</vt:lpstr>
      <vt:lpstr>What does an older worker look like?</vt:lpstr>
      <vt:lpstr>PowerPoint Presentation</vt:lpstr>
      <vt:lpstr>What is aging?</vt:lpstr>
      <vt:lpstr>What is aging?</vt:lpstr>
      <vt:lpstr>Can an older person do a job as well as a younger person?</vt:lpstr>
      <vt:lpstr>Six negative stereotypes</vt:lpstr>
      <vt:lpstr>PowerPoint Presentation</vt:lpstr>
      <vt:lpstr>PowerPoint Presentation</vt:lpstr>
      <vt:lpstr>Working Late Project [Bb]</vt:lpstr>
      <vt:lpstr>Age discrimination</vt:lpstr>
      <vt:lpstr>Age Discrimination at the Workplace </vt:lpstr>
      <vt:lpstr>Discrimination</vt:lpstr>
      <vt:lpstr>The Act and Age Discrimination (overview)</vt:lpstr>
      <vt:lpstr>Older people in workplaces</vt:lpstr>
      <vt:lpstr>Older People in Workplaces</vt:lpstr>
      <vt:lpstr>BUT...</vt:lpstr>
      <vt:lpstr>Although...</vt:lpstr>
      <vt:lpstr>PowerPoint Presentation</vt:lpstr>
      <vt:lpstr>What does an older person bring to the job?</vt:lpstr>
      <vt:lpstr>The contribution of older workers</vt:lpstr>
      <vt:lpstr>Design a Programme to Promote  Health for employees to Age Well at Work</vt:lpstr>
      <vt:lpstr>Health Promotion across the working life-course for Healthy Aging (Tristi’s List)</vt:lpstr>
      <vt:lpstr>Active Aging and Healthy Aging</vt:lpstr>
      <vt:lpstr>Active Age Management (Ilmarinen,2012) </vt:lpstr>
      <vt:lpstr>Workability</vt:lpstr>
      <vt:lpstr>Directed Study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Aging Workforce</dc:title>
  <dc:creator>Tristi Brownett</dc:creator>
  <cp:lastModifiedBy>Sandra Okwara</cp:lastModifiedBy>
  <cp:revision>41</cp:revision>
  <cp:lastPrinted>2018-11-12T12:55:47Z</cp:lastPrinted>
  <dcterms:created xsi:type="dcterms:W3CDTF">2018-11-09T14:35:38Z</dcterms:created>
  <dcterms:modified xsi:type="dcterms:W3CDTF">2022-05-17T07:07:53Z</dcterms:modified>
</cp:coreProperties>
</file>