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0"/>
  </p:notesMasterIdLst>
  <p:sldIdLst>
    <p:sldId id="256" r:id="rId2"/>
    <p:sldId id="262" r:id="rId3"/>
    <p:sldId id="263" r:id="rId4"/>
    <p:sldId id="265" r:id="rId5"/>
    <p:sldId id="266" r:id="rId6"/>
    <p:sldId id="268" r:id="rId7"/>
    <p:sldId id="267" r:id="rId8"/>
    <p:sldId id="270" r:id="rId9"/>
    <p:sldId id="269" r:id="rId10"/>
    <p:sldId id="277" r:id="rId11"/>
    <p:sldId id="278" r:id="rId12"/>
    <p:sldId id="286" r:id="rId13"/>
    <p:sldId id="274" r:id="rId14"/>
    <p:sldId id="272" r:id="rId15"/>
    <p:sldId id="276" r:id="rId16"/>
    <p:sldId id="288" r:id="rId17"/>
    <p:sldId id="289" r:id="rId18"/>
    <p:sldId id="290" r:id="rId19"/>
    <p:sldId id="291" r:id="rId20"/>
    <p:sldId id="292" r:id="rId21"/>
    <p:sldId id="287" r:id="rId22"/>
    <p:sldId id="293" r:id="rId23"/>
    <p:sldId id="294" r:id="rId24"/>
    <p:sldId id="279" r:id="rId25"/>
    <p:sldId id="299" r:id="rId26"/>
    <p:sldId id="295" r:id="rId27"/>
    <p:sldId id="298" r:id="rId28"/>
    <p:sldId id="296" r:id="rId29"/>
    <p:sldId id="284" r:id="rId30"/>
    <p:sldId id="300" r:id="rId31"/>
    <p:sldId id="280" r:id="rId32"/>
    <p:sldId id="301" r:id="rId33"/>
    <p:sldId id="302" r:id="rId34"/>
    <p:sldId id="303" r:id="rId35"/>
    <p:sldId id="304" r:id="rId36"/>
    <p:sldId id="258" r:id="rId37"/>
    <p:sldId id="259" r:id="rId38"/>
    <p:sldId id="28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383"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EDBC0-8750-6B45-9B7B-0899F2E26930}" type="datetimeFigureOut">
              <a:rPr lang="en-US" smtClean="0"/>
              <a:t>5/9/2022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4CE3-2961-2B44-9F82-BD1A6C3B6276}" type="slidenum">
              <a:rPr lang="en-GB" smtClean="0"/>
              <a:t>‹#›</a:t>
            </a:fld>
            <a:endParaRPr lang="en-GB"/>
          </a:p>
        </p:txBody>
      </p:sp>
    </p:spTree>
    <p:extLst>
      <p:ext uri="{BB962C8B-B14F-4D97-AF65-F5344CB8AC3E}">
        <p14:creationId xmlns:p14="http://schemas.microsoft.com/office/powerpoint/2010/main" val="30052831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A74CE3-2961-2B44-9F82-BD1A6C3B6276}" type="slidenum">
              <a:rPr lang="en-GB" smtClean="0"/>
              <a:t>11</a:t>
            </a:fld>
            <a:endParaRPr lang="en-GB"/>
          </a:p>
        </p:txBody>
      </p:sp>
    </p:spTree>
    <p:extLst>
      <p:ext uri="{BB962C8B-B14F-4D97-AF65-F5344CB8AC3E}">
        <p14:creationId xmlns:p14="http://schemas.microsoft.com/office/powerpoint/2010/main" val="409626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GB"/>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dirty="0">
                <a:latin typeface="Arial" charset="0"/>
                <a:cs typeface="msgothic" charset="0"/>
              </a:rPr>
              <a:t>A model of stress at work.1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45123-6FC4-CA4A-A03B-760C8AC12DC3}" type="slidenum">
              <a:rPr lang="en-GB"/>
              <a:pPr/>
              <a:t>27</a:t>
            </a:fld>
            <a:endParaRPr lang="en-GB"/>
          </a:p>
        </p:txBody>
      </p:sp>
      <p:sp>
        <p:nvSpPr>
          <p:cNvPr id="742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240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A74CE3-2961-2B44-9F82-BD1A6C3B6276}" type="slidenum">
              <a:rPr lang="en-GB" smtClean="0"/>
              <a:t>38</a:t>
            </a:fld>
            <a:endParaRPr lang="en-GB"/>
          </a:p>
        </p:txBody>
      </p:sp>
    </p:spTree>
    <p:extLst>
      <p:ext uri="{BB962C8B-B14F-4D97-AF65-F5344CB8AC3E}">
        <p14:creationId xmlns:p14="http://schemas.microsoft.com/office/powerpoint/2010/main" val="154431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May 9, 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GB"/>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9,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9,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9,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9, 2022</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GB"/>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GB"/>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9, 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May 9, 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jEHwB1PG_-Q" TargetMode="External"/><Relationship Id="rId2" Type="http://schemas.openxmlformats.org/officeDocument/2006/relationships/hyperlink" Target="https://youtu.be/McWFIlGbaag" TargetMode="External"/><Relationship Id="rId1" Type="http://schemas.openxmlformats.org/officeDocument/2006/relationships/slideLayout" Target="../slideLayouts/slideLayout2.xml"/><Relationship Id="rId4" Type="http://schemas.openxmlformats.org/officeDocument/2006/relationships/hyperlink" Target="https://www.youtube.com/watch?v=m2GywoS77q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lo.org/wcmsp5/groups/public/@ed_protect/@protrav/@safework/documents/publication/wcms_473267.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pps.who.int/iris/bitstream/handle/10665/44428/9789241500272_eng.pdf;jsessionid=17AC298E0CB3E885E8FE99E48FBE05A4?sequence=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ice.org.uk/guidance/ng1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nice.org.uk/guidance/ng1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nice.org.uk/guidance/ng1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nice.org.uk/guidance/ng13"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nice.org.uk/guidance/ng1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Psychosocial Environment</a:t>
            </a:r>
          </a:p>
        </p:txBody>
      </p:sp>
      <p:sp>
        <p:nvSpPr>
          <p:cNvPr id="3" name="Subtitle 2"/>
          <p:cNvSpPr>
            <a:spLocks noGrp="1"/>
          </p:cNvSpPr>
          <p:nvPr>
            <p:ph type="subTitle" idx="1"/>
          </p:nvPr>
        </p:nvSpPr>
        <p:spPr/>
        <p:txBody>
          <a:bodyPr/>
          <a:lstStyle/>
          <a:p>
            <a:r>
              <a:rPr lang="en-GB" dirty="0"/>
              <a:t>Health and Work </a:t>
            </a:r>
          </a:p>
          <a:p>
            <a:r>
              <a:rPr lang="en-GB" dirty="0"/>
              <a:t>Week 4</a:t>
            </a:r>
          </a:p>
        </p:txBody>
      </p:sp>
      <p:pic>
        <p:nvPicPr>
          <p:cNvPr id="5" name="Picture 4" descr="Screen Shot 2018-10-14 at 14.34.37.png"/>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9938" y="2052632"/>
            <a:ext cx="4051300" cy="3949700"/>
          </a:xfrm>
          <a:prstGeom prst="rect">
            <a:avLst/>
          </a:prstGeom>
        </p:spPr>
      </p:pic>
    </p:spTree>
    <p:extLst>
      <p:ext uri="{BB962C8B-B14F-4D97-AF65-F5344CB8AC3E}">
        <p14:creationId xmlns:p14="http://schemas.microsoft.com/office/powerpoint/2010/main" val="247735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Videos about our physiological response to stress</a:t>
            </a:r>
          </a:p>
        </p:txBody>
      </p:sp>
      <p:sp>
        <p:nvSpPr>
          <p:cNvPr id="3" name="Content Placeholder 2"/>
          <p:cNvSpPr>
            <a:spLocks noGrp="1"/>
          </p:cNvSpPr>
          <p:nvPr>
            <p:ph idx="1"/>
          </p:nvPr>
        </p:nvSpPr>
        <p:spPr/>
        <p:txBody>
          <a:bodyPr/>
          <a:lstStyle/>
          <a:p>
            <a:r>
              <a:rPr lang="en-GB" dirty="0">
                <a:hlinkClick r:id="rId2"/>
              </a:rPr>
              <a:t>https://youtu.be/McWFIlGbaag</a:t>
            </a:r>
            <a:r>
              <a:rPr lang="en-GB" dirty="0"/>
              <a:t> </a:t>
            </a:r>
          </a:p>
          <a:p>
            <a:r>
              <a:rPr lang="en-GB" dirty="0">
                <a:hlinkClick r:id="rId3"/>
              </a:rPr>
              <a:t>https://youtu.be/jEHwB1PG_-Q</a:t>
            </a:r>
            <a:endParaRPr lang="en-GB" dirty="0"/>
          </a:p>
          <a:p>
            <a:r>
              <a:rPr lang="en-GB" dirty="0">
                <a:hlinkClick r:id="rId4"/>
              </a:rPr>
              <a:t>https://www.youtube.com/watch?v=m2GywoS77qc</a:t>
            </a:r>
            <a:r>
              <a:rPr lang="en-GB" dirty="0"/>
              <a:t> </a:t>
            </a:r>
          </a:p>
          <a:p>
            <a:endParaRPr lang="en-GB" dirty="0"/>
          </a:p>
        </p:txBody>
      </p:sp>
    </p:spTree>
    <p:extLst>
      <p:ext uri="{BB962C8B-B14F-4D97-AF65-F5344CB8AC3E}">
        <p14:creationId xmlns:p14="http://schemas.microsoft.com/office/powerpoint/2010/main" val="205253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does stress make us physically ill?</a:t>
            </a:r>
          </a:p>
        </p:txBody>
      </p:sp>
      <p:sp>
        <p:nvSpPr>
          <p:cNvPr id="3" name="Content Placeholder 2"/>
          <p:cNvSpPr>
            <a:spLocks noGrp="1"/>
          </p:cNvSpPr>
          <p:nvPr>
            <p:ph idx="1"/>
          </p:nvPr>
        </p:nvSpPr>
        <p:spPr>
          <a:xfrm>
            <a:off x="1043491" y="2170664"/>
            <a:ext cx="7429279" cy="4130739"/>
          </a:xfrm>
        </p:spPr>
        <p:txBody>
          <a:bodyPr>
            <a:normAutofit fontScale="77500" lnSpcReduction="20000"/>
          </a:bodyPr>
          <a:lstStyle/>
          <a:p>
            <a:r>
              <a:rPr lang="en-GB" dirty="0"/>
              <a:t>Long-term suppression of cortisol – immune system suppressed, colds and illness, feeling run down.</a:t>
            </a:r>
          </a:p>
          <a:p>
            <a:r>
              <a:rPr lang="en-GB" dirty="0"/>
              <a:t>Release of glycogen into the bloodstream – potential for build up of fatty plaques and demands increased  insulin production by the pancreas.</a:t>
            </a:r>
          </a:p>
          <a:p>
            <a:r>
              <a:rPr lang="en-GB" dirty="0"/>
              <a:t>Can increase our blood pressure during the stress episode and alter blood flow around the body.</a:t>
            </a:r>
          </a:p>
          <a:p>
            <a:r>
              <a:rPr lang="en-GB" dirty="0"/>
              <a:t>No real evidence that it causes heart attack or stroke but raised cortisol and lifestyle are contributing factors of CHD </a:t>
            </a:r>
            <a:r>
              <a:rPr lang="en-GB" sz="2100" dirty="0"/>
              <a:t>(see </a:t>
            </a:r>
            <a:r>
              <a:rPr lang="en-GB" sz="2100" dirty="0" err="1"/>
              <a:t>Chandola</a:t>
            </a:r>
            <a:r>
              <a:rPr lang="en-GB" sz="2100" dirty="0"/>
              <a:t> et al., 2008) (Bb)</a:t>
            </a:r>
            <a:endParaRPr lang="en-GB" dirty="0"/>
          </a:p>
          <a:p>
            <a:r>
              <a:rPr lang="en-GB" dirty="0"/>
              <a:t>Stress isn’t evenly distributed in the population </a:t>
            </a:r>
            <a:r>
              <a:rPr lang="en-GB" sz="2100" dirty="0"/>
              <a:t>(see </a:t>
            </a:r>
            <a:r>
              <a:rPr lang="en-GB" sz="2100" dirty="0" err="1"/>
              <a:t>Thoits</a:t>
            </a:r>
            <a:r>
              <a:rPr lang="en-GB" sz="2100" dirty="0"/>
              <a:t>, 2010) (Bb)</a:t>
            </a:r>
          </a:p>
          <a:p>
            <a:r>
              <a:rPr lang="en-GB" dirty="0"/>
              <a:t>How we cope can affect our health too as this can influence negative coping behaviours </a:t>
            </a:r>
            <a:r>
              <a:rPr lang="en-GB" sz="2100" dirty="0"/>
              <a:t>(see </a:t>
            </a:r>
            <a:r>
              <a:rPr lang="en-GB" sz="2100" dirty="0" err="1"/>
              <a:t>Chandola</a:t>
            </a:r>
            <a:r>
              <a:rPr lang="en-GB" sz="2100" dirty="0"/>
              <a:t>, 2008; </a:t>
            </a:r>
            <a:r>
              <a:rPr lang="en-GB" sz="2100" dirty="0" err="1"/>
              <a:t>Thoits</a:t>
            </a:r>
            <a:r>
              <a:rPr lang="en-GB" sz="2100" dirty="0"/>
              <a:t>, 2010)</a:t>
            </a:r>
          </a:p>
          <a:p>
            <a:r>
              <a:rPr lang="en-GB" sz="2100" dirty="0"/>
              <a:t>Can also lead to psychosomatic symptoms e.g. pain, illness</a:t>
            </a:r>
            <a:endParaRPr lang="en-GB" dirty="0"/>
          </a:p>
        </p:txBody>
      </p:sp>
    </p:spTree>
    <p:extLst>
      <p:ext uri="{BB962C8B-B14F-4D97-AF65-F5344CB8AC3E}">
        <p14:creationId xmlns:p14="http://schemas.microsoft.com/office/powerpoint/2010/main" val="138905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But often stress affects our mental wellbeing, why?</a:t>
            </a:r>
          </a:p>
        </p:txBody>
      </p:sp>
      <p:sp>
        <p:nvSpPr>
          <p:cNvPr id="3" name="Content Placeholder 2"/>
          <p:cNvSpPr>
            <a:spLocks noGrp="1"/>
          </p:cNvSpPr>
          <p:nvPr>
            <p:ph idx="1"/>
          </p:nvPr>
        </p:nvSpPr>
        <p:spPr>
          <a:xfrm>
            <a:off x="1043492" y="2323652"/>
            <a:ext cx="7332814" cy="3508977"/>
          </a:xfrm>
        </p:spPr>
        <p:txBody>
          <a:bodyPr/>
          <a:lstStyle/>
          <a:p>
            <a:r>
              <a:rPr lang="en-GB" dirty="0"/>
              <a:t>Amygdala – Needed for survival</a:t>
            </a:r>
          </a:p>
          <a:p>
            <a:r>
              <a:rPr lang="en-GB" dirty="0"/>
              <a:t>A primitive response </a:t>
            </a:r>
          </a:p>
          <a:p>
            <a:r>
              <a:rPr lang="en-GB" dirty="0"/>
              <a:t>Evokes fear and gives us some emotions and instincts. </a:t>
            </a:r>
          </a:p>
          <a:p>
            <a:r>
              <a:rPr lang="en-GB" dirty="0"/>
              <a:t>It is also linked to memory to help our survival. i.e. What happened last time?</a:t>
            </a:r>
          </a:p>
          <a:p>
            <a:r>
              <a:rPr lang="en-GB" dirty="0"/>
              <a:t>These in combination – control the way we perceive things</a:t>
            </a:r>
          </a:p>
        </p:txBody>
      </p:sp>
      <p:pic>
        <p:nvPicPr>
          <p:cNvPr id="4" name="Picture 3" descr="Screen Shot 2018-10-14 at 13.01.19.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76944" y="5320827"/>
            <a:ext cx="1782579" cy="1376422"/>
          </a:xfrm>
          <a:prstGeom prst="rect">
            <a:avLst/>
          </a:prstGeom>
        </p:spPr>
      </p:pic>
    </p:spTree>
    <p:extLst>
      <p:ext uri="{BB962C8B-B14F-4D97-AF65-F5344CB8AC3E}">
        <p14:creationId xmlns:p14="http://schemas.microsoft.com/office/powerpoint/2010/main" val="142790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does Stress Occur?</a:t>
            </a:r>
          </a:p>
        </p:txBody>
      </p:sp>
      <p:sp>
        <p:nvSpPr>
          <p:cNvPr id="3" name="Content Placeholder 2"/>
          <p:cNvSpPr>
            <a:spLocks noGrp="1"/>
          </p:cNvSpPr>
          <p:nvPr>
            <p:ph idx="1"/>
          </p:nvPr>
        </p:nvSpPr>
        <p:spPr>
          <a:xfrm>
            <a:off x="1043492" y="2323652"/>
            <a:ext cx="7236350" cy="3800926"/>
          </a:xfrm>
        </p:spPr>
        <p:txBody>
          <a:bodyPr>
            <a:normAutofit fontScale="92500" lnSpcReduction="10000"/>
          </a:bodyPr>
          <a:lstStyle/>
          <a:p>
            <a:pPr marL="68580" indent="0">
              <a:buNone/>
            </a:pPr>
            <a:r>
              <a:rPr lang="en-GB" dirty="0"/>
              <a:t>Situations that are likely to cause stress are: </a:t>
            </a:r>
          </a:p>
          <a:p>
            <a:r>
              <a:rPr lang="en-GB" dirty="0"/>
              <a:t>Unpredictable or uncontrollable</a:t>
            </a:r>
          </a:p>
          <a:p>
            <a:r>
              <a:rPr lang="en-GB" dirty="0"/>
              <a:t>Uncertain, ambiguous or unfamiliar</a:t>
            </a:r>
          </a:p>
          <a:p>
            <a:r>
              <a:rPr lang="en-GB" dirty="0"/>
              <a:t>Involve conflict</a:t>
            </a:r>
          </a:p>
          <a:p>
            <a:r>
              <a:rPr lang="en-GB" dirty="0"/>
              <a:t>Involve personal loss </a:t>
            </a:r>
          </a:p>
          <a:p>
            <a:r>
              <a:rPr lang="en-GB" dirty="0"/>
              <a:t>Have specific or high performance expectations</a:t>
            </a:r>
          </a:p>
          <a:p>
            <a:r>
              <a:rPr lang="en-GB" dirty="0"/>
              <a:t>Time limited events, such as the pressures of examinations or work deadlines</a:t>
            </a:r>
          </a:p>
          <a:p>
            <a:r>
              <a:rPr lang="en-GB" dirty="0"/>
              <a:t>Ongoing situations, such as family demands job insecurity, or long commuting journeys.</a:t>
            </a:r>
          </a:p>
        </p:txBody>
      </p:sp>
    </p:spTree>
    <p:extLst>
      <p:ext uri="{BB962C8B-B14F-4D97-AF65-F5344CB8AC3E}">
        <p14:creationId xmlns:p14="http://schemas.microsoft.com/office/powerpoint/2010/main" val="85646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workplace factors influence stress?</a:t>
            </a:r>
          </a:p>
        </p:txBody>
      </p:sp>
      <p:pic>
        <p:nvPicPr>
          <p:cNvPr id="4" name="Content Placeholder 3"/>
          <p:cNvPicPr>
            <a:picLocks noGrp="1" noChangeAspect="1"/>
          </p:cNvPicPr>
          <p:nvPr>
            <p:ph idx="1"/>
          </p:nvPr>
        </p:nvPicPr>
        <p:blipFill>
          <a:blip r:embed="rId2"/>
          <a:srcRect t="2850" b="2850"/>
          <a:stretch>
            <a:fillRect/>
          </a:stretch>
        </p:blipFill>
        <p:spPr>
          <a:prstGeom prst="rect">
            <a:avLst/>
          </a:prstGeom>
        </p:spPr>
      </p:pic>
    </p:spTree>
    <p:extLst>
      <p:ext uri="{BB962C8B-B14F-4D97-AF65-F5344CB8AC3E}">
        <p14:creationId xmlns:p14="http://schemas.microsoft.com/office/powerpoint/2010/main" val="339290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2215033" y="149775"/>
            <a:ext cx="8493120" cy="4147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dirty="0">
                <a:latin typeface="Arial" charset="0"/>
              </a:rPr>
              <a:t>A model of stress at work.1. </a:t>
            </a: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935840" y="6205612"/>
            <a:ext cx="816480" cy="52277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28320" y="979303"/>
            <a:ext cx="6691680" cy="489363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0" y="6330374"/>
            <a:ext cx="3918240" cy="2318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dirty="0">
                <a:latin typeface="Arial" charset="0"/>
              </a:rPr>
              <a:t> </a:t>
            </a:r>
            <a:r>
              <a:rPr lang="en-GB" sz="1100" b="1" dirty="0" err="1">
                <a:latin typeface="Arial" charset="0"/>
              </a:rPr>
              <a:t>Michie</a:t>
            </a:r>
            <a:r>
              <a:rPr lang="en-GB" sz="1100" b="1" dirty="0">
                <a:latin typeface="Arial" charset="0"/>
              </a:rPr>
              <a:t> </a:t>
            </a:r>
            <a:r>
              <a:rPr lang="en-GB" sz="1100" b="1" dirty="0" err="1">
                <a:latin typeface="Arial" charset="0"/>
              </a:rPr>
              <a:t>Occup</a:t>
            </a:r>
            <a:r>
              <a:rPr lang="en-GB" sz="1100" b="1" dirty="0">
                <a:latin typeface="Arial" charset="0"/>
              </a:rPr>
              <a:t> Environ Med 2002;59:67-72</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©2002 by BMJ Publishing Group Ltd</a:t>
            </a:r>
          </a:p>
        </p:txBody>
      </p:sp>
      <p:sp>
        <p:nvSpPr>
          <p:cNvPr id="2" name="TextBox 1"/>
          <p:cNvSpPr txBox="1"/>
          <p:nvPr/>
        </p:nvSpPr>
        <p:spPr>
          <a:xfrm>
            <a:off x="6179896" y="5312917"/>
            <a:ext cx="2106430" cy="646331"/>
          </a:xfrm>
          <a:prstGeom prst="rect">
            <a:avLst/>
          </a:prstGeom>
          <a:noFill/>
        </p:spPr>
        <p:txBody>
          <a:bodyPr wrap="square" rtlCol="0">
            <a:spAutoFit/>
          </a:bodyPr>
          <a:lstStyle/>
          <a:p>
            <a:r>
              <a:rPr lang="en-GB" dirty="0"/>
              <a:t>This article is on Bb</a:t>
            </a:r>
          </a:p>
        </p:txBody>
      </p:sp>
    </p:spTree>
    <p:extLst>
      <p:ext uri="{BB962C8B-B14F-4D97-AF65-F5344CB8AC3E}">
        <p14:creationId xmlns:p14="http://schemas.microsoft.com/office/powerpoint/2010/main" val="16397350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Work-Related Stressors (</a:t>
            </a:r>
            <a:r>
              <a:rPr lang="en-GB" dirty="0" err="1"/>
              <a:t>Kasl</a:t>
            </a:r>
            <a:r>
              <a:rPr lang="en-GB" dirty="0"/>
              <a:t>, 1991)</a:t>
            </a:r>
          </a:p>
        </p:txBody>
      </p:sp>
      <p:sp>
        <p:nvSpPr>
          <p:cNvPr id="3" name="Content Placeholder 2"/>
          <p:cNvSpPr>
            <a:spLocks noGrp="1"/>
          </p:cNvSpPr>
          <p:nvPr>
            <p:ph idx="1"/>
          </p:nvPr>
        </p:nvSpPr>
        <p:spPr/>
        <p:txBody>
          <a:bodyPr>
            <a:normAutofit fontScale="85000" lnSpcReduction="10000"/>
          </a:bodyPr>
          <a:lstStyle/>
          <a:p>
            <a:pPr marL="68580" indent="0">
              <a:buNone/>
            </a:pPr>
            <a:r>
              <a:rPr lang="en-GB" b="1" dirty="0"/>
              <a:t>Temporal aspects </a:t>
            </a:r>
            <a:r>
              <a:rPr lang="en-GB" dirty="0"/>
              <a:t>of the work day and work itself:</a:t>
            </a:r>
          </a:p>
          <a:p>
            <a:r>
              <a:rPr lang="en-GB" dirty="0"/>
              <a:t>Shift work</a:t>
            </a:r>
          </a:p>
          <a:p>
            <a:r>
              <a:rPr lang="en-GB" dirty="0"/>
              <a:t>Unwanted overtime or excessive hours</a:t>
            </a:r>
          </a:p>
          <a:p>
            <a:r>
              <a:rPr lang="en-GB" dirty="0"/>
              <a:t>Two jobs</a:t>
            </a:r>
          </a:p>
          <a:p>
            <a:r>
              <a:rPr lang="en-GB" dirty="0"/>
              <a:t>Piece work</a:t>
            </a:r>
          </a:p>
          <a:p>
            <a:r>
              <a:rPr lang="en-GB" dirty="0"/>
              <a:t>Fast pace of work</a:t>
            </a:r>
          </a:p>
          <a:p>
            <a:r>
              <a:rPr lang="en-GB" dirty="0"/>
              <a:t>Not enough time to complete deadlines</a:t>
            </a:r>
          </a:p>
          <a:p>
            <a:r>
              <a:rPr lang="en-GB" dirty="0"/>
              <a:t>Scheduling of work and rest</a:t>
            </a:r>
          </a:p>
          <a:p>
            <a:r>
              <a:rPr lang="en-GB" dirty="0"/>
              <a:t>Variation of work</a:t>
            </a:r>
          </a:p>
          <a:p>
            <a:r>
              <a:rPr lang="en-GB" dirty="0"/>
              <a:t>Interruptions</a:t>
            </a:r>
          </a:p>
        </p:txBody>
      </p:sp>
      <p:sp>
        <p:nvSpPr>
          <p:cNvPr id="4" name="TextBox 3"/>
          <p:cNvSpPr txBox="1"/>
          <p:nvPr/>
        </p:nvSpPr>
        <p:spPr>
          <a:xfrm>
            <a:off x="498398" y="5948980"/>
            <a:ext cx="8488848" cy="523220"/>
          </a:xfrm>
          <a:prstGeom prst="rect">
            <a:avLst/>
          </a:prstGeom>
          <a:noFill/>
        </p:spPr>
        <p:txBody>
          <a:bodyPr wrap="square" rtlCol="0">
            <a:spAutoFit/>
          </a:bodyPr>
          <a:lstStyle/>
          <a:p>
            <a:r>
              <a:rPr lang="en-GB" sz="1400" dirty="0" err="1"/>
              <a:t>Kasl</a:t>
            </a:r>
            <a:r>
              <a:rPr lang="en-GB" sz="1400" dirty="0"/>
              <a:t>, S.V. (1991) ‘Assessing risk in the work setting’</a:t>
            </a:r>
            <a:r>
              <a:rPr lang="en-GB" sz="1400" i="1" dirty="0"/>
              <a:t>, </a:t>
            </a:r>
            <a:r>
              <a:rPr lang="en-GB" sz="1400" dirty="0"/>
              <a:t>in Schroeder, H.E. (</a:t>
            </a:r>
            <a:r>
              <a:rPr lang="en-GB" sz="1400" dirty="0" err="1"/>
              <a:t>ed</a:t>
            </a:r>
            <a:r>
              <a:rPr lang="en-GB" sz="1400" dirty="0"/>
              <a:t>)</a:t>
            </a:r>
            <a:r>
              <a:rPr lang="en-GB" sz="1400" i="1" dirty="0"/>
              <a:t>: New Directions in health psychology assessment, </a:t>
            </a:r>
            <a:r>
              <a:rPr lang="en-GB" sz="1400" dirty="0"/>
              <a:t>pp96-125, New York: Hemisphere Publishing</a:t>
            </a:r>
          </a:p>
        </p:txBody>
      </p:sp>
    </p:spTree>
    <p:extLst>
      <p:ext uri="{BB962C8B-B14F-4D97-AF65-F5344CB8AC3E}">
        <p14:creationId xmlns:p14="http://schemas.microsoft.com/office/powerpoint/2010/main" val="201926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Work-Related Stressors (</a:t>
            </a:r>
            <a:r>
              <a:rPr lang="en-GB" dirty="0" err="1"/>
              <a:t>Kasl</a:t>
            </a:r>
            <a:r>
              <a:rPr lang="en-GB" dirty="0"/>
              <a:t>, 1991)</a:t>
            </a:r>
          </a:p>
        </p:txBody>
      </p:sp>
      <p:sp>
        <p:nvSpPr>
          <p:cNvPr id="3" name="Content Placeholder 2"/>
          <p:cNvSpPr>
            <a:spLocks noGrp="1"/>
          </p:cNvSpPr>
          <p:nvPr>
            <p:ph idx="1"/>
          </p:nvPr>
        </p:nvSpPr>
        <p:spPr/>
        <p:txBody>
          <a:bodyPr>
            <a:normAutofit fontScale="85000" lnSpcReduction="20000"/>
          </a:bodyPr>
          <a:lstStyle/>
          <a:p>
            <a:pPr marL="68580" indent="0">
              <a:buNone/>
            </a:pPr>
            <a:r>
              <a:rPr lang="en-GB" b="1" dirty="0"/>
              <a:t>Work Content </a:t>
            </a:r>
            <a:r>
              <a:rPr lang="en-GB" dirty="0"/>
              <a:t>(not temporal aspects):</a:t>
            </a:r>
          </a:p>
          <a:p>
            <a:r>
              <a:rPr lang="en-GB" dirty="0"/>
              <a:t>Fragmented, repetitive, monotonous work with low task/low skill variety</a:t>
            </a:r>
          </a:p>
          <a:p>
            <a:r>
              <a:rPr lang="en-GB" dirty="0"/>
              <a:t>Autonomy, independence, influence, control</a:t>
            </a:r>
          </a:p>
          <a:p>
            <a:r>
              <a:rPr lang="en-GB" dirty="0"/>
              <a:t>Utilisation of existing skills</a:t>
            </a:r>
          </a:p>
          <a:p>
            <a:r>
              <a:rPr lang="en-GB" dirty="0"/>
              <a:t>Mental alertness and concentration</a:t>
            </a:r>
          </a:p>
          <a:p>
            <a:r>
              <a:rPr lang="en-GB" dirty="0"/>
              <a:t>Unclear tasks or demands</a:t>
            </a:r>
          </a:p>
          <a:p>
            <a:r>
              <a:rPr lang="en-GB" dirty="0"/>
              <a:t>Conflicting tasks or demands</a:t>
            </a:r>
          </a:p>
          <a:p>
            <a:r>
              <a:rPr lang="en-GB" dirty="0"/>
              <a:t>Insufficient resources given to work demands or responsibilities (e.g. skills, machinery, organisation structure).</a:t>
            </a:r>
          </a:p>
        </p:txBody>
      </p:sp>
      <p:sp>
        <p:nvSpPr>
          <p:cNvPr id="4" name="TextBox 3"/>
          <p:cNvSpPr txBox="1"/>
          <p:nvPr/>
        </p:nvSpPr>
        <p:spPr>
          <a:xfrm>
            <a:off x="498398" y="5948980"/>
            <a:ext cx="8488848" cy="523220"/>
          </a:xfrm>
          <a:prstGeom prst="rect">
            <a:avLst/>
          </a:prstGeom>
          <a:noFill/>
        </p:spPr>
        <p:txBody>
          <a:bodyPr wrap="square" rtlCol="0">
            <a:spAutoFit/>
          </a:bodyPr>
          <a:lstStyle/>
          <a:p>
            <a:r>
              <a:rPr lang="en-GB" sz="1400" dirty="0" err="1"/>
              <a:t>Kasl</a:t>
            </a:r>
            <a:r>
              <a:rPr lang="en-GB" sz="1400" dirty="0"/>
              <a:t>, S.V. (1991) ‘Assessing risk in the work setting’</a:t>
            </a:r>
            <a:r>
              <a:rPr lang="en-GB" sz="1400" i="1" dirty="0"/>
              <a:t>, </a:t>
            </a:r>
            <a:r>
              <a:rPr lang="en-GB" sz="1400" dirty="0"/>
              <a:t>in Schroeder, H.E. (</a:t>
            </a:r>
            <a:r>
              <a:rPr lang="en-GB" sz="1400" dirty="0" err="1"/>
              <a:t>ed</a:t>
            </a:r>
            <a:r>
              <a:rPr lang="en-GB" sz="1400" dirty="0"/>
              <a:t>)</a:t>
            </a:r>
            <a:r>
              <a:rPr lang="en-GB" sz="1400" i="1" dirty="0"/>
              <a:t>: New Directions in health psychology assessment, </a:t>
            </a:r>
            <a:r>
              <a:rPr lang="en-GB" sz="1400" dirty="0"/>
              <a:t>pp96-125, New York: Hemisphere Publishing</a:t>
            </a:r>
          </a:p>
        </p:txBody>
      </p:sp>
    </p:spTree>
    <p:extLst>
      <p:ext uri="{BB962C8B-B14F-4D97-AF65-F5344CB8AC3E}">
        <p14:creationId xmlns:p14="http://schemas.microsoft.com/office/powerpoint/2010/main" val="82037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Work-Related Stressors (</a:t>
            </a:r>
            <a:r>
              <a:rPr lang="en-GB" dirty="0" err="1"/>
              <a:t>Kasl</a:t>
            </a:r>
            <a:r>
              <a:rPr lang="en-GB" dirty="0"/>
              <a:t>, 1991)</a:t>
            </a:r>
          </a:p>
        </p:txBody>
      </p:sp>
      <p:sp>
        <p:nvSpPr>
          <p:cNvPr id="3" name="Content Placeholder 2"/>
          <p:cNvSpPr>
            <a:spLocks noGrp="1"/>
          </p:cNvSpPr>
          <p:nvPr>
            <p:ph idx="1"/>
          </p:nvPr>
        </p:nvSpPr>
        <p:spPr/>
        <p:txBody>
          <a:bodyPr>
            <a:normAutofit fontScale="92500" lnSpcReduction="10000"/>
          </a:bodyPr>
          <a:lstStyle/>
          <a:p>
            <a:pPr marL="68580" indent="0">
              <a:buNone/>
            </a:pPr>
            <a:r>
              <a:rPr lang="en-GB" b="1" dirty="0"/>
              <a:t>Interpersonal </a:t>
            </a:r>
            <a:r>
              <a:rPr lang="en-GB" dirty="0"/>
              <a:t>(work group):</a:t>
            </a:r>
          </a:p>
          <a:p>
            <a:r>
              <a:rPr lang="en-GB" dirty="0"/>
              <a:t>Opportunity to interact with co-workers (during work, breaks after after work)</a:t>
            </a:r>
          </a:p>
          <a:p>
            <a:r>
              <a:rPr lang="en-GB" dirty="0"/>
              <a:t>Size cohesiveness of primary work group</a:t>
            </a:r>
          </a:p>
          <a:p>
            <a:r>
              <a:rPr lang="en-GB" dirty="0"/>
              <a:t>Recognition of work performance</a:t>
            </a:r>
          </a:p>
          <a:p>
            <a:r>
              <a:rPr lang="en-GB" dirty="0"/>
              <a:t>Social support</a:t>
            </a:r>
          </a:p>
          <a:p>
            <a:r>
              <a:rPr lang="en-GB" dirty="0"/>
              <a:t>Instrumental support</a:t>
            </a:r>
          </a:p>
          <a:p>
            <a:r>
              <a:rPr lang="en-GB" dirty="0"/>
              <a:t>Equitable workload</a:t>
            </a:r>
          </a:p>
          <a:p>
            <a:r>
              <a:rPr lang="en-GB" dirty="0"/>
              <a:t>Harassment</a:t>
            </a:r>
          </a:p>
          <a:p>
            <a:endParaRPr lang="en-GB" dirty="0"/>
          </a:p>
        </p:txBody>
      </p:sp>
      <p:sp>
        <p:nvSpPr>
          <p:cNvPr id="4" name="TextBox 3"/>
          <p:cNvSpPr txBox="1"/>
          <p:nvPr/>
        </p:nvSpPr>
        <p:spPr>
          <a:xfrm>
            <a:off x="498398" y="5948980"/>
            <a:ext cx="8488848" cy="523220"/>
          </a:xfrm>
          <a:prstGeom prst="rect">
            <a:avLst/>
          </a:prstGeom>
          <a:noFill/>
        </p:spPr>
        <p:txBody>
          <a:bodyPr wrap="square" rtlCol="0">
            <a:spAutoFit/>
          </a:bodyPr>
          <a:lstStyle/>
          <a:p>
            <a:r>
              <a:rPr lang="en-GB" sz="1400" dirty="0" err="1"/>
              <a:t>Kasl</a:t>
            </a:r>
            <a:r>
              <a:rPr lang="en-GB" sz="1400" dirty="0"/>
              <a:t>, S.V. (1991) ‘Assessing risk in the work setting’</a:t>
            </a:r>
            <a:r>
              <a:rPr lang="en-GB" sz="1400" i="1" dirty="0"/>
              <a:t>, </a:t>
            </a:r>
            <a:r>
              <a:rPr lang="en-GB" sz="1400" dirty="0"/>
              <a:t>in Schroeder, H.E. (</a:t>
            </a:r>
            <a:r>
              <a:rPr lang="en-GB" sz="1400" dirty="0" err="1"/>
              <a:t>ed</a:t>
            </a:r>
            <a:r>
              <a:rPr lang="en-GB" sz="1400" dirty="0"/>
              <a:t>)</a:t>
            </a:r>
            <a:r>
              <a:rPr lang="en-GB" sz="1400" i="1" dirty="0"/>
              <a:t>: New Directions in health psychology assessment, </a:t>
            </a:r>
            <a:r>
              <a:rPr lang="en-GB" sz="1400" dirty="0"/>
              <a:t>pp96-125, New York: Hemisphere Publishing</a:t>
            </a:r>
          </a:p>
        </p:txBody>
      </p:sp>
    </p:spTree>
    <p:extLst>
      <p:ext uri="{BB962C8B-B14F-4D97-AF65-F5344CB8AC3E}">
        <p14:creationId xmlns:p14="http://schemas.microsoft.com/office/powerpoint/2010/main" val="257156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Work-Related Stressors (</a:t>
            </a:r>
            <a:r>
              <a:rPr lang="en-GB" dirty="0" err="1"/>
              <a:t>Kasl</a:t>
            </a:r>
            <a:r>
              <a:rPr lang="en-GB" dirty="0"/>
              <a:t>, 1991)</a:t>
            </a:r>
          </a:p>
        </p:txBody>
      </p:sp>
      <p:sp>
        <p:nvSpPr>
          <p:cNvPr id="3" name="Content Placeholder 2"/>
          <p:cNvSpPr>
            <a:spLocks noGrp="1"/>
          </p:cNvSpPr>
          <p:nvPr>
            <p:ph idx="1"/>
          </p:nvPr>
        </p:nvSpPr>
        <p:spPr/>
        <p:txBody>
          <a:bodyPr>
            <a:normAutofit fontScale="92500" lnSpcReduction="10000"/>
          </a:bodyPr>
          <a:lstStyle/>
          <a:p>
            <a:pPr marL="68580" indent="0">
              <a:buNone/>
            </a:pPr>
            <a:r>
              <a:rPr lang="en-GB" b="1" dirty="0"/>
              <a:t>Interpersonal </a:t>
            </a:r>
            <a:r>
              <a:rPr lang="en-GB" dirty="0"/>
              <a:t>(Supervision):</a:t>
            </a:r>
          </a:p>
          <a:p>
            <a:r>
              <a:rPr lang="en-GB" dirty="0"/>
              <a:t>Participation in decision making</a:t>
            </a:r>
          </a:p>
          <a:p>
            <a:r>
              <a:rPr lang="en-GB" dirty="0"/>
              <a:t>Receiving feedback and recognition from supervisor</a:t>
            </a:r>
          </a:p>
          <a:p>
            <a:r>
              <a:rPr lang="en-GB" dirty="0"/>
              <a:t>Closeness of supervision</a:t>
            </a:r>
          </a:p>
          <a:p>
            <a:r>
              <a:rPr lang="en-GB" dirty="0"/>
              <a:t>Social support</a:t>
            </a:r>
          </a:p>
          <a:p>
            <a:r>
              <a:rPr lang="en-GB" dirty="0"/>
              <a:t>Instrumental support</a:t>
            </a:r>
          </a:p>
          <a:p>
            <a:r>
              <a:rPr lang="en-GB" dirty="0"/>
              <a:t>Unclear, conflicting demands</a:t>
            </a:r>
          </a:p>
          <a:p>
            <a:r>
              <a:rPr lang="en-GB" dirty="0"/>
              <a:t>Harassment</a:t>
            </a:r>
          </a:p>
          <a:p>
            <a:endParaRPr lang="en-GB" dirty="0"/>
          </a:p>
          <a:p>
            <a:endParaRPr lang="en-GB" dirty="0"/>
          </a:p>
          <a:p>
            <a:endParaRPr lang="en-GB" dirty="0"/>
          </a:p>
          <a:p>
            <a:endParaRPr lang="en-GB" dirty="0"/>
          </a:p>
        </p:txBody>
      </p:sp>
      <p:sp>
        <p:nvSpPr>
          <p:cNvPr id="4" name="TextBox 3"/>
          <p:cNvSpPr txBox="1"/>
          <p:nvPr/>
        </p:nvSpPr>
        <p:spPr>
          <a:xfrm>
            <a:off x="498398" y="5948980"/>
            <a:ext cx="8488848" cy="523220"/>
          </a:xfrm>
          <a:prstGeom prst="rect">
            <a:avLst/>
          </a:prstGeom>
          <a:noFill/>
        </p:spPr>
        <p:txBody>
          <a:bodyPr wrap="square" rtlCol="0">
            <a:spAutoFit/>
          </a:bodyPr>
          <a:lstStyle/>
          <a:p>
            <a:r>
              <a:rPr lang="en-GB" sz="1400" dirty="0" err="1"/>
              <a:t>Kasl</a:t>
            </a:r>
            <a:r>
              <a:rPr lang="en-GB" sz="1400" dirty="0"/>
              <a:t>, S.V. (1991) ‘Assessing risk in the work setting’</a:t>
            </a:r>
            <a:r>
              <a:rPr lang="en-GB" sz="1400" i="1" dirty="0"/>
              <a:t>, </a:t>
            </a:r>
            <a:r>
              <a:rPr lang="en-GB" sz="1400" dirty="0"/>
              <a:t>in Schroeder, H.E. (</a:t>
            </a:r>
            <a:r>
              <a:rPr lang="en-GB" sz="1400" dirty="0" err="1"/>
              <a:t>ed</a:t>
            </a:r>
            <a:r>
              <a:rPr lang="en-GB" sz="1400" dirty="0"/>
              <a:t>)</a:t>
            </a:r>
            <a:r>
              <a:rPr lang="en-GB" sz="1400" i="1" dirty="0"/>
              <a:t>: New Directions in health psychology assessment, </a:t>
            </a:r>
            <a:r>
              <a:rPr lang="en-GB" sz="1400" dirty="0"/>
              <a:t>pp96-125, New York: Hemisphere Publishing</a:t>
            </a:r>
          </a:p>
        </p:txBody>
      </p:sp>
    </p:spTree>
    <p:extLst>
      <p:ext uri="{BB962C8B-B14F-4D97-AF65-F5344CB8AC3E}">
        <p14:creationId xmlns:p14="http://schemas.microsoft.com/office/powerpoint/2010/main" val="338073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Consider...</a:t>
            </a:r>
          </a:p>
        </p:txBody>
      </p:sp>
      <p:sp>
        <p:nvSpPr>
          <p:cNvPr id="3" name="Content Placeholder 2"/>
          <p:cNvSpPr>
            <a:spLocks noGrp="1"/>
          </p:cNvSpPr>
          <p:nvPr>
            <p:ph idx="1"/>
          </p:nvPr>
        </p:nvSpPr>
        <p:spPr/>
        <p:txBody>
          <a:bodyPr/>
          <a:lstStyle/>
          <a:p>
            <a:r>
              <a:rPr lang="en-GB" dirty="0"/>
              <a:t>What is stress?</a:t>
            </a:r>
          </a:p>
          <a:p>
            <a:r>
              <a:rPr lang="en-GB" dirty="0"/>
              <a:t>Is stress ever a good thing?</a:t>
            </a:r>
          </a:p>
          <a:p>
            <a:r>
              <a:rPr lang="en-GB" dirty="0"/>
              <a:t>What is stress at work?</a:t>
            </a:r>
          </a:p>
          <a:p>
            <a:r>
              <a:rPr lang="en-GB" dirty="0"/>
              <a:t>What causes stress at work?</a:t>
            </a:r>
          </a:p>
          <a:p>
            <a:r>
              <a:rPr lang="en-GB" dirty="0"/>
              <a:t>How do you know someone is feeling stressed?</a:t>
            </a:r>
          </a:p>
          <a:p>
            <a:endParaRPr lang="en-GB" dirty="0"/>
          </a:p>
        </p:txBody>
      </p:sp>
      <p:pic>
        <p:nvPicPr>
          <p:cNvPr id="4" name="Content Placeholder 3"/>
          <p:cNvPicPr>
            <a:picLocks noChangeAspect="1"/>
          </p:cNvPicPr>
          <p:nvPr/>
        </p:nvPicPr>
        <p:blipFill>
          <a:blip r:embed="rId2"/>
          <a:srcRect t="2850" b="2850"/>
          <a:stretch>
            <a:fillRect/>
          </a:stretch>
        </p:blipFill>
        <p:spPr>
          <a:xfrm>
            <a:off x="5219612" y="4657457"/>
            <a:ext cx="3406597" cy="1763776"/>
          </a:xfrm>
          <a:prstGeom prst="rect">
            <a:avLst/>
          </a:prstGeom>
        </p:spPr>
      </p:pic>
    </p:spTree>
    <p:extLst>
      <p:ext uri="{BB962C8B-B14F-4D97-AF65-F5344CB8AC3E}">
        <p14:creationId xmlns:p14="http://schemas.microsoft.com/office/powerpoint/2010/main" val="1690191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Work-Related Stressors (</a:t>
            </a:r>
            <a:r>
              <a:rPr lang="en-GB" dirty="0" err="1"/>
              <a:t>Kasl</a:t>
            </a:r>
            <a:r>
              <a:rPr lang="en-GB" dirty="0"/>
              <a:t>, 1991)</a:t>
            </a:r>
          </a:p>
        </p:txBody>
      </p:sp>
      <p:sp>
        <p:nvSpPr>
          <p:cNvPr id="3" name="Content Placeholder 2"/>
          <p:cNvSpPr>
            <a:spLocks noGrp="1"/>
          </p:cNvSpPr>
          <p:nvPr>
            <p:ph idx="1"/>
          </p:nvPr>
        </p:nvSpPr>
        <p:spPr/>
        <p:txBody>
          <a:bodyPr>
            <a:normAutofit fontScale="85000" lnSpcReduction="20000"/>
          </a:bodyPr>
          <a:lstStyle/>
          <a:p>
            <a:pPr marL="68580" indent="0">
              <a:buNone/>
            </a:pPr>
            <a:r>
              <a:rPr lang="en-GB" b="1" dirty="0"/>
              <a:t>Organisational Conditions</a:t>
            </a:r>
            <a:r>
              <a:rPr lang="en-GB" dirty="0"/>
              <a:t>:</a:t>
            </a:r>
          </a:p>
          <a:p>
            <a:r>
              <a:rPr lang="en-GB" dirty="0"/>
              <a:t>Size, </a:t>
            </a:r>
          </a:p>
          <a:p>
            <a:r>
              <a:rPr lang="en-GB" dirty="0"/>
              <a:t>Hierarchical structure</a:t>
            </a:r>
          </a:p>
          <a:p>
            <a:r>
              <a:rPr lang="en-GB" dirty="0"/>
              <a:t>Position in the organisation</a:t>
            </a:r>
          </a:p>
          <a:p>
            <a:r>
              <a:rPr lang="en-GB" dirty="0"/>
              <a:t>Job prestige</a:t>
            </a:r>
          </a:p>
          <a:p>
            <a:r>
              <a:rPr lang="en-GB" dirty="0"/>
              <a:t>Organisation - Unclear about lines of responsibility, role conflict and ambiguity</a:t>
            </a:r>
          </a:p>
          <a:p>
            <a:r>
              <a:rPr lang="en-GB" dirty="0"/>
              <a:t>Administrative organisation – policies and procedures, red tape</a:t>
            </a:r>
          </a:p>
          <a:p>
            <a:r>
              <a:rPr lang="en-GB" dirty="0"/>
              <a:t>Discriminatory policies e.g. hiring and firing, promotion</a:t>
            </a:r>
          </a:p>
          <a:p>
            <a:endParaRPr lang="en-GB" dirty="0"/>
          </a:p>
          <a:p>
            <a:endParaRPr lang="en-GB" dirty="0"/>
          </a:p>
          <a:p>
            <a:endParaRPr lang="en-GB" dirty="0"/>
          </a:p>
          <a:p>
            <a:endParaRPr lang="en-GB" dirty="0"/>
          </a:p>
          <a:p>
            <a:endParaRPr lang="en-GB" dirty="0"/>
          </a:p>
        </p:txBody>
      </p:sp>
      <p:sp>
        <p:nvSpPr>
          <p:cNvPr id="4" name="TextBox 3"/>
          <p:cNvSpPr txBox="1"/>
          <p:nvPr/>
        </p:nvSpPr>
        <p:spPr>
          <a:xfrm>
            <a:off x="498398" y="5948980"/>
            <a:ext cx="8488848" cy="523220"/>
          </a:xfrm>
          <a:prstGeom prst="rect">
            <a:avLst/>
          </a:prstGeom>
          <a:noFill/>
        </p:spPr>
        <p:txBody>
          <a:bodyPr wrap="square" rtlCol="0">
            <a:spAutoFit/>
          </a:bodyPr>
          <a:lstStyle/>
          <a:p>
            <a:r>
              <a:rPr lang="en-GB" sz="1400" dirty="0" err="1"/>
              <a:t>Kasl</a:t>
            </a:r>
            <a:r>
              <a:rPr lang="en-GB" sz="1400" dirty="0"/>
              <a:t>, S.V. (1991) ‘Assessing risk in the work setting’</a:t>
            </a:r>
            <a:r>
              <a:rPr lang="en-GB" sz="1400" i="1" dirty="0"/>
              <a:t>, </a:t>
            </a:r>
            <a:r>
              <a:rPr lang="en-GB" sz="1400" dirty="0"/>
              <a:t>in Schroeder, H.E. (</a:t>
            </a:r>
            <a:r>
              <a:rPr lang="en-GB" sz="1400" dirty="0" err="1"/>
              <a:t>ed</a:t>
            </a:r>
            <a:r>
              <a:rPr lang="en-GB" sz="1400" dirty="0"/>
              <a:t>)</a:t>
            </a:r>
            <a:r>
              <a:rPr lang="en-GB" sz="1400" i="1" dirty="0"/>
              <a:t>: New Directions in health psychology assessment, </a:t>
            </a:r>
            <a:r>
              <a:rPr lang="en-GB" sz="1400" dirty="0"/>
              <a:t>pp96-125, New York: Hemisphere Publishing</a:t>
            </a:r>
          </a:p>
        </p:txBody>
      </p:sp>
    </p:spTree>
    <p:extLst>
      <p:ext uri="{BB962C8B-B14F-4D97-AF65-F5344CB8AC3E}">
        <p14:creationId xmlns:p14="http://schemas.microsoft.com/office/powerpoint/2010/main" val="3035972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Theory...</a:t>
            </a:r>
          </a:p>
        </p:txBody>
      </p:sp>
      <p:sp>
        <p:nvSpPr>
          <p:cNvPr id="3" name="Content Placeholder 2"/>
          <p:cNvSpPr>
            <a:spLocks noGrp="1"/>
          </p:cNvSpPr>
          <p:nvPr>
            <p:ph idx="1"/>
          </p:nvPr>
        </p:nvSpPr>
        <p:spPr/>
        <p:txBody>
          <a:bodyPr/>
          <a:lstStyle/>
          <a:p>
            <a:r>
              <a:rPr lang="en-GB" dirty="0"/>
              <a:t>Control Demand Theory (</a:t>
            </a:r>
            <a:r>
              <a:rPr lang="en-GB" dirty="0" err="1"/>
              <a:t>Karasek</a:t>
            </a:r>
            <a:r>
              <a:rPr lang="en-GB" dirty="0"/>
              <a:t>)</a:t>
            </a:r>
          </a:p>
          <a:p>
            <a:r>
              <a:rPr lang="en-GB" dirty="0"/>
              <a:t> Decision latitude (</a:t>
            </a:r>
            <a:r>
              <a:rPr lang="en-GB" dirty="0" err="1"/>
              <a:t>Karesek</a:t>
            </a:r>
            <a:r>
              <a:rPr lang="en-GB" dirty="0"/>
              <a:t> – </a:t>
            </a:r>
            <a:r>
              <a:rPr lang="en-GB" dirty="0" err="1"/>
              <a:t>Thorell</a:t>
            </a:r>
            <a:r>
              <a:rPr lang="en-GB" dirty="0"/>
              <a:t> – Johnson)</a:t>
            </a:r>
          </a:p>
          <a:p>
            <a:r>
              <a:rPr lang="en-GB" dirty="0"/>
              <a:t>Effort Reward imbalance (</a:t>
            </a:r>
            <a:r>
              <a:rPr lang="en-GB" dirty="0" err="1"/>
              <a:t>Siegrist</a:t>
            </a:r>
            <a:r>
              <a:rPr lang="en-GB" dirty="0"/>
              <a:t>)</a:t>
            </a:r>
          </a:p>
          <a:p>
            <a:r>
              <a:rPr lang="en-GB" dirty="0"/>
              <a:t>Person-environment misfit (Hackman and </a:t>
            </a:r>
            <a:r>
              <a:rPr lang="en-GB" dirty="0" err="1"/>
              <a:t>Oldman</a:t>
            </a:r>
            <a:r>
              <a:rPr lang="en-GB" dirty="0"/>
              <a:t>)</a:t>
            </a:r>
          </a:p>
          <a:p>
            <a:endParaRPr lang="en-GB" dirty="0"/>
          </a:p>
          <a:p>
            <a:endParaRPr lang="en-GB" dirty="0"/>
          </a:p>
        </p:txBody>
      </p:sp>
    </p:spTree>
    <p:extLst>
      <p:ext uri="{BB962C8B-B14F-4D97-AF65-F5344CB8AC3E}">
        <p14:creationId xmlns:p14="http://schemas.microsoft.com/office/powerpoint/2010/main" val="339556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Psychosocial Hazards</a:t>
            </a:r>
          </a:p>
        </p:txBody>
      </p:sp>
      <p:sp>
        <p:nvSpPr>
          <p:cNvPr id="3" name="Content Placeholder 2"/>
          <p:cNvSpPr>
            <a:spLocks noGrp="1"/>
          </p:cNvSpPr>
          <p:nvPr>
            <p:ph idx="1"/>
          </p:nvPr>
        </p:nvSpPr>
        <p:spPr/>
        <p:txBody>
          <a:bodyPr>
            <a:normAutofit/>
          </a:bodyPr>
          <a:lstStyle/>
          <a:p>
            <a:pPr marL="68580" indent="0">
              <a:buNone/>
            </a:pPr>
            <a:r>
              <a:rPr lang="en-US" i="1" dirty="0"/>
              <a:t>Psychosocial factors (hazards) were defined by the ILO in 1984 as the “interactions between and among work environment, job content, organizational conditions and workers’ capacities, needs, culture, personal extra-job considerations that may, through perceptions and experience, influence health, work performance and job satisfaction”. </a:t>
            </a:r>
          </a:p>
          <a:p>
            <a:endParaRPr lang="en-GB" dirty="0"/>
          </a:p>
        </p:txBody>
      </p:sp>
      <p:sp>
        <p:nvSpPr>
          <p:cNvPr id="4" name="TextBox 3"/>
          <p:cNvSpPr txBox="1"/>
          <p:nvPr/>
        </p:nvSpPr>
        <p:spPr>
          <a:xfrm>
            <a:off x="418011" y="5832629"/>
            <a:ext cx="8311997" cy="738664"/>
          </a:xfrm>
          <a:prstGeom prst="rect">
            <a:avLst/>
          </a:prstGeom>
          <a:noFill/>
        </p:spPr>
        <p:txBody>
          <a:bodyPr wrap="square" rtlCol="0">
            <a:spAutoFit/>
          </a:bodyPr>
          <a:lstStyle/>
          <a:p>
            <a:r>
              <a:rPr lang="en-GB" sz="1400" dirty="0"/>
              <a:t>ILO (2016) </a:t>
            </a:r>
            <a:r>
              <a:rPr lang="en-GB" sz="1400" i="1" dirty="0"/>
              <a:t>Workplace stress: A collective challenge. Available at: </a:t>
            </a:r>
            <a:r>
              <a:rPr lang="en-GB" sz="1400" i="1" dirty="0">
                <a:hlinkClick r:id="rId2"/>
              </a:rPr>
              <a:t>https://www.ilo.org/wcmsp5/groups/public/@ed_protect/@protrav/@safework/documents/publication/wcms_473267.pdf</a:t>
            </a:r>
            <a:r>
              <a:rPr lang="en-GB" sz="1400" i="1" dirty="0"/>
              <a:t> (accessed 14 October 2018)</a:t>
            </a:r>
            <a:endParaRPr lang="en-GB" sz="1400" dirty="0"/>
          </a:p>
        </p:txBody>
      </p:sp>
    </p:spTree>
    <p:extLst>
      <p:ext uri="{BB962C8B-B14F-4D97-AF65-F5344CB8AC3E}">
        <p14:creationId xmlns:p14="http://schemas.microsoft.com/office/powerpoint/2010/main" val="2950547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568170287"/>
              </p:ext>
            </p:extLst>
          </p:nvPr>
        </p:nvGraphicFramePr>
        <p:xfrm>
          <a:off x="0" y="0"/>
          <a:ext cx="9144000" cy="6756463"/>
        </p:xfrm>
        <a:graphic>
          <a:graphicData uri="http://schemas.openxmlformats.org/drawingml/2006/table">
            <a:tbl>
              <a:tblPr firstRow="1" bandRow="1">
                <a:tableStyleId>{5C22544A-7EE6-4342-B048-85BDC9FD1C3A}</a:tableStyleId>
              </a:tblPr>
              <a:tblGrid>
                <a:gridCol w="1253175">
                  <a:extLst>
                    <a:ext uri="{9D8B030D-6E8A-4147-A177-3AD203B41FA5}">
                      <a16:colId xmlns:a16="http://schemas.microsoft.com/office/drawing/2014/main" val="20000"/>
                    </a:ext>
                  </a:extLst>
                </a:gridCol>
                <a:gridCol w="7890825">
                  <a:extLst>
                    <a:ext uri="{9D8B030D-6E8A-4147-A177-3AD203B41FA5}">
                      <a16:colId xmlns:a16="http://schemas.microsoft.com/office/drawing/2014/main" val="20001"/>
                    </a:ext>
                  </a:extLst>
                </a:gridCol>
              </a:tblGrid>
              <a:tr h="246796">
                <a:tc gridSpan="2">
                  <a:txBody>
                    <a:bodyPr/>
                    <a:lstStyle/>
                    <a:p>
                      <a:r>
                        <a:rPr lang="en-GB" dirty="0"/>
                        <a:t>Psychosocial Hazards</a:t>
                      </a:r>
                    </a:p>
                  </a:txBody>
                  <a:tcPr/>
                </a:tc>
                <a:tc hMerge="1">
                  <a:txBody>
                    <a:bodyPr/>
                    <a:lstStyle/>
                    <a:p>
                      <a:endParaRPr lang="en-GB" dirty="0"/>
                    </a:p>
                  </a:txBody>
                  <a:tcPr/>
                </a:tc>
                <a:extLst>
                  <a:ext uri="{0D108BD9-81ED-4DB2-BD59-A6C34878D82A}">
                    <a16:rowId xmlns:a16="http://schemas.microsoft.com/office/drawing/2014/main" val="10000"/>
                  </a:ext>
                </a:extLst>
              </a:tr>
              <a:tr h="570086">
                <a:tc>
                  <a:txBody>
                    <a:bodyPr/>
                    <a:lstStyle/>
                    <a:p>
                      <a:r>
                        <a:rPr lang="en-US" sz="1400" b="1" dirty="0">
                          <a:effectLst/>
                          <a:latin typeface="Optima"/>
                        </a:rPr>
                        <a:t>Job content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Lack of variety or short work cycles, fragmented or meaningless work, under use of skills, high uncertainty, continuous exposure to people through work </a:t>
                      </a:r>
                    </a:p>
                  </a:txBody>
                  <a:tcPr/>
                </a:tc>
                <a:extLst>
                  <a:ext uri="{0D108BD9-81ED-4DB2-BD59-A6C34878D82A}">
                    <a16:rowId xmlns:a16="http://schemas.microsoft.com/office/drawing/2014/main" val="10001"/>
                  </a:ext>
                </a:extLst>
              </a:tr>
              <a:tr h="584905">
                <a:tc>
                  <a:txBody>
                    <a:bodyPr/>
                    <a:lstStyle/>
                    <a:p>
                      <a:r>
                        <a:rPr lang="en-US" sz="1400" b="1" dirty="0">
                          <a:effectLst/>
                          <a:latin typeface="Optima"/>
                        </a:rPr>
                        <a:t>Workload &amp; work pace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Work overload or under load, machine pacing, high levels of time pressure, continually subject to deadlines </a:t>
                      </a:r>
                      <a:endParaRPr lang="en-US" sz="1400" dirty="0">
                        <a:effectLst/>
                      </a:endParaRPr>
                    </a:p>
                    <a:p>
                      <a:endParaRPr lang="en-GB" sz="1400" dirty="0"/>
                    </a:p>
                  </a:txBody>
                  <a:tcPr/>
                </a:tc>
                <a:extLst>
                  <a:ext uri="{0D108BD9-81ED-4DB2-BD59-A6C34878D82A}">
                    <a16:rowId xmlns:a16="http://schemas.microsoft.com/office/drawing/2014/main" val="10002"/>
                  </a:ext>
                </a:extLst>
              </a:tr>
              <a:tr h="455000">
                <a:tc>
                  <a:txBody>
                    <a:bodyPr/>
                    <a:lstStyle/>
                    <a:p>
                      <a:r>
                        <a:rPr lang="en-US" sz="1400" b="1" dirty="0">
                          <a:effectLst/>
                          <a:latin typeface="Optima"/>
                        </a:rPr>
                        <a:t>Work schedule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Shift working, night shifts, inflexible work schedules, unpredictable hours, long or unsociable hours </a:t>
                      </a:r>
                      <a:endParaRPr lang="en-US" sz="1400" dirty="0">
                        <a:effectLst/>
                      </a:endParaRPr>
                    </a:p>
                    <a:p>
                      <a:endParaRPr lang="en-GB" sz="1400" dirty="0"/>
                    </a:p>
                  </a:txBody>
                  <a:tcPr/>
                </a:tc>
                <a:extLst>
                  <a:ext uri="{0D108BD9-81ED-4DB2-BD59-A6C34878D82A}">
                    <a16:rowId xmlns:a16="http://schemas.microsoft.com/office/drawing/2014/main" val="10003"/>
                  </a:ext>
                </a:extLst>
              </a:tr>
              <a:tr h="438187">
                <a:tc>
                  <a:txBody>
                    <a:bodyPr/>
                    <a:lstStyle/>
                    <a:p>
                      <a:r>
                        <a:rPr lang="en-US" sz="1400" b="1" dirty="0">
                          <a:effectLst/>
                          <a:latin typeface="Optima"/>
                        </a:rPr>
                        <a:t>Control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Low participation in decision making, lack of control over workload, pacing, etc. </a:t>
                      </a:r>
                      <a:endParaRPr lang="en-US" sz="1400" dirty="0">
                        <a:effectLst/>
                      </a:endParaRPr>
                    </a:p>
                    <a:p>
                      <a:endParaRPr lang="en-GB" sz="1400" dirty="0"/>
                    </a:p>
                  </a:txBody>
                  <a:tcPr/>
                </a:tc>
                <a:extLst>
                  <a:ext uri="{0D108BD9-81ED-4DB2-BD59-A6C34878D82A}">
                    <a16:rowId xmlns:a16="http://schemas.microsoft.com/office/drawing/2014/main" val="10004"/>
                  </a:ext>
                </a:extLst>
              </a:tr>
              <a:tr h="588488">
                <a:tc>
                  <a:txBody>
                    <a:bodyPr/>
                    <a:lstStyle/>
                    <a:p>
                      <a:r>
                        <a:rPr lang="en-US" sz="1400" b="1" dirty="0">
                          <a:effectLst/>
                          <a:latin typeface="Optima"/>
                        </a:rPr>
                        <a:t>Environment &amp; equipment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Inadequate equipment availability, suitability or maintenance; poor environmental conditions such as lack of space, poor lighting, excessive noise </a:t>
                      </a:r>
                      <a:endParaRPr lang="en-US" sz="1400" dirty="0">
                        <a:effectLst/>
                      </a:endParaRPr>
                    </a:p>
                    <a:p>
                      <a:endParaRPr lang="en-GB" sz="1400" dirty="0"/>
                    </a:p>
                  </a:txBody>
                  <a:tcPr/>
                </a:tc>
                <a:extLst>
                  <a:ext uri="{0D108BD9-81ED-4DB2-BD59-A6C34878D82A}">
                    <a16:rowId xmlns:a16="http://schemas.microsoft.com/office/drawing/2014/main" val="10005"/>
                  </a:ext>
                </a:extLst>
              </a:tr>
              <a:tr h="602168">
                <a:tc>
                  <a:txBody>
                    <a:bodyPr/>
                    <a:lstStyle/>
                    <a:p>
                      <a:r>
                        <a:rPr lang="en-US" sz="1400" b="1" dirty="0" err="1">
                          <a:effectLst/>
                          <a:latin typeface="Optima"/>
                        </a:rPr>
                        <a:t>Organisational</a:t>
                      </a:r>
                      <a:r>
                        <a:rPr lang="en-US" sz="1400" b="1" dirty="0">
                          <a:effectLst/>
                          <a:latin typeface="Optima"/>
                        </a:rPr>
                        <a:t> culture &amp; function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Poor communication, low levels of support for problem solving and personal development, lack of definition of, or agreement on, </a:t>
                      </a:r>
                      <a:r>
                        <a:rPr lang="en-US" sz="1400" dirty="0" err="1">
                          <a:effectLst/>
                          <a:latin typeface="Optima"/>
                        </a:rPr>
                        <a:t>organisational</a:t>
                      </a:r>
                      <a:r>
                        <a:rPr lang="en-US" sz="1400" dirty="0">
                          <a:effectLst/>
                          <a:latin typeface="Optima"/>
                        </a:rPr>
                        <a:t> objectives </a:t>
                      </a:r>
                      <a:endParaRPr lang="en-US" sz="1400" dirty="0">
                        <a:effectLst/>
                      </a:endParaRPr>
                    </a:p>
                    <a:p>
                      <a:endParaRPr lang="en-GB" sz="1400" dirty="0"/>
                    </a:p>
                  </a:txBody>
                  <a:tcPr/>
                </a:tc>
                <a:extLst>
                  <a:ext uri="{0D108BD9-81ED-4DB2-BD59-A6C34878D82A}">
                    <a16:rowId xmlns:a16="http://schemas.microsoft.com/office/drawing/2014/main" val="10006"/>
                  </a:ext>
                </a:extLst>
              </a:tr>
              <a:tr h="608538">
                <a:tc>
                  <a:txBody>
                    <a:bodyPr/>
                    <a:lstStyle/>
                    <a:p>
                      <a:r>
                        <a:rPr lang="en-US" sz="1400" b="1" dirty="0">
                          <a:effectLst/>
                          <a:latin typeface="Optima"/>
                        </a:rPr>
                        <a:t>Interpersonal relationships at work</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Social or physical isolation, poor relationships with superiors, interpersonal conflict, lack of social support, bullying, harassment </a:t>
                      </a:r>
                      <a:endParaRPr lang="en-US" sz="1400" dirty="0">
                        <a:effectLst/>
                      </a:endParaRPr>
                    </a:p>
                    <a:p>
                      <a:endParaRPr lang="en-GB" sz="1400" dirty="0"/>
                    </a:p>
                  </a:txBody>
                  <a:tcPr/>
                </a:tc>
                <a:extLst>
                  <a:ext uri="{0D108BD9-81ED-4DB2-BD59-A6C34878D82A}">
                    <a16:rowId xmlns:a16="http://schemas.microsoft.com/office/drawing/2014/main" val="10007"/>
                  </a:ext>
                </a:extLst>
              </a:tr>
              <a:tr h="425977">
                <a:tc>
                  <a:txBody>
                    <a:bodyPr/>
                    <a:lstStyle/>
                    <a:p>
                      <a:r>
                        <a:rPr lang="en-US" sz="1400" b="1" dirty="0">
                          <a:effectLst/>
                          <a:latin typeface="Optima"/>
                        </a:rPr>
                        <a:t>Role in </a:t>
                      </a:r>
                      <a:r>
                        <a:rPr lang="en-US" sz="1400" b="1" dirty="0" err="1">
                          <a:effectLst/>
                          <a:latin typeface="Optima"/>
                        </a:rPr>
                        <a:t>organisation</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Role ambiguity, role conflict, and responsibility for people </a:t>
                      </a:r>
                      <a:endParaRPr lang="en-US" sz="1400" dirty="0">
                        <a:effectLst/>
                      </a:endParaRPr>
                    </a:p>
                    <a:p>
                      <a:endParaRPr lang="en-GB" sz="1400" dirty="0"/>
                    </a:p>
                  </a:txBody>
                  <a:tcPr/>
                </a:tc>
                <a:extLst>
                  <a:ext uri="{0D108BD9-81ED-4DB2-BD59-A6C34878D82A}">
                    <a16:rowId xmlns:a16="http://schemas.microsoft.com/office/drawing/2014/main" val="10008"/>
                  </a:ext>
                </a:extLst>
              </a:tr>
              <a:tr h="542795">
                <a:tc>
                  <a:txBody>
                    <a:bodyPr/>
                    <a:lstStyle/>
                    <a:p>
                      <a:r>
                        <a:rPr lang="en-US" sz="1400" b="1" dirty="0">
                          <a:effectLst/>
                          <a:latin typeface="Optima"/>
                        </a:rPr>
                        <a:t>Career development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Career stagnation and uncertainty, under promotion or over promotion, poor pay, job insecurity, low social value to work </a:t>
                      </a:r>
                      <a:endParaRPr lang="en-US" sz="1400" dirty="0">
                        <a:effectLst/>
                      </a:endParaRPr>
                    </a:p>
                    <a:p>
                      <a:endParaRPr lang="en-GB" sz="1400" dirty="0"/>
                    </a:p>
                  </a:txBody>
                  <a:tcPr/>
                </a:tc>
                <a:extLst>
                  <a:ext uri="{0D108BD9-81ED-4DB2-BD59-A6C34878D82A}">
                    <a16:rowId xmlns:a16="http://schemas.microsoft.com/office/drawing/2014/main" val="10009"/>
                  </a:ext>
                </a:extLst>
              </a:tr>
              <a:tr h="608538">
                <a:tc>
                  <a:txBody>
                    <a:bodyPr/>
                    <a:lstStyle/>
                    <a:p>
                      <a:r>
                        <a:rPr lang="en-US" sz="1400" b="1" dirty="0">
                          <a:effectLst/>
                          <a:latin typeface="Optima"/>
                        </a:rPr>
                        <a:t>Home-work interface </a:t>
                      </a:r>
                      <a:endParaRPr lang="en-US" sz="3200" dirty="0">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Optima"/>
                        </a:rPr>
                        <a:t>Conflicting demands of work and home, low support at home, dual career problems </a:t>
                      </a:r>
                      <a:endParaRPr lang="en-US" sz="1400" dirty="0">
                        <a:effectLst/>
                      </a:endParaRPr>
                    </a:p>
                    <a:p>
                      <a:endParaRPr lang="en-GB" sz="1400"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902286" y="6467922"/>
            <a:ext cx="8722098" cy="577081"/>
          </a:xfrm>
          <a:prstGeom prst="rect">
            <a:avLst/>
          </a:prstGeom>
          <a:noFill/>
        </p:spPr>
        <p:txBody>
          <a:bodyPr wrap="square" rtlCol="0">
            <a:spAutoFit/>
          </a:bodyPr>
          <a:lstStyle/>
          <a:p>
            <a:r>
              <a:rPr lang="en-GB" sz="1050" dirty="0" err="1"/>
              <a:t>Leka</a:t>
            </a:r>
            <a:r>
              <a:rPr lang="en-GB" sz="1050" dirty="0"/>
              <a:t>, Griffiths and Cox (2003) cited by  </a:t>
            </a:r>
            <a:r>
              <a:rPr lang="en-GB" sz="1050" dirty="0" err="1"/>
              <a:t>Leka</a:t>
            </a:r>
            <a:r>
              <a:rPr lang="en-GB" sz="1050" dirty="0"/>
              <a:t> and Jain (2010, p5</a:t>
            </a:r>
            <a:r>
              <a:rPr lang="en-GB" sz="1050" dirty="0">
                <a:hlinkClick r:id="rId2"/>
              </a:rPr>
              <a:t>http://apps.who.int/iris/bitstream/handle/10665/44428/9789241500272_eng.pdf;jsessionid=17AC298E0CB3E885E8FE99E48FBE05A4?sequence=1</a:t>
            </a:r>
            <a:r>
              <a:rPr lang="en-GB" sz="1050" dirty="0"/>
              <a:t> </a:t>
            </a:r>
          </a:p>
        </p:txBody>
      </p:sp>
    </p:spTree>
    <p:extLst>
      <p:ext uri="{BB962C8B-B14F-4D97-AF65-F5344CB8AC3E}">
        <p14:creationId xmlns:p14="http://schemas.microsoft.com/office/powerpoint/2010/main" val="1993930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Organisational Stress Management</a:t>
            </a:r>
          </a:p>
        </p:txBody>
      </p:sp>
      <p:sp>
        <p:nvSpPr>
          <p:cNvPr id="3" name="Content Placeholder 2"/>
          <p:cNvSpPr>
            <a:spLocks noGrp="1"/>
          </p:cNvSpPr>
          <p:nvPr>
            <p:ph idx="1"/>
          </p:nvPr>
        </p:nvSpPr>
        <p:spPr/>
        <p:txBody>
          <a:bodyPr>
            <a:normAutofit fontScale="92500"/>
          </a:bodyPr>
          <a:lstStyle/>
          <a:p>
            <a:r>
              <a:rPr lang="en-GB" dirty="0"/>
              <a:t>Legal Obligation</a:t>
            </a:r>
          </a:p>
          <a:p>
            <a:r>
              <a:rPr lang="en-US" dirty="0"/>
              <a:t>‘The Management Standards’ are guidance, however, employers already have duties:</a:t>
            </a:r>
          </a:p>
          <a:p>
            <a:pPr lvl="1"/>
            <a:r>
              <a:rPr lang="en-US" dirty="0"/>
              <a:t>Under the Management of Health and Safety at Work Regulations 1999: </a:t>
            </a:r>
            <a:r>
              <a:rPr lang="en-US" b="1" dirty="0"/>
              <a:t>To assess the risk of stress-related ill health arising from work activities. </a:t>
            </a:r>
            <a:endParaRPr lang="en-GB" b="1" dirty="0"/>
          </a:p>
          <a:p>
            <a:pPr lvl="1"/>
            <a:r>
              <a:rPr lang="en-US" dirty="0"/>
              <a:t>Under the Health and Safety at Work etc. Act 1974: </a:t>
            </a:r>
            <a:r>
              <a:rPr lang="en-US" b="1" dirty="0"/>
              <a:t>To take measures to control that risk. </a:t>
            </a:r>
          </a:p>
          <a:p>
            <a:pPr marL="68580" indent="0">
              <a:buNone/>
            </a:pPr>
            <a:endParaRPr lang="en-GB" dirty="0"/>
          </a:p>
        </p:txBody>
      </p:sp>
      <p:sp>
        <p:nvSpPr>
          <p:cNvPr id="4" name="Rectangle 3"/>
          <p:cNvSpPr/>
          <p:nvPr/>
        </p:nvSpPr>
        <p:spPr>
          <a:xfrm>
            <a:off x="1183205" y="5725579"/>
            <a:ext cx="6637603" cy="646331"/>
          </a:xfrm>
          <a:prstGeom prst="rect">
            <a:avLst/>
          </a:prstGeom>
        </p:spPr>
        <p:txBody>
          <a:bodyPr wrap="square">
            <a:spAutoFit/>
          </a:bodyPr>
          <a:lstStyle/>
          <a:p>
            <a:r>
              <a:rPr lang="en-GB" dirty="0"/>
              <a:t>See: http://</a:t>
            </a:r>
            <a:r>
              <a:rPr lang="en-GB" dirty="0" err="1"/>
              <a:t>www.hse.gov.uk</a:t>
            </a:r>
            <a:r>
              <a:rPr lang="en-GB" dirty="0"/>
              <a:t>/stress/standards/</a:t>
            </a:r>
            <a:r>
              <a:rPr lang="en-GB" dirty="0" err="1"/>
              <a:t>downloads.htm</a:t>
            </a:r>
            <a:endParaRPr lang="en-GB" dirty="0"/>
          </a:p>
        </p:txBody>
      </p:sp>
    </p:spTree>
    <p:extLst>
      <p:ext uri="{BB962C8B-B14F-4D97-AF65-F5344CB8AC3E}">
        <p14:creationId xmlns:p14="http://schemas.microsoft.com/office/powerpoint/2010/main" val="657428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HSE Management Standards</a:t>
            </a:r>
          </a:p>
        </p:txBody>
      </p:sp>
      <p:sp>
        <p:nvSpPr>
          <p:cNvPr id="3" name="Content Placeholder 2"/>
          <p:cNvSpPr>
            <a:spLocks noGrp="1"/>
          </p:cNvSpPr>
          <p:nvPr>
            <p:ph idx="1"/>
          </p:nvPr>
        </p:nvSpPr>
        <p:spPr>
          <a:xfrm>
            <a:off x="1043492" y="2323652"/>
            <a:ext cx="7427971" cy="4026735"/>
          </a:xfrm>
        </p:spPr>
        <p:txBody>
          <a:bodyPr>
            <a:normAutofit fontScale="85000" lnSpcReduction="20000"/>
          </a:bodyPr>
          <a:lstStyle/>
          <a:p>
            <a:pPr marL="68580" indent="0" fontAlgn="base">
              <a:buNone/>
            </a:pPr>
            <a:r>
              <a:rPr lang="en-GB" dirty="0"/>
              <a:t>Represent a set of conditions that, if present:</a:t>
            </a:r>
            <a:endParaRPr lang="en-GB" sz="3600" dirty="0"/>
          </a:p>
          <a:p>
            <a:pPr lvl="0" fontAlgn="base"/>
            <a:r>
              <a:rPr lang="en-GB" dirty="0"/>
              <a:t>demonstrate good practice through a step-by-step risk assessment approach</a:t>
            </a:r>
            <a:endParaRPr lang="en-GB" sz="3600" dirty="0"/>
          </a:p>
          <a:p>
            <a:pPr lvl="0" fontAlgn="base"/>
            <a:r>
              <a:rPr lang="en-GB" dirty="0"/>
              <a:t>allow assessment of the current situation using pre-existing data, surveys and other techniques</a:t>
            </a:r>
            <a:endParaRPr lang="en-GB" sz="3600" dirty="0"/>
          </a:p>
          <a:p>
            <a:pPr lvl="0" fontAlgn="base"/>
            <a:r>
              <a:rPr lang="en-GB" dirty="0"/>
              <a:t>promote active discussion and working in partnership with employees and their representatives, to help decide on practical improvements that can be made</a:t>
            </a:r>
            <a:endParaRPr lang="en-GB" sz="3600" dirty="0"/>
          </a:p>
          <a:p>
            <a:pPr lvl="0" fontAlgn="base"/>
            <a:r>
              <a:rPr lang="en-GB" dirty="0"/>
              <a:t>help simplify risk assessment for work-related stress by:</a:t>
            </a:r>
            <a:endParaRPr lang="en-GB" sz="3600" dirty="0"/>
          </a:p>
          <a:p>
            <a:pPr lvl="1" fontAlgn="base"/>
            <a:r>
              <a:rPr lang="en-GB" sz="2400" dirty="0"/>
              <a:t>identifying the main risk factors</a:t>
            </a:r>
            <a:endParaRPr lang="en-GB" sz="3600" dirty="0"/>
          </a:p>
          <a:p>
            <a:pPr lvl="1" fontAlgn="base"/>
            <a:r>
              <a:rPr lang="en-GB" sz="2400" dirty="0"/>
              <a:t>helping employers focus on the underlying causes and their prevention</a:t>
            </a:r>
            <a:endParaRPr lang="en-GB" sz="3600" dirty="0"/>
          </a:p>
          <a:p>
            <a:r>
              <a:rPr lang="en-GB" dirty="0"/>
              <a:t>providing a yardstick by which organisations can gauge their performance in tackling the key causes of stress</a:t>
            </a:r>
          </a:p>
        </p:txBody>
      </p:sp>
    </p:spTree>
    <p:extLst>
      <p:ext uri="{BB962C8B-B14F-4D97-AF65-F5344CB8AC3E}">
        <p14:creationId xmlns:p14="http://schemas.microsoft.com/office/powerpoint/2010/main" val="610407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HSE Management Standards (UK)</a:t>
            </a:r>
          </a:p>
        </p:txBody>
      </p:sp>
      <p:sp>
        <p:nvSpPr>
          <p:cNvPr id="3" name="Content Placeholder 2"/>
          <p:cNvSpPr>
            <a:spLocks noGrp="1"/>
          </p:cNvSpPr>
          <p:nvPr>
            <p:ph idx="1"/>
          </p:nvPr>
        </p:nvSpPr>
        <p:spPr>
          <a:xfrm>
            <a:off x="826274" y="2323652"/>
            <a:ext cx="7762151" cy="3909754"/>
          </a:xfrm>
        </p:spPr>
        <p:txBody>
          <a:bodyPr>
            <a:noAutofit/>
          </a:bodyPr>
          <a:lstStyle/>
          <a:p>
            <a:pPr>
              <a:lnSpc>
                <a:spcPct val="90000"/>
              </a:lnSpc>
              <a:spcBef>
                <a:spcPct val="50000"/>
              </a:spcBef>
              <a:buFontTx/>
              <a:buNone/>
            </a:pPr>
            <a:r>
              <a:rPr lang="en-GB" sz="1800" b="1" dirty="0"/>
              <a:t>The six areas are:</a:t>
            </a:r>
          </a:p>
          <a:p>
            <a:pPr>
              <a:lnSpc>
                <a:spcPct val="90000"/>
              </a:lnSpc>
              <a:spcBef>
                <a:spcPct val="50000"/>
              </a:spcBef>
            </a:pPr>
            <a:r>
              <a:rPr lang="en-GB" sz="1800" b="1" dirty="0"/>
              <a:t>Demands: </a:t>
            </a:r>
            <a:r>
              <a:rPr lang="en-GB" sz="1800" dirty="0"/>
              <a:t>workload, work patterns, and the work environment</a:t>
            </a:r>
          </a:p>
          <a:p>
            <a:pPr>
              <a:lnSpc>
                <a:spcPct val="90000"/>
              </a:lnSpc>
              <a:spcBef>
                <a:spcPct val="50000"/>
              </a:spcBef>
            </a:pPr>
            <a:r>
              <a:rPr lang="en-GB" sz="1800" b="1" dirty="0"/>
              <a:t>Control:</a:t>
            </a:r>
            <a:r>
              <a:rPr lang="en-GB" sz="1800" dirty="0"/>
              <a:t>  How much say the person has in the way they do their work</a:t>
            </a:r>
          </a:p>
          <a:p>
            <a:pPr>
              <a:lnSpc>
                <a:spcPct val="90000"/>
              </a:lnSpc>
              <a:spcBef>
                <a:spcPct val="50000"/>
              </a:spcBef>
            </a:pPr>
            <a:r>
              <a:rPr lang="en-GB" sz="1800" b="1" dirty="0"/>
              <a:t>Support:</a:t>
            </a:r>
            <a:r>
              <a:rPr lang="en-GB" sz="1800" dirty="0"/>
              <a:t> encouragement, sponsorship and resources provided by the organisation, line management and colleagues</a:t>
            </a:r>
          </a:p>
          <a:p>
            <a:pPr>
              <a:lnSpc>
                <a:spcPct val="90000"/>
              </a:lnSpc>
              <a:spcBef>
                <a:spcPct val="50000"/>
              </a:spcBef>
            </a:pPr>
            <a:r>
              <a:rPr lang="en-GB" sz="1800" b="1" dirty="0"/>
              <a:t>Relationships: </a:t>
            </a:r>
            <a:r>
              <a:rPr lang="en-GB" sz="1800" dirty="0"/>
              <a:t>promoting positive working to avoid conflict and dealing with unacceptable behaviour </a:t>
            </a:r>
          </a:p>
          <a:p>
            <a:pPr>
              <a:lnSpc>
                <a:spcPct val="90000"/>
              </a:lnSpc>
              <a:spcBef>
                <a:spcPct val="50000"/>
              </a:spcBef>
            </a:pPr>
            <a:r>
              <a:rPr lang="en-GB" sz="1800" b="1" dirty="0"/>
              <a:t>Role: </a:t>
            </a:r>
            <a:r>
              <a:rPr lang="en-GB" sz="1800" dirty="0"/>
              <a:t>Whether people understand their role within the organisation and whether the organisation ensures that they do not have conflicting roles</a:t>
            </a:r>
          </a:p>
          <a:p>
            <a:pPr>
              <a:lnSpc>
                <a:spcPct val="90000"/>
              </a:lnSpc>
              <a:spcBef>
                <a:spcPct val="50000"/>
              </a:spcBef>
            </a:pPr>
            <a:r>
              <a:rPr lang="en-GB" sz="1800" b="1" dirty="0"/>
              <a:t>Change:</a:t>
            </a:r>
            <a:r>
              <a:rPr lang="en-GB" sz="1800" dirty="0"/>
              <a:t> How organisational change (large or small) is managed and communicated in the organisation.</a:t>
            </a:r>
            <a:endParaRPr lang="en-GB" sz="1800" b="1" dirty="0"/>
          </a:p>
        </p:txBody>
      </p:sp>
    </p:spTree>
    <p:extLst>
      <p:ext uri="{BB962C8B-B14F-4D97-AF65-F5344CB8AC3E}">
        <p14:creationId xmlns:p14="http://schemas.microsoft.com/office/powerpoint/2010/main" val="215595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1378" name="Object 2"/>
          <p:cNvGraphicFramePr>
            <a:graphicFrameLocks noGrp="1" noChangeAspect="1"/>
          </p:cNvGraphicFramePr>
          <p:nvPr>
            <p:ph idx="1"/>
          </p:nvPr>
        </p:nvGraphicFramePr>
        <p:xfrm>
          <a:off x="1116013" y="1541463"/>
          <a:ext cx="7488237" cy="5191125"/>
        </p:xfrm>
        <a:graphic>
          <a:graphicData uri="http://schemas.openxmlformats.org/presentationml/2006/ole">
            <mc:AlternateContent xmlns:mc="http://schemas.openxmlformats.org/markup-compatibility/2006">
              <mc:Choice xmlns:v="urn:schemas-microsoft-com:vml" Requires="v">
                <p:oleObj spid="_x0000_s2058" r:id="rId4" imgW="5723810" imgH="4439270" progId="">
                  <p:embed/>
                </p:oleObj>
              </mc:Choice>
              <mc:Fallback>
                <p:oleObj r:id="rId4" imgW="5723810" imgH="443927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541463"/>
                        <a:ext cx="7488237" cy="5191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741379" name="Text Box 3"/>
          <p:cNvSpPr txBox="1">
            <a:spLocks noChangeArrowheads="1"/>
          </p:cNvSpPr>
          <p:nvPr/>
        </p:nvSpPr>
        <p:spPr bwMode="auto">
          <a:xfrm>
            <a:off x="891956" y="1758341"/>
            <a:ext cx="2087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sz="2000" b="1" dirty="0">
                <a:solidFill>
                  <a:srgbClr val="A70532"/>
                </a:solidFill>
              </a:rPr>
              <a:t>HSG218 (2007)</a:t>
            </a:r>
          </a:p>
        </p:txBody>
      </p:sp>
      <p:sp>
        <p:nvSpPr>
          <p:cNvPr id="741380" name="Rectangle 4"/>
          <p:cNvSpPr>
            <a:spLocks noGrp="1" noChangeArrowheads="1"/>
          </p:cNvSpPr>
          <p:nvPr>
            <p:ph type="title"/>
          </p:nvPr>
        </p:nvSpPr>
        <p:spPr>
          <a:xfrm>
            <a:off x="601714" y="548572"/>
            <a:ext cx="7634288" cy="846137"/>
          </a:xfrm>
          <a:noFill/>
          <a:ln/>
        </p:spPr>
        <p:txBody>
          <a:bodyPr/>
          <a:lstStyle/>
          <a:p>
            <a:r>
              <a:rPr lang="en-GB" sz="2400" dirty="0"/>
              <a:t>The Management Standards Approach (HSE)</a:t>
            </a:r>
          </a:p>
        </p:txBody>
      </p:sp>
    </p:spTree>
    <p:extLst>
      <p:ext uri="{BB962C8B-B14F-4D97-AF65-F5344CB8AC3E}">
        <p14:creationId xmlns:p14="http://schemas.microsoft.com/office/powerpoint/2010/main" val="7542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Understand the problem</a:t>
            </a:r>
          </a:p>
        </p:txBody>
      </p:sp>
      <p:sp>
        <p:nvSpPr>
          <p:cNvPr id="3" name="Content Placeholder 2"/>
          <p:cNvSpPr>
            <a:spLocks noGrp="1"/>
          </p:cNvSpPr>
          <p:nvPr>
            <p:ph idx="1"/>
          </p:nvPr>
        </p:nvSpPr>
        <p:spPr/>
        <p:txBody>
          <a:bodyPr>
            <a:normAutofit fontScale="85000" lnSpcReduction="20000"/>
          </a:bodyPr>
          <a:lstStyle/>
          <a:p>
            <a:r>
              <a:rPr lang="en-GB" dirty="0"/>
              <a:t>Gather data</a:t>
            </a:r>
          </a:p>
          <a:p>
            <a:pPr>
              <a:buFontTx/>
              <a:buNone/>
            </a:pPr>
            <a:r>
              <a:rPr lang="en-GB" dirty="0"/>
              <a:t>Data that can be used, includes: </a:t>
            </a:r>
            <a:endParaRPr lang="en-GB" b="1" dirty="0"/>
          </a:p>
          <a:p>
            <a:pPr lvl="1"/>
            <a:r>
              <a:rPr lang="en-GB" dirty="0"/>
              <a:t>Sickness absence data </a:t>
            </a:r>
          </a:p>
          <a:p>
            <a:pPr lvl="1"/>
            <a:r>
              <a:rPr lang="en-GB" dirty="0"/>
              <a:t>Employee turnover</a:t>
            </a:r>
          </a:p>
          <a:p>
            <a:pPr lvl="1"/>
            <a:r>
              <a:rPr lang="en-GB" dirty="0"/>
              <a:t>Exit interview</a:t>
            </a:r>
          </a:p>
          <a:p>
            <a:pPr lvl="1"/>
            <a:r>
              <a:rPr lang="en-GB" dirty="0"/>
              <a:t>Productivity data</a:t>
            </a:r>
          </a:p>
          <a:p>
            <a:pPr lvl="1"/>
            <a:r>
              <a:rPr lang="en-GB" dirty="0"/>
              <a:t>Performance appraisals</a:t>
            </a:r>
          </a:p>
          <a:p>
            <a:pPr lvl="1"/>
            <a:r>
              <a:rPr lang="en-GB" dirty="0"/>
              <a:t>Informal talks with employees</a:t>
            </a:r>
          </a:p>
          <a:p>
            <a:pPr lvl="1"/>
            <a:r>
              <a:rPr lang="en-GB" dirty="0"/>
              <a:t>Focus groups</a:t>
            </a:r>
          </a:p>
          <a:p>
            <a:pPr lvl="1"/>
            <a:r>
              <a:rPr lang="en-GB" dirty="0"/>
              <a:t>Surveys</a:t>
            </a:r>
          </a:p>
          <a:p>
            <a:pPr lvl="1"/>
            <a:r>
              <a:rPr lang="en-GB" dirty="0"/>
              <a:t>Return to work interview</a:t>
            </a:r>
          </a:p>
          <a:p>
            <a:endParaRPr lang="en-GB" dirty="0"/>
          </a:p>
        </p:txBody>
      </p:sp>
      <p:pic>
        <p:nvPicPr>
          <p:cNvPr id="4" name="Picture 3" descr="Screen Shot 2018-10-14 at 14.14.28.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98531" y="2694607"/>
            <a:ext cx="2911543" cy="4163393"/>
          </a:xfrm>
          <a:prstGeom prst="rect">
            <a:avLst/>
          </a:prstGeom>
        </p:spPr>
      </p:pic>
    </p:spTree>
    <p:extLst>
      <p:ext uri="{BB962C8B-B14F-4D97-AF65-F5344CB8AC3E}">
        <p14:creationId xmlns:p14="http://schemas.microsoft.com/office/powerpoint/2010/main" val="158505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Boorman</a:t>
            </a:r>
            <a:r>
              <a:rPr lang="en-GB" dirty="0"/>
              <a:t> Review, 2009</a:t>
            </a:r>
          </a:p>
        </p:txBody>
      </p:sp>
      <p:sp>
        <p:nvSpPr>
          <p:cNvPr id="3" name="Content Placeholder 2"/>
          <p:cNvSpPr>
            <a:spLocks noGrp="1"/>
          </p:cNvSpPr>
          <p:nvPr>
            <p:ph idx="1"/>
          </p:nvPr>
        </p:nvSpPr>
        <p:spPr>
          <a:xfrm>
            <a:off x="1043490" y="2323652"/>
            <a:ext cx="7139888" cy="4074201"/>
          </a:xfrm>
        </p:spPr>
        <p:txBody>
          <a:bodyPr>
            <a:normAutofit fontScale="85000" lnSpcReduction="10000"/>
          </a:bodyPr>
          <a:lstStyle/>
          <a:p>
            <a:pPr marL="68580" indent="0">
              <a:buNone/>
            </a:pPr>
            <a:r>
              <a:rPr lang="en-GB" dirty="0"/>
              <a:t>Improving organisational Behaviour and Performance in the NHS:</a:t>
            </a:r>
          </a:p>
          <a:p>
            <a:r>
              <a:rPr lang="en-GB" dirty="0"/>
              <a:t>Staff health and wellbeing impacts on patient safety, patient experience and effective care.</a:t>
            </a:r>
          </a:p>
          <a:p>
            <a:r>
              <a:rPr lang="en-GB" dirty="0"/>
              <a:t>Staff health and wellbeing needs to be proactive:</a:t>
            </a:r>
          </a:p>
          <a:p>
            <a:pPr lvl="1"/>
            <a:r>
              <a:rPr lang="en-GB" dirty="0"/>
              <a:t>includes a positive workplace culture </a:t>
            </a:r>
          </a:p>
          <a:p>
            <a:pPr lvl="1"/>
            <a:r>
              <a:rPr lang="en-GB" dirty="0"/>
              <a:t>staff health and wellbeing viewed as a priority</a:t>
            </a:r>
          </a:p>
          <a:p>
            <a:pPr lvl="1"/>
            <a:r>
              <a:rPr lang="en-GB" dirty="0"/>
              <a:t>Centred on prevention</a:t>
            </a:r>
          </a:p>
          <a:p>
            <a:pPr lvl="1"/>
            <a:r>
              <a:rPr lang="en-GB" dirty="0"/>
              <a:t>NHS leaders and managers equipped to support and contribute to this approach,  and recognise its importance in the wider picture</a:t>
            </a:r>
          </a:p>
          <a:p>
            <a:pPr lvl="1"/>
            <a:r>
              <a:rPr lang="en-GB" dirty="0"/>
              <a:t>Aligned to Public Health priorities</a:t>
            </a:r>
          </a:p>
          <a:p>
            <a:pPr lvl="1"/>
            <a:r>
              <a:rPr lang="en-GB" dirty="0"/>
              <a:t>Working in partnership/allowing staff voice </a:t>
            </a:r>
          </a:p>
        </p:txBody>
      </p:sp>
    </p:spTree>
    <p:extLst>
      <p:ext uri="{BB962C8B-B14F-4D97-AF65-F5344CB8AC3E}">
        <p14:creationId xmlns:p14="http://schemas.microsoft.com/office/powerpoint/2010/main" val="41540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Stress</a:t>
            </a:r>
          </a:p>
        </p:txBody>
      </p:sp>
      <p:sp>
        <p:nvSpPr>
          <p:cNvPr id="3" name="Content Placeholder 2"/>
          <p:cNvSpPr>
            <a:spLocks noGrp="1"/>
          </p:cNvSpPr>
          <p:nvPr>
            <p:ph idx="1"/>
          </p:nvPr>
        </p:nvSpPr>
        <p:spPr>
          <a:xfrm>
            <a:off x="1043492" y="2323652"/>
            <a:ext cx="7413208" cy="3949617"/>
          </a:xfrm>
        </p:spPr>
        <p:txBody>
          <a:bodyPr>
            <a:normAutofit fontScale="85000" lnSpcReduction="10000"/>
          </a:bodyPr>
          <a:lstStyle/>
          <a:p>
            <a:pPr marL="68580" indent="0">
              <a:buNone/>
            </a:pPr>
            <a:r>
              <a:rPr lang="en-GB" i="1" dirty="0">
                <a:solidFill>
                  <a:schemeClr val="tx2">
                    <a:lumMod val="75000"/>
                  </a:schemeClr>
                </a:solidFill>
              </a:rPr>
              <a:t>“</a:t>
            </a:r>
            <a:r>
              <a:rPr lang="en-GB" dirty="0">
                <a:solidFill>
                  <a:schemeClr val="tx2">
                    <a:lumMod val="75000"/>
                  </a:schemeClr>
                </a:solidFill>
              </a:rPr>
              <a:t>the non-specific response of the body to any demand for change” (</a:t>
            </a:r>
            <a:r>
              <a:rPr lang="en-GB" dirty="0" err="1">
                <a:solidFill>
                  <a:schemeClr val="tx2">
                    <a:lumMod val="75000"/>
                  </a:schemeClr>
                </a:solidFill>
              </a:rPr>
              <a:t>Selye</a:t>
            </a:r>
            <a:r>
              <a:rPr lang="en-GB" dirty="0">
                <a:solidFill>
                  <a:schemeClr val="tx2">
                    <a:lumMod val="75000"/>
                  </a:schemeClr>
                </a:solidFill>
              </a:rPr>
              <a:t>, 1936)</a:t>
            </a:r>
          </a:p>
          <a:p>
            <a:pPr marL="68580" indent="0">
              <a:buNone/>
            </a:pPr>
            <a:r>
              <a:rPr lang="en-GB" i="1" dirty="0"/>
              <a:t>“demands exceed the personal and social resources the individual is able to mobilize.” </a:t>
            </a:r>
            <a:r>
              <a:rPr lang="en-GB" dirty="0"/>
              <a:t>(Lazarus and </a:t>
            </a:r>
            <a:r>
              <a:rPr lang="en-GB" dirty="0" err="1"/>
              <a:t>Folkman</a:t>
            </a:r>
            <a:r>
              <a:rPr lang="en-GB" dirty="0"/>
              <a:t>, 1984)</a:t>
            </a:r>
            <a:endParaRPr lang="en-GB" i="1" dirty="0"/>
          </a:p>
          <a:p>
            <a:pPr marL="68580" indent="0">
              <a:buNone/>
            </a:pPr>
            <a:r>
              <a:rPr lang="en-GB" i="1" dirty="0">
                <a:solidFill>
                  <a:srgbClr val="4D5040"/>
                </a:solidFill>
              </a:rPr>
              <a:t>“Stress is a pattern of stone-age reactions that occurs in response to stressor exposures... And prepares the organism for fight or flight...” </a:t>
            </a:r>
            <a:r>
              <a:rPr lang="en-GB" dirty="0">
                <a:solidFill>
                  <a:srgbClr val="4D5040"/>
                </a:solidFill>
              </a:rPr>
              <a:t>(European Commission,1999</a:t>
            </a:r>
            <a:r>
              <a:rPr lang="en-GB" i="1" dirty="0">
                <a:solidFill>
                  <a:srgbClr val="4D5040"/>
                </a:solidFill>
              </a:rPr>
              <a:t>).</a:t>
            </a:r>
          </a:p>
          <a:p>
            <a:pPr marL="68580" indent="0">
              <a:buNone/>
            </a:pPr>
            <a:r>
              <a:rPr lang="en-GB" i="1" dirty="0"/>
              <a:t>“...stress is our body’s response to pressures from a situation or life event... When we encounter stress, our body is stimulated to produce stress hormones that trigger a ‘flight or fight’ response... This response helps us to respond quickly to dangerous situations” </a:t>
            </a:r>
            <a:r>
              <a:rPr lang="en-GB" dirty="0"/>
              <a:t>(Mental Health Foundation, 2018)</a:t>
            </a:r>
          </a:p>
          <a:p>
            <a:pPr marL="68580" indent="0">
              <a:buNone/>
            </a:pPr>
            <a:endParaRPr lang="en-GB" dirty="0"/>
          </a:p>
          <a:p>
            <a:pPr marL="68580" indent="0">
              <a:buNone/>
            </a:pPr>
            <a:endParaRPr lang="en-GB" i="1" dirty="0"/>
          </a:p>
        </p:txBody>
      </p:sp>
      <p:pic>
        <p:nvPicPr>
          <p:cNvPr id="4" name="Picture 3" descr="Screen Shot 2018-10-13 at 10.34.25.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380466" y="867634"/>
            <a:ext cx="1942645" cy="1456018"/>
          </a:xfrm>
          <a:prstGeom prst="rect">
            <a:avLst/>
          </a:prstGeom>
        </p:spPr>
      </p:pic>
    </p:spTree>
    <p:extLst>
      <p:ext uri="{BB962C8B-B14F-4D97-AF65-F5344CB8AC3E}">
        <p14:creationId xmlns:p14="http://schemas.microsoft.com/office/powerpoint/2010/main" val="3340077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539" y="1170516"/>
            <a:ext cx="7821672" cy="1143000"/>
          </a:xfrm>
        </p:spPr>
        <p:txBody>
          <a:bodyPr>
            <a:normAutofit fontScale="90000"/>
          </a:bodyPr>
          <a:lstStyle/>
          <a:p>
            <a:pPr algn="ctr"/>
            <a:r>
              <a:rPr lang="en-GB" dirty="0"/>
              <a:t>What does leadership look like? What sort of leadership is required?</a:t>
            </a:r>
          </a:p>
        </p:txBody>
      </p:sp>
      <p:pic>
        <p:nvPicPr>
          <p:cNvPr id="4" name="Content Placeholder 3"/>
          <p:cNvPicPr>
            <a:picLocks noGrp="1" noChangeAspect="1"/>
          </p:cNvPicPr>
          <p:nvPr>
            <p:ph idx="1"/>
          </p:nvPr>
        </p:nvPicPr>
        <p:blipFill>
          <a:blip r:embed="rId2"/>
          <a:srcRect t="2850" b="2850"/>
          <a:stretch>
            <a:fillRect/>
          </a:stretch>
        </p:blipFill>
        <p:spPr>
          <a:xfrm>
            <a:off x="1043490" y="2695402"/>
            <a:ext cx="6777317" cy="3508977"/>
          </a:xfrm>
          <a:prstGeom prst="rect">
            <a:avLst/>
          </a:prstGeom>
        </p:spPr>
      </p:pic>
    </p:spTree>
    <p:extLst>
      <p:ext uri="{BB962C8B-B14F-4D97-AF65-F5344CB8AC3E}">
        <p14:creationId xmlns:p14="http://schemas.microsoft.com/office/powerpoint/2010/main" val="1971487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Senior Leadership Role</a:t>
            </a:r>
          </a:p>
        </p:txBody>
      </p:sp>
      <p:sp>
        <p:nvSpPr>
          <p:cNvPr id="3" name="Content Placeholder 2"/>
          <p:cNvSpPr>
            <a:spLocks noGrp="1"/>
          </p:cNvSpPr>
          <p:nvPr>
            <p:ph idx="1"/>
          </p:nvPr>
        </p:nvSpPr>
        <p:spPr>
          <a:xfrm>
            <a:off x="1043492" y="2323652"/>
            <a:ext cx="7344426" cy="4093581"/>
          </a:xfrm>
        </p:spPr>
        <p:txBody>
          <a:bodyPr>
            <a:normAutofit fontScale="77500" lnSpcReduction="20000"/>
          </a:bodyPr>
          <a:lstStyle/>
          <a:p>
            <a:r>
              <a:rPr lang="en-GB" dirty="0"/>
              <a:t>Consistent approach</a:t>
            </a:r>
          </a:p>
          <a:p>
            <a:r>
              <a:rPr lang="en-GB" dirty="0"/>
              <a:t>Lead from the top</a:t>
            </a:r>
          </a:p>
          <a:p>
            <a:r>
              <a:rPr lang="en-GB" dirty="0"/>
              <a:t>Ensure the organisation actively supports a positive approach to health and wellbeing</a:t>
            </a:r>
          </a:p>
          <a:p>
            <a:r>
              <a:rPr lang="en-GB" dirty="0"/>
              <a:t>Policies and procedures in place and followed</a:t>
            </a:r>
          </a:p>
          <a:p>
            <a:r>
              <a:rPr lang="en-GB" dirty="0"/>
              <a:t>Arrange reviews of the situation and progress</a:t>
            </a:r>
          </a:p>
          <a:p>
            <a:r>
              <a:rPr lang="en-GB" dirty="0"/>
              <a:t>Provide support and training for managers</a:t>
            </a:r>
          </a:p>
          <a:p>
            <a:r>
              <a:rPr lang="en-GB" dirty="0"/>
              <a:t>Ensure that access services are available</a:t>
            </a:r>
          </a:p>
          <a:p>
            <a:r>
              <a:rPr lang="en-GB" dirty="0"/>
              <a:t>Social and organisational justice</a:t>
            </a:r>
          </a:p>
          <a:p>
            <a:r>
              <a:rPr lang="en-GB" dirty="0"/>
              <a:t>Act as a model of the behaviours you expect to see in your organisation</a:t>
            </a:r>
          </a:p>
          <a:p>
            <a:r>
              <a:rPr lang="en-GB" dirty="0"/>
              <a:t>Enable a culture that values trust and collaboration</a:t>
            </a:r>
          </a:p>
          <a:p>
            <a:endParaRPr lang="en-GB" dirty="0"/>
          </a:p>
          <a:p>
            <a:pPr marL="68580" indent="0">
              <a:buNone/>
            </a:pPr>
            <a:r>
              <a:rPr lang="en-GB" dirty="0"/>
              <a:t>See </a:t>
            </a:r>
            <a:r>
              <a:rPr lang="en-GB" dirty="0">
                <a:hlinkClick r:id="rId2"/>
              </a:rPr>
              <a:t>https://www.nice.org.uk/guidance/ng13</a:t>
            </a:r>
            <a:r>
              <a:rPr lang="en-GB" dirty="0"/>
              <a:t> </a:t>
            </a:r>
          </a:p>
          <a:p>
            <a:endParaRPr lang="en-GB" dirty="0"/>
          </a:p>
        </p:txBody>
      </p:sp>
    </p:spTree>
    <p:extLst>
      <p:ext uri="{BB962C8B-B14F-4D97-AF65-F5344CB8AC3E}">
        <p14:creationId xmlns:p14="http://schemas.microsoft.com/office/powerpoint/2010/main" val="182282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 Managers Role</a:t>
            </a:r>
          </a:p>
        </p:txBody>
      </p:sp>
      <p:sp>
        <p:nvSpPr>
          <p:cNvPr id="3" name="Content Placeholder 2"/>
          <p:cNvSpPr>
            <a:spLocks noGrp="1"/>
          </p:cNvSpPr>
          <p:nvPr>
            <p:ph idx="1"/>
          </p:nvPr>
        </p:nvSpPr>
        <p:spPr>
          <a:xfrm>
            <a:off x="1043492" y="2323652"/>
            <a:ext cx="7344426" cy="4093581"/>
          </a:xfrm>
        </p:spPr>
        <p:txBody>
          <a:bodyPr>
            <a:normAutofit fontScale="92500" lnSpcReduction="20000"/>
          </a:bodyPr>
          <a:lstStyle/>
          <a:p>
            <a:r>
              <a:rPr lang="en-GB" dirty="0"/>
              <a:t>Ensure that line managers are trained</a:t>
            </a:r>
          </a:p>
          <a:p>
            <a:r>
              <a:rPr lang="en-GB" dirty="0"/>
              <a:t>Ensure that 2-way communication and feedback is supported</a:t>
            </a:r>
          </a:p>
          <a:p>
            <a:r>
              <a:rPr lang="en-GB" dirty="0"/>
              <a:t>Find ways to help staff feel motivated and committed to the organisation</a:t>
            </a:r>
          </a:p>
          <a:p>
            <a:r>
              <a:rPr lang="en-GB" dirty="0"/>
              <a:t>Evaluate morale and seek staff views about human resources and staffing issues</a:t>
            </a:r>
          </a:p>
          <a:p>
            <a:r>
              <a:rPr lang="en-GB" dirty="0"/>
              <a:t>Give time for training and access to resources</a:t>
            </a:r>
          </a:p>
          <a:p>
            <a:r>
              <a:rPr lang="en-GB" dirty="0"/>
              <a:t>Behave with concern for the health and wellbeing of employees</a:t>
            </a:r>
          </a:p>
          <a:p>
            <a:endParaRPr lang="en-GB" dirty="0"/>
          </a:p>
          <a:p>
            <a:pPr marL="68580" indent="0">
              <a:buNone/>
            </a:pPr>
            <a:r>
              <a:rPr lang="en-GB" dirty="0"/>
              <a:t>See </a:t>
            </a:r>
            <a:r>
              <a:rPr lang="en-GB" dirty="0">
                <a:hlinkClick r:id="rId2"/>
              </a:rPr>
              <a:t>https://www.nice.org.uk/guidance/ng13</a:t>
            </a:r>
            <a:r>
              <a:rPr lang="en-GB" dirty="0"/>
              <a:t> </a:t>
            </a:r>
          </a:p>
          <a:p>
            <a:endParaRPr lang="en-GB" dirty="0"/>
          </a:p>
        </p:txBody>
      </p:sp>
    </p:spTree>
    <p:extLst>
      <p:ext uri="{BB962C8B-B14F-4D97-AF65-F5344CB8AC3E}">
        <p14:creationId xmlns:p14="http://schemas.microsoft.com/office/powerpoint/2010/main" val="3390391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Positive Leadership Style</a:t>
            </a:r>
          </a:p>
        </p:txBody>
      </p:sp>
      <p:sp>
        <p:nvSpPr>
          <p:cNvPr id="3" name="Content Placeholder 2"/>
          <p:cNvSpPr>
            <a:spLocks noGrp="1"/>
          </p:cNvSpPr>
          <p:nvPr>
            <p:ph idx="1"/>
          </p:nvPr>
        </p:nvSpPr>
        <p:spPr>
          <a:xfrm>
            <a:off x="1043492" y="2323652"/>
            <a:ext cx="7277590" cy="3826196"/>
          </a:xfrm>
        </p:spPr>
        <p:txBody>
          <a:bodyPr>
            <a:normAutofit fontScale="77500" lnSpcReduction="20000"/>
          </a:bodyPr>
          <a:lstStyle/>
          <a:p>
            <a:pPr lvl="0"/>
            <a:r>
              <a:rPr lang="en-GB" dirty="0"/>
              <a:t>encouraging creativity, new ideas and exploring new ways of doing things and opportunities to learn</a:t>
            </a:r>
          </a:p>
          <a:p>
            <a:pPr lvl="0"/>
            <a:r>
              <a:rPr lang="en-GB" dirty="0"/>
              <a:t>offering help and encouragement to each employee to build a supportive relationship; acting as a mentor or coach; being open and approachable to ensure that employees feel free to share ideas; recognising the contribution of each employee</a:t>
            </a:r>
          </a:p>
          <a:p>
            <a:pPr lvl="0"/>
            <a:r>
              <a:rPr lang="en-GB" dirty="0"/>
              <a:t>having a clear vision which can be explained and made relevant to employees at all levels; ensuring employees share the same motivation to fulfil their goals</a:t>
            </a:r>
          </a:p>
          <a:p>
            <a:pPr lvl="0"/>
            <a:r>
              <a:rPr lang="en-GB" dirty="0"/>
              <a:t>becoming role models who are trusted and respected by employees</a:t>
            </a:r>
          </a:p>
          <a:p>
            <a:pPr lvl="0"/>
            <a:r>
              <a:rPr lang="en-GB" dirty="0"/>
              <a:t>providing a sense of meaning and challenge, and building a spirit of teamwork and commitment. </a:t>
            </a:r>
          </a:p>
          <a:p>
            <a:endParaRPr lang="en-GB" dirty="0"/>
          </a:p>
        </p:txBody>
      </p:sp>
      <p:sp>
        <p:nvSpPr>
          <p:cNvPr id="4" name="Rectangle 3"/>
          <p:cNvSpPr/>
          <p:nvPr/>
        </p:nvSpPr>
        <p:spPr>
          <a:xfrm>
            <a:off x="581681" y="5914834"/>
            <a:ext cx="7889781" cy="369332"/>
          </a:xfrm>
          <a:prstGeom prst="rect">
            <a:avLst/>
          </a:prstGeom>
        </p:spPr>
        <p:txBody>
          <a:bodyPr wrap="square">
            <a:spAutoFit/>
          </a:bodyPr>
          <a:lstStyle/>
          <a:p>
            <a:pPr marL="68580" indent="0">
              <a:buNone/>
            </a:pPr>
            <a:r>
              <a:rPr lang="en-GB" dirty="0"/>
              <a:t>See </a:t>
            </a:r>
            <a:r>
              <a:rPr lang="en-GB" dirty="0">
                <a:hlinkClick r:id="rId2"/>
              </a:rPr>
              <a:t>https://www.nice.org.uk/guidance/ng13</a:t>
            </a:r>
            <a:r>
              <a:rPr lang="en-GB" dirty="0"/>
              <a:t> </a:t>
            </a:r>
          </a:p>
        </p:txBody>
      </p:sp>
    </p:spTree>
    <p:extLst>
      <p:ext uri="{BB962C8B-B14F-4D97-AF65-F5344CB8AC3E}">
        <p14:creationId xmlns:p14="http://schemas.microsoft.com/office/powerpoint/2010/main" val="1195217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Leadership Approach</a:t>
            </a:r>
          </a:p>
        </p:txBody>
      </p:sp>
      <p:sp>
        <p:nvSpPr>
          <p:cNvPr id="3" name="Content Placeholder 2"/>
          <p:cNvSpPr>
            <a:spLocks noGrp="1"/>
          </p:cNvSpPr>
          <p:nvPr>
            <p:ph idx="1"/>
          </p:nvPr>
        </p:nvSpPr>
        <p:spPr/>
        <p:txBody>
          <a:bodyPr>
            <a:normAutofit fontScale="85000" lnSpcReduction="10000"/>
          </a:bodyPr>
          <a:lstStyle/>
          <a:p>
            <a:pPr lvl="0"/>
            <a:r>
              <a:rPr lang="en-GB" dirty="0"/>
              <a:t>consult regularly on daily procedures and problems</a:t>
            </a:r>
          </a:p>
          <a:p>
            <a:pPr lvl="0"/>
            <a:r>
              <a:rPr lang="en-GB" dirty="0"/>
              <a:t>promote employee engagement and communication</a:t>
            </a:r>
          </a:p>
          <a:p>
            <a:pPr lvl="0"/>
            <a:r>
              <a:rPr lang="en-GB" dirty="0"/>
              <a:t>recognise and praise good performance</a:t>
            </a:r>
          </a:p>
          <a:p>
            <a:pPr lvl="0"/>
            <a:r>
              <a:rPr lang="en-GB" dirty="0"/>
              <a:t>work with employees to produce and agree employees' personal development plans</a:t>
            </a:r>
          </a:p>
          <a:p>
            <a:pPr lvl="0"/>
            <a:r>
              <a:rPr lang="en-GB" dirty="0"/>
              <a:t>be proactive in identifying and addressing issues and concerns early, and take preventive action at the earliest opportunity, identifying sources of internal and external support.</a:t>
            </a:r>
          </a:p>
        </p:txBody>
      </p:sp>
      <p:sp>
        <p:nvSpPr>
          <p:cNvPr id="4" name="Rectangle 3"/>
          <p:cNvSpPr/>
          <p:nvPr/>
        </p:nvSpPr>
        <p:spPr>
          <a:xfrm>
            <a:off x="531554" y="5934670"/>
            <a:ext cx="8023453" cy="369332"/>
          </a:xfrm>
          <a:prstGeom prst="rect">
            <a:avLst/>
          </a:prstGeom>
        </p:spPr>
        <p:txBody>
          <a:bodyPr wrap="square">
            <a:spAutoFit/>
          </a:bodyPr>
          <a:lstStyle/>
          <a:p>
            <a:pPr marL="68580" indent="0">
              <a:buNone/>
            </a:pPr>
            <a:r>
              <a:rPr lang="en-GB" dirty="0"/>
              <a:t>See </a:t>
            </a:r>
            <a:r>
              <a:rPr lang="en-GB" dirty="0">
                <a:hlinkClick r:id="rId2"/>
              </a:rPr>
              <a:t>https://www.nice.org.uk/guidance/ng13</a:t>
            </a:r>
            <a:r>
              <a:rPr lang="en-GB" dirty="0"/>
              <a:t> </a:t>
            </a:r>
          </a:p>
        </p:txBody>
      </p:sp>
    </p:spTree>
    <p:extLst>
      <p:ext uri="{BB962C8B-B14F-4D97-AF65-F5344CB8AC3E}">
        <p14:creationId xmlns:p14="http://schemas.microsoft.com/office/powerpoint/2010/main" val="3284433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Leadership Avoids Negative Behaviours</a:t>
            </a:r>
          </a:p>
        </p:txBody>
      </p:sp>
      <p:sp>
        <p:nvSpPr>
          <p:cNvPr id="3" name="Content Placeholder 2"/>
          <p:cNvSpPr>
            <a:spLocks noGrp="1"/>
          </p:cNvSpPr>
          <p:nvPr>
            <p:ph idx="1"/>
          </p:nvPr>
        </p:nvSpPr>
        <p:spPr>
          <a:xfrm>
            <a:off x="1043492" y="2323652"/>
            <a:ext cx="7344426" cy="4093581"/>
          </a:xfrm>
        </p:spPr>
        <p:txBody>
          <a:bodyPr>
            <a:normAutofit fontScale="92500" lnSpcReduction="10000"/>
          </a:bodyPr>
          <a:lstStyle/>
          <a:p>
            <a:pPr marL="68580" lvl="0" indent="0">
              <a:buNone/>
            </a:pPr>
            <a:r>
              <a:rPr lang="en-GB" dirty="0"/>
              <a:t>Such as:</a:t>
            </a:r>
          </a:p>
          <a:p>
            <a:pPr lvl="0"/>
            <a:r>
              <a:rPr lang="en-GB" dirty="0"/>
              <a:t>detachment from colleagues and ignoring employees' suggestions</a:t>
            </a:r>
          </a:p>
          <a:p>
            <a:pPr lvl="0"/>
            <a:r>
              <a:rPr lang="en-GB" dirty="0"/>
              <a:t>failure to monitor and manage employees as a group</a:t>
            </a:r>
          </a:p>
          <a:p>
            <a:pPr lvl="0"/>
            <a:r>
              <a:rPr lang="en-GB" dirty="0"/>
              <a:t>showing no interest in employees' ideas and projects</a:t>
            </a:r>
          </a:p>
          <a:p>
            <a:pPr lvl="0"/>
            <a:r>
              <a:rPr lang="en-GB" dirty="0"/>
              <a:t>feeling threatened by competent employees</a:t>
            </a:r>
          </a:p>
          <a:p>
            <a:pPr lvl="0"/>
            <a:r>
              <a:rPr lang="en-GB" dirty="0"/>
              <a:t>being guarded in communications, such as withholding information from colleagues and not keeping them fully informed.</a:t>
            </a:r>
          </a:p>
          <a:p>
            <a:pPr marL="68580" indent="0">
              <a:buNone/>
            </a:pPr>
            <a:endParaRPr lang="en-GB" dirty="0"/>
          </a:p>
        </p:txBody>
      </p:sp>
      <p:sp>
        <p:nvSpPr>
          <p:cNvPr id="4" name="Rectangle 3"/>
          <p:cNvSpPr/>
          <p:nvPr/>
        </p:nvSpPr>
        <p:spPr>
          <a:xfrm>
            <a:off x="448010" y="6047901"/>
            <a:ext cx="7939908" cy="369332"/>
          </a:xfrm>
          <a:prstGeom prst="rect">
            <a:avLst/>
          </a:prstGeom>
        </p:spPr>
        <p:txBody>
          <a:bodyPr wrap="square">
            <a:spAutoFit/>
          </a:bodyPr>
          <a:lstStyle/>
          <a:p>
            <a:pPr marL="68580" indent="0">
              <a:buNone/>
            </a:pPr>
            <a:r>
              <a:rPr lang="en-GB" dirty="0"/>
              <a:t>See </a:t>
            </a:r>
            <a:r>
              <a:rPr lang="en-GB" dirty="0">
                <a:hlinkClick r:id="rId2"/>
              </a:rPr>
              <a:t>https://www.nice.org.uk/guidance/ng13</a:t>
            </a:r>
            <a:r>
              <a:rPr lang="en-GB" dirty="0"/>
              <a:t> </a:t>
            </a:r>
          </a:p>
        </p:txBody>
      </p:sp>
    </p:spTree>
    <p:extLst>
      <p:ext uri="{BB962C8B-B14F-4D97-AF65-F5344CB8AC3E}">
        <p14:creationId xmlns:p14="http://schemas.microsoft.com/office/powerpoint/2010/main" val="3579946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539" y="1170516"/>
            <a:ext cx="7821672" cy="1143000"/>
          </a:xfrm>
        </p:spPr>
        <p:txBody>
          <a:bodyPr>
            <a:normAutofit fontScale="90000"/>
          </a:bodyPr>
          <a:lstStyle/>
          <a:p>
            <a:pPr algn="ctr"/>
            <a:r>
              <a:rPr lang="en-GB" dirty="0"/>
              <a:t>What could employers do to help improve mental wellbeing and especially stress at work?</a:t>
            </a:r>
          </a:p>
        </p:txBody>
      </p:sp>
      <p:pic>
        <p:nvPicPr>
          <p:cNvPr id="4" name="Content Placeholder 3"/>
          <p:cNvPicPr>
            <a:picLocks noGrp="1" noChangeAspect="1"/>
          </p:cNvPicPr>
          <p:nvPr>
            <p:ph idx="1"/>
          </p:nvPr>
        </p:nvPicPr>
        <p:blipFill>
          <a:blip r:embed="rId2"/>
          <a:srcRect t="2850" b="2850"/>
          <a:stretch>
            <a:fillRect/>
          </a:stretch>
        </p:blipFill>
        <p:spPr>
          <a:xfrm>
            <a:off x="1043490" y="2695402"/>
            <a:ext cx="6777317" cy="3508977"/>
          </a:xfrm>
          <a:prstGeom prst="rect">
            <a:avLst/>
          </a:prstGeom>
        </p:spPr>
      </p:pic>
    </p:spTree>
    <p:extLst>
      <p:ext uri="{BB962C8B-B14F-4D97-AF65-F5344CB8AC3E}">
        <p14:creationId xmlns:p14="http://schemas.microsoft.com/office/powerpoint/2010/main" val="2100176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446" y="2323652"/>
            <a:ext cx="7666788" cy="4197450"/>
          </a:xfrm>
        </p:spPr>
        <p:txBody>
          <a:bodyPr>
            <a:normAutofit fontScale="92500" lnSpcReduction="10000"/>
          </a:bodyPr>
          <a:lstStyle/>
          <a:p>
            <a:r>
              <a:rPr lang="en-GB" dirty="0"/>
              <a:t>Open and Honest Communication/listening</a:t>
            </a:r>
          </a:p>
          <a:p>
            <a:r>
              <a:rPr lang="en-GB" dirty="0"/>
              <a:t>Understanding and Empathy</a:t>
            </a:r>
          </a:p>
          <a:p>
            <a:r>
              <a:rPr lang="en-GB" dirty="0"/>
              <a:t>Treating each other with trust and respect</a:t>
            </a:r>
          </a:p>
          <a:p>
            <a:r>
              <a:rPr lang="en-GB" dirty="0"/>
              <a:t>Offering Flexibility to Work hours and practice</a:t>
            </a:r>
          </a:p>
          <a:p>
            <a:r>
              <a:rPr lang="en-GB" dirty="0"/>
              <a:t>Provide Wellbeing Programmes</a:t>
            </a:r>
          </a:p>
          <a:p>
            <a:r>
              <a:rPr lang="en-GB" dirty="0"/>
              <a:t>Acknowledge employees ideas for improving the workplace</a:t>
            </a:r>
          </a:p>
          <a:p>
            <a:r>
              <a:rPr lang="en-GB" dirty="0"/>
              <a:t>Opportunities for personal development/learning</a:t>
            </a:r>
          </a:p>
          <a:p>
            <a:r>
              <a:rPr lang="en-GB" dirty="0"/>
              <a:t>Opportunities for career progression</a:t>
            </a:r>
          </a:p>
          <a:p>
            <a:r>
              <a:rPr lang="en-GB" dirty="0"/>
              <a:t>Time to stop and restful breaks</a:t>
            </a:r>
          </a:p>
          <a:p>
            <a:r>
              <a:rPr lang="en-GB" dirty="0"/>
              <a:t>Being clear about the bigger picture</a:t>
            </a:r>
          </a:p>
          <a:p>
            <a:endParaRPr lang="en-GB" dirty="0"/>
          </a:p>
          <a:p>
            <a:endParaRPr lang="en-GB" dirty="0"/>
          </a:p>
        </p:txBody>
      </p:sp>
      <p:sp>
        <p:nvSpPr>
          <p:cNvPr id="4" name="Title 1"/>
          <p:cNvSpPr>
            <a:spLocks noGrp="1"/>
          </p:cNvSpPr>
          <p:nvPr>
            <p:ph type="title"/>
          </p:nvPr>
        </p:nvSpPr>
        <p:spPr>
          <a:xfrm>
            <a:off x="588562" y="1027664"/>
            <a:ext cx="7821672" cy="1143000"/>
          </a:xfrm>
        </p:spPr>
        <p:txBody>
          <a:bodyPr>
            <a:normAutofit fontScale="90000"/>
          </a:bodyPr>
          <a:lstStyle/>
          <a:p>
            <a:pPr algn="ctr"/>
            <a:r>
              <a:rPr lang="en-GB" dirty="0"/>
              <a:t>What could employers do to help improve mental wellbeing at work?</a:t>
            </a:r>
          </a:p>
        </p:txBody>
      </p:sp>
    </p:spTree>
    <p:extLst>
      <p:ext uri="{BB962C8B-B14F-4D97-AF65-F5344CB8AC3E}">
        <p14:creationId xmlns:p14="http://schemas.microsoft.com/office/powerpoint/2010/main" val="2707359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srcRect t="2850" b="2850"/>
          <a:stretch>
            <a:fillRect/>
          </a:stretch>
        </p:blipFill>
        <p:spPr>
          <a:xfrm>
            <a:off x="4553607" y="1074"/>
            <a:ext cx="3686254" cy="670330"/>
          </a:xfrm>
          <a:prstGeom prst="rect">
            <a:avLst/>
          </a:prstGeom>
        </p:spPr>
      </p:pic>
      <p:sp>
        <p:nvSpPr>
          <p:cNvPr id="2" name="Title 1"/>
          <p:cNvSpPr>
            <a:spLocks noGrp="1"/>
          </p:cNvSpPr>
          <p:nvPr>
            <p:ph type="title"/>
          </p:nvPr>
        </p:nvSpPr>
        <p:spPr>
          <a:xfrm>
            <a:off x="413686" y="-62688"/>
            <a:ext cx="7024744" cy="1143000"/>
          </a:xfrm>
        </p:spPr>
        <p:txBody>
          <a:bodyPr>
            <a:normAutofit/>
          </a:bodyPr>
          <a:lstStyle/>
          <a:p>
            <a:r>
              <a:rPr lang="en-GB" dirty="0"/>
              <a:t>Fictitious Case Study</a:t>
            </a:r>
          </a:p>
        </p:txBody>
      </p:sp>
      <p:sp>
        <p:nvSpPr>
          <p:cNvPr id="3" name="Content Placeholder 2"/>
          <p:cNvSpPr>
            <a:spLocks noGrp="1"/>
          </p:cNvSpPr>
          <p:nvPr>
            <p:ph idx="1"/>
          </p:nvPr>
        </p:nvSpPr>
        <p:spPr>
          <a:xfrm>
            <a:off x="413686" y="1141864"/>
            <a:ext cx="8279842" cy="5368514"/>
          </a:xfrm>
        </p:spPr>
        <p:txBody>
          <a:bodyPr>
            <a:normAutofit fontScale="70000" lnSpcReduction="20000"/>
          </a:bodyPr>
          <a:lstStyle/>
          <a:p>
            <a:pPr marL="68580" indent="0" algn="just">
              <a:buNone/>
            </a:pPr>
            <a:r>
              <a:rPr lang="en-GB" dirty="0"/>
              <a:t>Ofsted recently visited </a:t>
            </a:r>
            <a:r>
              <a:rPr lang="en-GB" dirty="0" err="1"/>
              <a:t>Hartwich</a:t>
            </a:r>
            <a:r>
              <a:rPr lang="en-GB" dirty="0"/>
              <a:t> Secondary Comprehensive School and gave it a rating of ‘failing’. They noted pupil behaviour was poor, that 12 of 50 staff had recently left or were absent citing stress or mental health issues.</a:t>
            </a:r>
          </a:p>
          <a:p>
            <a:pPr marL="68580" indent="0" algn="just">
              <a:buNone/>
            </a:pPr>
            <a:r>
              <a:rPr lang="en-GB" dirty="0"/>
              <a:t> </a:t>
            </a:r>
          </a:p>
          <a:p>
            <a:pPr marL="68580" indent="0" algn="just">
              <a:buNone/>
            </a:pPr>
            <a:r>
              <a:rPr lang="en-GB" dirty="0"/>
              <a:t>The school is in one of the poorest parts of the country and the school receives pupil premium for 60% of its pupils. The school has a high number of teen pregnancies, a drug and alcohol unit, and a gang and sexual exploitation worker. Parents routinely are abusive to staff and students, and the police or social services are present at the school at least once each week.  The newly appointed head has asked you to help him address the stress levels in his staff. </a:t>
            </a:r>
          </a:p>
          <a:p>
            <a:pPr marL="68580" indent="0">
              <a:buNone/>
            </a:pPr>
            <a:endParaRPr lang="en-GB" dirty="0"/>
          </a:p>
          <a:p>
            <a:pPr marL="68580" indent="0">
              <a:buNone/>
            </a:pPr>
            <a:r>
              <a:rPr lang="en-GB" dirty="0"/>
              <a:t>In preparing how you will support the head, please address the following:</a:t>
            </a:r>
          </a:p>
          <a:p>
            <a:r>
              <a:rPr lang="en-GB" dirty="0"/>
              <a:t>What do you consider the issues are?</a:t>
            </a:r>
          </a:p>
          <a:p>
            <a:r>
              <a:rPr lang="en-GB" dirty="0"/>
              <a:t>What steps are required to address staff stress in the environment?</a:t>
            </a:r>
          </a:p>
          <a:p>
            <a:r>
              <a:rPr lang="en-GB" dirty="0"/>
              <a:t>What theory underpins your approach?</a:t>
            </a:r>
          </a:p>
          <a:p>
            <a:r>
              <a:rPr lang="en-GB" dirty="0"/>
              <a:t>Are there any examples of best practice to support your approach?</a:t>
            </a:r>
          </a:p>
          <a:p>
            <a:r>
              <a:rPr lang="en-GB" dirty="0"/>
              <a:t>Who needs to be involved and why?</a:t>
            </a:r>
          </a:p>
          <a:p>
            <a:r>
              <a:rPr lang="en-GB" dirty="0"/>
              <a:t>What sort of management/leadership is required?</a:t>
            </a:r>
          </a:p>
          <a:p>
            <a:r>
              <a:rPr lang="en-GB" dirty="0"/>
              <a:t>What are the challenges going to be?</a:t>
            </a:r>
          </a:p>
          <a:p>
            <a:r>
              <a:rPr lang="en-GB" dirty="0"/>
              <a:t>What are the head’s legal obligations in this situation?</a:t>
            </a:r>
          </a:p>
          <a:p>
            <a:r>
              <a:rPr lang="en-GB" dirty="0"/>
              <a:t>How will you evaluate your health promoting activity?</a:t>
            </a:r>
          </a:p>
          <a:p>
            <a:endParaRPr lang="en-GB" dirty="0"/>
          </a:p>
        </p:txBody>
      </p:sp>
    </p:spTree>
    <p:extLst>
      <p:ext uri="{BB962C8B-B14F-4D97-AF65-F5344CB8AC3E}">
        <p14:creationId xmlns:p14="http://schemas.microsoft.com/office/powerpoint/2010/main" val="253113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Lazarus and </a:t>
            </a:r>
            <a:r>
              <a:rPr lang="en-GB" dirty="0" err="1"/>
              <a:t>Folkman</a:t>
            </a:r>
            <a:r>
              <a:rPr lang="en-GB" dirty="0"/>
              <a:t> on Stress (1984)</a:t>
            </a:r>
          </a:p>
        </p:txBody>
      </p:sp>
      <p:sp>
        <p:nvSpPr>
          <p:cNvPr id="3" name="Content Placeholder 2"/>
          <p:cNvSpPr>
            <a:spLocks noGrp="1"/>
          </p:cNvSpPr>
          <p:nvPr>
            <p:ph idx="1"/>
          </p:nvPr>
        </p:nvSpPr>
        <p:spPr/>
        <p:txBody>
          <a:bodyPr/>
          <a:lstStyle/>
          <a:p>
            <a:pPr marL="68580" indent="0" algn="ctr">
              <a:buNone/>
            </a:pPr>
            <a:r>
              <a:rPr lang="en-GB" i="1" dirty="0"/>
              <a:t>"particular relationship between the person and environment that is appraised by the person as taxing or exceeding his or her resources and endangering his or her wellbeing."</a:t>
            </a:r>
            <a:endParaRPr lang="en-GB" dirty="0"/>
          </a:p>
          <a:p>
            <a:endParaRPr lang="en-GB" dirty="0"/>
          </a:p>
          <a:p>
            <a:r>
              <a:rPr lang="en-GB" dirty="0"/>
              <a:t>Stressor = Stimulus </a:t>
            </a:r>
          </a:p>
          <a:p>
            <a:r>
              <a:rPr lang="en-GB" dirty="0"/>
              <a:t>Stress = Response</a:t>
            </a:r>
          </a:p>
          <a:p>
            <a:pPr marL="68580" indent="0">
              <a:buNone/>
            </a:pPr>
            <a:endParaRPr lang="en-GB" dirty="0"/>
          </a:p>
        </p:txBody>
      </p:sp>
    </p:spTree>
    <p:extLst>
      <p:ext uri="{BB962C8B-B14F-4D97-AF65-F5344CB8AC3E}">
        <p14:creationId xmlns:p14="http://schemas.microsoft.com/office/powerpoint/2010/main" val="95043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89" y="836436"/>
            <a:ext cx="7335767" cy="1334228"/>
          </a:xfrm>
        </p:spPr>
        <p:txBody>
          <a:bodyPr>
            <a:normAutofit/>
          </a:bodyPr>
          <a:lstStyle/>
          <a:p>
            <a:r>
              <a:rPr lang="en-GB" dirty="0"/>
              <a:t>Eustress  (</a:t>
            </a:r>
            <a:r>
              <a:rPr lang="en-GB" dirty="0" err="1"/>
              <a:t>Selye</a:t>
            </a:r>
            <a:r>
              <a:rPr lang="en-GB" dirty="0"/>
              <a:t>, 1975)</a:t>
            </a:r>
          </a:p>
        </p:txBody>
      </p:sp>
      <p:sp>
        <p:nvSpPr>
          <p:cNvPr id="3" name="Content Placeholder 2"/>
          <p:cNvSpPr>
            <a:spLocks noGrp="1"/>
          </p:cNvSpPr>
          <p:nvPr>
            <p:ph idx="1"/>
          </p:nvPr>
        </p:nvSpPr>
        <p:spPr/>
        <p:txBody>
          <a:bodyPr/>
          <a:lstStyle/>
          <a:p>
            <a:pPr marL="68580" indent="0">
              <a:buNone/>
            </a:pPr>
            <a:r>
              <a:rPr lang="en-GB" dirty="0"/>
              <a:t>Positive Stress</a:t>
            </a:r>
          </a:p>
          <a:p>
            <a:r>
              <a:rPr lang="en-GB" dirty="0"/>
              <a:t>Motivates and focuses us</a:t>
            </a:r>
          </a:p>
          <a:p>
            <a:r>
              <a:rPr lang="en-GB" dirty="0"/>
              <a:t>Is short-term</a:t>
            </a:r>
          </a:p>
          <a:p>
            <a:r>
              <a:rPr lang="en-GB" dirty="0"/>
              <a:t>Is perceived to be within our coping ability</a:t>
            </a:r>
          </a:p>
          <a:p>
            <a:r>
              <a:rPr lang="en-GB" dirty="0"/>
              <a:t>Improves performance</a:t>
            </a:r>
          </a:p>
          <a:p>
            <a:r>
              <a:rPr lang="en-GB" dirty="0"/>
              <a:t>Might feel exciting</a:t>
            </a:r>
          </a:p>
          <a:p>
            <a:endParaRPr lang="en-GB" dirty="0"/>
          </a:p>
        </p:txBody>
      </p:sp>
    </p:spTree>
    <p:extLst>
      <p:ext uri="{BB962C8B-B14F-4D97-AF65-F5344CB8AC3E}">
        <p14:creationId xmlns:p14="http://schemas.microsoft.com/office/powerpoint/2010/main" val="4126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Distress (</a:t>
            </a:r>
            <a:r>
              <a:rPr lang="en-GB" dirty="0" err="1"/>
              <a:t>Selye</a:t>
            </a:r>
            <a:r>
              <a:rPr lang="en-GB" dirty="0"/>
              <a:t>, 1975)</a:t>
            </a:r>
          </a:p>
        </p:txBody>
      </p:sp>
      <p:sp>
        <p:nvSpPr>
          <p:cNvPr id="3" name="Content Placeholder 2"/>
          <p:cNvSpPr>
            <a:spLocks noGrp="1"/>
          </p:cNvSpPr>
          <p:nvPr>
            <p:ph idx="1"/>
          </p:nvPr>
        </p:nvSpPr>
        <p:spPr/>
        <p:txBody>
          <a:bodyPr/>
          <a:lstStyle/>
          <a:p>
            <a:pPr marL="68580" indent="0">
              <a:buNone/>
            </a:pPr>
            <a:r>
              <a:rPr lang="en-GB" dirty="0"/>
              <a:t>Negative Stress</a:t>
            </a:r>
          </a:p>
          <a:p>
            <a:r>
              <a:rPr lang="en-GB" dirty="0"/>
              <a:t>May cause anxiety</a:t>
            </a:r>
          </a:p>
          <a:p>
            <a:r>
              <a:rPr lang="en-GB" dirty="0"/>
              <a:t>May cause tearfulness</a:t>
            </a:r>
          </a:p>
          <a:p>
            <a:r>
              <a:rPr lang="en-GB" dirty="0"/>
              <a:t>May cause inability to cope with simple tasks and so decreases performance</a:t>
            </a:r>
          </a:p>
          <a:p>
            <a:r>
              <a:rPr lang="en-GB" dirty="0"/>
              <a:t>Can lead to physical and mental problems</a:t>
            </a:r>
          </a:p>
          <a:p>
            <a:r>
              <a:rPr lang="en-GB" dirty="0"/>
              <a:t>Feels unpleasant</a:t>
            </a:r>
          </a:p>
          <a:p>
            <a:endParaRPr lang="en-GB" dirty="0"/>
          </a:p>
        </p:txBody>
      </p:sp>
    </p:spTree>
    <p:extLst>
      <p:ext uri="{BB962C8B-B14F-4D97-AF65-F5344CB8AC3E}">
        <p14:creationId xmlns:p14="http://schemas.microsoft.com/office/powerpoint/2010/main" val="103927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flipV="1">
            <a:off x="1362984" y="2431860"/>
            <a:ext cx="0" cy="35471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043490" y="315145"/>
            <a:ext cx="7024744" cy="1143000"/>
          </a:xfrm>
        </p:spPr>
        <p:txBody>
          <a:bodyPr>
            <a:normAutofit fontScale="90000"/>
          </a:bodyPr>
          <a:lstStyle/>
          <a:p>
            <a:r>
              <a:rPr lang="en-GB" dirty="0"/>
              <a:t>The Stress Curve (Nixon, 1979)</a:t>
            </a:r>
          </a:p>
        </p:txBody>
      </p:sp>
      <p:cxnSp>
        <p:nvCxnSpPr>
          <p:cNvPr id="5" name="Straight Connector 4"/>
          <p:cNvCxnSpPr/>
          <p:nvPr/>
        </p:nvCxnSpPr>
        <p:spPr>
          <a:xfrm>
            <a:off x="1796661" y="2431860"/>
            <a:ext cx="0" cy="3547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796661" y="5978968"/>
            <a:ext cx="5328031"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Freeform 14"/>
          <p:cNvSpPr/>
          <p:nvPr/>
        </p:nvSpPr>
        <p:spPr>
          <a:xfrm>
            <a:off x="1796661" y="2431860"/>
            <a:ext cx="5270207" cy="3598747"/>
          </a:xfrm>
          <a:custGeom>
            <a:avLst/>
            <a:gdLst>
              <a:gd name="connsiteX0" fmla="*/ 0 w 5270207"/>
              <a:gd name="connsiteY0" fmla="*/ 3485150 h 3598747"/>
              <a:gd name="connsiteX1" fmla="*/ 0 w 5270207"/>
              <a:gd name="connsiteY1" fmla="*/ 3485150 h 3598747"/>
              <a:gd name="connsiteX2" fmla="*/ 46466 w 5270207"/>
              <a:gd name="connsiteY2" fmla="*/ 3361233 h 3598747"/>
              <a:gd name="connsiteX3" fmla="*/ 170374 w 5270207"/>
              <a:gd name="connsiteY3" fmla="*/ 3221827 h 3598747"/>
              <a:gd name="connsiteX4" fmla="*/ 232327 w 5270207"/>
              <a:gd name="connsiteY4" fmla="*/ 3144379 h 3598747"/>
              <a:gd name="connsiteX5" fmla="*/ 309770 w 5270207"/>
              <a:gd name="connsiteY5" fmla="*/ 3051442 h 3598747"/>
              <a:gd name="connsiteX6" fmla="*/ 356235 w 5270207"/>
              <a:gd name="connsiteY6" fmla="*/ 2958505 h 3598747"/>
              <a:gd name="connsiteX7" fmla="*/ 402700 w 5270207"/>
              <a:gd name="connsiteY7" fmla="*/ 2927526 h 3598747"/>
              <a:gd name="connsiteX8" fmla="*/ 449166 w 5270207"/>
              <a:gd name="connsiteY8" fmla="*/ 2834588 h 3598747"/>
              <a:gd name="connsiteX9" fmla="*/ 542097 w 5270207"/>
              <a:gd name="connsiteY9" fmla="*/ 2741651 h 3598747"/>
              <a:gd name="connsiteX10" fmla="*/ 588562 w 5270207"/>
              <a:gd name="connsiteY10" fmla="*/ 2648714 h 3598747"/>
              <a:gd name="connsiteX11" fmla="*/ 619539 w 5270207"/>
              <a:gd name="connsiteY11" fmla="*/ 2571266 h 3598747"/>
              <a:gd name="connsiteX12" fmla="*/ 650516 w 5270207"/>
              <a:gd name="connsiteY12" fmla="*/ 2400881 h 3598747"/>
              <a:gd name="connsiteX13" fmla="*/ 681493 w 5270207"/>
              <a:gd name="connsiteY13" fmla="*/ 2307944 h 3598747"/>
              <a:gd name="connsiteX14" fmla="*/ 727958 w 5270207"/>
              <a:gd name="connsiteY14" fmla="*/ 2137558 h 3598747"/>
              <a:gd name="connsiteX15" fmla="*/ 758935 w 5270207"/>
              <a:gd name="connsiteY15" fmla="*/ 2091090 h 3598747"/>
              <a:gd name="connsiteX16" fmla="*/ 851866 w 5270207"/>
              <a:gd name="connsiteY16" fmla="*/ 1905215 h 3598747"/>
              <a:gd name="connsiteX17" fmla="*/ 898331 w 5270207"/>
              <a:gd name="connsiteY17" fmla="*/ 1874236 h 3598747"/>
              <a:gd name="connsiteX18" fmla="*/ 975773 w 5270207"/>
              <a:gd name="connsiteY18" fmla="*/ 1750320 h 3598747"/>
              <a:gd name="connsiteX19" fmla="*/ 1084193 w 5270207"/>
              <a:gd name="connsiteY19" fmla="*/ 1626403 h 3598747"/>
              <a:gd name="connsiteX20" fmla="*/ 1161635 w 5270207"/>
              <a:gd name="connsiteY20" fmla="*/ 1486997 h 3598747"/>
              <a:gd name="connsiteX21" fmla="*/ 1208100 w 5270207"/>
              <a:gd name="connsiteY21" fmla="*/ 1440528 h 3598747"/>
              <a:gd name="connsiteX22" fmla="*/ 1239077 w 5270207"/>
              <a:gd name="connsiteY22" fmla="*/ 1394060 h 3598747"/>
              <a:gd name="connsiteX23" fmla="*/ 1254566 w 5270207"/>
              <a:gd name="connsiteY23" fmla="*/ 1332102 h 3598747"/>
              <a:gd name="connsiteX24" fmla="*/ 1332008 w 5270207"/>
              <a:gd name="connsiteY24" fmla="*/ 1270143 h 3598747"/>
              <a:gd name="connsiteX25" fmla="*/ 1409450 w 5270207"/>
              <a:gd name="connsiteY25" fmla="*/ 1192696 h 3598747"/>
              <a:gd name="connsiteX26" fmla="*/ 1440427 w 5270207"/>
              <a:gd name="connsiteY26" fmla="*/ 1146227 h 3598747"/>
              <a:gd name="connsiteX27" fmla="*/ 1486893 w 5270207"/>
              <a:gd name="connsiteY27" fmla="*/ 1099758 h 3598747"/>
              <a:gd name="connsiteX28" fmla="*/ 1533358 w 5270207"/>
              <a:gd name="connsiteY28" fmla="*/ 1068779 h 3598747"/>
              <a:gd name="connsiteX29" fmla="*/ 1579823 w 5270207"/>
              <a:gd name="connsiteY29" fmla="*/ 1022311 h 3598747"/>
              <a:gd name="connsiteX30" fmla="*/ 1672754 w 5270207"/>
              <a:gd name="connsiteY30" fmla="*/ 960352 h 3598747"/>
              <a:gd name="connsiteX31" fmla="*/ 1827639 w 5270207"/>
              <a:gd name="connsiteY31" fmla="*/ 851925 h 3598747"/>
              <a:gd name="connsiteX32" fmla="*/ 1874104 w 5270207"/>
              <a:gd name="connsiteY32" fmla="*/ 820946 h 3598747"/>
              <a:gd name="connsiteX33" fmla="*/ 1905081 w 5270207"/>
              <a:gd name="connsiteY33" fmla="*/ 774478 h 3598747"/>
              <a:gd name="connsiteX34" fmla="*/ 1920570 w 5270207"/>
              <a:gd name="connsiteY34" fmla="*/ 728009 h 3598747"/>
              <a:gd name="connsiteX35" fmla="*/ 1967035 w 5270207"/>
              <a:gd name="connsiteY35" fmla="*/ 681540 h 3598747"/>
              <a:gd name="connsiteX36" fmla="*/ 2013500 w 5270207"/>
              <a:gd name="connsiteY36" fmla="*/ 588603 h 3598747"/>
              <a:gd name="connsiteX37" fmla="*/ 2059966 w 5270207"/>
              <a:gd name="connsiteY37" fmla="*/ 557624 h 3598747"/>
              <a:gd name="connsiteX38" fmla="*/ 2106431 w 5270207"/>
              <a:gd name="connsiteY38" fmla="*/ 542134 h 3598747"/>
              <a:gd name="connsiteX39" fmla="*/ 2152896 w 5270207"/>
              <a:gd name="connsiteY39" fmla="*/ 495666 h 3598747"/>
              <a:gd name="connsiteX40" fmla="*/ 2199362 w 5270207"/>
              <a:gd name="connsiteY40" fmla="*/ 464687 h 3598747"/>
              <a:gd name="connsiteX41" fmla="*/ 2276804 w 5270207"/>
              <a:gd name="connsiteY41" fmla="*/ 371749 h 3598747"/>
              <a:gd name="connsiteX42" fmla="*/ 2323270 w 5270207"/>
              <a:gd name="connsiteY42" fmla="*/ 356260 h 3598747"/>
              <a:gd name="connsiteX43" fmla="*/ 2354246 w 5270207"/>
              <a:gd name="connsiteY43" fmla="*/ 309791 h 3598747"/>
              <a:gd name="connsiteX44" fmla="*/ 2447177 w 5270207"/>
              <a:gd name="connsiteY44" fmla="*/ 232343 h 3598747"/>
              <a:gd name="connsiteX45" fmla="*/ 2555596 w 5270207"/>
              <a:gd name="connsiteY45" fmla="*/ 170385 h 3598747"/>
              <a:gd name="connsiteX46" fmla="*/ 2602062 w 5270207"/>
              <a:gd name="connsiteY46" fmla="*/ 139406 h 3598747"/>
              <a:gd name="connsiteX47" fmla="*/ 2648527 w 5270207"/>
              <a:gd name="connsiteY47" fmla="*/ 123916 h 3598747"/>
              <a:gd name="connsiteX48" fmla="*/ 2803412 w 5270207"/>
              <a:gd name="connsiteY48" fmla="*/ 46469 h 3598747"/>
              <a:gd name="connsiteX49" fmla="*/ 2865366 w 5270207"/>
              <a:gd name="connsiteY49" fmla="*/ 30979 h 3598747"/>
              <a:gd name="connsiteX50" fmla="*/ 2958296 w 5270207"/>
              <a:gd name="connsiteY50" fmla="*/ 0 h 3598747"/>
              <a:gd name="connsiteX51" fmla="*/ 3066716 w 5270207"/>
              <a:gd name="connsiteY51" fmla="*/ 77448 h 3598747"/>
              <a:gd name="connsiteX52" fmla="*/ 3097693 w 5270207"/>
              <a:gd name="connsiteY52" fmla="*/ 123916 h 3598747"/>
              <a:gd name="connsiteX53" fmla="*/ 3144158 w 5270207"/>
              <a:gd name="connsiteY53" fmla="*/ 139406 h 3598747"/>
              <a:gd name="connsiteX54" fmla="*/ 3252577 w 5270207"/>
              <a:gd name="connsiteY54" fmla="*/ 170385 h 3598747"/>
              <a:gd name="connsiteX55" fmla="*/ 3360996 w 5270207"/>
              <a:gd name="connsiteY55" fmla="*/ 216854 h 3598747"/>
              <a:gd name="connsiteX56" fmla="*/ 3407462 w 5270207"/>
              <a:gd name="connsiteY56" fmla="*/ 247833 h 3598747"/>
              <a:gd name="connsiteX57" fmla="*/ 3453927 w 5270207"/>
              <a:gd name="connsiteY57" fmla="*/ 263322 h 3598747"/>
              <a:gd name="connsiteX58" fmla="*/ 3500393 w 5270207"/>
              <a:gd name="connsiteY58" fmla="*/ 294301 h 3598747"/>
              <a:gd name="connsiteX59" fmla="*/ 3531369 w 5270207"/>
              <a:gd name="connsiteY59" fmla="*/ 325281 h 3598747"/>
              <a:gd name="connsiteX60" fmla="*/ 3624300 w 5270207"/>
              <a:gd name="connsiteY60" fmla="*/ 356260 h 3598747"/>
              <a:gd name="connsiteX61" fmla="*/ 3732719 w 5270207"/>
              <a:gd name="connsiteY61" fmla="*/ 433707 h 3598747"/>
              <a:gd name="connsiteX62" fmla="*/ 3794673 w 5270207"/>
              <a:gd name="connsiteY62" fmla="*/ 480176 h 3598747"/>
              <a:gd name="connsiteX63" fmla="*/ 3965046 w 5270207"/>
              <a:gd name="connsiteY63" fmla="*/ 573113 h 3598747"/>
              <a:gd name="connsiteX64" fmla="*/ 3996023 w 5270207"/>
              <a:gd name="connsiteY64" fmla="*/ 604093 h 3598747"/>
              <a:gd name="connsiteX65" fmla="*/ 4088954 w 5270207"/>
              <a:gd name="connsiteY65" fmla="*/ 666051 h 3598747"/>
              <a:gd name="connsiteX66" fmla="*/ 4135419 w 5270207"/>
              <a:gd name="connsiteY66" fmla="*/ 697030 h 3598747"/>
              <a:gd name="connsiteX67" fmla="*/ 4259327 w 5270207"/>
              <a:gd name="connsiteY67" fmla="*/ 789967 h 3598747"/>
              <a:gd name="connsiteX68" fmla="*/ 4383235 w 5270207"/>
              <a:gd name="connsiteY68" fmla="*/ 929373 h 3598747"/>
              <a:gd name="connsiteX69" fmla="*/ 4445189 w 5270207"/>
              <a:gd name="connsiteY69" fmla="*/ 975842 h 3598747"/>
              <a:gd name="connsiteX70" fmla="*/ 4491654 w 5270207"/>
              <a:gd name="connsiteY70" fmla="*/ 1022311 h 3598747"/>
              <a:gd name="connsiteX71" fmla="*/ 4662027 w 5270207"/>
              <a:gd name="connsiteY71" fmla="*/ 1161717 h 3598747"/>
              <a:gd name="connsiteX72" fmla="*/ 4693004 w 5270207"/>
              <a:gd name="connsiteY72" fmla="*/ 1223675 h 3598747"/>
              <a:gd name="connsiteX73" fmla="*/ 4723981 w 5270207"/>
              <a:gd name="connsiteY73" fmla="*/ 1301122 h 3598747"/>
              <a:gd name="connsiteX74" fmla="*/ 4754958 w 5270207"/>
              <a:gd name="connsiteY74" fmla="*/ 1347591 h 3598747"/>
              <a:gd name="connsiteX75" fmla="*/ 4770446 w 5270207"/>
              <a:gd name="connsiteY75" fmla="*/ 1425039 h 3598747"/>
              <a:gd name="connsiteX76" fmla="*/ 4801423 w 5270207"/>
              <a:gd name="connsiteY76" fmla="*/ 1471508 h 3598747"/>
              <a:gd name="connsiteX77" fmla="*/ 4832400 w 5270207"/>
              <a:gd name="connsiteY77" fmla="*/ 1533466 h 3598747"/>
              <a:gd name="connsiteX78" fmla="*/ 4863377 w 5270207"/>
              <a:gd name="connsiteY78" fmla="*/ 1610914 h 3598747"/>
              <a:gd name="connsiteX79" fmla="*/ 4894354 w 5270207"/>
              <a:gd name="connsiteY79" fmla="*/ 1703851 h 3598747"/>
              <a:gd name="connsiteX80" fmla="*/ 4925331 w 5270207"/>
              <a:gd name="connsiteY80" fmla="*/ 1750320 h 3598747"/>
              <a:gd name="connsiteX81" fmla="*/ 5002773 w 5270207"/>
              <a:gd name="connsiteY81" fmla="*/ 1936194 h 3598747"/>
              <a:gd name="connsiteX82" fmla="*/ 5002773 w 5270207"/>
              <a:gd name="connsiteY82" fmla="*/ 1936194 h 3598747"/>
              <a:gd name="connsiteX83" fmla="*/ 5033750 w 5270207"/>
              <a:gd name="connsiteY83" fmla="*/ 2029132 h 3598747"/>
              <a:gd name="connsiteX84" fmla="*/ 5049239 w 5270207"/>
              <a:gd name="connsiteY84" fmla="*/ 2091090 h 3598747"/>
              <a:gd name="connsiteX85" fmla="*/ 5095704 w 5270207"/>
              <a:gd name="connsiteY85" fmla="*/ 2245985 h 3598747"/>
              <a:gd name="connsiteX86" fmla="*/ 5111192 w 5270207"/>
              <a:gd name="connsiteY86" fmla="*/ 2416370 h 3598747"/>
              <a:gd name="connsiteX87" fmla="*/ 5142169 w 5270207"/>
              <a:gd name="connsiteY87" fmla="*/ 2586755 h 3598747"/>
              <a:gd name="connsiteX88" fmla="*/ 5173146 w 5270207"/>
              <a:gd name="connsiteY88" fmla="*/ 2695182 h 3598747"/>
              <a:gd name="connsiteX89" fmla="*/ 5188635 w 5270207"/>
              <a:gd name="connsiteY89" fmla="*/ 2757141 h 3598747"/>
              <a:gd name="connsiteX90" fmla="*/ 5204123 w 5270207"/>
              <a:gd name="connsiteY90" fmla="*/ 2834588 h 3598747"/>
              <a:gd name="connsiteX91" fmla="*/ 5219612 w 5270207"/>
              <a:gd name="connsiteY91" fmla="*/ 2896547 h 3598747"/>
              <a:gd name="connsiteX92" fmla="*/ 5250589 w 5270207"/>
              <a:gd name="connsiteY92" fmla="*/ 3051442 h 3598747"/>
              <a:gd name="connsiteX93" fmla="*/ 5235100 w 5270207"/>
              <a:gd name="connsiteY93" fmla="*/ 3531618 h 3598747"/>
              <a:gd name="connsiteX94" fmla="*/ 5219612 w 5270207"/>
              <a:gd name="connsiteY94" fmla="*/ 3593576 h 3598747"/>
              <a:gd name="connsiteX95" fmla="*/ 5266077 w 5270207"/>
              <a:gd name="connsiteY95" fmla="*/ 3578087 h 3598747"/>
              <a:gd name="connsiteX96" fmla="*/ 5266077 w 5270207"/>
              <a:gd name="connsiteY96" fmla="*/ 3531618 h 3598747"/>
              <a:gd name="connsiteX97" fmla="*/ 5266077 w 5270207"/>
              <a:gd name="connsiteY97" fmla="*/ 3531618 h 359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270207" h="3598747">
                <a:moveTo>
                  <a:pt x="0" y="3485150"/>
                </a:moveTo>
                <a:lnTo>
                  <a:pt x="0" y="3485150"/>
                </a:lnTo>
                <a:cubicBezTo>
                  <a:pt x="15489" y="3443844"/>
                  <a:pt x="28212" y="3401393"/>
                  <a:pt x="46466" y="3361233"/>
                </a:cubicBezTo>
                <a:cubicBezTo>
                  <a:pt x="78666" y="3290388"/>
                  <a:pt x="118590" y="3299510"/>
                  <a:pt x="170374" y="3221827"/>
                </a:cubicBezTo>
                <a:cubicBezTo>
                  <a:pt x="265705" y="3078818"/>
                  <a:pt x="144057" y="3254725"/>
                  <a:pt x="232327" y="3144379"/>
                </a:cubicBezTo>
                <a:cubicBezTo>
                  <a:pt x="318576" y="3036560"/>
                  <a:pt x="199400" y="3161819"/>
                  <a:pt x="309770" y="3051442"/>
                </a:cubicBezTo>
                <a:cubicBezTo>
                  <a:pt x="322367" y="3013647"/>
                  <a:pt x="326209" y="2988533"/>
                  <a:pt x="356235" y="2958505"/>
                </a:cubicBezTo>
                <a:cubicBezTo>
                  <a:pt x="369397" y="2945342"/>
                  <a:pt x="387212" y="2937852"/>
                  <a:pt x="402700" y="2927526"/>
                </a:cubicBezTo>
                <a:cubicBezTo>
                  <a:pt x="417053" y="2884466"/>
                  <a:pt x="417140" y="2870620"/>
                  <a:pt x="449166" y="2834588"/>
                </a:cubicBezTo>
                <a:cubicBezTo>
                  <a:pt x="478270" y="2801843"/>
                  <a:pt x="542097" y="2741651"/>
                  <a:pt x="542097" y="2741651"/>
                </a:cubicBezTo>
                <a:cubicBezTo>
                  <a:pt x="581026" y="2624852"/>
                  <a:pt x="528514" y="2768818"/>
                  <a:pt x="588562" y="2648714"/>
                </a:cubicBezTo>
                <a:cubicBezTo>
                  <a:pt x="600996" y="2623845"/>
                  <a:pt x="609213" y="2597082"/>
                  <a:pt x="619539" y="2571266"/>
                </a:cubicBezTo>
                <a:cubicBezTo>
                  <a:pt x="624601" y="2540894"/>
                  <a:pt x="641236" y="2434909"/>
                  <a:pt x="650516" y="2400881"/>
                </a:cubicBezTo>
                <a:cubicBezTo>
                  <a:pt x="659108" y="2369377"/>
                  <a:pt x="675090" y="2339965"/>
                  <a:pt x="681493" y="2307944"/>
                </a:cubicBezTo>
                <a:cubicBezTo>
                  <a:pt x="689805" y="2266379"/>
                  <a:pt x="705499" y="2171248"/>
                  <a:pt x="727958" y="2137558"/>
                </a:cubicBezTo>
                <a:lnTo>
                  <a:pt x="758935" y="2091090"/>
                </a:lnTo>
                <a:cubicBezTo>
                  <a:pt x="776605" y="2038076"/>
                  <a:pt x="800394" y="1939532"/>
                  <a:pt x="851866" y="1905215"/>
                </a:cubicBezTo>
                <a:lnTo>
                  <a:pt x="898331" y="1874236"/>
                </a:lnTo>
                <a:cubicBezTo>
                  <a:pt x="924145" y="1832931"/>
                  <a:pt x="945347" y="1788356"/>
                  <a:pt x="975773" y="1750320"/>
                </a:cubicBezTo>
                <a:cubicBezTo>
                  <a:pt x="1051410" y="1655767"/>
                  <a:pt x="1014351" y="1696249"/>
                  <a:pt x="1084193" y="1626403"/>
                </a:cubicBezTo>
                <a:cubicBezTo>
                  <a:pt x="1106258" y="1582270"/>
                  <a:pt x="1132464" y="1525894"/>
                  <a:pt x="1161635" y="1486997"/>
                </a:cubicBezTo>
                <a:cubicBezTo>
                  <a:pt x="1174777" y="1469473"/>
                  <a:pt x="1194078" y="1457356"/>
                  <a:pt x="1208100" y="1440528"/>
                </a:cubicBezTo>
                <a:cubicBezTo>
                  <a:pt x="1220017" y="1426227"/>
                  <a:pt x="1228751" y="1409549"/>
                  <a:pt x="1239077" y="1394060"/>
                </a:cubicBezTo>
                <a:cubicBezTo>
                  <a:pt x="1244240" y="1373407"/>
                  <a:pt x="1245046" y="1351143"/>
                  <a:pt x="1254566" y="1332102"/>
                </a:cubicBezTo>
                <a:cubicBezTo>
                  <a:pt x="1265602" y="1310029"/>
                  <a:pt x="1315590" y="1281089"/>
                  <a:pt x="1332008" y="1270143"/>
                </a:cubicBezTo>
                <a:cubicBezTo>
                  <a:pt x="1407891" y="1118367"/>
                  <a:pt x="1314491" y="1268669"/>
                  <a:pt x="1409450" y="1192696"/>
                </a:cubicBezTo>
                <a:cubicBezTo>
                  <a:pt x="1423986" y="1181066"/>
                  <a:pt x="1428510" y="1160528"/>
                  <a:pt x="1440427" y="1146227"/>
                </a:cubicBezTo>
                <a:cubicBezTo>
                  <a:pt x="1454450" y="1129399"/>
                  <a:pt x="1470066" y="1113782"/>
                  <a:pt x="1486893" y="1099758"/>
                </a:cubicBezTo>
                <a:cubicBezTo>
                  <a:pt x="1501193" y="1087840"/>
                  <a:pt x="1519058" y="1080697"/>
                  <a:pt x="1533358" y="1068779"/>
                </a:cubicBezTo>
                <a:cubicBezTo>
                  <a:pt x="1550185" y="1054755"/>
                  <a:pt x="1562533" y="1035760"/>
                  <a:pt x="1579823" y="1022311"/>
                </a:cubicBezTo>
                <a:cubicBezTo>
                  <a:pt x="1609210" y="999453"/>
                  <a:pt x="1642970" y="982691"/>
                  <a:pt x="1672754" y="960352"/>
                </a:cubicBezTo>
                <a:cubicBezTo>
                  <a:pt x="1764491" y="891546"/>
                  <a:pt x="1713231" y="928203"/>
                  <a:pt x="1827639" y="851925"/>
                </a:cubicBezTo>
                <a:lnTo>
                  <a:pt x="1874104" y="820946"/>
                </a:lnTo>
                <a:cubicBezTo>
                  <a:pt x="1884430" y="805457"/>
                  <a:pt x="1896756" y="791128"/>
                  <a:pt x="1905081" y="774478"/>
                </a:cubicBezTo>
                <a:cubicBezTo>
                  <a:pt x="1912383" y="759874"/>
                  <a:pt x="1911514" y="741595"/>
                  <a:pt x="1920570" y="728009"/>
                </a:cubicBezTo>
                <a:cubicBezTo>
                  <a:pt x="1932720" y="709783"/>
                  <a:pt x="1951547" y="697030"/>
                  <a:pt x="1967035" y="681540"/>
                </a:cubicBezTo>
                <a:cubicBezTo>
                  <a:pt x="1979632" y="643747"/>
                  <a:pt x="1983475" y="618630"/>
                  <a:pt x="2013500" y="588603"/>
                </a:cubicBezTo>
                <a:cubicBezTo>
                  <a:pt x="2026663" y="575440"/>
                  <a:pt x="2043316" y="565950"/>
                  <a:pt x="2059966" y="557624"/>
                </a:cubicBezTo>
                <a:cubicBezTo>
                  <a:pt x="2074568" y="550322"/>
                  <a:pt x="2090943" y="547297"/>
                  <a:pt x="2106431" y="542134"/>
                </a:cubicBezTo>
                <a:cubicBezTo>
                  <a:pt x="2121919" y="526645"/>
                  <a:pt x="2136069" y="509689"/>
                  <a:pt x="2152896" y="495666"/>
                </a:cubicBezTo>
                <a:cubicBezTo>
                  <a:pt x="2167196" y="483748"/>
                  <a:pt x="2186199" y="477850"/>
                  <a:pt x="2199362" y="464687"/>
                </a:cubicBezTo>
                <a:cubicBezTo>
                  <a:pt x="2256503" y="407542"/>
                  <a:pt x="2200686" y="422498"/>
                  <a:pt x="2276804" y="371749"/>
                </a:cubicBezTo>
                <a:cubicBezTo>
                  <a:pt x="2290388" y="362692"/>
                  <a:pt x="2307781" y="361423"/>
                  <a:pt x="2323270" y="356260"/>
                </a:cubicBezTo>
                <a:cubicBezTo>
                  <a:pt x="2333595" y="340770"/>
                  <a:pt x="2342329" y="324092"/>
                  <a:pt x="2354246" y="309791"/>
                </a:cubicBezTo>
                <a:cubicBezTo>
                  <a:pt x="2391512" y="265068"/>
                  <a:pt x="2401490" y="262803"/>
                  <a:pt x="2447177" y="232343"/>
                </a:cubicBezTo>
                <a:cubicBezTo>
                  <a:pt x="2503283" y="148180"/>
                  <a:pt x="2445014" y="211856"/>
                  <a:pt x="2555596" y="170385"/>
                </a:cubicBezTo>
                <a:cubicBezTo>
                  <a:pt x="2573026" y="163848"/>
                  <a:pt x="2585412" y="147732"/>
                  <a:pt x="2602062" y="139406"/>
                </a:cubicBezTo>
                <a:cubicBezTo>
                  <a:pt x="2616664" y="132104"/>
                  <a:pt x="2633924" y="131218"/>
                  <a:pt x="2648527" y="123916"/>
                </a:cubicBezTo>
                <a:cubicBezTo>
                  <a:pt x="2764928" y="65712"/>
                  <a:pt x="2684057" y="86257"/>
                  <a:pt x="2803412" y="46469"/>
                </a:cubicBezTo>
                <a:cubicBezTo>
                  <a:pt x="2823606" y="39737"/>
                  <a:pt x="2844977" y="37096"/>
                  <a:pt x="2865366" y="30979"/>
                </a:cubicBezTo>
                <a:cubicBezTo>
                  <a:pt x="2896641" y="21596"/>
                  <a:pt x="2958296" y="0"/>
                  <a:pt x="2958296" y="0"/>
                </a:cubicBezTo>
                <a:cubicBezTo>
                  <a:pt x="2984682" y="17592"/>
                  <a:pt x="3047501" y="58232"/>
                  <a:pt x="3066716" y="77448"/>
                </a:cubicBezTo>
                <a:cubicBezTo>
                  <a:pt x="3079879" y="90612"/>
                  <a:pt x="3083157" y="112286"/>
                  <a:pt x="3097693" y="123916"/>
                </a:cubicBezTo>
                <a:cubicBezTo>
                  <a:pt x="3110441" y="134115"/>
                  <a:pt x="3128460" y="134920"/>
                  <a:pt x="3144158" y="139406"/>
                </a:cubicBezTo>
                <a:cubicBezTo>
                  <a:pt x="3280321" y="178314"/>
                  <a:pt x="3141150" y="133241"/>
                  <a:pt x="3252577" y="170385"/>
                </a:cubicBezTo>
                <a:cubicBezTo>
                  <a:pt x="3369234" y="248161"/>
                  <a:pt x="3220973" y="156839"/>
                  <a:pt x="3360996" y="216854"/>
                </a:cubicBezTo>
                <a:cubicBezTo>
                  <a:pt x="3378106" y="224187"/>
                  <a:pt x="3390812" y="239508"/>
                  <a:pt x="3407462" y="247833"/>
                </a:cubicBezTo>
                <a:cubicBezTo>
                  <a:pt x="3422064" y="255135"/>
                  <a:pt x="3438439" y="258159"/>
                  <a:pt x="3453927" y="263322"/>
                </a:cubicBezTo>
                <a:cubicBezTo>
                  <a:pt x="3469416" y="273648"/>
                  <a:pt x="3485857" y="282671"/>
                  <a:pt x="3500393" y="294301"/>
                </a:cubicBezTo>
                <a:cubicBezTo>
                  <a:pt x="3511796" y="303424"/>
                  <a:pt x="3518308" y="318750"/>
                  <a:pt x="3531369" y="325281"/>
                </a:cubicBezTo>
                <a:cubicBezTo>
                  <a:pt x="3560574" y="339885"/>
                  <a:pt x="3624300" y="356260"/>
                  <a:pt x="3624300" y="356260"/>
                </a:cubicBezTo>
                <a:cubicBezTo>
                  <a:pt x="3712882" y="444846"/>
                  <a:pt x="3623990" y="365746"/>
                  <a:pt x="3732719" y="433707"/>
                </a:cubicBezTo>
                <a:cubicBezTo>
                  <a:pt x="3754609" y="447390"/>
                  <a:pt x="3772375" y="467168"/>
                  <a:pt x="3794673" y="480176"/>
                </a:cubicBezTo>
                <a:cubicBezTo>
                  <a:pt x="3859701" y="518112"/>
                  <a:pt x="3910606" y="529557"/>
                  <a:pt x="3965046" y="573113"/>
                </a:cubicBezTo>
                <a:cubicBezTo>
                  <a:pt x="3976449" y="582236"/>
                  <a:pt x="3984341" y="595331"/>
                  <a:pt x="3996023" y="604093"/>
                </a:cubicBezTo>
                <a:cubicBezTo>
                  <a:pt x="4025807" y="626432"/>
                  <a:pt x="4057977" y="645398"/>
                  <a:pt x="4088954" y="666051"/>
                </a:cubicBezTo>
                <a:cubicBezTo>
                  <a:pt x="4104442" y="676377"/>
                  <a:pt x="4124250" y="682138"/>
                  <a:pt x="4135419" y="697030"/>
                </a:cubicBezTo>
                <a:cubicBezTo>
                  <a:pt x="4198566" y="781231"/>
                  <a:pt x="4157916" y="749400"/>
                  <a:pt x="4259327" y="789967"/>
                </a:cubicBezTo>
                <a:cubicBezTo>
                  <a:pt x="4299577" y="850347"/>
                  <a:pt x="4312504" y="876321"/>
                  <a:pt x="4383235" y="929373"/>
                </a:cubicBezTo>
                <a:cubicBezTo>
                  <a:pt x="4403886" y="944863"/>
                  <a:pt x="4425590" y="959041"/>
                  <a:pt x="4445189" y="975842"/>
                </a:cubicBezTo>
                <a:cubicBezTo>
                  <a:pt x="4461820" y="990098"/>
                  <a:pt x="4474364" y="1008862"/>
                  <a:pt x="4491654" y="1022311"/>
                </a:cubicBezTo>
                <a:cubicBezTo>
                  <a:pt x="4539591" y="1059598"/>
                  <a:pt x="4632167" y="1101993"/>
                  <a:pt x="4662027" y="1161717"/>
                </a:cubicBezTo>
                <a:cubicBezTo>
                  <a:pt x="4672353" y="1182370"/>
                  <a:pt x="4683627" y="1202575"/>
                  <a:pt x="4693004" y="1223675"/>
                </a:cubicBezTo>
                <a:cubicBezTo>
                  <a:pt x="4704296" y="1249083"/>
                  <a:pt x="4711547" y="1276253"/>
                  <a:pt x="4723981" y="1301122"/>
                </a:cubicBezTo>
                <a:cubicBezTo>
                  <a:pt x="4732306" y="1317773"/>
                  <a:pt x="4744632" y="1332101"/>
                  <a:pt x="4754958" y="1347591"/>
                </a:cubicBezTo>
                <a:cubicBezTo>
                  <a:pt x="4760121" y="1373407"/>
                  <a:pt x="4761203" y="1400388"/>
                  <a:pt x="4770446" y="1425039"/>
                </a:cubicBezTo>
                <a:cubicBezTo>
                  <a:pt x="4776982" y="1442470"/>
                  <a:pt x="4792187" y="1455345"/>
                  <a:pt x="4801423" y="1471508"/>
                </a:cubicBezTo>
                <a:cubicBezTo>
                  <a:pt x="4812878" y="1491556"/>
                  <a:pt x="4823023" y="1512366"/>
                  <a:pt x="4832400" y="1533466"/>
                </a:cubicBezTo>
                <a:cubicBezTo>
                  <a:pt x="4843692" y="1558874"/>
                  <a:pt x="4853876" y="1584783"/>
                  <a:pt x="4863377" y="1610914"/>
                </a:cubicBezTo>
                <a:cubicBezTo>
                  <a:pt x="4874536" y="1641603"/>
                  <a:pt x="4876241" y="1676680"/>
                  <a:pt x="4894354" y="1703851"/>
                </a:cubicBezTo>
                <a:lnTo>
                  <a:pt x="4925331" y="1750320"/>
                </a:lnTo>
                <a:cubicBezTo>
                  <a:pt x="4946939" y="1879982"/>
                  <a:pt x="4923399" y="1817125"/>
                  <a:pt x="5002773" y="1936194"/>
                </a:cubicBezTo>
                <a:lnTo>
                  <a:pt x="5002773" y="1936194"/>
                </a:lnTo>
                <a:cubicBezTo>
                  <a:pt x="5013099" y="1967173"/>
                  <a:pt x="5025830" y="1997452"/>
                  <a:pt x="5033750" y="2029132"/>
                </a:cubicBezTo>
                <a:cubicBezTo>
                  <a:pt x="5038913" y="2049785"/>
                  <a:pt x="5043122" y="2070699"/>
                  <a:pt x="5049239" y="2091090"/>
                </a:cubicBezTo>
                <a:cubicBezTo>
                  <a:pt x="5105795" y="2279620"/>
                  <a:pt x="5060010" y="2103194"/>
                  <a:pt x="5095704" y="2245985"/>
                </a:cubicBezTo>
                <a:cubicBezTo>
                  <a:pt x="5100867" y="2302780"/>
                  <a:pt x="5104529" y="2359731"/>
                  <a:pt x="5111192" y="2416370"/>
                </a:cubicBezTo>
                <a:cubicBezTo>
                  <a:pt x="5115394" y="2452089"/>
                  <a:pt x="5133612" y="2548244"/>
                  <a:pt x="5142169" y="2586755"/>
                </a:cubicBezTo>
                <a:cubicBezTo>
                  <a:pt x="5166376" y="2695695"/>
                  <a:pt x="5147277" y="2604634"/>
                  <a:pt x="5173146" y="2695182"/>
                </a:cubicBezTo>
                <a:cubicBezTo>
                  <a:pt x="5178994" y="2715652"/>
                  <a:pt x="5184017" y="2736359"/>
                  <a:pt x="5188635" y="2757141"/>
                </a:cubicBezTo>
                <a:cubicBezTo>
                  <a:pt x="5194346" y="2782841"/>
                  <a:pt x="5198412" y="2808888"/>
                  <a:pt x="5204123" y="2834588"/>
                </a:cubicBezTo>
                <a:cubicBezTo>
                  <a:pt x="5208741" y="2855370"/>
                  <a:pt x="5215152" y="2875731"/>
                  <a:pt x="5219612" y="2896547"/>
                </a:cubicBezTo>
                <a:cubicBezTo>
                  <a:pt x="5230644" y="2948032"/>
                  <a:pt x="5250589" y="3051442"/>
                  <a:pt x="5250589" y="3051442"/>
                </a:cubicBezTo>
                <a:cubicBezTo>
                  <a:pt x="5245426" y="3211501"/>
                  <a:pt x="5244235" y="3371737"/>
                  <a:pt x="5235100" y="3531618"/>
                </a:cubicBezTo>
                <a:cubicBezTo>
                  <a:pt x="5233886" y="3552871"/>
                  <a:pt x="5207804" y="3575863"/>
                  <a:pt x="5219612" y="3593576"/>
                </a:cubicBezTo>
                <a:cubicBezTo>
                  <a:pt x="5228668" y="3607161"/>
                  <a:pt x="5256282" y="3591148"/>
                  <a:pt x="5266077" y="3578087"/>
                </a:cubicBezTo>
                <a:cubicBezTo>
                  <a:pt x="5275370" y="3565695"/>
                  <a:pt x="5266077" y="3547108"/>
                  <a:pt x="5266077" y="3531618"/>
                </a:cubicBezTo>
                <a:lnTo>
                  <a:pt x="5266077" y="3531618"/>
                </a:ln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18" name="TextBox 17"/>
          <p:cNvSpPr txBox="1"/>
          <p:nvPr/>
        </p:nvSpPr>
        <p:spPr>
          <a:xfrm>
            <a:off x="1362984" y="6077076"/>
            <a:ext cx="867353" cy="369332"/>
          </a:xfrm>
          <a:prstGeom prst="rect">
            <a:avLst/>
          </a:prstGeom>
          <a:noFill/>
        </p:spPr>
        <p:txBody>
          <a:bodyPr wrap="square" rtlCol="0">
            <a:spAutoFit/>
          </a:bodyPr>
          <a:lstStyle/>
          <a:p>
            <a:r>
              <a:rPr lang="en-GB" dirty="0"/>
              <a:t>LOW</a:t>
            </a:r>
          </a:p>
        </p:txBody>
      </p:sp>
      <p:sp>
        <p:nvSpPr>
          <p:cNvPr id="19" name="TextBox 18"/>
          <p:cNvSpPr txBox="1"/>
          <p:nvPr/>
        </p:nvSpPr>
        <p:spPr>
          <a:xfrm>
            <a:off x="6652294" y="6030607"/>
            <a:ext cx="944796" cy="369332"/>
          </a:xfrm>
          <a:prstGeom prst="rect">
            <a:avLst/>
          </a:prstGeom>
          <a:noFill/>
        </p:spPr>
        <p:txBody>
          <a:bodyPr wrap="square" rtlCol="0">
            <a:spAutoFit/>
          </a:bodyPr>
          <a:lstStyle/>
          <a:p>
            <a:r>
              <a:rPr lang="en-GB" dirty="0"/>
              <a:t>HIGH</a:t>
            </a:r>
          </a:p>
        </p:txBody>
      </p:sp>
      <p:cxnSp>
        <p:nvCxnSpPr>
          <p:cNvPr id="21" name="Straight Arrow Connector 20"/>
          <p:cNvCxnSpPr/>
          <p:nvPr/>
        </p:nvCxnSpPr>
        <p:spPr>
          <a:xfrm>
            <a:off x="2710481" y="6257780"/>
            <a:ext cx="3407461"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3438440" y="6077076"/>
            <a:ext cx="1967034" cy="369332"/>
          </a:xfrm>
          <a:prstGeom prst="rect">
            <a:avLst/>
          </a:prstGeom>
          <a:solidFill>
            <a:schemeClr val="bg1"/>
          </a:solidFill>
        </p:spPr>
        <p:txBody>
          <a:bodyPr wrap="square" rtlCol="0">
            <a:spAutoFit/>
          </a:bodyPr>
          <a:lstStyle/>
          <a:p>
            <a:pPr algn="ctr"/>
            <a:r>
              <a:rPr lang="en-GB" dirty="0">
                <a:solidFill>
                  <a:srgbClr val="676A55"/>
                </a:solidFill>
              </a:rPr>
              <a:t>STRESS</a:t>
            </a:r>
            <a:r>
              <a:rPr lang="en-GB" dirty="0"/>
              <a:t> </a:t>
            </a:r>
            <a:r>
              <a:rPr lang="en-GB" dirty="0">
                <a:solidFill>
                  <a:srgbClr val="676A55"/>
                </a:solidFill>
              </a:rPr>
              <a:t>GROWTH</a:t>
            </a:r>
          </a:p>
        </p:txBody>
      </p:sp>
      <p:sp>
        <p:nvSpPr>
          <p:cNvPr id="24" name="TextBox 23"/>
          <p:cNvSpPr txBox="1"/>
          <p:nvPr/>
        </p:nvSpPr>
        <p:spPr>
          <a:xfrm rot="16200000" flipH="1">
            <a:off x="496806" y="3875825"/>
            <a:ext cx="1666991" cy="830997"/>
          </a:xfrm>
          <a:prstGeom prst="rect">
            <a:avLst/>
          </a:prstGeom>
          <a:solidFill>
            <a:schemeClr val="bg1"/>
          </a:solidFill>
        </p:spPr>
        <p:txBody>
          <a:bodyPr wrap="square" rtlCol="0">
            <a:spAutoFit/>
          </a:bodyPr>
          <a:lstStyle/>
          <a:p>
            <a:pPr algn="ctr"/>
            <a:r>
              <a:rPr lang="en-GB" sz="1600" dirty="0">
                <a:solidFill>
                  <a:srgbClr val="676A55"/>
                </a:solidFill>
              </a:rPr>
              <a:t>PHYSICAL &amp; MENTAL ACTIVITY</a:t>
            </a:r>
          </a:p>
        </p:txBody>
      </p:sp>
      <p:sp>
        <p:nvSpPr>
          <p:cNvPr id="30" name="TextBox 29"/>
          <p:cNvSpPr txBox="1"/>
          <p:nvPr/>
        </p:nvSpPr>
        <p:spPr>
          <a:xfrm rot="16200000">
            <a:off x="506961" y="2458396"/>
            <a:ext cx="944796" cy="369332"/>
          </a:xfrm>
          <a:prstGeom prst="rect">
            <a:avLst/>
          </a:prstGeom>
          <a:noFill/>
        </p:spPr>
        <p:txBody>
          <a:bodyPr wrap="square" rtlCol="0">
            <a:spAutoFit/>
          </a:bodyPr>
          <a:lstStyle/>
          <a:p>
            <a:r>
              <a:rPr lang="en-GB" dirty="0"/>
              <a:t>HIGH</a:t>
            </a:r>
          </a:p>
        </p:txBody>
      </p:sp>
      <p:sp>
        <p:nvSpPr>
          <p:cNvPr id="31" name="TextBox 30"/>
          <p:cNvSpPr txBox="1"/>
          <p:nvPr/>
        </p:nvSpPr>
        <p:spPr>
          <a:xfrm rot="16200000">
            <a:off x="609815" y="5639438"/>
            <a:ext cx="867353" cy="369332"/>
          </a:xfrm>
          <a:prstGeom prst="rect">
            <a:avLst/>
          </a:prstGeom>
          <a:noFill/>
        </p:spPr>
        <p:txBody>
          <a:bodyPr wrap="square" rtlCol="0">
            <a:spAutoFit/>
          </a:bodyPr>
          <a:lstStyle/>
          <a:p>
            <a:r>
              <a:rPr lang="en-GB" dirty="0"/>
              <a:t>LOW</a:t>
            </a:r>
          </a:p>
        </p:txBody>
      </p:sp>
      <p:cxnSp>
        <p:nvCxnSpPr>
          <p:cNvPr id="33" name="Straight Arrow Connector 32"/>
          <p:cNvCxnSpPr/>
          <p:nvPr/>
        </p:nvCxnSpPr>
        <p:spPr>
          <a:xfrm>
            <a:off x="1796661" y="1752446"/>
            <a:ext cx="5668777" cy="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5" name="TextBox 34"/>
          <p:cNvSpPr txBox="1"/>
          <p:nvPr/>
        </p:nvSpPr>
        <p:spPr>
          <a:xfrm>
            <a:off x="7635811" y="1492459"/>
            <a:ext cx="944796" cy="646331"/>
          </a:xfrm>
          <a:prstGeom prst="rect">
            <a:avLst/>
          </a:prstGeom>
          <a:noFill/>
        </p:spPr>
        <p:txBody>
          <a:bodyPr wrap="square" rtlCol="0">
            <a:spAutoFit/>
          </a:bodyPr>
          <a:lstStyle/>
          <a:p>
            <a:r>
              <a:rPr lang="en-GB" dirty="0"/>
              <a:t>STRESS PHASE</a:t>
            </a:r>
          </a:p>
        </p:txBody>
      </p:sp>
      <p:cxnSp>
        <p:nvCxnSpPr>
          <p:cNvPr id="37" name="Straight Connector 36"/>
          <p:cNvCxnSpPr>
            <a:stCxn id="15" idx="50"/>
          </p:cNvCxnSpPr>
          <p:nvPr/>
        </p:nvCxnSpPr>
        <p:spPr>
          <a:xfrm>
            <a:off x="4754957" y="2431860"/>
            <a:ext cx="0" cy="3547108"/>
          </a:xfrm>
          <a:prstGeom prst="line">
            <a:avLst/>
          </a:prstGeom>
          <a:ln>
            <a:prstDash val="dot"/>
          </a:ln>
        </p:spPr>
        <p:style>
          <a:lnRef idx="2">
            <a:schemeClr val="accent1"/>
          </a:lnRef>
          <a:fillRef idx="0">
            <a:schemeClr val="accent1"/>
          </a:fillRef>
          <a:effectRef idx="1">
            <a:schemeClr val="accent1"/>
          </a:effectRef>
          <a:fontRef idx="minor">
            <a:schemeClr val="tx1"/>
          </a:fontRef>
        </p:style>
      </p:cxnSp>
      <p:pic>
        <p:nvPicPr>
          <p:cNvPr id="40" name="Content Placeholder 3"/>
          <p:cNvPicPr>
            <a:picLocks noGrp="1" noChangeAspect="1"/>
          </p:cNvPicPr>
          <p:nvPr>
            <p:ph idx="1"/>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94579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5" y="1089622"/>
            <a:ext cx="7024744" cy="1143000"/>
          </a:xfrm>
        </p:spPr>
        <p:txBody>
          <a:bodyPr>
            <a:normAutofit fontScale="90000"/>
          </a:bodyPr>
          <a:lstStyle/>
          <a:p>
            <a:r>
              <a:rPr lang="en-GB" dirty="0"/>
              <a:t>Place the following words on your copy of the stress curve</a:t>
            </a:r>
          </a:p>
        </p:txBody>
      </p:sp>
      <p:sp>
        <p:nvSpPr>
          <p:cNvPr id="5" name="Content Placeholder 4"/>
          <p:cNvSpPr>
            <a:spLocks noGrp="1"/>
          </p:cNvSpPr>
          <p:nvPr>
            <p:ph sz="quarter" idx="13"/>
          </p:nvPr>
        </p:nvSpPr>
        <p:spPr>
          <a:xfrm>
            <a:off x="727957" y="2654202"/>
            <a:ext cx="4088953" cy="3650046"/>
          </a:xfrm>
        </p:spPr>
        <p:txBody>
          <a:bodyPr>
            <a:normAutofit lnSpcReduction="10000"/>
          </a:bodyPr>
          <a:lstStyle/>
          <a:p>
            <a:r>
              <a:rPr lang="en-GB" dirty="0"/>
              <a:t>Comfort zone</a:t>
            </a:r>
          </a:p>
          <a:p>
            <a:r>
              <a:rPr lang="en-GB" dirty="0"/>
              <a:t>Eustress</a:t>
            </a:r>
          </a:p>
          <a:p>
            <a:r>
              <a:rPr lang="en-GB" dirty="0"/>
              <a:t>Burnout</a:t>
            </a:r>
          </a:p>
          <a:p>
            <a:r>
              <a:rPr lang="en-GB" dirty="0"/>
              <a:t>Boredom/frustration/dissatisfaction</a:t>
            </a:r>
          </a:p>
          <a:p>
            <a:r>
              <a:rPr lang="en-GB" dirty="0"/>
              <a:t>Bad Health</a:t>
            </a:r>
          </a:p>
          <a:p>
            <a:r>
              <a:rPr lang="en-GB" dirty="0"/>
              <a:t>Anxiety/panic/anger/violence/low self-esteem/ineffectiveness</a:t>
            </a:r>
          </a:p>
        </p:txBody>
      </p:sp>
      <p:sp>
        <p:nvSpPr>
          <p:cNvPr id="6" name="Content Placeholder 5"/>
          <p:cNvSpPr>
            <a:spLocks noGrp="1"/>
          </p:cNvSpPr>
          <p:nvPr>
            <p:ph sz="quarter" idx="14"/>
          </p:nvPr>
        </p:nvSpPr>
        <p:spPr>
          <a:xfrm>
            <a:off x="5032364" y="2636569"/>
            <a:ext cx="3419856" cy="3493008"/>
          </a:xfrm>
        </p:spPr>
        <p:txBody>
          <a:bodyPr>
            <a:normAutofit/>
          </a:bodyPr>
          <a:lstStyle/>
          <a:p>
            <a:r>
              <a:rPr lang="en-GB" dirty="0"/>
              <a:t>Stress</a:t>
            </a:r>
          </a:p>
          <a:p>
            <a:r>
              <a:rPr lang="en-GB" dirty="0"/>
              <a:t>Exhaustion</a:t>
            </a:r>
          </a:p>
          <a:p>
            <a:r>
              <a:rPr lang="en-GB" dirty="0"/>
              <a:t>Creativity/satisfaction/progress</a:t>
            </a:r>
          </a:p>
          <a:p>
            <a:r>
              <a:rPr lang="en-GB" dirty="0"/>
              <a:t>Optimal Activity</a:t>
            </a:r>
          </a:p>
          <a:p>
            <a:r>
              <a:rPr lang="en-GB" dirty="0" err="1"/>
              <a:t>Hypostress</a:t>
            </a:r>
            <a:endParaRPr lang="en-GB" dirty="0"/>
          </a:p>
          <a:p>
            <a:r>
              <a:rPr lang="en-GB" dirty="0"/>
              <a:t>Fatigue</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362553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Triangle 13"/>
          <p:cNvSpPr/>
          <p:nvPr/>
        </p:nvSpPr>
        <p:spPr>
          <a:xfrm flipH="1">
            <a:off x="3438437" y="2803609"/>
            <a:ext cx="758933" cy="805457"/>
          </a:xfrm>
          <a:prstGeom prst="rtTriangle">
            <a:avLst/>
          </a:prstGeom>
          <a:pattFill prst="pct5">
            <a:fgClr>
              <a:prstClr val="black"/>
            </a:fgClr>
            <a:bgClr>
              <a:prstClr val="whit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5" name="Straight Arrow Connector 24"/>
          <p:cNvCxnSpPr/>
          <p:nvPr/>
        </p:nvCxnSpPr>
        <p:spPr>
          <a:xfrm flipV="1">
            <a:off x="1362984" y="2431860"/>
            <a:ext cx="0" cy="35471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043490" y="315145"/>
            <a:ext cx="7024744" cy="1143000"/>
          </a:xfrm>
        </p:spPr>
        <p:txBody>
          <a:bodyPr>
            <a:normAutofit fontScale="90000"/>
          </a:bodyPr>
          <a:lstStyle/>
          <a:p>
            <a:r>
              <a:rPr lang="en-GB" dirty="0"/>
              <a:t>The Stress Curve (Nixon, 1979)</a:t>
            </a:r>
          </a:p>
        </p:txBody>
      </p:sp>
      <p:cxnSp>
        <p:nvCxnSpPr>
          <p:cNvPr id="5" name="Straight Connector 4"/>
          <p:cNvCxnSpPr/>
          <p:nvPr/>
        </p:nvCxnSpPr>
        <p:spPr>
          <a:xfrm>
            <a:off x="1796661" y="2431860"/>
            <a:ext cx="0" cy="3547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796661" y="5978968"/>
            <a:ext cx="5328031"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Freeform 14"/>
          <p:cNvSpPr/>
          <p:nvPr/>
        </p:nvSpPr>
        <p:spPr>
          <a:xfrm>
            <a:off x="1796661" y="2431860"/>
            <a:ext cx="5270207" cy="3598747"/>
          </a:xfrm>
          <a:custGeom>
            <a:avLst/>
            <a:gdLst>
              <a:gd name="connsiteX0" fmla="*/ 0 w 5270207"/>
              <a:gd name="connsiteY0" fmla="*/ 3485150 h 3598747"/>
              <a:gd name="connsiteX1" fmla="*/ 0 w 5270207"/>
              <a:gd name="connsiteY1" fmla="*/ 3485150 h 3598747"/>
              <a:gd name="connsiteX2" fmla="*/ 46466 w 5270207"/>
              <a:gd name="connsiteY2" fmla="*/ 3361233 h 3598747"/>
              <a:gd name="connsiteX3" fmla="*/ 170374 w 5270207"/>
              <a:gd name="connsiteY3" fmla="*/ 3221827 h 3598747"/>
              <a:gd name="connsiteX4" fmla="*/ 232327 w 5270207"/>
              <a:gd name="connsiteY4" fmla="*/ 3144379 h 3598747"/>
              <a:gd name="connsiteX5" fmla="*/ 309770 w 5270207"/>
              <a:gd name="connsiteY5" fmla="*/ 3051442 h 3598747"/>
              <a:gd name="connsiteX6" fmla="*/ 356235 w 5270207"/>
              <a:gd name="connsiteY6" fmla="*/ 2958505 h 3598747"/>
              <a:gd name="connsiteX7" fmla="*/ 402700 w 5270207"/>
              <a:gd name="connsiteY7" fmla="*/ 2927526 h 3598747"/>
              <a:gd name="connsiteX8" fmla="*/ 449166 w 5270207"/>
              <a:gd name="connsiteY8" fmla="*/ 2834588 h 3598747"/>
              <a:gd name="connsiteX9" fmla="*/ 542097 w 5270207"/>
              <a:gd name="connsiteY9" fmla="*/ 2741651 h 3598747"/>
              <a:gd name="connsiteX10" fmla="*/ 588562 w 5270207"/>
              <a:gd name="connsiteY10" fmla="*/ 2648714 h 3598747"/>
              <a:gd name="connsiteX11" fmla="*/ 619539 w 5270207"/>
              <a:gd name="connsiteY11" fmla="*/ 2571266 h 3598747"/>
              <a:gd name="connsiteX12" fmla="*/ 650516 w 5270207"/>
              <a:gd name="connsiteY12" fmla="*/ 2400881 h 3598747"/>
              <a:gd name="connsiteX13" fmla="*/ 681493 w 5270207"/>
              <a:gd name="connsiteY13" fmla="*/ 2307944 h 3598747"/>
              <a:gd name="connsiteX14" fmla="*/ 727958 w 5270207"/>
              <a:gd name="connsiteY14" fmla="*/ 2137558 h 3598747"/>
              <a:gd name="connsiteX15" fmla="*/ 758935 w 5270207"/>
              <a:gd name="connsiteY15" fmla="*/ 2091090 h 3598747"/>
              <a:gd name="connsiteX16" fmla="*/ 851866 w 5270207"/>
              <a:gd name="connsiteY16" fmla="*/ 1905215 h 3598747"/>
              <a:gd name="connsiteX17" fmla="*/ 898331 w 5270207"/>
              <a:gd name="connsiteY17" fmla="*/ 1874236 h 3598747"/>
              <a:gd name="connsiteX18" fmla="*/ 975773 w 5270207"/>
              <a:gd name="connsiteY18" fmla="*/ 1750320 h 3598747"/>
              <a:gd name="connsiteX19" fmla="*/ 1084193 w 5270207"/>
              <a:gd name="connsiteY19" fmla="*/ 1626403 h 3598747"/>
              <a:gd name="connsiteX20" fmla="*/ 1161635 w 5270207"/>
              <a:gd name="connsiteY20" fmla="*/ 1486997 h 3598747"/>
              <a:gd name="connsiteX21" fmla="*/ 1208100 w 5270207"/>
              <a:gd name="connsiteY21" fmla="*/ 1440528 h 3598747"/>
              <a:gd name="connsiteX22" fmla="*/ 1239077 w 5270207"/>
              <a:gd name="connsiteY22" fmla="*/ 1394060 h 3598747"/>
              <a:gd name="connsiteX23" fmla="*/ 1254566 w 5270207"/>
              <a:gd name="connsiteY23" fmla="*/ 1332102 h 3598747"/>
              <a:gd name="connsiteX24" fmla="*/ 1332008 w 5270207"/>
              <a:gd name="connsiteY24" fmla="*/ 1270143 h 3598747"/>
              <a:gd name="connsiteX25" fmla="*/ 1409450 w 5270207"/>
              <a:gd name="connsiteY25" fmla="*/ 1192696 h 3598747"/>
              <a:gd name="connsiteX26" fmla="*/ 1440427 w 5270207"/>
              <a:gd name="connsiteY26" fmla="*/ 1146227 h 3598747"/>
              <a:gd name="connsiteX27" fmla="*/ 1486893 w 5270207"/>
              <a:gd name="connsiteY27" fmla="*/ 1099758 h 3598747"/>
              <a:gd name="connsiteX28" fmla="*/ 1533358 w 5270207"/>
              <a:gd name="connsiteY28" fmla="*/ 1068779 h 3598747"/>
              <a:gd name="connsiteX29" fmla="*/ 1579823 w 5270207"/>
              <a:gd name="connsiteY29" fmla="*/ 1022311 h 3598747"/>
              <a:gd name="connsiteX30" fmla="*/ 1672754 w 5270207"/>
              <a:gd name="connsiteY30" fmla="*/ 960352 h 3598747"/>
              <a:gd name="connsiteX31" fmla="*/ 1827639 w 5270207"/>
              <a:gd name="connsiteY31" fmla="*/ 851925 h 3598747"/>
              <a:gd name="connsiteX32" fmla="*/ 1874104 w 5270207"/>
              <a:gd name="connsiteY32" fmla="*/ 820946 h 3598747"/>
              <a:gd name="connsiteX33" fmla="*/ 1905081 w 5270207"/>
              <a:gd name="connsiteY33" fmla="*/ 774478 h 3598747"/>
              <a:gd name="connsiteX34" fmla="*/ 1920570 w 5270207"/>
              <a:gd name="connsiteY34" fmla="*/ 728009 h 3598747"/>
              <a:gd name="connsiteX35" fmla="*/ 1967035 w 5270207"/>
              <a:gd name="connsiteY35" fmla="*/ 681540 h 3598747"/>
              <a:gd name="connsiteX36" fmla="*/ 2013500 w 5270207"/>
              <a:gd name="connsiteY36" fmla="*/ 588603 h 3598747"/>
              <a:gd name="connsiteX37" fmla="*/ 2059966 w 5270207"/>
              <a:gd name="connsiteY37" fmla="*/ 557624 h 3598747"/>
              <a:gd name="connsiteX38" fmla="*/ 2106431 w 5270207"/>
              <a:gd name="connsiteY38" fmla="*/ 542134 h 3598747"/>
              <a:gd name="connsiteX39" fmla="*/ 2152896 w 5270207"/>
              <a:gd name="connsiteY39" fmla="*/ 495666 h 3598747"/>
              <a:gd name="connsiteX40" fmla="*/ 2199362 w 5270207"/>
              <a:gd name="connsiteY40" fmla="*/ 464687 h 3598747"/>
              <a:gd name="connsiteX41" fmla="*/ 2276804 w 5270207"/>
              <a:gd name="connsiteY41" fmla="*/ 371749 h 3598747"/>
              <a:gd name="connsiteX42" fmla="*/ 2323270 w 5270207"/>
              <a:gd name="connsiteY42" fmla="*/ 356260 h 3598747"/>
              <a:gd name="connsiteX43" fmla="*/ 2354246 w 5270207"/>
              <a:gd name="connsiteY43" fmla="*/ 309791 h 3598747"/>
              <a:gd name="connsiteX44" fmla="*/ 2447177 w 5270207"/>
              <a:gd name="connsiteY44" fmla="*/ 232343 h 3598747"/>
              <a:gd name="connsiteX45" fmla="*/ 2555596 w 5270207"/>
              <a:gd name="connsiteY45" fmla="*/ 170385 h 3598747"/>
              <a:gd name="connsiteX46" fmla="*/ 2602062 w 5270207"/>
              <a:gd name="connsiteY46" fmla="*/ 139406 h 3598747"/>
              <a:gd name="connsiteX47" fmla="*/ 2648527 w 5270207"/>
              <a:gd name="connsiteY47" fmla="*/ 123916 h 3598747"/>
              <a:gd name="connsiteX48" fmla="*/ 2803412 w 5270207"/>
              <a:gd name="connsiteY48" fmla="*/ 46469 h 3598747"/>
              <a:gd name="connsiteX49" fmla="*/ 2865366 w 5270207"/>
              <a:gd name="connsiteY49" fmla="*/ 30979 h 3598747"/>
              <a:gd name="connsiteX50" fmla="*/ 2958296 w 5270207"/>
              <a:gd name="connsiteY50" fmla="*/ 0 h 3598747"/>
              <a:gd name="connsiteX51" fmla="*/ 3066716 w 5270207"/>
              <a:gd name="connsiteY51" fmla="*/ 77448 h 3598747"/>
              <a:gd name="connsiteX52" fmla="*/ 3097693 w 5270207"/>
              <a:gd name="connsiteY52" fmla="*/ 123916 h 3598747"/>
              <a:gd name="connsiteX53" fmla="*/ 3144158 w 5270207"/>
              <a:gd name="connsiteY53" fmla="*/ 139406 h 3598747"/>
              <a:gd name="connsiteX54" fmla="*/ 3252577 w 5270207"/>
              <a:gd name="connsiteY54" fmla="*/ 170385 h 3598747"/>
              <a:gd name="connsiteX55" fmla="*/ 3360996 w 5270207"/>
              <a:gd name="connsiteY55" fmla="*/ 216854 h 3598747"/>
              <a:gd name="connsiteX56" fmla="*/ 3407462 w 5270207"/>
              <a:gd name="connsiteY56" fmla="*/ 247833 h 3598747"/>
              <a:gd name="connsiteX57" fmla="*/ 3453927 w 5270207"/>
              <a:gd name="connsiteY57" fmla="*/ 263322 h 3598747"/>
              <a:gd name="connsiteX58" fmla="*/ 3500393 w 5270207"/>
              <a:gd name="connsiteY58" fmla="*/ 294301 h 3598747"/>
              <a:gd name="connsiteX59" fmla="*/ 3531369 w 5270207"/>
              <a:gd name="connsiteY59" fmla="*/ 325281 h 3598747"/>
              <a:gd name="connsiteX60" fmla="*/ 3624300 w 5270207"/>
              <a:gd name="connsiteY60" fmla="*/ 356260 h 3598747"/>
              <a:gd name="connsiteX61" fmla="*/ 3732719 w 5270207"/>
              <a:gd name="connsiteY61" fmla="*/ 433707 h 3598747"/>
              <a:gd name="connsiteX62" fmla="*/ 3794673 w 5270207"/>
              <a:gd name="connsiteY62" fmla="*/ 480176 h 3598747"/>
              <a:gd name="connsiteX63" fmla="*/ 3965046 w 5270207"/>
              <a:gd name="connsiteY63" fmla="*/ 573113 h 3598747"/>
              <a:gd name="connsiteX64" fmla="*/ 3996023 w 5270207"/>
              <a:gd name="connsiteY64" fmla="*/ 604093 h 3598747"/>
              <a:gd name="connsiteX65" fmla="*/ 4088954 w 5270207"/>
              <a:gd name="connsiteY65" fmla="*/ 666051 h 3598747"/>
              <a:gd name="connsiteX66" fmla="*/ 4135419 w 5270207"/>
              <a:gd name="connsiteY66" fmla="*/ 697030 h 3598747"/>
              <a:gd name="connsiteX67" fmla="*/ 4259327 w 5270207"/>
              <a:gd name="connsiteY67" fmla="*/ 789967 h 3598747"/>
              <a:gd name="connsiteX68" fmla="*/ 4383235 w 5270207"/>
              <a:gd name="connsiteY68" fmla="*/ 929373 h 3598747"/>
              <a:gd name="connsiteX69" fmla="*/ 4445189 w 5270207"/>
              <a:gd name="connsiteY69" fmla="*/ 975842 h 3598747"/>
              <a:gd name="connsiteX70" fmla="*/ 4491654 w 5270207"/>
              <a:gd name="connsiteY70" fmla="*/ 1022311 h 3598747"/>
              <a:gd name="connsiteX71" fmla="*/ 4662027 w 5270207"/>
              <a:gd name="connsiteY71" fmla="*/ 1161717 h 3598747"/>
              <a:gd name="connsiteX72" fmla="*/ 4693004 w 5270207"/>
              <a:gd name="connsiteY72" fmla="*/ 1223675 h 3598747"/>
              <a:gd name="connsiteX73" fmla="*/ 4723981 w 5270207"/>
              <a:gd name="connsiteY73" fmla="*/ 1301122 h 3598747"/>
              <a:gd name="connsiteX74" fmla="*/ 4754958 w 5270207"/>
              <a:gd name="connsiteY74" fmla="*/ 1347591 h 3598747"/>
              <a:gd name="connsiteX75" fmla="*/ 4770446 w 5270207"/>
              <a:gd name="connsiteY75" fmla="*/ 1425039 h 3598747"/>
              <a:gd name="connsiteX76" fmla="*/ 4801423 w 5270207"/>
              <a:gd name="connsiteY76" fmla="*/ 1471508 h 3598747"/>
              <a:gd name="connsiteX77" fmla="*/ 4832400 w 5270207"/>
              <a:gd name="connsiteY77" fmla="*/ 1533466 h 3598747"/>
              <a:gd name="connsiteX78" fmla="*/ 4863377 w 5270207"/>
              <a:gd name="connsiteY78" fmla="*/ 1610914 h 3598747"/>
              <a:gd name="connsiteX79" fmla="*/ 4894354 w 5270207"/>
              <a:gd name="connsiteY79" fmla="*/ 1703851 h 3598747"/>
              <a:gd name="connsiteX80" fmla="*/ 4925331 w 5270207"/>
              <a:gd name="connsiteY80" fmla="*/ 1750320 h 3598747"/>
              <a:gd name="connsiteX81" fmla="*/ 5002773 w 5270207"/>
              <a:gd name="connsiteY81" fmla="*/ 1936194 h 3598747"/>
              <a:gd name="connsiteX82" fmla="*/ 5002773 w 5270207"/>
              <a:gd name="connsiteY82" fmla="*/ 1936194 h 3598747"/>
              <a:gd name="connsiteX83" fmla="*/ 5033750 w 5270207"/>
              <a:gd name="connsiteY83" fmla="*/ 2029132 h 3598747"/>
              <a:gd name="connsiteX84" fmla="*/ 5049239 w 5270207"/>
              <a:gd name="connsiteY84" fmla="*/ 2091090 h 3598747"/>
              <a:gd name="connsiteX85" fmla="*/ 5095704 w 5270207"/>
              <a:gd name="connsiteY85" fmla="*/ 2245985 h 3598747"/>
              <a:gd name="connsiteX86" fmla="*/ 5111192 w 5270207"/>
              <a:gd name="connsiteY86" fmla="*/ 2416370 h 3598747"/>
              <a:gd name="connsiteX87" fmla="*/ 5142169 w 5270207"/>
              <a:gd name="connsiteY87" fmla="*/ 2586755 h 3598747"/>
              <a:gd name="connsiteX88" fmla="*/ 5173146 w 5270207"/>
              <a:gd name="connsiteY88" fmla="*/ 2695182 h 3598747"/>
              <a:gd name="connsiteX89" fmla="*/ 5188635 w 5270207"/>
              <a:gd name="connsiteY89" fmla="*/ 2757141 h 3598747"/>
              <a:gd name="connsiteX90" fmla="*/ 5204123 w 5270207"/>
              <a:gd name="connsiteY90" fmla="*/ 2834588 h 3598747"/>
              <a:gd name="connsiteX91" fmla="*/ 5219612 w 5270207"/>
              <a:gd name="connsiteY91" fmla="*/ 2896547 h 3598747"/>
              <a:gd name="connsiteX92" fmla="*/ 5250589 w 5270207"/>
              <a:gd name="connsiteY92" fmla="*/ 3051442 h 3598747"/>
              <a:gd name="connsiteX93" fmla="*/ 5235100 w 5270207"/>
              <a:gd name="connsiteY93" fmla="*/ 3531618 h 3598747"/>
              <a:gd name="connsiteX94" fmla="*/ 5219612 w 5270207"/>
              <a:gd name="connsiteY94" fmla="*/ 3593576 h 3598747"/>
              <a:gd name="connsiteX95" fmla="*/ 5266077 w 5270207"/>
              <a:gd name="connsiteY95" fmla="*/ 3578087 h 3598747"/>
              <a:gd name="connsiteX96" fmla="*/ 5266077 w 5270207"/>
              <a:gd name="connsiteY96" fmla="*/ 3531618 h 3598747"/>
              <a:gd name="connsiteX97" fmla="*/ 5266077 w 5270207"/>
              <a:gd name="connsiteY97" fmla="*/ 3531618 h 359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270207" h="3598747">
                <a:moveTo>
                  <a:pt x="0" y="3485150"/>
                </a:moveTo>
                <a:lnTo>
                  <a:pt x="0" y="3485150"/>
                </a:lnTo>
                <a:cubicBezTo>
                  <a:pt x="15489" y="3443844"/>
                  <a:pt x="28212" y="3401393"/>
                  <a:pt x="46466" y="3361233"/>
                </a:cubicBezTo>
                <a:cubicBezTo>
                  <a:pt x="78666" y="3290388"/>
                  <a:pt x="118590" y="3299510"/>
                  <a:pt x="170374" y="3221827"/>
                </a:cubicBezTo>
                <a:cubicBezTo>
                  <a:pt x="265705" y="3078818"/>
                  <a:pt x="144057" y="3254725"/>
                  <a:pt x="232327" y="3144379"/>
                </a:cubicBezTo>
                <a:cubicBezTo>
                  <a:pt x="318576" y="3036560"/>
                  <a:pt x="199400" y="3161819"/>
                  <a:pt x="309770" y="3051442"/>
                </a:cubicBezTo>
                <a:cubicBezTo>
                  <a:pt x="322367" y="3013647"/>
                  <a:pt x="326209" y="2988533"/>
                  <a:pt x="356235" y="2958505"/>
                </a:cubicBezTo>
                <a:cubicBezTo>
                  <a:pt x="369397" y="2945342"/>
                  <a:pt x="387212" y="2937852"/>
                  <a:pt x="402700" y="2927526"/>
                </a:cubicBezTo>
                <a:cubicBezTo>
                  <a:pt x="417053" y="2884466"/>
                  <a:pt x="417140" y="2870620"/>
                  <a:pt x="449166" y="2834588"/>
                </a:cubicBezTo>
                <a:cubicBezTo>
                  <a:pt x="478270" y="2801843"/>
                  <a:pt x="542097" y="2741651"/>
                  <a:pt x="542097" y="2741651"/>
                </a:cubicBezTo>
                <a:cubicBezTo>
                  <a:pt x="581026" y="2624852"/>
                  <a:pt x="528514" y="2768818"/>
                  <a:pt x="588562" y="2648714"/>
                </a:cubicBezTo>
                <a:cubicBezTo>
                  <a:pt x="600996" y="2623845"/>
                  <a:pt x="609213" y="2597082"/>
                  <a:pt x="619539" y="2571266"/>
                </a:cubicBezTo>
                <a:cubicBezTo>
                  <a:pt x="624601" y="2540894"/>
                  <a:pt x="641236" y="2434909"/>
                  <a:pt x="650516" y="2400881"/>
                </a:cubicBezTo>
                <a:cubicBezTo>
                  <a:pt x="659108" y="2369377"/>
                  <a:pt x="675090" y="2339965"/>
                  <a:pt x="681493" y="2307944"/>
                </a:cubicBezTo>
                <a:cubicBezTo>
                  <a:pt x="689805" y="2266379"/>
                  <a:pt x="705499" y="2171248"/>
                  <a:pt x="727958" y="2137558"/>
                </a:cubicBezTo>
                <a:lnTo>
                  <a:pt x="758935" y="2091090"/>
                </a:lnTo>
                <a:cubicBezTo>
                  <a:pt x="776605" y="2038076"/>
                  <a:pt x="800394" y="1939532"/>
                  <a:pt x="851866" y="1905215"/>
                </a:cubicBezTo>
                <a:lnTo>
                  <a:pt x="898331" y="1874236"/>
                </a:lnTo>
                <a:cubicBezTo>
                  <a:pt x="924145" y="1832931"/>
                  <a:pt x="945347" y="1788356"/>
                  <a:pt x="975773" y="1750320"/>
                </a:cubicBezTo>
                <a:cubicBezTo>
                  <a:pt x="1051410" y="1655767"/>
                  <a:pt x="1014351" y="1696249"/>
                  <a:pt x="1084193" y="1626403"/>
                </a:cubicBezTo>
                <a:cubicBezTo>
                  <a:pt x="1106258" y="1582270"/>
                  <a:pt x="1132464" y="1525894"/>
                  <a:pt x="1161635" y="1486997"/>
                </a:cubicBezTo>
                <a:cubicBezTo>
                  <a:pt x="1174777" y="1469473"/>
                  <a:pt x="1194078" y="1457356"/>
                  <a:pt x="1208100" y="1440528"/>
                </a:cubicBezTo>
                <a:cubicBezTo>
                  <a:pt x="1220017" y="1426227"/>
                  <a:pt x="1228751" y="1409549"/>
                  <a:pt x="1239077" y="1394060"/>
                </a:cubicBezTo>
                <a:cubicBezTo>
                  <a:pt x="1244240" y="1373407"/>
                  <a:pt x="1245046" y="1351143"/>
                  <a:pt x="1254566" y="1332102"/>
                </a:cubicBezTo>
                <a:cubicBezTo>
                  <a:pt x="1265602" y="1310029"/>
                  <a:pt x="1315590" y="1281089"/>
                  <a:pt x="1332008" y="1270143"/>
                </a:cubicBezTo>
                <a:cubicBezTo>
                  <a:pt x="1407891" y="1118367"/>
                  <a:pt x="1314491" y="1268669"/>
                  <a:pt x="1409450" y="1192696"/>
                </a:cubicBezTo>
                <a:cubicBezTo>
                  <a:pt x="1423986" y="1181066"/>
                  <a:pt x="1428510" y="1160528"/>
                  <a:pt x="1440427" y="1146227"/>
                </a:cubicBezTo>
                <a:cubicBezTo>
                  <a:pt x="1454450" y="1129399"/>
                  <a:pt x="1470066" y="1113782"/>
                  <a:pt x="1486893" y="1099758"/>
                </a:cubicBezTo>
                <a:cubicBezTo>
                  <a:pt x="1501193" y="1087840"/>
                  <a:pt x="1519058" y="1080697"/>
                  <a:pt x="1533358" y="1068779"/>
                </a:cubicBezTo>
                <a:cubicBezTo>
                  <a:pt x="1550185" y="1054755"/>
                  <a:pt x="1562533" y="1035760"/>
                  <a:pt x="1579823" y="1022311"/>
                </a:cubicBezTo>
                <a:cubicBezTo>
                  <a:pt x="1609210" y="999453"/>
                  <a:pt x="1642970" y="982691"/>
                  <a:pt x="1672754" y="960352"/>
                </a:cubicBezTo>
                <a:cubicBezTo>
                  <a:pt x="1764491" y="891546"/>
                  <a:pt x="1713231" y="928203"/>
                  <a:pt x="1827639" y="851925"/>
                </a:cubicBezTo>
                <a:lnTo>
                  <a:pt x="1874104" y="820946"/>
                </a:lnTo>
                <a:cubicBezTo>
                  <a:pt x="1884430" y="805457"/>
                  <a:pt x="1896756" y="791128"/>
                  <a:pt x="1905081" y="774478"/>
                </a:cubicBezTo>
                <a:cubicBezTo>
                  <a:pt x="1912383" y="759874"/>
                  <a:pt x="1911514" y="741595"/>
                  <a:pt x="1920570" y="728009"/>
                </a:cubicBezTo>
                <a:cubicBezTo>
                  <a:pt x="1932720" y="709783"/>
                  <a:pt x="1951547" y="697030"/>
                  <a:pt x="1967035" y="681540"/>
                </a:cubicBezTo>
                <a:cubicBezTo>
                  <a:pt x="1979632" y="643747"/>
                  <a:pt x="1983475" y="618630"/>
                  <a:pt x="2013500" y="588603"/>
                </a:cubicBezTo>
                <a:cubicBezTo>
                  <a:pt x="2026663" y="575440"/>
                  <a:pt x="2043316" y="565950"/>
                  <a:pt x="2059966" y="557624"/>
                </a:cubicBezTo>
                <a:cubicBezTo>
                  <a:pt x="2074568" y="550322"/>
                  <a:pt x="2090943" y="547297"/>
                  <a:pt x="2106431" y="542134"/>
                </a:cubicBezTo>
                <a:cubicBezTo>
                  <a:pt x="2121919" y="526645"/>
                  <a:pt x="2136069" y="509689"/>
                  <a:pt x="2152896" y="495666"/>
                </a:cubicBezTo>
                <a:cubicBezTo>
                  <a:pt x="2167196" y="483748"/>
                  <a:pt x="2186199" y="477850"/>
                  <a:pt x="2199362" y="464687"/>
                </a:cubicBezTo>
                <a:cubicBezTo>
                  <a:pt x="2256503" y="407542"/>
                  <a:pt x="2200686" y="422498"/>
                  <a:pt x="2276804" y="371749"/>
                </a:cubicBezTo>
                <a:cubicBezTo>
                  <a:pt x="2290388" y="362692"/>
                  <a:pt x="2307781" y="361423"/>
                  <a:pt x="2323270" y="356260"/>
                </a:cubicBezTo>
                <a:cubicBezTo>
                  <a:pt x="2333595" y="340770"/>
                  <a:pt x="2342329" y="324092"/>
                  <a:pt x="2354246" y="309791"/>
                </a:cubicBezTo>
                <a:cubicBezTo>
                  <a:pt x="2391512" y="265068"/>
                  <a:pt x="2401490" y="262803"/>
                  <a:pt x="2447177" y="232343"/>
                </a:cubicBezTo>
                <a:cubicBezTo>
                  <a:pt x="2503283" y="148180"/>
                  <a:pt x="2445014" y="211856"/>
                  <a:pt x="2555596" y="170385"/>
                </a:cubicBezTo>
                <a:cubicBezTo>
                  <a:pt x="2573026" y="163848"/>
                  <a:pt x="2585412" y="147732"/>
                  <a:pt x="2602062" y="139406"/>
                </a:cubicBezTo>
                <a:cubicBezTo>
                  <a:pt x="2616664" y="132104"/>
                  <a:pt x="2633924" y="131218"/>
                  <a:pt x="2648527" y="123916"/>
                </a:cubicBezTo>
                <a:cubicBezTo>
                  <a:pt x="2764928" y="65712"/>
                  <a:pt x="2684057" y="86257"/>
                  <a:pt x="2803412" y="46469"/>
                </a:cubicBezTo>
                <a:cubicBezTo>
                  <a:pt x="2823606" y="39737"/>
                  <a:pt x="2844977" y="37096"/>
                  <a:pt x="2865366" y="30979"/>
                </a:cubicBezTo>
                <a:cubicBezTo>
                  <a:pt x="2896641" y="21596"/>
                  <a:pt x="2958296" y="0"/>
                  <a:pt x="2958296" y="0"/>
                </a:cubicBezTo>
                <a:cubicBezTo>
                  <a:pt x="2984682" y="17592"/>
                  <a:pt x="3047501" y="58232"/>
                  <a:pt x="3066716" y="77448"/>
                </a:cubicBezTo>
                <a:cubicBezTo>
                  <a:pt x="3079879" y="90612"/>
                  <a:pt x="3083157" y="112286"/>
                  <a:pt x="3097693" y="123916"/>
                </a:cubicBezTo>
                <a:cubicBezTo>
                  <a:pt x="3110441" y="134115"/>
                  <a:pt x="3128460" y="134920"/>
                  <a:pt x="3144158" y="139406"/>
                </a:cubicBezTo>
                <a:cubicBezTo>
                  <a:pt x="3280321" y="178314"/>
                  <a:pt x="3141150" y="133241"/>
                  <a:pt x="3252577" y="170385"/>
                </a:cubicBezTo>
                <a:cubicBezTo>
                  <a:pt x="3369234" y="248161"/>
                  <a:pt x="3220973" y="156839"/>
                  <a:pt x="3360996" y="216854"/>
                </a:cubicBezTo>
                <a:cubicBezTo>
                  <a:pt x="3378106" y="224187"/>
                  <a:pt x="3390812" y="239508"/>
                  <a:pt x="3407462" y="247833"/>
                </a:cubicBezTo>
                <a:cubicBezTo>
                  <a:pt x="3422064" y="255135"/>
                  <a:pt x="3438439" y="258159"/>
                  <a:pt x="3453927" y="263322"/>
                </a:cubicBezTo>
                <a:cubicBezTo>
                  <a:pt x="3469416" y="273648"/>
                  <a:pt x="3485857" y="282671"/>
                  <a:pt x="3500393" y="294301"/>
                </a:cubicBezTo>
                <a:cubicBezTo>
                  <a:pt x="3511796" y="303424"/>
                  <a:pt x="3518308" y="318750"/>
                  <a:pt x="3531369" y="325281"/>
                </a:cubicBezTo>
                <a:cubicBezTo>
                  <a:pt x="3560574" y="339885"/>
                  <a:pt x="3624300" y="356260"/>
                  <a:pt x="3624300" y="356260"/>
                </a:cubicBezTo>
                <a:cubicBezTo>
                  <a:pt x="3712882" y="444846"/>
                  <a:pt x="3623990" y="365746"/>
                  <a:pt x="3732719" y="433707"/>
                </a:cubicBezTo>
                <a:cubicBezTo>
                  <a:pt x="3754609" y="447390"/>
                  <a:pt x="3772375" y="467168"/>
                  <a:pt x="3794673" y="480176"/>
                </a:cubicBezTo>
                <a:cubicBezTo>
                  <a:pt x="3859701" y="518112"/>
                  <a:pt x="3910606" y="529557"/>
                  <a:pt x="3965046" y="573113"/>
                </a:cubicBezTo>
                <a:cubicBezTo>
                  <a:pt x="3976449" y="582236"/>
                  <a:pt x="3984341" y="595331"/>
                  <a:pt x="3996023" y="604093"/>
                </a:cubicBezTo>
                <a:cubicBezTo>
                  <a:pt x="4025807" y="626432"/>
                  <a:pt x="4057977" y="645398"/>
                  <a:pt x="4088954" y="666051"/>
                </a:cubicBezTo>
                <a:cubicBezTo>
                  <a:pt x="4104442" y="676377"/>
                  <a:pt x="4124250" y="682138"/>
                  <a:pt x="4135419" y="697030"/>
                </a:cubicBezTo>
                <a:cubicBezTo>
                  <a:pt x="4198566" y="781231"/>
                  <a:pt x="4157916" y="749400"/>
                  <a:pt x="4259327" y="789967"/>
                </a:cubicBezTo>
                <a:cubicBezTo>
                  <a:pt x="4299577" y="850347"/>
                  <a:pt x="4312504" y="876321"/>
                  <a:pt x="4383235" y="929373"/>
                </a:cubicBezTo>
                <a:cubicBezTo>
                  <a:pt x="4403886" y="944863"/>
                  <a:pt x="4425590" y="959041"/>
                  <a:pt x="4445189" y="975842"/>
                </a:cubicBezTo>
                <a:cubicBezTo>
                  <a:pt x="4461820" y="990098"/>
                  <a:pt x="4474364" y="1008862"/>
                  <a:pt x="4491654" y="1022311"/>
                </a:cubicBezTo>
                <a:cubicBezTo>
                  <a:pt x="4539591" y="1059598"/>
                  <a:pt x="4632167" y="1101993"/>
                  <a:pt x="4662027" y="1161717"/>
                </a:cubicBezTo>
                <a:cubicBezTo>
                  <a:pt x="4672353" y="1182370"/>
                  <a:pt x="4683627" y="1202575"/>
                  <a:pt x="4693004" y="1223675"/>
                </a:cubicBezTo>
                <a:cubicBezTo>
                  <a:pt x="4704296" y="1249083"/>
                  <a:pt x="4711547" y="1276253"/>
                  <a:pt x="4723981" y="1301122"/>
                </a:cubicBezTo>
                <a:cubicBezTo>
                  <a:pt x="4732306" y="1317773"/>
                  <a:pt x="4744632" y="1332101"/>
                  <a:pt x="4754958" y="1347591"/>
                </a:cubicBezTo>
                <a:cubicBezTo>
                  <a:pt x="4760121" y="1373407"/>
                  <a:pt x="4761203" y="1400388"/>
                  <a:pt x="4770446" y="1425039"/>
                </a:cubicBezTo>
                <a:cubicBezTo>
                  <a:pt x="4776982" y="1442470"/>
                  <a:pt x="4792187" y="1455345"/>
                  <a:pt x="4801423" y="1471508"/>
                </a:cubicBezTo>
                <a:cubicBezTo>
                  <a:pt x="4812878" y="1491556"/>
                  <a:pt x="4823023" y="1512366"/>
                  <a:pt x="4832400" y="1533466"/>
                </a:cubicBezTo>
                <a:cubicBezTo>
                  <a:pt x="4843692" y="1558874"/>
                  <a:pt x="4853876" y="1584783"/>
                  <a:pt x="4863377" y="1610914"/>
                </a:cubicBezTo>
                <a:cubicBezTo>
                  <a:pt x="4874536" y="1641603"/>
                  <a:pt x="4876241" y="1676680"/>
                  <a:pt x="4894354" y="1703851"/>
                </a:cubicBezTo>
                <a:lnTo>
                  <a:pt x="4925331" y="1750320"/>
                </a:lnTo>
                <a:cubicBezTo>
                  <a:pt x="4946939" y="1879982"/>
                  <a:pt x="4923399" y="1817125"/>
                  <a:pt x="5002773" y="1936194"/>
                </a:cubicBezTo>
                <a:lnTo>
                  <a:pt x="5002773" y="1936194"/>
                </a:lnTo>
                <a:cubicBezTo>
                  <a:pt x="5013099" y="1967173"/>
                  <a:pt x="5025830" y="1997452"/>
                  <a:pt x="5033750" y="2029132"/>
                </a:cubicBezTo>
                <a:cubicBezTo>
                  <a:pt x="5038913" y="2049785"/>
                  <a:pt x="5043122" y="2070699"/>
                  <a:pt x="5049239" y="2091090"/>
                </a:cubicBezTo>
                <a:cubicBezTo>
                  <a:pt x="5105795" y="2279620"/>
                  <a:pt x="5060010" y="2103194"/>
                  <a:pt x="5095704" y="2245985"/>
                </a:cubicBezTo>
                <a:cubicBezTo>
                  <a:pt x="5100867" y="2302780"/>
                  <a:pt x="5104529" y="2359731"/>
                  <a:pt x="5111192" y="2416370"/>
                </a:cubicBezTo>
                <a:cubicBezTo>
                  <a:pt x="5115394" y="2452089"/>
                  <a:pt x="5133612" y="2548244"/>
                  <a:pt x="5142169" y="2586755"/>
                </a:cubicBezTo>
                <a:cubicBezTo>
                  <a:pt x="5166376" y="2695695"/>
                  <a:pt x="5147277" y="2604634"/>
                  <a:pt x="5173146" y="2695182"/>
                </a:cubicBezTo>
                <a:cubicBezTo>
                  <a:pt x="5178994" y="2715652"/>
                  <a:pt x="5184017" y="2736359"/>
                  <a:pt x="5188635" y="2757141"/>
                </a:cubicBezTo>
                <a:cubicBezTo>
                  <a:pt x="5194346" y="2782841"/>
                  <a:pt x="5198412" y="2808888"/>
                  <a:pt x="5204123" y="2834588"/>
                </a:cubicBezTo>
                <a:cubicBezTo>
                  <a:pt x="5208741" y="2855370"/>
                  <a:pt x="5215152" y="2875731"/>
                  <a:pt x="5219612" y="2896547"/>
                </a:cubicBezTo>
                <a:cubicBezTo>
                  <a:pt x="5230644" y="2948032"/>
                  <a:pt x="5250589" y="3051442"/>
                  <a:pt x="5250589" y="3051442"/>
                </a:cubicBezTo>
                <a:cubicBezTo>
                  <a:pt x="5245426" y="3211501"/>
                  <a:pt x="5244235" y="3371737"/>
                  <a:pt x="5235100" y="3531618"/>
                </a:cubicBezTo>
                <a:cubicBezTo>
                  <a:pt x="5233886" y="3552871"/>
                  <a:pt x="5207804" y="3575863"/>
                  <a:pt x="5219612" y="3593576"/>
                </a:cubicBezTo>
                <a:cubicBezTo>
                  <a:pt x="5228668" y="3607161"/>
                  <a:pt x="5256282" y="3591148"/>
                  <a:pt x="5266077" y="3578087"/>
                </a:cubicBezTo>
                <a:cubicBezTo>
                  <a:pt x="5275370" y="3565695"/>
                  <a:pt x="5266077" y="3547108"/>
                  <a:pt x="5266077" y="3531618"/>
                </a:cubicBezTo>
                <a:lnTo>
                  <a:pt x="5266077" y="3531618"/>
                </a:ln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18" name="TextBox 17"/>
          <p:cNvSpPr txBox="1"/>
          <p:nvPr/>
        </p:nvSpPr>
        <p:spPr>
          <a:xfrm>
            <a:off x="1362984" y="6077076"/>
            <a:ext cx="867353" cy="369332"/>
          </a:xfrm>
          <a:prstGeom prst="rect">
            <a:avLst/>
          </a:prstGeom>
          <a:noFill/>
        </p:spPr>
        <p:txBody>
          <a:bodyPr wrap="square" rtlCol="0">
            <a:spAutoFit/>
          </a:bodyPr>
          <a:lstStyle/>
          <a:p>
            <a:r>
              <a:rPr lang="en-GB" dirty="0"/>
              <a:t>LOW</a:t>
            </a:r>
          </a:p>
        </p:txBody>
      </p:sp>
      <p:sp>
        <p:nvSpPr>
          <p:cNvPr id="19" name="TextBox 18"/>
          <p:cNvSpPr txBox="1"/>
          <p:nvPr/>
        </p:nvSpPr>
        <p:spPr>
          <a:xfrm>
            <a:off x="6652294" y="6030607"/>
            <a:ext cx="944796" cy="369332"/>
          </a:xfrm>
          <a:prstGeom prst="rect">
            <a:avLst/>
          </a:prstGeom>
          <a:noFill/>
        </p:spPr>
        <p:txBody>
          <a:bodyPr wrap="square" rtlCol="0">
            <a:spAutoFit/>
          </a:bodyPr>
          <a:lstStyle/>
          <a:p>
            <a:r>
              <a:rPr lang="en-GB" dirty="0"/>
              <a:t>HIGH</a:t>
            </a:r>
          </a:p>
        </p:txBody>
      </p:sp>
      <p:cxnSp>
        <p:nvCxnSpPr>
          <p:cNvPr id="21" name="Straight Arrow Connector 20"/>
          <p:cNvCxnSpPr/>
          <p:nvPr/>
        </p:nvCxnSpPr>
        <p:spPr>
          <a:xfrm>
            <a:off x="2710481" y="6257780"/>
            <a:ext cx="3407461"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3438440" y="6077076"/>
            <a:ext cx="1967034" cy="369332"/>
          </a:xfrm>
          <a:prstGeom prst="rect">
            <a:avLst/>
          </a:prstGeom>
          <a:solidFill>
            <a:schemeClr val="bg1"/>
          </a:solidFill>
        </p:spPr>
        <p:txBody>
          <a:bodyPr wrap="square" rtlCol="0">
            <a:spAutoFit/>
          </a:bodyPr>
          <a:lstStyle/>
          <a:p>
            <a:pPr algn="ctr"/>
            <a:r>
              <a:rPr lang="en-GB" dirty="0">
                <a:solidFill>
                  <a:srgbClr val="676A55"/>
                </a:solidFill>
              </a:rPr>
              <a:t>STRESS</a:t>
            </a:r>
            <a:r>
              <a:rPr lang="en-GB" dirty="0"/>
              <a:t> </a:t>
            </a:r>
            <a:r>
              <a:rPr lang="en-GB" dirty="0">
                <a:solidFill>
                  <a:srgbClr val="676A55"/>
                </a:solidFill>
              </a:rPr>
              <a:t>GROWTH</a:t>
            </a:r>
          </a:p>
        </p:txBody>
      </p:sp>
      <p:sp>
        <p:nvSpPr>
          <p:cNvPr id="24" name="TextBox 23"/>
          <p:cNvSpPr txBox="1"/>
          <p:nvPr/>
        </p:nvSpPr>
        <p:spPr>
          <a:xfrm rot="16200000" flipH="1">
            <a:off x="496806" y="3875825"/>
            <a:ext cx="1666991" cy="830997"/>
          </a:xfrm>
          <a:prstGeom prst="rect">
            <a:avLst/>
          </a:prstGeom>
          <a:solidFill>
            <a:schemeClr val="bg1"/>
          </a:solidFill>
        </p:spPr>
        <p:txBody>
          <a:bodyPr wrap="square" rtlCol="0">
            <a:spAutoFit/>
          </a:bodyPr>
          <a:lstStyle/>
          <a:p>
            <a:pPr algn="ctr"/>
            <a:r>
              <a:rPr lang="en-GB" sz="1600" dirty="0">
                <a:solidFill>
                  <a:srgbClr val="676A55"/>
                </a:solidFill>
              </a:rPr>
              <a:t>PHYSICAL &amp; MENTAL ACTIVITY</a:t>
            </a:r>
          </a:p>
        </p:txBody>
      </p:sp>
      <p:sp>
        <p:nvSpPr>
          <p:cNvPr id="30" name="TextBox 29"/>
          <p:cNvSpPr txBox="1"/>
          <p:nvPr/>
        </p:nvSpPr>
        <p:spPr>
          <a:xfrm rot="16200000">
            <a:off x="506961" y="2458396"/>
            <a:ext cx="944796" cy="369332"/>
          </a:xfrm>
          <a:prstGeom prst="rect">
            <a:avLst/>
          </a:prstGeom>
          <a:noFill/>
        </p:spPr>
        <p:txBody>
          <a:bodyPr wrap="square" rtlCol="0">
            <a:spAutoFit/>
          </a:bodyPr>
          <a:lstStyle/>
          <a:p>
            <a:r>
              <a:rPr lang="en-GB" dirty="0"/>
              <a:t>HIGH</a:t>
            </a:r>
          </a:p>
        </p:txBody>
      </p:sp>
      <p:sp>
        <p:nvSpPr>
          <p:cNvPr id="31" name="TextBox 30"/>
          <p:cNvSpPr txBox="1"/>
          <p:nvPr/>
        </p:nvSpPr>
        <p:spPr>
          <a:xfrm rot="16200000">
            <a:off x="609815" y="5639438"/>
            <a:ext cx="867353" cy="369332"/>
          </a:xfrm>
          <a:prstGeom prst="rect">
            <a:avLst/>
          </a:prstGeom>
          <a:noFill/>
        </p:spPr>
        <p:txBody>
          <a:bodyPr wrap="square" rtlCol="0">
            <a:spAutoFit/>
          </a:bodyPr>
          <a:lstStyle/>
          <a:p>
            <a:r>
              <a:rPr lang="en-GB" dirty="0"/>
              <a:t>LOW</a:t>
            </a:r>
          </a:p>
        </p:txBody>
      </p:sp>
      <p:cxnSp>
        <p:nvCxnSpPr>
          <p:cNvPr id="33" name="Straight Arrow Connector 32"/>
          <p:cNvCxnSpPr/>
          <p:nvPr/>
        </p:nvCxnSpPr>
        <p:spPr>
          <a:xfrm>
            <a:off x="1796661" y="1752446"/>
            <a:ext cx="5668777" cy="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5" name="TextBox 34"/>
          <p:cNvSpPr txBox="1"/>
          <p:nvPr/>
        </p:nvSpPr>
        <p:spPr>
          <a:xfrm>
            <a:off x="7635811" y="1492459"/>
            <a:ext cx="944796" cy="646331"/>
          </a:xfrm>
          <a:prstGeom prst="rect">
            <a:avLst/>
          </a:prstGeom>
          <a:noFill/>
        </p:spPr>
        <p:txBody>
          <a:bodyPr wrap="square" rtlCol="0">
            <a:spAutoFit/>
          </a:bodyPr>
          <a:lstStyle/>
          <a:p>
            <a:r>
              <a:rPr lang="en-GB" dirty="0"/>
              <a:t>STRESS PHASE</a:t>
            </a:r>
          </a:p>
        </p:txBody>
      </p:sp>
      <p:cxnSp>
        <p:nvCxnSpPr>
          <p:cNvPr id="37" name="Straight Connector 36"/>
          <p:cNvCxnSpPr>
            <a:stCxn id="15" idx="50"/>
          </p:cNvCxnSpPr>
          <p:nvPr/>
        </p:nvCxnSpPr>
        <p:spPr>
          <a:xfrm>
            <a:off x="4754957" y="2431860"/>
            <a:ext cx="0" cy="3547108"/>
          </a:xfrm>
          <a:prstGeom prst="line">
            <a:avLst/>
          </a:prstGeom>
          <a:ln>
            <a:prstDash val="dot"/>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401496" y="671404"/>
            <a:ext cx="914400"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858615" y="1738188"/>
            <a:ext cx="1657266" cy="369332"/>
          </a:xfrm>
          <a:prstGeom prst="rect">
            <a:avLst/>
          </a:prstGeom>
          <a:noFill/>
        </p:spPr>
        <p:txBody>
          <a:bodyPr wrap="square" rtlCol="0">
            <a:spAutoFit/>
          </a:bodyPr>
          <a:lstStyle/>
          <a:p>
            <a:pPr algn="ctr"/>
            <a:r>
              <a:rPr lang="en-GB" b="1" dirty="0">
                <a:solidFill>
                  <a:srgbClr val="000090"/>
                </a:solidFill>
              </a:rPr>
              <a:t>HYPOSTRESS</a:t>
            </a:r>
          </a:p>
        </p:txBody>
      </p:sp>
      <p:sp>
        <p:nvSpPr>
          <p:cNvPr id="20" name="TextBox 19"/>
          <p:cNvSpPr txBox="1"/>
          <p:nvPr/>
        </p:nvSpPr>
        <p:spPr>
          <a:xfrm>
            <a:off x="3438437" y="1737897"/>
            <a:ext cx="1657266" cy="369332"/>
          </a:xfrm>
          <a:prstGeom prst="rect">
            <a:avLst/>
          </a:prstGeom>
          <a:noFill/>
        </p:spPr>
        <p:txBody>
          <a:bodyPr wrap="square" rtlCol="0">
            <a:spAutoFit/>
          </a:bodyPr>
          <a:lstStyle/>
          <a:p>
            <a:pPr algn="ctr"/>
            <a:r>
              <a:rPr lang="en-GB" b="1" dirty="0">
                <a:solidFill>
                  <a:srgbClr val="000090"/>
                </a:solidFill>
              </a:rPr>
              <a:t>EUSTRESS</a:t>
            </a:r>
          </a:p>
        </p:txBody>
      </p:sp>
      <p:sp>
        <p:nvSpPr>
          <p:cNvPr id="23" name="TextBox 22"/>
          <p:cNvSpPr txBox="1"/>
          <p:nvPr/>
        </p:nvSpPr>
        <p:spPr>
          <a:xfrm>
            <a:off x="5777195" y="1735402"/>
            <a:ext cx="1657266" cy="369332"/>
          </a:xfrm>
          <a:prstGeom prst="rect">
            <a:avLst/>
          </a:prstGeom>
          <a:noFill/>
        </p:spPr>
        <p:txBody>
          <a:bodyPr wrap="square" rtlCol="0">
            <a:spAutoFit/>
          </a:bodyPr>
          <a:lstStyle/>
          <a:p>
            <a:pPr algn="ctr"/>
            <a:r>
              <a:rPr lang="en-GB" b="1" dirty="0">
                <a:solidFill>
                  <a:srgbClr val="000090"/>
                </a:solidFill>
              </a:rPr>
              <a:t>STRESS</a:t>
            </a:r>
          </a:p>
        </p:txBody>
      </p:sp>
      <p:sp>
        <p:nvSpPr>
          <p:cNvPr id="4" name="TextBox 3"/>
          <p:cNvSpPr txBox="1"/>
          <p:nvPr/>
        </p:nvSpPr>
        <p:spPr>
          <a:xfrm>
            <a:off x="4197373" y="2186153"/>
            <a:ext cx="1208101" cy="646331"/>
          </a:xfrm>
          <a:prstGeom prst="rect">
            <a:avLst/>
          </a:prstGeom>
          <a:noFill/>
        </p:spPr>
        <p:txBody>
          <a:bodyPr wrap="square" rtlCol="0">
            <a:spAutoFit/>
          </a:bodyPr>
          <a:lstStyle/>
          <a:p>
            <a:r>
              <a:rPr lang="en-GB" b="1" dirty="0">
                <a:solidFill>
                  <a:schemeClr val="accent1"/>
                </a:solidFill>
              </a:rPr>
              <a:t>Optimal activity</a:t>
            </a:r>
          </a:p>
        </p:txBody>
      </p:sp>
      <p:cxnSp>
        <p:nvCxnSpPr>
          <p:cNvPr id="8" name="Straight Connector 7"/>
          <p:cNvCxnSpPr/>
          <p:nvPr/>
        </p:nvCxnSpPr>
        <p:spPr>
          <a:xfrm>
            <a:off x="4197373" y="2662110"/>
            <a:ext cx="0" cy="3332369"/>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515881" y="3609066"/>
            <a:ext cx="681492" cy="2369902"/>
          </a:xfrm>
          <a:prstGeom prst="rect">
            <a:avLst/>
          </a:prstGeom>
          <a:pattFill prst="pct5">
            <a:fgClr>
              <a:prstClr val="black"/>
            </a:fgClr>
            <a:bgClr>
              <a:prstClr val="whit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3515881" y="3457828"/>
            <a:ext cx="0" cy="252114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41777" y="5138211"/>
            <a:ext cx="1874104" cy="923330"/>
          </a:xfrm>
          <a:prstGeom prst="rect">
            <a:avLst/>
          </a:prstGeom>
          <a:noFill/>
        </p:spPr>
        <p:txBody>
          <a:bodyPr wrap="square" rtlCol="0">
            <a:spAutoFit/>
          </a:bodyPr>
          <a:lstStyle/>
          <a:p>
            <a:pPr algn="r"/>
            <a:r>
              <a:rPr lang="en-GB" dirty="0">
                <a:solidFill>
                  <a:schemeClr val="accent6">
                    <a:lumMod val="50000"/>
                  </a:schemeClr>
                </a:solidFill>
              </a:rPr>
              <a:t>Frustration</a:t>
            </a:r>
          </a:p>
          <a:p>
            <a:pPr algn="ctr"/>
            <a:r>
              <a:rPr lang="en-GB" dirty="0">
                <a:solidFill>
                  <a:schemeClr val="accent6">
                    <a:lumMod val="50000"/>
                  </a:schemeClr>
                </a:solidFill>
              </a:rPr>
              <a:t>Boredom</a:t>
            </a:r>
          </a:p>
          <a:p>
            <a:r>
              <a:rPr lang="en-GB" dirty="0">
                <a:solidFill>
                  <a:schemeClr val="accent6">
                    <a:lumMod val="50000"/>
                  </a:schemeClr>
                </a:solidFill>
              </a:rPr>
              <a:t>Dissatisfaction</a:t>
            </a:r>
          </a:p>
        </p:txBody>
      </p:sp>
      <p:sp>
        <p:nvSpPr>
          <p:cNvPr id="34" name="TextBox 33"/>
          <p:cNvSpPr txBox="1"/>
          <p:nvPr/>
        </p:nvSpPr>
        <p:spPr>
          <a:xfrm>
            <a:off x="3221599" y="3476975"/>
            <a:ext cx="1208101" cy="646331"/>
          </a:xfrm>
          <a:prstGeom prst="rect">
            <a:avLst/>
          </a:prstGeom>
          <a:noFill/>
        </p:spPr>
        <p:txBody>
          <a:bodyPr wrap="square" rtlCol="0">
            <a:spAutoFit/>
          </a:bodyPr>
          <a:lstStyle/>
          <a:p>
            <a:pPr algn="ctr"/>
            <a:r>
              <a:rPr lang="en-GB" dirty="0"/>
              <a:t>Comfort Zone</a:t>
            </a:r>
          </a:p>
        </p:txBody>
      </p:sp>
      <p:sp>
        <p:nvSpPr>
          <p:cNvPr id="36" name="TextBox 35"/>
          <p:cNvSpPr txBox="1"/>
          <p:nvPr/>
        </p:nvSpPr>
        <p:spPr>
          <a:xfrm>
            <a:off x="2439431" y="2276646"/>
            <a:ext cx="1564336" cy="1200329"/>
          </a:xfrm>
          <a:prstGeom prst="rect">
            <a:avLst/>
          </a:prstGeom>
          <a:noFill/>
        </p:spPr>
        <p:txBody>
          <a:bodyPr wrap="square" rtlCol="0">
            <a:spAutoFit/>
          </a:bodyPr>
          <a:lstStyle/>
          <a:p>
            <a:r>
              <a:rPr lang="en-GB" dirty="0"/>
              <a:t>Creativity</a:t>
            </a:r>
          </a:p>
          <a:p>
            <a:r>
              <a:rPr lang="en-GB" dirty="0"/>
              <a:t>Progress</a:t>
            </a:r>
          </a:p>
          <a:p>
            <a:r>
              <a:rPr lang="en-GB" dirty="0"/>
              <a:t>Change</a:t>
            </a:r>
          </a:p>
          <a:p>
            <a:r>
              <a:rPr lang="en-GB" dirty="0"/>
              <a:t>satisfaction</a:t>
            </a:r>
          </a:p>
        </p:txBody>
      </p:sp>
      <p:sp>
        <p:nvSpPr>
          <p:cNvPr id="38" name="TextBox 37"/>
          <p:cNvSpPr txBox="1"/>
          <p:nvPr/>
        </p:nvSpPr>
        <p:spPr>
          <a:xfrm>
            <a:off x="5343519" y="2618943"/>
            <a:ext cx="1208101" cy="369332"/>
          </a:xfrm>
          <a:prstGeom prst="rect">
            <a:avLst/>
          </a:prstGeom>
          <a:noFill/>
        </p:spPr>
        <p:txBody>
          <a:bodyPr wrap="square" rtlCol="0">
            <a:spAutoFit/>
          </a:bodyPr>
          <a:lstStyle/>
          <a:p>
            <a:r>
              <a:rPr lang="en-GB" dirty="0">
                <a:solidFill>
                  <a:srgbClr val="9D3232"/>
                </a:solidFill>
              </a:rPr>
              <a:t>Fatigue</a:t>
            </a:r>
          </a:p>
        </p:txBody>
      </p:sp>
      <p:sp>
        <p:nvSpPr>
          <p:cNvPr id="40" name="TextBox 39"/>
          <p:cNvSpPr txBox="1"/>
          <p:nvPr/>
        </p:nvSpPr>
        <p:spPr>
          <a:xfrm>
            <a:off x="5932079" y="3130099"/>
            <a:ext cx="1533359" cy="369332"/>
          </a:xfrm>
          <a:prstGeom prst="rect">
            <a:avLst/>
          </a:prstGeom>
          <a:noFill/>
        </p:spPr>
        <p:txBody>
          <a:bodyPr wrap="square" rtlCol="0">
            <a:spAutoFit/>
          </a:bodyPr>
          <a:lstStyle/>
          <a:p>
            <a:r>
              <a:rPr lang="en-GB" dirty="0">
                <a:solidFill>
                  <a:srgbClr val="9D3232"/>
                </a:solidFill>
              </a:rPr>
              <a:t>Exhaustion</a:t>
            </a:r>
          </a:p>
        </p:txBody>
      </p:sp>
      <p:sp>
        <p:nvSpPr>
          <p:cNvPr id="41" name="TextBox 40"/>
          <p:cNvSpPr txBox="1"/>
          <p:nvPr/>
        </p:nvSpPr>
        <p:spPr>
          <a:xfrm>
            <a:off x="7047248" y="5482933"/>
            <a:ext cx="1533359" cy="369332"/>
          </a:xfrm>
          <a:prstGeom prst="rect">
            <a:avLst/>
          </a:prstGeom>
          <a:noFill/>
        </p:spPr>
        <p:txBody>
          <a:bodyPr wrap="square" rtlCol="0">
            <a:spAutoFit/>
          </a:bodyPr>
          <a:lstStyle/>
          <a:p>
            <a:r>
              <a:rPr lang="en-GB" dirty="0">
                <a:solidFill>
                  <a:srgbClr val="9D3232"/>
                </a:solidFill>
              </a:rPr>
              <a:t>Burnout</a:t>
            </a:r>
          </a:p>
        </p:txBody>
      </p:sp>
      <p:sp>
        <p:nvSpPr>
          <p:cNvPr id="42" name="TextBox 41"/>
          <p:cNvSpPr txBox="1"/>
          <p:nvPr/>
        </p:nvSpPr>
        <p:spPr>
          <a:xfrm>
            <a:off x="7047248" y="4953545"/>
            <a:ext cx="1533359" cy="369332"/>
          </a:xfrm>
          <a:prstGeom prst="rect">
            <a:avLst/>
          </a:prstGeom>
          <a:noFill/>
        </p:spPr>
        <p:txBody>
          <a:bodyPr wrap="square" rtlCol="0">
            <a:spAutoFit/>
          </a:bodyPr>
          <a:lstStyle/>
          <a:p>
            <a:r>
              <a:rPr lang="en-GB" dirty="0">
                <a:solidFill>
                  <a:srgbClr val="9D3232"/>
                </a:solidFill>
              </a:rPr>
              <a:t>Bad Health</a:t>
            </a:r>
          </a:p>
        </p:txBody>
      </p:sp>
      <p:sp>
        <p:nvSpPr>
          <p:cNvPr id="43" name="TextBox 42"/>
          <p:cNvSpPr txBox="1"/>
          <p:nvPr/>
        </p:nvSpPr>
        <p:spPr>
          <a:xfrm>
            <a:off x="6358012" y="3563724"/>
            <a:ext cx="2516876" cy="1200329"/>
          </a:xfrm>
          <a:prstGeom prst="rect">
            <a:avLst/>
          </a:prstGeom>
          <a:noFill/>
        </p:spPr>
        <p:txBody>
          <a:bodyPr wrap="square" rtlCol="0">
            <a:spAutoFit/>
          </a:bodyPr>
          <a:lstStyle/>
          <a:p>
            <a:pPr algn="ctr"/>
            <a:r>
              <a:rPr lang="en-GB" i="1" dirty="0">
                <a:solidFill>
                  <a:srgbClr val="9D3232"/>
                </a:solidFill>
              </a:rPr>
              <a:t>Anxiety/panic/anger/violence/   low self-esteem/ineffectiveness</a:t>
            </a:r>
            <a:endParaRPr lang="en-GB" dirty="0">
              <a:solidFill>
                <a:srgbClr val="9D3232"/>
              </a:solidFill>
            </a:endParaRPr>
          </a:p>
        </p:txBody>
      </p:sp>
    </p:spTree>
    <p:extLst>
      <p:ext uri="{BB962C8B-B14F-4D97-AF65-F5344CB8AC3E}">
        <p14:creationId xmlns:p14="http://schemas.microsoft.com/office/powerpoint/2010/main" val="30314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484</TotalTime>
  <Words>2782</Words>
  <Application>Microsoft Office PowerPoint</Application>
  <PresentationFormat>On-screen Show (4:3)</PresentationFormat>
  <Paragraphs>321</Paragraphs>
  <Slides>38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38</vt:i4>
      </vt:variant>
    </vt:vector>
  </HeadingPairs>
  <TitlesOfParts>
    <vt:vector size="45" baseType="lpstr">
      <vt:lpstr>Arial</vt:lpstr>
      <vt:lpstr>Calibri</vt:lpstr>
      <vt:lpstr>Century Gothic</vt:lpstr>
      <vt:lpstr>Optima</vt:lpstr>
      <vt:lpstr>Wingdings</vt:lpstr>
      <vt:lpstr>Wingdings 2</vt:lpstr>
      <vt:lpstr>Austin</vt:lpstr>
      <vt:lpstr>Psychosocial Environment</vt:lpstr>
      <vt:lpstr>Consider...</vt:lpstr>
      <vt:lpstr>Stress</vt:lpstr>
      <vt:lpstr>Lazarus and Folkman on Stress (1984)</vt:lpstr>
      <vt:lpstr>Eustress  (Selye, 1975)</vt:lpstr>
      <vt:lpstr>Distress (Selye, 1975)</vt:lpstr>
      <vt:lpstr>The Stress Curve (Nixon, 1979)</vt:lpstr>
      <vt:lpstr>Place the following words on your copy of the stress curve</vt:lpstr>
      <vt:lpstr>The Stress Curve (Nixon, 1979)</vt:lpstr>
      <vt:lpstr>Videos about our physiological response to stress</vt:lpstr>
      <vt:lpstr>How does stress make us physically ill?</vt:lpstr>
      <vt:lpstr>But often stress affects our mental wellbeing, why?</vt:lpstr>
      <vt:lpstr>When does Stress Occur?</vt:lpstr>
      <vt:lpstr>What workplace factors influence stress?</vt:lpstr>
      <vt:lpstr>PowerPoint Presentation</vt:lpstr>
      <vt:lpstr>Work-Related Stressors (Kasl, 1991)</vt:lpstr>
      <vt:lpstr>Work-Related Stressors (Kasl, 1991)</vt:lpstr>
      <vt:lpstr>Work-Related Stressors (Kasl, 1991)</vt:lpstr>
      <vt:lpstr>Work-Related Stressors (Kasl, 1991)</vt:lpstr>
      <vt:lpstr>Work-Related Stressors (Kasl, 1991)</vt:lpstr>
      <vt:lpstr>Some Theory...</vt:lpstr>
      <vt:lpstr>Psychosocial Hazards</vt:lpstr>
      <vt:lpstr>PowerPoint Presentation</vt:lpstr>
      <vt:lpstr>Organisational Stress Management</vt:lpstr>
      <vt:lpstr>The HSE Management Standards</vt:lpstr>
      <vt:lpstr>THE HSE Management Standards (UK)</vt:lpstr>
      <vt:lpstr>The Management Standards Approach (HSE)</vt:lpstr>
      <vt:lpstr>Understand the problem</vt:lpstr>
      <vt:lpstr>The Boorman Review, 2009</vt:lpstr>
      <vt:lpstr>What does leadership look like? What sort of leadership is required?</vt:lpstr>
      <vt:lpstr>Senior Leadership Role</vt:lpstr>
      <vt:lpstr>Line Managers Role</vt:lpstr>
      <vt:lpstr>The Positive Leadership Style</vt:lpstr>
      <vt:lpstr>The Leadership Approach</vt:lpstr>
      <vt:lpstr>Leadership Avoids Negative Behaviours</vt:lpstr>
      <vt:lpstr>What could employers do to help improve mental wellbeing and especially stress at work?</vt:lpstr>
      <vt:lpstr>What could employers do to help improve mental wellbeing at work?</vt:lpstr>
      <vt:lpstr>Fictitious Case Study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Psychosocial Environment</dc:title>
  <dc:creator>Tristi Brownett</dc:creator>
  <cp:lastModifiedBy>Sandra Okwara</cp:lastModifiedBy>
  <cp:revision>72</cp:revision>
  <dcterms:created xsi:type="dcterms:W3CDTF">2018-10-10T15:23:51Z</dcterms:created>
  <dcterms:modified xsi:type="dcterms:W3CDTF">2022-05-09T07:12:54Z</dcterms:modified>
</cp:coreProperties>
</file>