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sldIdLst>
    <p:sldId id="256" r:id="rId2"/>
    <p:sldId id="262" r:id="rId3"/>
    <p:sldId id="263" r:id="rId4"/>
    <p:sldId id="265" r:id="rId5"/>
    <p:sldId id="266" r:id="rId6"/>
    <p:sldId id="268" r:id="rId7"/>
    <p:sldId id="267" r:id="rId8"/>
    <p:sldId id="270" r:id="rId9"/>
    <p:sldId id="309" r:id="rId10"/>
    <p:sldId id="310" r:id="rId11"/>
    <p:sldId id="311" r:id="rId12"/>
    <p:sldId id="312" r:id="rId13"/>
    <p:sldId id="305" r:id="rId14"/>
    <p:sldId id="306" r:id="rId15"/>
    <p:sldId id="307" r:id="rId16"/>
    <p:sldId id="308" r:id="rId17"/>
    <p:sldId id="277" r:id="rId18"/>
    <p:sldId id="278" r:id="rId19"/>
    <p:sldId id="286" r:id="rId20"/>
    <p:sldId id="274" r:id="rId21"/>
    <p:sldId id="313" r:id="rId22"/>
    <p:sldId id="31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6" d="100"/>
          <a:sy n="166" d="100"/>
        </p:scale>
        <p:origin x="99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EDBC0-8750-6B45-9B7B-0899F2E26930}" type="datetimeFigureOut">
              <a:rPr lang="en-US" smtClean="0"/>
              <a:t>5/9/2022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74CE3-2961-2B44-9F82-BD1A6C3B6276}" type="slidenum">
              <a:rPr lang="en-GB" smtClean="0"/>
              <a:t>‹#›</a:t>
            </a:fld>
            <a:endParaRPr lang="en-GB"/>
          </a:p>
        </p:txBody>
      </p:sp>
    </p:spTree>
    <p:extLst>
      <p:ext uri="{BB962C8B-B14F-4D97-AF65-F5344CB8AC3E}">
        <p14:creationId xmlns:p14="http://schemas.microsoft.com/office/powerpoint/2010/main" val="30052831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A74CE3-2961-2B44-9F82-BD1A6C3B6276}" type="slidenum">
              <a:rPr lang="en-GB" smtClean="0"/>
              <a:t>18</a:t>
            </a:fld>
            <a:endParaRPr lang="en-GB"/>
          </a:p>
        </p:txBody>
      </p:sp>
    </p:spTree>
    <p:extLst>
      <p:ext uri="{BB962C8B-B14F-4D97-AF65-F5344CB8AC3E}">
        <p14:creationId xmlns:p14="http://schemas.microsoft.com/office/powerpoint/2010/main" val="4096266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May 9, 2022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May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GB"/>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May 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May 9,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May 9, 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9,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May 9, 2022</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GB"/>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GB"/>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9, 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May 9, 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essbooks.nscc.ca/communicationskills/chapter/1-3-the-communication-process/"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rexchimex.com/2017/05/the-need-for-simple-communication-skills.html"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aldenwritingcenter.blogspot.com/2018/04/lets-get-personal-utilizing-1st-person.html"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jukesie/still-lots-to-learn-e3d89cc3ab8b" TargetMode="External"/><Relationship Id="rId2" Type="http://schemas.openxmlformats.org/officeDocument/2006/relationships/image" Target="../media/image10.gif"/><Relationship Id="rId1" Type="http://schemas.openxmlformats.org/officeDocument/2006/relationships/slideLayout" Target="../slideLayouts/slideLayout4.xml"/><Relationship Id="rId5" Type="http://schemas.openxmlformats.org/officeDocument/2006/relationships/hyperlink" Target="https://techiners.blogspot.com/2017/05/how-to-achieve-service-quality.html" TargetMode="Externa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hyperlink" Target="https://open.library.okstate.edu/speech2713/chapter/4-4-stages-of-listeni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wm-principlesofmanagement/chapter/communication-in-the-management-functi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433" y="251210"/>
            <a:ext cx="8239648" cy="1436914"/>
          </a:xfrm>
        </p:spPr>
        <p:txBody>
          <a:bodyPr>
            <a:normAutofit/>
          </a:bodyPr>
          <a:lstStyle/>
          <a:p>
            <a:r>
              <a:rPr lang="en-GB" b="1" dirty="0"/>
              <a:t>Negotiated Workplace Learning</a:t>
            </a:r>
          </a:p>
        </p:txBody>
      </p:sp>
      <p:sp>
        <p:nvSpPr>
          <p:cNvPr id="3" name="Subtitle 2"/>
          <p:cNvSpPr>
            <a:spLocks noGrp="1"/>
          </p:cNvSpPr>
          <p:nvPr>
            <p:ph type="subTitle" idx="1"/>
          </p:nvPr>
        </p:nvSpPr>
        <p:spPr>
          <a:xfrm>
            <a:off x="3496826" y="1688124"/>
            <a:ext cx="2190541" cy="803867"/>
          </a:xfrm>
        </p:spPr>
        <p:txBody>
          <a:bodyPr/>
          <a:lstStyle/>
          <a:p>
            <a:r>
              <a:rPr lang="en-GB" dirty="0"/>
              <a:t>  </a:t>
            </a:r>
            <a:r>
              <a:rPr lang="en-GB" b="1" dirty="0"/>
              <a:t>    Week 4</a:t>
            </a:r>
          </a:p>
          <a:p>
            <a:r>
              <a:rPr lang="en-GB" b="1" dirty="0"/>
              <a:t>Sandra Okwara</a:t>
            </a:r>
          </a:p>
          <a:p>
            <a:endParaRPr lang="en-GB" dirty="0"/>
          </a:p>
        </p:txBody>
      </p:sp>
      <p:pic>
        <p:nvPicPr>
          <p:cNvPr id="6" name="Picture 5" descr="Diagram&#10;&#10;Description automatically generated">
            <a:extLst>
              <a:ext uri="{FF2B5EF4-FFF2-40B4-BE49-F238E27FC236}">
                <a16:creationId xmlns:a16="http://schemas.microsoft.com/office/drawing/2014/main" id="{550CB5E5-65A1-016B-23AF-498A9F241130}"/>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5000" y="2392392"/>
            <a:ext cx="7686615" cy="3633758"/>
          </a:xfrm>
          <a:prstGeom prst="rect">
            <a:avLst/>
          </a:prstGeom>
        </p:spPr>
      </p:pic>
    </p:spTree>
    <p:extLst>
      <p:ext uri="{BB962C8B-B14F-4D97-AF65-F5344CB8AC3E}">
        <p14:creationId xmlns:p14="http://schemas.microsoft.com/office/powerpoint/2010/main" val="247735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76836"/>
            <a:ext cx="7537819" cy="744468"/>
          </a:xfrm>
        </p:spPr>
        <p:txBody>
          <a:bodyPr>
            <a:normAutofit/>
          </a:bodyPr>
          <a:lstStyle/>
          <a:p>
            <a:r>
              <a:rPr lang="en-GB" b="1" dirty="0"/>
              <a:t>Step Four: Receive Feedback</a:t>
            </a:r>
          </a:p>
        </p:txBody>
      </p:sp>
      <p:sp>
        <p:nvSpPr>
          <p:cNvPr id="5" name="Content Placeholder 4"/>
          <p:cNvSpPr>
            <a:spLocks noGrp="1"/>
          </p:cNvSpPr>
          <p:nvPr>
            <p:ph sz="quarter" idx="13"/>
          </p:nvPr>
        </p:nvSpPr>
        <p:spPr>
          <a:xfrm>
            <a:off x="727957" y="1780249"/>
            <a:ext cx="7724262" cy="4640648"/>
          </a:xfrm>
        </p:spPr>
        <p:txBody>
          <a:bodyPr>
            <a:noAutofit/>
          </a:bodyPr>
          <a:lstStyle/>
          <a:p>
            <a:r>
              <a:rPr lang="en-GB" sz="2000" dirty="0"/>
              <a:t>This is a crucial step in communication as if feedback is not received from the audience, the individual may never know how to improve the way to communicate information </a:t>
            </a:r>
          </a:p>
          <a:p>
            <a:r>
              <a:rPr lang="en-GB" sz="2000" dirty="0"/>
              <a:t>Understand the body language of the individuals receiving the message </a:t>
            </a:r>
          </a:p>
          <a:p>
            <a:r>
              <a:rPr lang="en-GB" sz="2000" dirty="0"/>
              <a:t>Allow time for questions to be asked by the audience </a:t>
            </a:r>
          </a:p>
          <a:p>
            <a:r>
              <a:rPr lang="en-GB" sz="2000" dirty="0"/>
              <a:t>Ask for feedback ( indirect feedback can be used) </a:t>
            </a:r>
          </a:p>
          <a:p>
            <a:endParaRPr lang="en-GB" sz="2000" dirty="0"/>
          </a:p>
          <a:p>
            <a:endParaRPr lang="en-GB" sz="2000" dirty="0"/>
          </a:p>
          <a:p>
            <a:pPr marL="68580" indent="0">
              <a:buNone/>
            </a:pPr>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65892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58" y="776836"/>
            <a:ext cx="7724262" cy="744468"/>
          </a:xfrm>
        </p:spPr>
        <p:txBody>
          <a:bodyPr>
            <a:normAutofit fontScale="90000"/>
          </a:bodyPr>
          <a:lstStyle/>
          <a:p>
            <a:r>
              <a:rPr lang="en-GB" b="1" dirty="0"/>
              <a:t>Step Five: </a:t>
            </a:r>
            <a:r>
              <a:rPr lang="en-GB" b="1" dirty="0" err="1"/>
              <a:t>Analyze</a:t>
            </a:r>
            <a:r>
              <a:rPr lang="en-GB" b="1" dirty="0"/>
              <a:t>/Decode/Learn</a:t>
            </a:r>
          </a:p>
        </p:txBody>
      </p:sp>
      <p:sp>
        <p:nvSpPr>
          <p:cNvPr id="5" name="Content Placeholder 4"/>
          <p:cNvSpPr>
            <a:spLocks noGrp="1"/>
          </p:cNvSpPr>
          <p:nvPr>
            <p:ph sz="quarter" idx="13"/>
          </p:nvPr>
        </p:nvSpPr>
        <p:spPr>
          <a:xfrm>
            <a:off x="727957" y="1780249"/>
            <a:ext cx="7724262" cy="4640648"/>
          </a:xfrm>
        </p:spPr>
        <p:txBody>
          <a:bodyPr>
            <a:noAutofit/>
          </a:bodyPr>
          <a:lstStyle/>
          <a:p>
            <a:r>
              <a:rPr lang="en-GB" sz="2000" dirty="0"/>
              <a:t>Use the feedback provided to develop </a:t>
            </a:r>
          </a:p>
          <a:p>
            <a:r>
              <a:rPr lang="en-GB" sz="2000" dirty="0"/>
              <a:t>Message may need to be written or sent again based on the feedback received. </a:t>
            </a:r>
          </a:p>
          <a:p>
            <a:r>
              <a:rPr lang="en-GB" sz="2000" dirty="0"/>
              <a:t>Consider what the feedback is about the communication </a:t>
            </a:r>
          </a:p>
          <a:p>
            <a:r>
              <a:rPr lang="en-GB" sz="2000" dirty="0"/>
              <a:t>Reflect on what could have been done differently to get a better response </a:t>
            </a:r>
          </a:p>
          <a:p>
            <a:r>
              <a:rPr lang="en-GB" sz="2000" dirty="0"/>
              <a:t>Check if the expectation of the audience was met  </a:t>
            </a:r>
          </a:p>
          <a:p>
            <a:r>
              <a:rPr lang="en-GB" sz="2000" dirty="0"/>
              <a:t>What could be done differently for the future </a:t>
            </a:r>
          </a:p>
          <a:p>
            <a:endParaRPr lang="en-GB" sz="2000" dirty="0"/>
          </a:p>
          <a:p>
            <a:pPr marL="68580" indent="0">
              <a:buNone/>
            </a:pPr>
            <a:endParaRPr lang="en-GB" sz="2000" dirty="0"/>
          </a:p>
          <a:p>
            <a:endParaRPr lang="en-GB" sz="2000" dirty="0"/>
          </a:p>
          <a:p>
            <a:pPr marL="68580" indent="0">
              <a:buNone/>
            </a:pPr>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158358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58" y="776836"/>
            <a:ext cx="7724262" cy="744468"/>
          </a:xfrm>
        </p:spPr>
        <p:txBody>
          <a:bodyPr>
            <a:normAutofit/>
          </a:bodyPr>
          <a:lstStyle/>
          <a:p>
            <a:r>
              <a:rPr lang="en-GB" b="1" dirty="0"/>
              <a:t>Step Six: Change/Improve</a:t>
            </a:r>
          </a:p>
        </p:txBody>
      </p:sp>
      <p:sp>
        <p:nvSpPr>
          <p:cNvPr id="5" name="Content Placeholder 4"/>
          <p:cNvSpPr>
            <a:spLocks noGrp="1"/>
          </p:cNvSpPr>
          <p:nvPr>
            <p:ph sz="quarter" idx="13"/>
          </p:nvPr>
        </p:nvSpPr>
        <p:spPr>
          <a:xfrm>
            <a:off x="727957" y="1780249"/>
            <a:ext cx="7724262" cy="4640648"/>
          </a:xfrm>
        </p:spPr>
        <p:txBody>
          <a:bodyPr>
            <a:noAutofit/>
          </a:bodyPr>
          <a:lstStyle/>
          <a:p>
            <a:r>
              <a:rPr lang="en-GB" sz="2000" dirty="0"/>
              <a:t>For communication to be effective, there needs to be commitment to learning and development </a:t>
            </a:r>
          </a:p>
          <a:p>
            <a:r>
              <a:rPr lang="en-GB" sz="2000" dirty="0"/>
              <a:t>Respect the feedback . </a:t>
            </a:r>
          </a:p>
          <a:p>
            <a:r>
              <a:rPr lang="en-GB" sz="2000" dirty="0"/>
              <a:t>Change your message or behaviour as required </a:t>
            </a:r>
          </a:p>
          <a:p>
            <a:r>
              <a:rPr lang="en-GB" sz="2000" dirty="0"/>
              <a:t>Identify the resources that can support improvement </a:t>
            </a:r>
          </a:p>
          <a:p>
            <a:pPr marL="68580" indent="0">
              <a:buNone/>
            </a:pPr>
            <a:endParaRPr lang="en-GB" sz="2000" dirty="0"/>
          </a:p>
          <a:p>
            <a:pPr marL="68580" indent="0">
              <a:buNone/>
            </a:pPr>
            <a:endParaRPr lang="en-GB" sz="2000" dirty="0"/>
          </a:p>
          <a:p>
            <a:endParaRPr lang="en-GB" sz="2000" dirty="0"/>
          </a:p>
          <a:p>
            <a:pPr marL="68580" indent="0">
              <a:buNone/>
            </a:pPr>
            <a:endParaRPr lang="en-GB" sz="2000" dirty="0"/>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218486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18869"/>
            <a:ext cx="7024744" cy="1009448"/>
          </a:xfrm>
        </p:spPr>
        <p:txBody>
          <a:bodyPr>
            <a:normAutofit fontScale="90000"/>
          </a:bodyPr>
          <a:lstStyle/>
          <a:p>
            <a:br>
              <a:rPr lang="en-GB" dirty="0"/>
            </a:br>
            <a:r>
              <a:rPr lang="en-GB" b="1" dirty="0"/>
              <a:t>Planning your communication </a:t>
            </a:r>
            <a:br>
              <a:rPr lang="en-GB" dirty="0"/>
            </a:br>
            <a:r>
              <a:rPr lang="en-GB" dirty="0"/>
              <a:t>      </a:t>
            </a:r>
            <a:r>
              <a:rPr lang="en-GB" b="1" dirty="0">
                <a:solidFill>
                  <a:schemeClr val="tx1"/>
                </a:solidFill>
              </a:rPr>
              <a:t>7Cs to Communication </a:t>
            </a:r>
          </a:p>
        </p:txBody>
      </p:sp>
      <p:sp>
        <p:nvSpPr>
          <p:cNvPr id="23" name="TextBox 22">
            <a:extLst>
              <a:ext uri="{FF2B5EF4-FFF2-40B4-BE49-F238E27FC236}">
                <a16:creationId xmlns:a16="http://schemas.microsoft.com/office/drawing/2014/main" id="{B2237905-DD9D-CE91-5F75-17D4201A66D6}"/>
              </a:ext>
            </a:extLst>
          </p:cNvPr>
          <p:cNvSpPr txBox="1"/>
          <p:nvPr/>
        </p:nvSpPr>
        <p:spPr>
          <a:xfrm>
            <a:off x="622998" y="1929284"/>
            <a:ext cx="7807569" cy="4031873"/>
          </a:xfrm>
          <a:prstGeom prst="rect">
            <a:avLst/>
          </a:prstGeom>
          <a:noFill/>
        </p:spPr>
        <p:txBody>
          <a:bodyPr wrap="square">
            <a:spAutoFit/>
          </a:bodyPr>
          <a:lstStyle/>
          <a:p>
            <a:r>
              <a:rPr lang="en-GB" b="1" dirty="0"/>
              <a:t>Communication in the workplace needs to be </a:t>
            </a:r>
          </a:p>
          <a:p>
            <a:endParaRPr lang="en-GB" dirty="0"/>
          </a:p>
          <a:p>
            <a:pPr marL="285750" indent="-285750">
              <a:buFont typeface="Arial" panose="020B0604020202020204" pitchFamily="34" charset="0"/>
              <a:buChar char="•"/>
            </a:pPr>
            <a:r>
              <a:rPr lang="en-GB" sz="2000" b="1" dirty="0"/>
              <a:t>Clear</a:t>
            </a:r>
            <a:r>
              <a:rPr lang="en-GB" sz="2000" dirty="0"/>
              <a:t> : Be clear about your message </a:t>
            </a:r>
          </a:p>
          <a:p>
            <a:pPr marL="285750" indent="-285750">
              <a:buFont typeface="Arial" panose="020B0604020202020204" pitchFamily="34" charset="0"/>
              <a:buChar char="•"/>
            </a:pPr>
            <a:r>
              <a:rPr lang="en-GB" sz="2000" b="1" dirty="0"/>
              <a:t>Concise</a:t>
            </a:r>
            <a:r>
              <a:rPr lang="en-GB" sz="2000" dirty="0"/>
              <a:t>:  Stick to the point and keep it brief</a:t>
            </a:r>
          </a:p>
          <a:p>
            <a:pPr marL="285750" indent="-285750">
              <a:buFont typeface="Arial" panose="020B0604020202020204" pitchFamily="34" charset="0"/>
              <a:buChar char="•"/>
            </a:pPr>
            <a:r>
              <a:rPr lang="en-GB" sz="2000" b="1" dirty="0"/>
              <a:t>Concrete: </a:t>
            </a:r>
            <a:r>
              <a:rPr lang="en-GB" sz="2000" dirty="0"/>
              <a:t>Give the audience a focused picture of your message </a:t>
            </a:r>
          </a:p>
          <a:p>
            <a:pPr marL="285750" indent="-285750">
              <a:buFont typeface="Arial" panose="020B0604020202020204" pitchFamily="34" charset="0"/>
              <a:buChar char="•"/>
            </a:pPr>
            <a:r>
              <a:rPr lang="en-GB" sz="2000" b="1" dirty="0"/>
              <a:t>Correct</a:t>
            </a:r>
            <a:r>
              <a:rPr lang="en-GB" sz="2000" dirty="0"/>
              <a:t> :Ensure your message is correct </a:t>
            </a:r>
          </a:p>
          <a:p>
            <a:pPr marL="285750" indent="-285750">
              <a:buFont typeface="Arial" panose="020B0604020202020204" pitchFamily="34" charset="0"/>
              <a:buChar char="•"/>
            </a:pPr>
            <a:r>
              <a:rPr lang="en-GB" sz="2000" b="1" dirty="0"/>
              <a:t>Coherent</a:t>
            </a:r>
            <a:r>
              <a:rPr lang="en-GB" sz="2000" dirty="0"/>
              <a:t>: Ensure your message is logical and points connect to each other </a:t>
            </a:r>
          </a:p>
          <a:p>
            <a:pPr marL="285750" indent="-285750">
              <a:buFont typeface="Arial" panose="020B0604020202020204" pitchFamily="34" charset="0"/>
              <a:buChar char="•"/>
            </a:pPr>
            <a:r>
              <a:rPr lang="en-GB" sz="2000" dirty="0"/>
              <a:t>Complete: provide the audience with </a:t>
            </a:r>
            <a:r>
              <a:rPr lang="en-GB" sz="2000" b="0" i="0" dirty="0">
                <a:solidFill>
                  <a:srgbClr val="333333"/>
                </a:solidFill>
                <a:effectLst/>
              </a:rPr>
              <a:t>everything they need to be informed and, if applicable, take action.</a:t>
            </a:r>
            <a:endParaRPr lang="en-GB" sz="2000" dirty="0"/>
          </a:p>
          <a:p>
            <a:pPr marL="285750" indent="-285750">
              <a:buFont typeface="Arial" panose="020B0604020202020204" pitchFamily="34" charset="0"/>
              <a:buChar char="•"/>
            </a:pPr>
            <a:r>
              <a:rPr lang="en-GB" sz="2000" b="1" dirty="0"/>
              <a:t>Courteous: </a:t>
            </a:r>
            <a:r>
              <a:rPr lang="en-GB" sz="2000" dirty="0"/>
              <a:t>Be friendly, open and honest in your communication </a:t>
            </a:r>
          </a:p>
        </p:txBody>
      </p:sp>
    </p:spTree>
    <p:extLst>
      <p:ext uri="{BB962C8B-B14F-4D97-AF65-F5344CB8AC3E}">
        <p14:creationId xmlns:p14="http://schemas.microsoft.com/office/powerpoint/2010/main" val="223013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321548"/>
            <a:ext cx="7410985" cy="904352"/>
          </a:xfrm>
        </p:spPr>
        <p:txBody>
          <a:bodyPr>
            <a:normAutofit/>
          </a:bodyPr>
          <a:lstStyle/>
          <a:p>
            <a:r>
              <a:rPr lang="en-GB" dirty="0"/>
              <a:t>Rhetoric Triangle </a:t>
            </a:r>
          </a:p>
        </p:txBody>
      </p:sp>
      <p:sp>
        <p:nvSpPr>
          <p:cNvPr id="5" name="Content Placeholder 4"/>
          <p:cNvSpPr>
            <a:spLocks noGrp="1"/>
          </p:cNvSpPr>
          <p:nvPr>
            <p:ph sz="quarter" idx="13"/>
          </p:nvPr>
        </p:nvSpPr>
        <p:spPr>
          <a:xfrm>
            <a:off x="727957" y="1225901"/>
            <a:ext cx="4768491" cy="5194996"/>
          </a:xfrm>
        </p:spPr>
        <p:txBody>
          <a:bodyPr>
            <a:noAutofit/>
          </a:bodyPr>
          <a:lstStyle/>
          <a:p>
            <a:r>
              <a:rPr lang="en-GB" sz="2000" b="1" dirty="0"/>
              <a:t>Ethos</a:t>
            </a:r>
            <a:r>
              <a:rPr lang="en-GB" sz="2000" dirty="0"/>
              <a:t>: Build trust by establishing your credibility and authority </a:t>
            </a:r>
            <a:r>
              <a:rPr lang="en-GB" sz="2000" b="1" dirty="0"/>
              <a:t>(Writer)</a:t>
            </a:r>
          </a:p>
          <a:p>
            <a:r>
              <a:rPr lang="en-GB" sz="2000" b="1" dirty="0"/>
              <a:t>Pathos</a:t>
            </a:r>
            <a:r>
              <a:rPr lang="en-GB" sz="2000" dirty="0"/>
              <a:t>: Connecting to your audience interest and values  by appealing to your emotion </a:t>
            </a:r>
            <a:r>
              <a:rPr lang="en-GB" sz="2000" b="1" dirty="0"/>
              <a:t>(Audience).</a:t>
            </a:r>
          </a:p>
          <a:p>
            <a:r>
              <a:rPr lang="en-GB" sz="2000" b="1" dirty="0"/>
              <a:t>Logos</a:t>
            </a:r>
            <a:r>
              <a:rPr lang="en-GB" sz="2000" dirty="0"/>
              <a:t>: Using well constructed and clearly argued ideas to appeal to your audience's intelligence </a:t>
            </a:r>
            <a:r>
              <a:rPr lang="en-GB" sz="2000" b="1" dirty="0"/>
              <a:t>(Context).</a:t>
            </a:r>
          </a:p>
        </p:txBody>
      </p:sp>
      <p:pic>
        <p:nvPicPr>
          <p:cNvPr id="8" name="Picture 7">
            <a:extLst>
              <a:ext uri="{FF2B5EF4-FFF2-40B4-BE49-F238E27FC236}">
                <a16:creationId xmlns:a16="http://schemas.microsoft.com/office/drawing/2014/main" id="{AA4B8B2C-048C-3AD1-C1D7-8A446FEEC980}"/>
              </a:ext>
            </a:extLst>
          </p:cNvPr>
          <p:cNvPicPr>
            <a:picLocks noChangeAspect="1"/>
          </p:cNvPicPr>
          <p:nvPr/>
        </p:nvPicPr>
        <p:blipFill>
          <a:blip r:embed="rId2"/>
          <a:stretch>
            <a:fillRect/>
          </a:stretch>
        </p:blipFill>
        <p:spPr>
          <a:xfrm>
            <a:off x="5496448" y="1225900"/>
            <a:ext cx="3044219" cy="2769331"/>
          </a:xfrm>
          <a:prstGeom prst="rect">
            <a:avLst/>
          </a:prstGeom>
        </p:spPr>
      </p:pic>
    </p:spTree>
    <p:extLst>
      <p:ext uri="{BB962C8B-B14F-4D97-AF65-F5344CB8AC3E}">
        <p14:creationId xmlns:p14="http://schemas.microsoft.com/office/powerpoint/2010/main" val="205236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17296"/>
            <a:ext cx="7410985" cy="670330"/>
          </a:xfrm>
        </p:spPr>
        <p:txBody>
          <a:bodyPr>
            <a:normAutofit fontScale="90000"/>
          </a:bodyPr>
          <a:lstStyle/>
          <a:p>
            <a:r>
              <a:rPr lang="en-GB" dirty="0"/>
              <a:t>Ethos (Writer) </a:t>
            </a:r>
          </a:p>
        </p:txBody>
      </p:sp>
      <p:sp>
        <p:nvSpPr>
          <p:cNvPr id="5" name="Content Placeholder 4"/>
          <p:cNvSpPr>
            <a:spLocks noGrp="1"/>
          </p:cNvSpPr>
          <p:nvPr>
            <p:ph sz="quarter" idx="13"/>
          </p:nvPr>
        </p:nvSpPr>
        <p:spPr>
          <a:xfrm>
            <a:off x="784927" y="1487627"/>
            <a:ext cx="7833090" cy="4553077"/>
          </a:xfrm>
        </p:spPr>
        <p:txBody>
          <a:bodyPr>
            <a:noAutofit/>
          </a:bodyPr>
          <a:lstStyle/>
          <a:p>
            <a:r>
              <a:rPr lang="en-GB" sz="2000" dirty="0"/>
              <a:t>This is the way in which the argument is affected by the Speaker/writer (Ethos) </a:t>
            </a:r>
          </a:p>
          <a:p>
            <a:r>
              <a:rPr lang="en-GB" sz="2000" dirty="0"/>
              <a:t>First clarify who you are from the beginning </a:t>
            </a:r>
          </a:p>
          <a:p>
            <a:r>
              <a:rPr lang="en-GB" sz="2000" dirty="0"/>
              <a:t>Audience may feel you are hiding something if they don’t understand who you are and why you are passing the in formation </a:t>
            </a:r>
          </a:p>
          <a:p>
            <a:r>
              <a:rPr lang="en-GB" sz="2000" dirty="0"/>
              <a:t>The audience will try to understand your motives , beliefs, values and your assumptions to help them to evaluate your credibility and sincerity </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167343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817296"/>
            <a:ext cx="7410985" cy="670330"/>
          </a:xfrm>
        </p:spPr>
        <p:txBody>
          <a:bodyPr>
            <a:normAutofit fontScale="90000"/>
          </a:bodyPr>
          <a:lstStyle/>
          <a:p>
            <a:r>
              <a:rPr lang="en-GB" dirty="0"/>
              <a:t>Pathos (Audience)</a:t>
            </a:r>
          </a:p>
        </p:txBody>
      </p:sp>
      <p:sp>
        <p:nvSpPr>
          <p:cNvPr id="5" name="Content Placeholder 4"/>
          <p:cNvSpPr>
            <a:spLocks noGrp="1"/>
          </p:cNvSpPr>
          <p:nvPr>
            <p:ph sz="quarter" idx="13"/>
          </p:nvPr>
        </p:nvSpPr>
        <p:spPr>
          <a:xfrm>
            <a:off x="784927" y="1487627"/>
            <a:ext cx="7833090" cy="4553077"/>
          </a:xfrm>
        </p:spPr>
        <p:txBody>
          <a:bodyPr>
            <a:noAutofit/>
          </a:bodyPr>
          <a:lstStyle/>
          <a:p>
            <a:r>
              <a:rPr lang="en-GB" sz="2000" dirty="0"/>
              <a:t>In workplace communication, individuals need to understand the audience they are communicating with and appeal to their emotions </a:t>
            </a:r>
          </a:p>
          <a:p>
            <a:r>
              <a:rPr lang="en-GB" sz="2000" dirty="0"/>
              <a:t>Be clear with what you are communicating with the audience </a:t>
            </a:r>
          </a:p>
          <a:p>
            <a:r>
              <a:rPr lang="en-GB" sz="2000" dirty="0"/>
              <a:t>Communication style needs to be planned </a:t>
            </a:r>
          </a:p>
          <a:p>
            <a:r>
              <a:rPr lang="en-GB" sz="2000" dirty="0"/>
              <a:t>Understand your audience and avoid the use of jargons </a:t>
            </a:r>
          </a:p>
          <a:p>
            <a:r>
              <a:rPr lang="en-GB" sz="2000" dirty="0"/>
              <a:t>Pay attention to your emotions </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285598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Logos (Context)</a:t>
            </a:r>
          </a:p>
        </p:txBody>
      </p:sp>
      <p:sp>
        <p:nvSpPr>
          <p:cNvPr id="3" name="Content Placeholder 2"/>
          <p:cNvSpPr>
            <a:spLocks noGrp="1"/>
          </p:cNvSpPr>
          <p:nvPr>
            <p:ph idx="1"/>
          </p:nvPr>
        </p:nvSpPr>
        <p:spPr/>
        <p:txBody>
          <a:bodyPr/>
          <a:lstStyle/>
          <a:p>
            <a:r>
              <a:rPr lang="en-GB" dirty="0"/>
              <a:t>Use relevant argument </a:t>
            </a:r>
          </a:p>
          <a:p>
            <a:r>
              <a:rPr lang="en-GB" dirty="0"/>
              <a:t>Provide evidence for your claims </a:t>
            </a:r>
          </a:p>
          <a:p>
            <a:r>
              <a:rPr lang="en-GB" dirty="0"/>
              <a:t>Be logical </a:t>
            </a:r>
          </a:p>
        </p:txBody>
      </p:sp>
    </p:spTree>
    <p:extLst>
      <p:ext uri="{BB962C8B-B14F-4D97-AF65-F5344CB8AC3E}">
        <p14:creationId xmlns:p14="http://schemas.microsoft.com/office/powerpoint/2010/main" val="205253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56598"/>
            <a:ext cx="7024744" cy="1110362"/>
          </a:xfrm>
        </p:spPr>
        <p:txBody>
          <a:bodyPr>
            <a:normAutofit fontScale="90000"/>
          </a:bodyPr>
          <a:lstStyle/>
          <a:p>
            <a:r>
              <a:rPr lang="en-GB" b="1" dirty="0"/>
              <a:t>Using the Rhetorical Triangle </a:t>
            </a:r>
          </a:p>
        </p:txBody>
      </p:sp>
      <p:sp>
        <p:nvSpPr>
          <p:cNvPr id="3" name="Content Placeholder 2"/>
          <p:cNvSpPr>
            <a:spLocks noGrp="1"/>
          </p:cNvSpPr>
          <p:nvPr>
            <p:ph idx="1"/>
          </p:nvPr>
        </p:nvSpPr>
        <p:spPr>
          <a:xfrm>
            <a:off x="1043491" y="1731696"/>
            <a:ext cx="7429279" cy="4569707"/>
          </a:xfrm>
        </p:spPr>
        <p:txBody>
          <a:bodyPr>
            <a:normAutofit/>
          </a:bodyPr>
          <a:lstStyle/>
          <a:p>
            <a:r>
              <a:rPr lang="en-GB" b="1" dirty="0"/>
              <a:t> Establish Your Credibility (Ethos)</a:t>
            </a:r>
          </a:p>
          <a:p>
            <a:r>
              <a:rPr lang="en-GB" dirty="0"/>
              <a:t>Ensure you reveal your biases, values and belief to the audience </a:t>
            </a:r>
          </a:p>
          <a:p>
            <a:r>
              <a:rPr lang="en-GB" dirty="0"/>
              <a:t>Explain your expertise </a:t>
            </a:r>
          </a:p>
          <a:p>
            <a:r>
              <a:rPr lang="en-GB" dirty="0"/>
              <a:t>Make use of appropriate testimony from experts</a:t>
            </a:r>
          </a:p>
          <a:p>
            <a:r>
              <a:rPr lang="en-GB" dirty="0"/>
              <a:t>Consider why you are communicating with the audience . Is it : A call for action? To give information? Persuade them to change? Give ideas? Entertain them ? </a:t>
            </a:r>
          </a:p>
          <a:p>
            <a:endParaRPr lang="en-GB" dirty="0"/>
          </a:p>
        </p:txBody>
      </p:sp>
    </p:spTree>
    <p:extLst>
      <p:ext uri="{BB962C8B-B14F-4D97-AF65-F5344CB8AC3E}">
        <p14:creationId xmlns:p14="http://schemas.microsoft.com/office/powerpoint/2010/main" val="138905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Appeal to the Audience's Emotions (Pathos)</a:t>
            </a:r>
          </a:p>
        </p:txBody>
      </p:sp>
      <p:sp>
        <p:nvSpPr>
          <p:cNvPr id="3" name="Content Placeholder 2"/>
          <p:cNvSpPr>
            <a:spLocks noGrp="1"/>
          </p:cNvSpPr>
          <p:nvPr>
            <p:ph idx="1"/>
          </p:nvPr>
        </p:nvSpPr>
        <p:spPr>
          <a:xfrm>
            <a:off x="1043492" y="2323652"/>
            <a:ext cx="7332814" cy="3508977"/>
          </a:xfrm>
        </p:spPr>
        <p:txBody>
          <a:bodyPr>
            <a:normAutofit/>
          </a:bodyPr>
          <a:lstStyle/>
          <a:p>
            <a:r>
              <a:rPr lang="en-GB" dirty="0"/>
              <a:t>There is a need to understand the audience </a:t>
            </a:r>
          </a:p>
          <a:p>
            <a:r>
              <a:rPr lang="en-GB" dirty="0"/>
              <a:t>Connect with your audience </a:t>
            </a:r>
          </a:p>
          <a:p>
            <a:r>
              <a:rPr lang="en-GB" dirty="0"/>
              <a:t>Understand the expectations of the audience </a:t>
            </a:r>
          </a:p>
          <a:p>
            <a:r>
              <a:rPr lang="en-GB" dirty="0"/>
              <a:t>Understand why they are reading / or listening to you </a:t>
            </a:r>
          </a:p>
          <a:p>
            <a:r>
              <a:rPr lang="en-GB" dirty="0"/>
              <a:t>Ensure you know what you expect from the discussion  </a:t>
            </a:r>
          </a:p>
          <a:p>
            <a:r>
              <a:rPr lang="en-GB" dirty="0"/>
              <a:t>What type of emotion do you want to evoke? </a:t>
            </a:r>
          </a:p>
        </p:txBody>
      </p:sp>
    </p:spTree>
    <p:extLst>
      <p:ext uri="{BB962C8B-B14F-4D97-AF65-F5344CB8AC3E}">
        <p14:creationId xmlns:p14="http://schemas.microsoft.com/office/powerpoint/2010/main" val="142790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7880"/>
            <a:ext cx="7024744" cy="937404"/>
          </a:xfrm>
        </p:spPr>
        <p:txBody>
          <a:bodyPr/>
          <a:lstStyle/>
          <a:p>
            <a:r>
              <a:rPr lang="en-GB" dirty="0"/>
              <a:t>Communication Skills </a:t>
            </a:r>
          </a:p>
        </p:txBody>
      </p:sp>
      <p:sp>
        <p:nvSpPr>
          <p:cNvPr id="3" name="Content Placeholder 2"/>
          <p:cNvSpPr>
            <a:spLocks noGrp="1"/>
          </p:cNvSpPr>
          <p:nvPr>
            <p:ph idx="1"/>
          </p:nvPr>
        </p:nvSpPr>
        <p:spPr>
          <a:xfrm>
            <a:off x="1043492" y="1771292"/>
            <a:ext cx="6777317" cy="2254368"/>
          </a:xfrm>
        </p:spPr>
        <p:txBody>
          <a:bodyPr/>
          <a:lstStyle/>
          <a:p>
            <a:r>
              <a:rPr lang="en-GB" dirty="0"/>
              <a:t>Basics of Workplace Communication </a:t>
            </a:r>
          </a:p>
          <a:p>
            <a:r>
              <a:rPr lang="en-GB" dirty="0"/>
              <a:t>Planning communication in the workplace </a:t>
            </a:r>
          </a:p>
          <a:p>
            <a:r>
              <a:rPr lang="en-GB" dirty="0"/>
              <a:t>Effective Written Communication </a:t>
            </a:r>
          </a:p>
          <a:p>
            <a:r>
              <a:rPr lang="en-GB" dirty="0"/>
              <a:t>Effective Face to Face Communication </a:t>
            </a:r>
          </a:p>
          <a:p>
            <a:endParaRPr lang="en-GB" dirty="0"/>
          </a:p>
        </p:txBody>
      </p:sp>
      <p:pic>
        <p:nvPicPr>
          <p:cNvPr id="6" name="Picture 5" descr="Logo, company name&#10;&#10;Description automatically generated">
            <a:extLst>
              <a:ext uri="{FF2B5EF4-FFF2-40B4-BE49-F238E27FC236}">
                <a16:creationId xmlns:a16="http://schemas.microsoft.com/office/drawing/2014/main" id="{ED8DA59C-B21D-EB20-88DB-E9F349FF04E8}"/>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51077" y="3930772"/>
            <a:ext cx="6425149" cy="2295298"/>
          </a:xfrm>
          <a:prstGeom prst="rect">
            <a:avLst/>
          </a:prstGeom>
        </p:spPr>
      </p:pic>
      <p:sp>
        <p:nvSpPr>
          <p:cNvPr id="7" name="TextBox 6">
            <a:extLst>
              <a:ext uri="{FF2B5EF4-FFF2-40B4-BE49-F238E27FC236}">
                <a16:creationId xmlns:a16="http://schemas.microsoft.com/office/drawing/2014/main" id="{7C991564-463D-9EED-6819-7C2A34E7F34F}"/>
              </a:ext>
            </a:extLst>
          </p:cNvPr>
          <p:cNvSpPr txBox="1"/>
          <p:nvPr/>
        </p:nvSpPr>
        <p:spPr>
          <a:xfrm>
            <a:off x="581809" y="7937919"/>
            <a:ext cx="7239000" cy="230832"/>
          </a:xfrm>
          <a:prstGeom prst="rect">
            <a:avLst/>
          </a:prstGeom>
          <a:noFill/>
        </p:spPr>
        <p:txBody>
          <a:bodyPr wrap="square" rtlCol="0">
            <a:spAutoFit/>
          </a:bodyPr>
          <a:lstStyle/>
          <a:p>
            <a:r>
              <a:rPr lang="en-GB" sz="900">
                <a:hlinkClick r:id="rId3" tooltip="http://www.rexchimex.com/2017/05/the-need-for-simple-communication-skills.html"/>
              </a:rPr>
              <a:t>This Photo</a:t>
            </a:r>
            <a:r>
              <a:rPr lang="en-GB" sz="900"/>
              <a:t> by Unknown Author is licensed under </a:t>
            </a:r>
            <a:r>
              <a:rPr lang="en-GB" sz="900">
                <a:hlinkClick r:id="rId4" tooltip="https://creativecommons.org/licenses/by/3.0/"/>
              </a:rPr>
              <a:t>CC BY</a:t>
            </a:r>
            <a:endParaRPr lang="en-GB" sz="900"/>
          </a:p>
        </p:txBody>
      </p:sp>
    </p:spTree>
    <p:extLst>
      <p:ext uri="{BB962C8B-B14F-4D97-AF65-F5344CB8AC3E}">
        <p14:creationId xmlns:p14="http://schemas.microsoft.com/office/powerpoint/2010/main" val="1690191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33422"/>
            <a:ext cx="7024744" cy="1200574"/>
          </a:xfrm>
        </p:spPr>
        <p:txBody>
          <a:bodyPr>
            <a:normAutofit fontScale="90000"/>
          </a:bodyPr>
          <a:lstStyle/>
          <a:p>
            <a:r>
              <a:rPr lang="en-GB" b="1" dirty="0"/>
              <a:t>Consider the Context (Logos)</a:t>
            </a:r>
          </a:p>
        </p:txBody>
      </p:sp>
      <p:sp>
        <p:nvSpPr>
          <p:cNvPr id="3" name="Content Placeholder 2"/>
          <p:cNvSpPr>
            <a:spLocks noGrp="1"/>
          </p:cNvSpPr>
          <p:nvPr>
            <p:ph idx="1"/>
          </p:nvPr>
        </p:nvSpPr>
        <p:spPr>
          <a:xfrm>
            <a:off x="1043492" y="2323652"/>
            <a:ext cx="7236350" cy="3800926"/>
          </a:xfrm>
        </p:spPr>
        <p:txBody>
          <a:bodyPr>
            <a:normAutofit/>
          </a:bodyPr>
          <a:lstStyle/>
          <a:p>
            <a:pPr marL="68580" indent="0">
              <a:buNone/>
            </a:pPr>
            <a:r>
              <a:rPr lang="en-GB" dirty="0"/>
              <a:t>Consider the best way to deliver your message </a:t>
            </a:r>
          </a:p>
          <a:p>
            <a:r>
              <a:rPr lang="en-GB" dirty="0"/>
              <a:t>Identify the best way to pass the message (Presentation, email, phone, face to face, letter etc)</a:t>
            </a:r>
          </a:p>
          <a:p>
            <a:r>
              <a:rPr lang="en-GB" dirty="0"/>
              <a:t>Consider if you need to use a formal or informal tone to deliver the message </a:t>
            </a:r>
          </a:p>
          <a:p>
            <a:r>
              <a:rPr lang="en-GB" dirty="0"/>
              <a:t>Give as much background information as needed</a:t>
            </a:r>
          </a:p>
          <a:p>
            <a:r>
              <a:rPr lang="en-GB" dirty="0"/>
              <a:t>Deal with counter arguments as needed. </a:t>
            </a:r>
          </a:p>
          <a:p>
            <a:pPr marL="68580" indent="0">
              <a:buNone/>
            </a:pPr>
            <a:endParaRPr lang="en-GB" dirty="0"/>
          </a:p>
        </p:txBody>
      </p:sp>
    </p:spTree>
    <p:extLst>
      <p:ext uri="{BB962C8B-B14F-4D97-AF65-F5344CB8AC3E}">
        <p14:creationId xmlns:p14="http://schemas.microsoft.com/office/powerpoint/2010/main" val="856469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58" y="534074"/>
            <a:ext cx="7724262" cy="809204"/>
          </a:xfrm>
        </p:spPr>
        <p:txBody>
          <a:bodyPr>
            <a:normAutofit fontScale="90000"/>
          </a:bodyPr>
          <a:lstStyle/>
          <a:p>
            <a:br>
              <a:rPr lang="en-GB" dirty="0"/>
            </a:br>
            <a:br>
              <a:rPr lang="en-GB" dirty="0"/>
            </a:br>
            <a:br>
              <a:rPr lang="en-GB" dirty="0"/>
            </a:br>
            <a:br>
              <a:rPr lang="en-GB" dirty="0"/>
            </a:br>
            <a:br>
              <a:rPr lang="en-GB" dirty="0"/>
            </a:br>
            <a:br>
              <a:rPr lang="en-GB" dirty="0"/>
            </a:br>
            <a:r>
              <a:rPr lang="en-GB" dirty="0"/>
              <a:t> </a:t>
            </a:r>
            <a:br>
              <a:rPr lang="en-GB" dirty="0"/>
            </a:br>
            <a:br>
              <a:rPr lang="en-GB" dirty="0"/>
            </a:br>
            <a:br>
              <a:rPr lang="en-GB" dirty="0"/>
            </a:br>
            <a:br>
              <a:rPr lang="en-GB" dirty="0"/>
            </a:br>
            <a:r>
              <a:rPr lang="en-GB" dirty="0"/>
              <a:t>Key Points to remember </a:t>
            </a:r>
            <a:endParaRPr lang="en-GB" b="1" dirty="0"/>
          </a:p>
        </p:txBody>
      </p:sp>
      <p:sp>
        <p:nvSpPr>
          <p:cNvPr id="5" name="Content Placeholder 4"/>
          <p:cNvSpPr>
            <a:spLocks noGrp="1"/>
          </p:cNvSpPr>
          <p:nvPr>
            <p:ph sz="quarter" idx="13"/>
          </p:nvPr>
        </p:nvSpPr>
        <p:spPr>
          <a:xfrm>
            <a:off x="727957" y="1451610"/>
            <a:ext cx="7724262" cy="4969287"/>
          </a:xfrm>
        </p:spPr>
        <p:txBody>
          <a:bodyPr>
            <a:noAutofit/>
          </a:bodyPr>
          <a:lstStyle/>
          <a:p>
            <a:pPr marL="68580" indent="0">
              <a:buNone/>
            </a:pPr>
            <a:endParaRPr lang="en-GB" sz="2000" dirty="0"/>
          </a:p>
          <a:p>
            <a:r>
              <a:rPr lang="en-GB" sz="2000" dirty="0"/>
              <a:t>The Communication Cycle is a six-step process for organizing and presenting a message effectively. You can apply it in all situations that involve communication, but it's most useful for important or complex communications.</a:t>
            </a:r>
          </a:p>
          <a:p>
            <a:r>
              <a:rPr lang="en-GB" sz="2000" dirty="0"/>
              <a:t>The process follows a cycle that includes these six steps:</a:t>
            </a:r>
          </a:p>
          <a:p>
            <a:r>
              <a:rPr lang="en-GB" sz="2000" dirty="0"/>
              <a:t>Clarify your aim.</a:t>
            </a:r>
          </a:p>
          <a:p>
            <a:r>
              <a:rPr lang="en-GB" sz="2000" dirty="0"/>
              <a:t>Compose/Encode.</a:t>
            </a:r>
          </a:p>
          <a:p>
            <a:r>
              <a:rPr lang="en-GB" sz="2000" dirty="0"/>
              <a:t>Transmit/Deliver.</a:t>
            </a:r>
          </a:p>
          <a:p>
            <a:r>
              <a:rPr lang="en-GB" sz="2000" dirty="0"/>
              <a:t>Receive feedback.</a:t>
            </a:r>
          </a:p>
          <a:p>
            <a:r>
              <a:rPr lang="en-GB" sz="2000" dirty="0" err="1"/>
              <a:t>Analyze</a:t>
            </a:r>
            <a:r>
              <a:rPr lang="en-GB" sz="2000" dirty="0"/>
              <a:t>/Decode/Learn.</a:t>
            </a:r>
          </a:p>
          <a:p>
            <a:r>
              <a:rPr lang="en-GB" sz="2000" dirty="0"/>
              <a:t>Change/Improve.</a:t>
            </a:r>
          </a:p>
          <a:p>
            <a:pPr marL="68580" indent="0">
              <a:buNone/>
            </a:pPr>
            <a:endParaRPr lang="en-GB" sz="2000" dirty="0"/>
          </a:p>
          <a:p>
            <a:endParaRPr lang="en-GB" sz="2000" dirty="0"/>
          </a:p>
          <a:p>
            <a:pPr marL="68580" indent="0">
              <a:buNone/>
            </a:pPr>
            <a:endParaRPr lang="en-GB" sz="2000" dirty="0"/>
          </a:p>
        </p:txBody>
      </p:sp>
      <p:pic>
        <p:nvPicPr>
          <p:cNvPr id="6" name="Picture 5" descr="Text, letter&#10;&#10;Description automatically generated">
            <a:extLst>
              <a:ext uri="{FF2B5EF4-FFF2-40B4-BE49-F238E27FC236}">
                <a16:creationId xmlns:a16="http://schemas.microsoft.com/office/drawing/2014/main" id="{1DBC51CB-B702-0874-36B2-B7A24E5247A3}"/>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8189" y="3449293"/>
            <a:ext cx="4324709" cy="2709967"/>
          </a:xfrm>
          <a:prstGeom prst="rect">
            <a:avLst/>
          </a:prstGeom>
        </p:spPr>
      </p:pic>
    </p:spTree>
    <p:extLst>
      <p:ext uri="{BB962C8B-B14F-4D97-AF65-F5344CB8AC3E}">
        <p14:creationId xmlns:p14="http://schemas.microsoft.com/office/powerpoint/2010/main" val="2219806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D103-A864-E00D-7F53-A8C51B9AD65A}"/>
              </a:ext>
            </a:extLst>
          </p:cNvPr>
          <p:cNvSpPr>
            <a:spLocks noGrp="1"/>
          </p:cNvSpPr>
          <p:nvPr>
            <p:ph type="title"/>
          </p:nvPr>
        </p:nvSpPr>
        <p:spPr/>
        <p:txBody>
          <a:bodyPr>
            <a:normAutofit fontScale="90000"/>
          </a:bodyPr>
          <a:lstStyle/>
          <a:p>
            <a:r>
              <a:rPr lang="en-GB" dirty="0"/>
              <a:t>What have you Learnt?</a:t>
            </a:r>
            <a:br>
              <a:rPr lang="en-GB" dirty="0"/>
            </a:br>
            <a:endParaRPr lang="en-GB" dirty="0"/>
          </a:p>
        </p:txBody>
      </p:sp>
      <p:pic>
        <p:nvPicPr>
          <p:cNvPr id="6" name="Content Placeholder 5" descr="A screenshot of a video game&#10;&#10;Description automatically generated">
            <a:extLst>
              <a:ext uri="{FF2B5EF4-FFF2-40B4-BE49-F238E27FC236}">
                <a16:creationId xmlns:a16="http://schemas.microsoft.com/office/drawing/2014/main" id="{806BFBDD-9C5A-1F61-9943-6E66B7B1F388}"/>
              </a:ext>
            </a:extLst>
          </p:cNvPr>
          <p:cNvPicPr>
            <a:picLocks noGrp="1" noChangeAspect="1"/>
          </p:cNvPicPr>
          <p:nvPr>
            <p:ph sz="quarter" idx="13"/>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7185" y="1515255"/>
            <a:ext cx="5739441" cy="1125715"/>
          </a:xfrm>
        </p:spPr>
      </p:pic>
      <p:pic>
        <p:nvPicPr>
          <p:cNvPr id="9" name="Picture 8" descr="A picture containing text&#10;&#10;Description automatically generated">
            <a:extLst>
              <a:ext uri="{FF2B5EF4-FFF2-40B4-BE49-F238E27FC236}">
                <a16:creationId xmlns:a16="http://schemas.microsoft.com/office/drawing/2014/main" id="{678D58D2-3C1B-9A37-B26A-D4C40118CA9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0332" y="3128562"/>
            <a:ext cx="8045570" cy="3393008"/>
          </a:xfrm>
          <a:prstGeom prst="rect">
            <a:avLst/>
          </a:prstGeom>
        </p:spPr>
      </p:pic>
    </p:spTree>
    <p:extLst>
      <p:ext uri="{BB962C8B-B14F-4D97-AF65-F5344CB8AC3E}">
        <p14:creationId xmlns:p14="http://schemas.microsoft.com/office/powerpoint/2010/main" val="256836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589" y="1071384"/>
            <a:ext cx="8108830" cy="1010458"/>
          </a:xfrm>
        </p:spPr>
        <p:txBody>
          <a:bodyPr>
            <a:normAutofit/>
          </a:bodyPr>
          <a:lstStyle/>
          <a:p>
            <a:r>
              <a:rPr lang="en-GB" sz="3200" b="1" dirty="0"/>
              <a:t>Basics of Workplace Communication </a:t>
            </a:r>
          </a:p>
        </p:txBody>
      </p:sp>
      <p:sp>
        <p:nvSpPr>
          <p:cNvPr id="3" name="Content Placeholder 2"/>
          <p:cNvSpPr>
            <a:spLocks noGrp="1"/>
          </p:cNvSpPr>
          <p:nvPr>
            <p:ph idx="1"/>
          </p:nvPr>
        </p:nvSpPr>
        <p:spPr>
          <a:xfrm>
            <a:off x="540589" y="2081842"/>
            <a:ext cx="7916111" cy="4191427"/>
          </a:xfrm>
        </p:spPr>
        <p:txBody>
          <a:bodyPr>
            <a:normAutofit/>
          </a:bodyPr>
          <a:lstStyle/>
          <a:p>
            <a:pPr marL="68580" indent="0">
              <a:buNone/>
            </a:pPr>
            <a:r>
              <a:rPr lang="en-GB" i="1" dirty="0">
                <a:solidFill>
                  <a:schemeClr val="tx2">
                    <a:lumMod val="75000"/>
                  </a:schemeClr>
                </a:solidFill>
              </a:rPr>
              <a:t>Different Channels are available for communication in the workplace. A systematic approach is required to ensure workplace  communication is effective. </a:t>
            </a:r>
          </a:p>
          <a:p>
            <a:pPr marL="68580" indent="0">
              <a:buNone/>
            </a:pPr>
            <a:r>
              <a:rPr lang="en-GB" i="1" dirty="0">
                <a:solidFill>
                  <a:schemeClr val="tx2">
                    <a:lumMod val="75000"/>
                  </a:schemeClr>
                </a:solidFill>
              </a:rPr>
              <a:t>It is important to understand the communication cycle </a:t>
            </a:r>
          </a:p>
          <a:p>
            <a:pPr marL="68580" indent="0">
              <a:buNone/>
            </a:pPr>
            <a:endParaRPr lang="en-GB" dirty="0"/>
          </a:p>
          <a:p>
            <a:pPr marL="68580" indent="0">
              <a:buNone/>
            </a:pPr>
            <a:endParaRPr lang="en-GB" dirty="0"/>
          </a:p>
          <a:p>
            <a:pPr marL="68580" indent="0">
              <a:buNone/>
            </a:pPr>
            <a:endParaRPr lang="en-GB" i="1" dirty="0"/>
          </a:p>
        </p:txBody>
      </p:sp>
      <p:pic>
        <p:nvPicPr>
          <p:cNvPr id="12" name="Picture 11" descr="A picture containing text&#10;&#10;Description automatically generated">
            <a:extLst>
              <a:ext uri="{FF2B5EF4-FFF2-40B4-BE49-F238E27FC236}">
                <a16:creationId xmlns:a16="http://schemas.microsoft.com/office/drawing/2014/main" id="{0C99E7D0-B912-F1A9-6DD4-9C4C40F52519}"/>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43492" y="4502989"/>
            <a:ext cx="6596333" cy="1661012"/>
          </a:xfrm>
          <a:prstGeom prst="rect">
            <a:avLst/>
          </a:prstGeom>
        </p:spPr>
      </p:pic>
    </p:spTree>
    <p:extLst>
      <p:ext uri="{BB962C8B-B14F-4D97-AF65-F5344CB8AC3E}">
        <p14:creationId xmlns:p14="http://schemas.microsoft.com/office/powerpoint/2010/main" val="334007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41" y="839638"/>
            <a:ext cx="5526655" cy="580846"/>
          </a:xfrm>
        </p:spPr>
        <p:txBody>
          <a:bodyPr>
            <a:normAutofit/>
          </a:bodyPr>
          <a:lstStyle/>
          <a:p>
            <a:r>
              <a:rPr lang="en-GB" sz="3200" dirty="0"/>
              <a:t>Communication Cycle </a:t>
            </a:r>
          </a:p>
        </p:txBody>
      </p:sp>
      <p:sp>
        <p:nvSpPr>
          <p:cNvPr id="3" name="Content Placeholder 2"/>
          <p:cNvSpPr>
            <a:spLocks noGrp="1"/>
          </p:cNvSpPr>
          <p:nvPr>
            <p:ph idx="1"/>
          </p:nvPr>
        </p:nvSpPr>
        <p:spPr>
          <a:xfrm>
            <a:off x="868392" y="1748287"/>
            <a:ext cx="7729267" cy="4763045"/>
          </a:xfrm>
        </p:spPr>
        <p:txBody>
          <a:bodyPr>
            <a:normAutofit fontScale="92500"/>
          </a:bodyPr>
          <a:lstStyle/>
          <a:p>
            <a:pPr marL="68580" indent="0" algn="ctr">
              <a:buNone/>
            </a:pPr>
            <a:r>
              <a:rPr lang="en-GB" i="1" dirty="0"/>
              <a:t>Workplace communication is required to be made in a clear, concise and easy manner to aid better understanding. </a:t>
            </a:r>
            <a:endParaRPr lang="en-GB" dirty="0"/>
          </a:p>
          <a:p>
            <a:r>
              <a:rPr lang="en-GB" dirty="0"/>
              <a:t>Do you Struggle to plan your message?</a:t>
            </a:r>
          </a:p>
          <a:p>
            <a:r>
              <a:rPr lang="en-GB" dirty="0"/>
              <a:t>Do you need to know? </a:t>
            </a:r>
          </a:p>
          <a:p>
            <a:pPr marL="68580" indent="0">
              <a:buNone/>
            </a:pPr>
            <a:endParaRPr lang="en-GB" dirty="0"/>
          </a:p>
          <a:p>
            <a:pPr marL="68580" indent="0">
              <a:buNone/>
            </a:pPr>
            <a:r>
              <a:rPr lang="en-GB" dirty="0"/>
              <a:t>The Communication Cycle is a six-step process which  can be  helpful in tailoring and refining your messages. Developed by Charles Berner, the model was updated into its modern form by Oxford professor Michael Argyle in his 1972 book, The Social Psychology of Work.</a:t>
            </a:r>
          </a:p>
          <a:p>
            <a:pPr marL="68580" indent="0">
              <a:buNone/>
            </a:pPr>
            <a:r>
              <a:rPr lang="en-GB" dirty="0"/>
              <a:t>REFERENCES</a:t>
            </a:r>
          </a:p>
          <a:p>
            <a:pPr marL="68580" indent="0">
              <a:buNone/>
            </a:pPr>
            <a:r>
              <a:rPr lang="en-GB" sz="1300"/>
              <a:t> </a:t>
            </a:r>
            <a:r>
              <a:rPr lang="en-GB" sz="1300" dirty="0"/>
              <a:t>Argyle M. (1972). 'The Social Psychology of Work,' London: (Allen Lane)</a:t>
            </a:r>
          </a:p>
          <a:p>
            <a:pPr marL="68580" indent="0">
              <a:buNone/>
            </a:pPr>
            <a:endParaRPr lang="en-GB" dirty="0"/>
          </a:p>
        </p:txBody>
      </p:sp>
      <p:pic>
        <p:nvPicPr>
          <p:cNvPr id="5" name="Picture 4" descr="Diagram&#10;&#10;Description automatically generated">
            <a:extLst>
              <a:ext uri="{FF2B5EF4-FFF2-40B4-BE49-F238E27FC236}">
                <a16:creationId xmlns:a16="http://schemas.microsoft.com/office/drawing/2014/main" id="{4280D135-2724-CAEB-A942-06153CF307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25374" y="729071"/>
            <a:ext cx="3398807" cy="1019216"/>
          </a:xfrm>
          <a:prstGeom prst="rect">
            <a:avLst/>
          </a:prstGeom>
        </p:spPr>
      </p:pic>
    </p:spTree>
    <p:extLst>
      <p:ext uri="{BB962C8B-B14F-4D97-AF65-F5344CB8AC3E}">
        <p14:creationId xmlns:p14="http://schemas.microsoft.com/office/powerpoint/2010/main" val="95043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89" y="532563"/>
            <a:ext cx="7335767" cy="1638101"/>
          </a:xfrm>
        </p:spPr>
        <p:txBody>
          <a:bodyPr>
            <a:normAutofit/>
          </a:bodyPr>
          <a:lstStyle/>
          <a:p>
            <a:r>
              <a:rPr lang="en-GB" dirty="0"/>
              <a:t>Benefits of Communication Cycle . </a:t>
            </a:r>
          </a:p>
        </p:txBody>
      </p:sp>
      <p:sp>
        <p:nvSpPr>
          <p:cNvPr id="3" name="Content Placeholder 2"/>
          <p:cNvSpPr>
            <a:spLocks noGrp="1"/>
          </p:cNvSpPr>
          <p:nvPr>
            <p:ph idx="1"/>
          </p:nvPr>
        </p:nvSpPr>
        <p:spPr/>
        <p:txBody>
          <a:bodyPr/>
          <a:lstStyle/>
          <a:p>
            <a:r>
              <a:rPr lang="en-GB" dirty="0"/>
              <a:t>Helps to ensure nothing essential is forgotten when you present your communication </a:t>
            </a:r>
          </a:p>
          <a:p>
            <a:r>
              <a:rPr lang="en-GB" dirty="0"/>
              <a:t>Maximises the impact of your communication </a:t>
            </a:r>
          </a:p>
          <a:p>
            <a:r>
              <a:rPr lang="en-GB" dirty="0"/>
              <a:t>Encourages individuals to make use of feedback received to improve future communications</a:t>
            </a:r>
          </a:p>
        </p:txBody>
      </p:sp>
    </p:spTree>
    <p:extLst>
      <p:ext uri="{BB962C8B-B14F-4D97-AF65-F5344CB8AC3E}">
        <p14:creationId xmlns:p14="http://schemas.microsoft.com/office/powerpoint/2010/main" val="4126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987691"/>
            <a:ext cx="7024744" cy="1143000"/>
          </a:xfrm>
        </p:spPr>
        <p:txBody>
          <a:bodyPr/>
          <a:lstStyle/>
          <a:p>
            <a:r>
              <a:rPr lang="en-GB" dirty="0"/>
              <a:t>    Communication Cycle </a:t>
            </a:r>
          </a:p>
        </p:txBody>
      </p:sp>
      <p:pic>
        <p:nvPicPr>
          <p:cNvPr id="4" name="Content Placeholder 3">
            <a:extLst>
              <a:ext uri="{FF2B5EF4-FFF2-40B4-BE49-F238E27FC236}">
                <a16:creationId xmlns:a16="http://schemas.microsoft.com/office/drawing/2014/main" id="{D8D0D4BF-8BB9-87C2-7DAF-EA051AAC510C}"/>
              </a:ext>
            </a:extLst>
          </p:cNvPr>
          <p:cNvPicPr>
            <a:picLocks noGrp="1" noChangeAspect="1"/>
          </p:cNvPicPr>
          <p:nvPr>
            <p:ph idx="1"/>
          </p:nvPr>
        </p:nvPicPr>
        <p:blipFill>
          <a:blip r:embed="rId2"/>
          <a:stretch>
            <a:fillRect/>
          </a:stretch>
        </p:blipFill>
        <p:spPr>
          <a:xfrm>
            <a:off x="2817812" y="2361934"/>
            <a:ext cx="3508375" cy="3508375"/>
          </a:xfrm>
          <a:prstGeom prst="rect">
            <a:avLst/>
          </a:prstGeom>
        </p:spPr>
      </p:pic>
    </p:spTree>
    <p:extLst>
      <p:ext uri="{BB962C8B-B14F-4D97-AF65-F5344CB8AC3E}">
        <p14:creationId xmlns:p14="http://schemas.microsoft.com/office/powerpoint/2010/main" val="103927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84649"/>
            <a:ext cx="7024744" cy="943667"/>
          </a:xfrm>
        </p:spPr>
        <p:txBody>
          <a:bodyPr>
            <a:normAutofit fontScale="90000"/>
          </a:bodyPr>
          <a:lstStyle/>
          <a:p>
            <a:br>
              <a:rPr lang="en-GB" dirty="0"/>
            </a:br>
            <a:br>
              <a:rPr lang="en-GB" dirty="0"/>
            </a:br>
            <a:r>
              <a:rPr lang="en-GB" dirty="0"/>
              <a:t>Using the Communication cycle </a:t>
            </a:r>
          </a:p>
        </p:txBody>
      </p:sp>
      <p:sp>
        <p:nvSpPr>
          <p:cNvPr id="23" name="TextBox 22">
            <a:extLst>
              <a:ext uri="{FF2B5EF4-FFF2-40B4-BE49-F238E27FC236}">
                <a16:creationId xmlns:a16="http://schemas.microsoft.com/office/drawing/2014/main" id="{B2237905-DD9D-CE91-5F75-17D4201A66D6}"/>
              </a:ext>
            </a:extLst>
          </p:cNvPr>
          <p:cNvSpPr txBox="1"/>
          <p:nvPr/>
        </p:nvSpPr>
        <p:spPr>
          <a:xfrm>
            <a:off x="622999" y="1929284"/>
            <a:ext cx="7857810" cy="4247317"/>
          </a:xfrm>
          <a:prstGeom prst="rect">
            <a:avLst/>
          </a:prstGeom>
          <a:noFill/>
        </p:spPr>
        <p:txBody>
          <a:bodyPr wrap="square">
            <a:spAutoFit/>
          </a:bodyPr>
          <a:lstStyle/>
          <a:p>
            <a:r>
              <a:rPr lang="en-GB" b="1" dirty="0"/>
              <a:t>Step One: Clarify Your Aim</a:t>
            </a:r>
          </a:p>
          <a:p>
            <a:endParaRPr lang="en-GB" b="1" dirty="0"/>
          </a:p>
          <a:p>
            <a:r>
              <a:rPr lang="en-GB" b="1" dirty="0"/>
              <a:t>Use the questions below to organise your thoughts about the message/information you want to share</a:t>
            </a:r>
          </a:p>
          <a:p>
            <a:endParaRPr lang="en-GB" dirty="0"/>
          </a:p>
          <a:p>
            <a:pPr marL="285750" indent="-285750">
              <a:buFont typeface="Arial" panose="020B0604020202020204" pitchFamily="34" charset="0"/>
              <a:buChar char="•"/>
            </a:pPr>
            <a:r>
              <a:rPr lang="en-GB" sz="2000" dirty="0"/>
              <a:t>Who do I need to communicate with? </a:t>
            </a:r>
          </a:p>
          <a:p>
            <a:pPr marL="285750" indent="-285750">
              <a:buFont typeface="Arial" panose="020B0604020202020204" pitchFamily="34" charset="0"/>
              <a:buChar char="•"/>
            </a:pPr>
            <a:r>
              <a:rPr lang="en-GB" sz="2000" dirty="0"/>
              <a:t>What message am I trying to send? </a:t>
            </a:r>
          </a:p>
          <a:p>
            <a:pPr marL="285750" indent="-285750">
              <a:buFont typeface="Arial" panose="020B0604020202020204" pitchFamily="34" charset="0"/>
              <a:buChar char="•"/>
            </a:pPr>
            <a:r>
              <a:rPr lang="en-GB" sz="2000" dirty="0"/>
              <a:t>What am I trying to achieve?</a:t>
            </a:r>
          </a:p>
          <a:p>
            <a:pPr marL="285750" indent="-285750">
              <a:buFont typeface="Arial" panose="020B0604020202020204" pitchFamily="34" charset="0"/>
              <a:buChar char="•"/>
            </a:pPr>
            <a:r>
              <a:rPr lang="en-GB" sz="2000" dirty="0"/>
              <a:t>Why do I want to send this message? </a:t>
            </a:r>
          </a:p>
          <a:p>
            <a:pPr marL="285750" indent="-285750">
              <a:buFont typeface="Arial" panose="020B0604020202020204" pitchFamily="34" charset="0"/>
              <a:buChar char="•"/>
            </a:pPr>
            <a:r>
              <a:rPr lang="en-GB" sz="2000" dirty="0"/>
              <a:t>Do I need to send the message at all? </a:t>
            </a:r>
          </a:p>
          <a:p>
            <a:pPr marL="285750" indent="-285750">
              <a:buFont typeface="Arial" panose="020B0604020202020204" pitchFamily="34" charset="0"/>
              <a:buChar char="•"/>
            </a:pPr>
            <a:r>
              <a:rPr lang="en-GB" sz="2000" dirty="0"/>
              <a:t>What do I want my audience to feel?</a:t>
            </a:r>
          </a:p>
          <a:p>
            <a:pPr marL="285750" indent="-285750">
              <a:buFont typeface="Arial" panose="020B0604020202020204" pitchFamily="34" charset="0"/>
              <a:buChar char="•"/>
            </a:pPr>
            <a:r>
              <a:rPr lang="en-GB" sz="2000" dirty="0"/>
              <a:t>What does my audience need or desire from the message I am passing ?</a:t>
            </a:r>
          </a:p>
          <a:p>
            <a:pPr marL="285750" indent="-285750">
              <a:buFont typeface="Arial" panose="020B0604020202020204" pitchFamily="34" charset="0"/>
              <a:buChar char="•"/>
            </a:pPr>
            <a:r>
              <a:rPr lang="en-GB" sz="2000" dirty="0"/>
              <a:t>What do I want my audience to do with this information?</a:t>
            </a:r>
          </a:p>
        </p:txBody>
      </p:sp>
    </p:spTree>
    <p:extLst>
      <p:ext uri="{BB962C8B-B14F-4D97-AF65-F5344CB8AC3E}">
        <p14:creationId xmlns:p14="http://schemas.microsoft.com/office/powerpoint/2010/main" val="94579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1089622"/>
            <a:ext cx="7410985" cy="1143000"/>
          </a:xfrm>
        </p:spPr>
        <p:txBody>
          <a:bodyPr>
            <a:normAutofit fontScale="90000"/>
          </a:bodyPr>
          <a:lstStyle/>
          <a:p>
            <a:r>
              <a:rPr lang="en-GB" b="1" dirty="0"/>
              <a:t>Step Two: Compose your message </a:t>
            </a:r>
          </a:p>
        </p:txBody>
      </p:sp>
      <p:sp>
        <p:nvSpPr>
          <p:cNvPr id="5" name="Content Placeholder 4"/>
          <p:cNvSpPr>
            <a:spLocks noGrp="1"/>
          </p:cNvSpPr>
          <p:nvPr>
            <p:ph sz="quarter" idx="13"/>
          </p:nvPr>
        </p:nvSpPr>
        <p:spPr>
          <a:xfrm>
            <a:off x="727957" y="2654201"/>
            <a:ext cx="7724262" cy="3766695"/>
          </a:xfrm>
        </p:spPr>
        <p:txBody>
          <a:bodyPr>
            <a:noAutofit/>
          </a:bodyPr>
          <a:lstStyle/>
          <a:p>
            <a:r>
              <a:rPr lang="en-GB" sz="2000" dirty="0"/>
              <a:t>What is  the best way to communicate this message?</a:t>
            </a:r>
          </a:p>
          <a:p>
            <a:r>
              <a:rPr lang="en-GB" sz="2000" dirty="0"/>
              <a:t>What level/type of language should I use?</a:t>
            </a:r>
          </a:p>
          <a:p>
            <a:r>
              <a:rPr lang="en-GB" sz="2000" dirty="0"/>
              <a:t>Does the audience have any background information on the topic?</a:t>
            </a:r>
          </a:p>
          <a:p>
            <a:r>
              <a:rPr lang="en-GB" sz="2000" dirty="0"/>
              <a:t>Will my audience need any additional resources to understand my message?</a:t>
            </a:r>
          </a:p>
          <a:p>
            <a:r>
              <a:rPr lang="en-GB" sz="2000" dirty="0"/>
              <a:t>Am I expressing emotions in my message? If so, which emotions?</a:t>
            </a:r>
          </a:p>
          <a:p>
            <a:r>
              <a:rPr lang="en-GB" sz="2000" dirty="0"/>
              <a:t>Will the audience assume anything about me or my motives that will damage the credibility of the communication?</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362553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234" y="1089622"/>
            <a:ext cx="7410985" cy="1143000"/>
          </a:xfrm>
        </p:spPr>
        <p:txBody>
          <a:bodyPr>
            <a:normAutofit/>
          </a:bodyPr>
          <a:lstStyle/>
          <a:p>
            <a:r>
              <a:rPr lang="en-GB" b="1" dirty="0"/>
              <a:t>Step Three: Transmit/Deliver</a:t>
            </a:r>
          </a:p>
        </p:txBody>
      </p:sp>
      <p:sp>
        <p:nvSpPr>
          <p:cNvPr id="5" name="Content Placeholder 4"/>
          <p:cNvSpPr>
            <a:spLocks noGrp="1"/>
          </p:cNvSpPr>
          <p:nvPr>
            <p:ph sz="quarter" idx="13"/>
          </p:nvPr>
        </p:nvSpPr>
        <p:spPr>
          <a:xfrm>
            <a:off x="727957" y="2654201"/>
            <a:ext cx="7724262" cy="3766695"/>
          </a:xfrm>
        </p:spPr>
        <p:txBody>
          <a:bodyPr>
            <a:noAutofit/>
          </a:bodyPr>
          <a:lstStyle/>
          <a:p>
            <a:r>
              <a:rPr lang="en-GB" sz="2000" dirty="0"/>
              <a:t>What is the right time to send the message?</a:t>
            </a:r>
          </a:p>
          <a:p>
            <a:r>
              <a:rPr lang="en-GB" sz="2000" dirty="0"/>
              <a:t>What will the state of mind of the audience be when they receive the message? </a:t>
            </a:r>
          </a:p>
          <a:p>
            <a:r>
              <a:rPr lang="en-GB" sz="2000" dirty="0"/>
              <a:t>How will the message be delivered taking account of the audience state of mind</a:t>
            </a:r>
          </a:p>
          <a:p>
            <a:r>
              <a:rPr lang="en-GB" sz="2000" dirty="0"/>
              <a:t>Consider distractions that may affect the delivery and receiving of the information</a:t>
            </a:r>
          </a:p>
          <a:p>
            <a:r>
              <a:rPr lang="en-GB" sz="2000" dirty="0"/>
              <a:t>Identify who needs to be included in the message </a:t>
            </a:r>
          </a:p>
        </p:txBody>
      </p:sp>
      <p:pic>
        <p:nvPicPr>
          <p:cNvPr id="4" name="Content Placeholder 3"/>
          <p:cNvPicPr>
            <a:picLocks noChangeAspect="1"/>
          </p:cNvPicPr>
          <p:nvPr/>
        </p:nvPicPr>
        <p:blipFill>
          <a:blip r:embed="rId2"/>
          <a:srcRect t="2850" b="2850"/>
          <a:stretch>
            <a:fillRect/>
          </a:stretch>
        </p:blipFill>
        <p:spPr>
          <a:xfrm>
            <a:off x="4553607" y="1074"/>
            <a:ext cx="3686254" cy="670330"/>
          </a:xfrm>
          <a:prstGeom prst="rect">
            <a:avLst/>
          </a:prstGeom>
        </p:spPr>
      </p:pic>
    </p:spTree>
    <p:extLst>
      <p:ext uri="{BB962C8B-B14F-4D97-AF65-F5344CB8AC3E}">
        <p14:creationId xmlns:p14="http://schemas.microsoft.com/office/powerpoint/2010/main" val="4153523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4781</TotalTime>
  <Words>1205</Words>
  <Application>Microsoft Office PowerPoint</Application>
  <PresentationFormat>On-screen Show (4:3)</PresentationFormat>
  <Paragraphs>135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2</vt:lpstr>
      <vt:lpstr>Austin</vt:lpstr>
      <vt:lpstr>Negotiated Workplace Learning</vt:lpstr>
      <vt:lpstr>Communication Skills </vt:lpstr>
      <vt:lpstr>Basics of Workplace Communication </vt:lpstr>
      <vt:lpstr>Communication Cycle </vt:lpstr>
      <vt:lpstr>Benefits of Communication Cycle . </vt:lpstr>
      <vt:lpstr>    Communication Cycle </vt:lpstr>
      <vt:lpstr>  Using the Communication cycle </vt:lpstr>
      <vt:lpstr>Step Two: Compose your message </vt:lpstr>
      <vt:lpstr>Step Three: Transmit/Deliver</vt:lpstr>
      <vt:lpstr>Step Four: Receive Feedback</vt:lpstr>
      <vt:lpstr>Step Five: Analyze/Decode/Learn</vt:lpstr>
      <vt:lpstr>Step Six: Change/Improve</vt:lpstr>
      <vt:lpstr> Planning your communication        7Cs to Communication </vt:lpstr>
      <vt:lpstr>Rhetoric Triangle </vt:lpstr>
      <vt:lpstr>Ethos (Writer) </vt:lpstr>
      <vt:lpstr>Pathos (Audience)</vt:lpstr>
      <vt:lpstr>Logos (Context)</vt:lpstr>
      <vt:lpstr>Using the Rhetorical Triangle </vt:lpstr>
      <vt:lpstr>Appeal to the Audience's Emotions (Pathos)</vt:lpstr>
      <vt:lpstr>Consider the Context (Logos)</vt:lpstr>
      <vt:lpstr>           Key Points to remember </vt:lpstr>
      <vt:lpstr>What have you Learnt?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Psychosocial Environment</dc:title>
  <dc:creator>Tristi Brownett</dc:creator>
  <cp:lastModifiedBy>Sandra Okwara</cp:lastModifiedBy>
  <cp:revision>74</cp:revision>
  <dcterms:created xsi:type="dcterms:W3CDTF">2018-10-10T15:23:51Z</dcterms:created>
  <dcterms:modified xsi:type="dcterms:W3CDTF">2022-05-12T06:49:45Z</dcterms:modified>
</cp:coreProperties>
</file>