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1"/>
  </p:notesMasterIdLst>
  <p:sldIdLst>
    <p:sldId id="256" r:id="rId2"/>
    <p:sldId id="262" r:id="rId3"/>
    <p:sldId id="263" r:id="rId4"/>
    <p:sldId id="265" r:id="rId5"/>
    <p:sldId id="315" r:id="rId6"/>
    <p:sldId id="266" r:id="rId7"/>
    <p:sldId id="268" r:id="rId8"/>
    <p:sldId id="267" r:id="rId9"/>
    <p:sldId id="270" r:id="rId10"/>
    <p:sldId id="309" r:id="rId11"/>
    <p:sldId id="310" r:id="rId12"/>
    <p:sldId id="311" r:id="rId13"/>
    <p:sldId id="316" r:id="rId14"/>
    <p:sldId id="305" r:id="rId15"/>
    <p:sldId id="312" r:id="rId16"/>
    <p:sldId id="306" r:id="rId17"/>
    <p:sldId id="307" r:id="rId18"/>
    <p:sldId id="308" r:id="rId19"/>
    <p:sldId id="31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8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EDBC0-8750-6B45-9B7B-0899F2E26930}" type="datetimeFigureOut">
              <a:rPr lang="en-US" smtClean="0"/>
              <a:t>5/19/2022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74CE3-2961-2B44-9F82-BD1A6C3B6276}" type="slidenum">
              <a:rPr lang="en-GB" smtClean="0"/>
              <a:t>‹#›</a:t>
            </a:fld>
            <a:endParaRPr lang="en-GB"/>
          </a:p>
        </p:txBody>
      </p:sp>
    </p:spTree>
    <p:extLst>
      <p:ext uri="{BB962C8B-B14F-4D97-AF65-F5344CB8AC3E}">
        <p14:creationId xmlns:p14="http://schemas.microsoft.com/office/powerpoint/2010/main" val="30052831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May 19, 2022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GB"/>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19,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19,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19, 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19,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19, 2022</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GB"/>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GB"/>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19, 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May 19, 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DprO3TcrlpY"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jukesie/still-lots-to-learn-e3d89cc3ab8b" TargetMode="External"/><Relationship Id="rId2" Type="http://schemas.openxmlformats.org/officeDocument/2006/relationships/image" Target="../media/image11.gif"/><Relationship Id="rId1" Type="http://schemas.openxmlformats.org/officeDocument/2006/relationships/slideLayout" Target="../slideLayouts/slideLayout4.xml"/><Relationship Id="rId5" Type="http://schemas.openxmlformats.org/officeDocument/2006/relationships/hyperlink" Target="https://techiners.blogspot.com/2017/05/how-to-achieve-service-quality.html" TargetMode="Externa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8769"/>
            <a:ext cx="7024744" cy="1481895"/>
          </a:xfrm>
        </p:spPr>
        <p:txBody>
          <a:bodyPr anchor="b">
            <a:normAutofit fontScale="90000"/>
          </a:bodyPr>
          <a:lstStyle/>
          <a:p>
            <a:pPr>
              <a:lnSpc>
                <a:spcPct val="90000"/>
              </a:lnSpc>
            </a:pPr>
            <a:r>
              <a:rPr lang="en-GB" sz="3700" b="1" dirty="0"/>
              <a:t>Negotiated Workplace Learning </a:t>
            </a:r>
            <a:r>
              <a:rPr lang="en-GB" sz="3600" b="1" dirty="0"/>
              <a:t>Week 5</a:t>
            </a:r>
            <a:br>
              <a:rPr lang="en-GB" sz="3600" b="1" dirty="0"/>
            </a:br>
            <a:endParaRPr lang="en-GB" sz="3700" b="1" dirty="0"/>
          </a:p>
        </p:txBody>
      </p:sp>
      <p:sp>
        <p:nvSpPr>
          <p:cNvPr id="3" name="Subtitle 2"/>
          <p:cNvSpPr>
            <a:spLocks noGrp="1"/>
          </p:cNvSpPr>
          <p:nvPr>
            <p:ph sz="quarter" idx="13"/>
          </p:nvPr>
        </p:nvSpPr>
        <p:spPr>
          <a:xfrm>
            <a:off x="118753" y="2313432"/>
            <a:ext cx="8763990" cy="4544568"/>
          </a:xfrm>
        </p:spPr>
        <p:txBody>
          <a:bodyPr>
            <a:normAutofit lnSpcReduction="10000"/>
          </a:bodyPr>
          <a:lstStyle/>
          <a:p>
            <a:pPr marL="68580" indent="0">
              <a:buNone/>
            </a:pPr>
            <a:r>
              <a:rPr lang="en-GB" dirty="0"/>
              <a:t> </a:t>
            </a:r>
            <a:r>
              <a:rPr lang="en-GB" b="1" dirty="0"/>
              <a:t>                           Time Management </a:t>
            </a:r>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r>
              <a:rPr lang="en-GB" sz="1600" b="1" dirty="0"/>
              <a:t>Sandra Okwara</a:t>
            </a:r>
          </a:p>
          <a:p>
            <a:endParaRPr lang="en-GB" dirty="0"/>
          </a:p>
        </p:txBody>
      </p:sp>
      <p:pic>
        <p:nvPicPr>
          <p:cNvPr id="5" name="Picture 4" descr="Half face clock on a wall">
            <a:extLst>
              <a:ext uri="{FF2B5EF4-FFF2-40B4-BE49-F238E27FC236}">
                <a16:creationId xmlns:a16="http://schemas.microsoft.com/office/drawing/2014/main" id="{AA54811C-863F-2AC4-6060-EBEF2DF632C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7517" y="2828787"/>
            <a:ext cx="7447491" cy="2462296"/>
          </a:xfrm>
          <a:prstGeom prst="rect">
            <a:avLst/>
          </a:prstGeom>
          <a:noFill/>
        </p:spPr>
      </p:pic>
    </p:spTree>
    <p:extLst>
      <p:ext uri="{BB962C8B-B14F-4D97-AF65-F5344CB8AC3E}">
        <p14:creationId xmlns:p14="http://schemas.microsoft.com/office/powerpoint/2010/main" val="247735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1089622"/>
            <a:ext cx="7410985" cy="1143000"/>
          </a:xfrm>
        </p:spPr>
        <p:txBody>
          <a:bodyPr>
            <a:normAutofit fontScale="90000"/>
          </a:bodyPr>
          <a:lstStyle/>
          <a:p>
            <a:r>
              <a:rPr lang="en-GB" b="1" dirty="0"/>
              <a:t>Allocation of workload and insufficient communication </a:t>
            </a:r>
          </a:p>
        </p:txBody>
      </p:sp>
      <p:sp>
        <p:nvSpPr>
          <p:cNvPr id="5" name="Content Placeholder 4"/>
          <p:cNvSpPr>
            <a:spLocks noGrp="1"/>
          </p:cNvSpPr>
          <p:nvPr>
            <p:ph sz="quarter" idx="13"/>
          </p:nvPr>
        </p:nvSpPr>
        <p:spPr>
          <a:xfrm>
            <a:off x="727957" y="2654201"/>
            <a:ext cx="7724262" cy="3766695"/>
          </a:xfrm>
        </p:spPr>
        <p:txBody>
          <a:bodyPr>
            <a:noAutofit/>
          </a:bodyPr>
          <a:lstStyle/>
          <a:p>
            <a:r>
              <a:rPr lang="en-GB" dirty="0"/>
              <a:t>Delegation of tasks in the workplace is important and if not well managed, individuals can spend excessive time on task not allocated to them. </a:t>
            </a:r>
          </a:p>
          <a:p>
            <a:r>
              <a:rPr lang="en-GB" dirty="0"/>
              <a:t>Allocated workload must be communicated to individuals and team members. </a:t>
            </a:r>
          </a:p>
          <a:p>
            <a:r>
              <a:rPr lang="en-GB" dirty="0"/>
              <a:t>Work allocated to individuals need to be reviewed </a:t>
            </a:r>
          </a:p>
          <a:p>
            <a:r>
              <a:rPr lang="en-GB" dirty="0"/>
              <a:t>Communications about delegated work should be effective and efficient </a:t>
            </a:r>
          </a:p>
          <a:p>
            <a:pPr marL="68580" indent="0">
              <a:buNone/>
            </a:pPr>
            <a:endParaRPr lang="en-GB" sz="2000" dirty="0"/>
          </a:p>
          <a:p>
            <a:endParaRPr lang="en-GB" sz="2000" dirty="0"/>
          </a:p>
          <a:p>
            <a:pPr marL="68580" indent="0">
              <a:buNone/>
            </a:pPr>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415352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71" y="204864"/>
            <a:ext cx="7033655" cy="1061228"/>
          </a:xfrm>
        </p:spPr>
        <p:txBody>
          <a:bodyPr>
            <a:normAutofit/>
          </a:bodyPr>
          <a:lstStyle/>
          <a:p>
            <a:r>
              <a:rPr lang="en-GB" b="1" dirty="0"/>
              <a:t>Discussion Activity</a:t>
            </a:r>
          </a:p>
        </p:txBody>
      </p:sp>
      <p:sp>
        <p:nvSpPr>
          <p:cNvPr id="5" name="Content Placeholder 4"/>
          <p:cNvSpPr>
            <a:spLocks noGrp="1"/>
          </p:cNvSpPr>
          <p:nvPr>
            <p:ph sz="quarter" idx="13"/>
          </p:nvPr>
        </p:nvSpPr>
        <p:spPr>
          <a:xfrm>
            <a:off x="727957" y="3428999"/>
            <a:ext cx="7724262" cy="2991897"/>
          </a:xfrm>
        </p:spPr>
        <p:txBody>
          <a:bodyPr>
            <a:noAutofit/>
          </a:bodyPr>
          <a:lstStyle/>
          <a:p>
            <a:r>
              <a:rPr lang="en-GB" sz="2000" dirty="0"/>
              <a:t>Reflect on your work and identify the activities that distract you from your work </a:t>
            </a:r>
          </a:p>
          <a:p>
            <a:r>
              <a:rPr lang="en-GB" sz="2000" dirty="0"/>
              <a:t>How can you address these factors without having a negative impact on your work relationships with others </a:t>
            </a:r>
          </a:p>
          <a:p>
            <a:r>
              <a:rPr lang="en-GB" sz="2000" dirty="0"/>
              <a:t>Identify the areas that  you have used your time well at work</a:t>
            </a:r>
          </a:p>
          <a:p>
            <a:r>
              <a:rPr lang="en-GB" sz="2000" dirty="0"/>
              <a:t>How can you use the identified positive areas to strengthen other parts of your job </a:t>
            </a:r>
          </a:p>
          <a:p>
            <a:pPr marL="68580" indent="0">
              <a:buNone/>
            </a:pPr>
            <a:endParaRPr lang="en-GB" sz="2000" dirty="0"/>
          </a:p>
          <a:p>
            <a:pPr marL="68580" indent="0">
              <a:buNone/>
            </a:pPr>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pic>
        <p:nvPicPr>
          <p:cNvPr id="4100" name="Picture 4" descr="Let's Talk About It! Facilitating Whole-Class Discussions | We Teach We  Learn">
            <a:extLst>
              <a:ext uri="{FF2B5EF4-FFF2-40B4-BE49-F238E27FC236}">
                <a16:creationId xmlns:a16="http://schemas.microsoft.com/office/drawing/2014/main" id="{E6A59417-E983-3FF3-1817-0F12CED8E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57" y="1151574"/>
            <a:ext cx="7825200" cy="192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92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58" y="605641"/>
            <a:ext cx="7724262" cy="1174607"/>
          </a:xfrm>
        </p:spPr>
        <p:txBody>
          <a:bodyPr>
            <a:normAutofit fontScale="90000"/>
          </a:bodyPr>
          <a:lstStyle/>
          <a:p>
            <a:r>
              <a:rPr lang="en-GB" b="1" dirty="0"/>
              <a:t>Tools and Techniques for Time management </a:t>
            </a:r>
          </a:p>
        </p:txBody>
      </p:sp>
      <p:sp>
        <p:nvSpPr>
          <p:cNvPr id="5" name="Content Placeholder 4"/>
          <p:cNvSpPr>
            <a:spLocks noGrp="1"/>
          </p:cNvSpPr>
          <p:nvPr>
            <p:ph sz="quarter" idx="13"/>
          </p:nvPr>
        </p:nvSpPr>
        <p:spPr>
          <a:xfrm>
            <a:off x="727957" y="1780249"/>
            <a:ext cx="7724262" cy="4640648"/>
          </a:xfrm>
        </p:spPr>
        <p:txBody>
          <a:bodyPr>
            <a:noAutofit/>
          </a:bodyPr>
          <a:lstStyle/>
          <a:p>
            <a:r>
              <a:rPr lang="en-GB" sz="2000" dirty="0"/>
              <a:t>Use of Smart objectives</a:t>
            </a:r>
          </a:p>
          <a:p>
            <a:r>
              <a:rPr lang="en-GB" sz="2000" dirty="0"/>
              <a:t>Prioritise task to achieve team and organisational  goals </a:t>
            </a:r>
          </a:p>
          <a:p>
            <a:r>
              <a:rPr lang="en-GB" sz="2000" dirty="0"/>
              <a:t>Have personal objectives which align with the team goals </a:t>
            </a:r>
          </a:p>
          <a:p>
            <a:r>
              <a:rPr lang="en-GB" sz="2000" dirty="0"/>
              <a:t>Breakdown of task into manageable and measurable stages </a:t>
            </a:r>
          </a:p>
          <a:p>
            <a:r>
              <a:rPr lang="en-GB" sz="2000" dirty="0"/>
              <a:t>Make us of logs to identify time spent . This helps to identify what we are really doing as opposed to what we think we are doing daily. </a:t>
            </a:r>
          </a:p>
          <a:p>
            <a:r>
              <a:rPr lang="en-GB" sz="2000" dirty="0"/>
              <a:t>Assess daily activities with the use of Pareto Principle known as the 80-20 rule </a:t>
            </a:r>
          </a:p>
          <a:p>
            <a:pPr marL="68580" indent="0">
              <a:buNone/>
            </a:pPr>
            <a:endParaRPr lang="en-GB" sz="2000" dirty="0"/>
          </a:p>
          <a:p>
            <a:pPr marL="68580" indent="0">
              <a:buNone/>
            </a:pPr>
            <a:endParaRPr lang="en-GB" sz="2000" dirty="0"/>
          </a:p>
          <a:p>
            <a:endParaRPr lang="en-GB" sz="2000" dirty="0"/>
          </a:p>
          <a:p>
            <a:endParaRPr lang="en-GB" sz="2000" dirty="0"/>
          </a:p>
          <a:p>
            <a:pPr marL="68580" indent="0">
              <a:buNone/>
            </a:pPr>
            <a:endParaRPr lang="en-GB" sz="2000" dirty="0"/>
          </a:p>
          <a:p>
            <a:endParaRPr lang="en-GB" sz="2000" dirty="0"/>
          </a:p>
          <a:p>
            <a:pPr marL="68580" indent="0">
              <a:buNone/>
            </a:pPr>
            <a:endParaRPr lang="en-GB" sz="2000" dirty="0"/>
          </a:p>
        </p:txBody>
      </p:sp>
    </p:spTree>
    <p:extLst>
      <p:ext uri="{BB962C8B-B14F-4D97-AF65-F5344CB8AC3E}">
        <p14:creationId xmlns:p14="http://schemas.microsoft.com/office/powerpoint/2010/main" val="158358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FEBD-B7E1-7617-239B-2C73054F4CC1}"/>
              </a:ext>
            </a:extLst>
          </p:cNvPr>
          <p:cNvSpPr>
            <a:spLocks noGrp="1"/>
          </p:cNvSpPr>
          <p:nvPr>
            <p:ph type="title"/>
          </p:nvPr>
        </p:nvSpPr>
        <p:spPr>
          <a:xfrm>
            <a:off x="1043490" y="745588"/>
            <a:ext cx="7024744" cy="675249"/>
          </a:xfrm>
        </p:spPr>
        <p:txBody>
          <a:bodyPr>
            <a:noAutofit/>
          </a:bodyPr>
          <a:lstStyle/>
          <a:p>
            <a:r>
              <a:rPr lang="en-GB" dirty="0"/>
              <a:t>Smart Objectives </a:t>
            </a:r>
          </a:p>
        </p:txBody>
      </p:sp>
      <p:pic>
        <p:nvPicPr>
          <p:cNvPr id="5122" name="Picture 2" descr="The Importance of Setting SMART Goals">
            <a:extLst>
              <a:ext uri="{FF2B5EF4-FFF2-40B4-BE49-F238E27FC236}">
                <a16:creationId xmlns:a16="http://schemas.microsoft.com/office/drawing/2014/main" id="{6ECE18B9-4712-14D5-E4E7-59BDEB2F99B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61182" y="1547446"/>
            <a:ext cx="777943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72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4911"/>
            <a:ext cx="7024744" cy="773723"/>
          </a:xfrm>
        </p:spPr>
        <p:txBody>
          <a:bodyPr vert="horz" lIns="91440" tIns="45720" rIns="91440" bIns="45720" rtlCol="0" anchor="b">
            <a:normAutofit fontScale="90000"/>
          </a:bodyPr>
          <a:lstStyle/>
          <a:p>
            <a:pPr>
              <a:lnSpc>
                <a:spcPct val="90000"/>
              </a:lnSpc>
            </a:pPr>
            <a:br>
              <a:rPr lang="en-GB" sz="3700" dirty="0"/>
            </a:br>
            <a:r>
              <a:rPr lang="en-GB" sz="3700" b="1" dirty="0"/>
              <a:t>Planning the activities at work </a:t>
            </a:r>
          </a:p>
        </p:txBody>
      </p:sp>
      <p:sp>
        <p:nvSpPr>
          <p:cNvPr id="23" name="TextBox 22">
            <a:extLst>
              <a:ext uri="{FF2B5EF4-FFF2-40B4-BE49-F238E27FC236}">
                <a16:creationId xmlns:a16="http://schemas.microsoft.com/office/drawing/2014/main" id="{B2237905-DD9D-CE91-5F75-17D4201A66D6}"/>
              </a:ext>
            </a:extLst>
          </p:cNvPr>
          <p:cNvSpPr txBox="1"/>
          <p:nvPr/>
        </p:nvSpPr>
        <p:spPr>
          <a:xfrm>
            <a:off x="1042416" y="1378633"/>
            <a:ext cx="3419856" cy="4874455"/>
          </a:xfrm>
          <a:prstGeom prst="rect">
            <a:avLst/>
          </a:prstGeom>
        </p:spPr>
        <p:txBody>
          <a:bodyPr vert="horz" lIns="91440" tIns="45720" rIns="91440" bIns="45720" rtlCol="0">
            <a:normAutofit lnSpcReduction="10000"/>
          </a:bodyPr>
          <a:lstStyle/>
          <a:p>
            <a:pPr marL="342900" indent="-342900">
              <a:lnSpc>
                <a:spcPct val="90000"/>
              </a:lnSpc>
              <a:spcBef>
                <a:spcPct val="20000"/>
              </a:spcBef>
              <a:buClr>
                <a:schemeClr val="accent1"/>
              </a:buClr>
              <a:buSzPct val="76000"/>
              <a:buFont typeface="Wingdings 2" pitchFamily="18" charset="2"/>
              <a:buChar char=""/>
            </a:pPr>
            <a:r>
              <a:rPr lang="en-GB" dirty="0">
                <a:solidFill>
                  <a:schemeClr val="tx2"/>
                </a:solidFill>
              </a:rPr>
              <a:t>Use a planner to plan and schedule activities for the day </a:t>
            </a:r>
          </a:p>
          <a:p>
            <a:pPr marL="285750" indent="-285750">
              <a:lnSpc>
                <a:spcPct val="90000"/>
              </a:lnSpc>
              <a:spcBef>
                <a:spcPct val="20000"/>
              </a:spcBef>
              <a:buClr>
                <a:schemeClr val="accent1"/>
              </a:buClr>
              <a:buSzPct val="76000"/>
              <a:buFont typeface="Wingdings 2" pitchFamily="18" charset="2"/>
              <a:buChar char=""/>
            </a:pPr>
            <a:r>
              <a:rPr lang="en-GB" dirty="0">
                <a:solidFill>
                  <a:schemeClr val="tx2"/>
                </a:solidFill>
              </a:rPr>
              <a:t>Have a quick check of the activities to ensure they are important on the list</a:t>
            </a:r>
          </a:p>
          <a:p>
            <a:pPr marL="285750" indent="-285750">
              <a:lnSpc>
                <a:spcPct val="90000"/>
              </a:lnSpc>
              <a:spcBef>
                <a:spcPct val="20000"/>
              </a:spcBef>
              <a:buClr>
                <a:schemeClr val="accent1"/>
              </a:buClr>
              <a:buSzPct val="76000"/>
              <a:buFont typeface="Wingdings 2" pitchFamily="18" charset="2"/>
              <a:buChar char=""/>
            </a:pPr>
            <a:r>
              <a:rPr lang="en-GB" dirty="0">
                <a:solidFill>
                  <a:schemeClr val="tx2"/>
                </a:solidFill>
              </a:rPr>
              <a:t>Identify the activities and when they need to </a:t>
            </a:r>
          </a:p>
          <a:p>
            <a:pPr marL="285750" indent="-285750">
              <a:lnSpc>
                <a:spcPct val="90000"/>
              </a:lnSpc>
              <a:spcBef>
                <a:spcPct val="20000"/>
              </a:spcBef>
              <a:buClr>
                <a:schemeClr val="accent1"/>
              </a:buClr>
              <a:buSzPct val="76000"/>
              <a:buFont typeface="Wingdings 2" pitchFamily="18" charset="2"/>
              <a:buChar char=""/>
            </a:pPr>
            <a:r>
              <a:rPr lang="en-GB" dirty="0">
                <a:solidFill>
                  <a:schemeClr val="tx2"/>
                </a:solidFill>
              </a:rPr>
              <a:t>Complete one job at a time </a:t>
            </a:r>
          </a:p>
          <a:p>
            <a:pPr marL="285750" indent="-285750">
              <a:lnSpc>
                <a:spcPct val="90000"/>
              </a:lnSpc>
              <a:spcBef>
                <a:spcPct val="20000"/>
              </a:spcBef>
              <a:buClr>
                <a:schemeClr val="accent1"/>
              </a:buClr>
              <a:buSzPct val="76000"/>
              <a:buFont typeface="Wingdings 2" pitchFamily="18" charset="2"/>
              <a:buChar char=""/>
            </a:pPr>
            <a:r>
              <a:rPr lang="en-GB" dirty="0">
                <a:solidFill>
                  <a:schemeClr val="tx2"/>
                </a:solidFill>
              </a:rPr>
              <a:t>Avoid picking up new jobs as reasonably practicable </a:t>
            </a:r>
          </a:p>
          <a:p>
            <a:pPr marL="285750" indent="-285750">
              <a:lnSpc>
                <a:spcPct val="90000"/>
              </a:lnSpc>
              <a:spcBef>
                <a:spcPct val="20000"/>
              </a:spcBef>
              <a:buClr>
                <a:schemeClr val="accent1"/>
              </a:buClr>
              <a:buSzPct val="76000"/>
              <a:buFont typeface="Wingdings 2" pitchFamily="18" charset="2"/>
              <a:buChar char=""/>
            </a:pPr>
            <a:r>
              <a:rPr lang="en-GB" dirty="0">
                <a:solidFill>
                  <a:schemeClr val="tx2"/>
                </a:solidFill>
              </a:rPr>
              <a:t>Plan task in order of priority </a:t>
            </a:r>
          </a:p>
          <a:p>
            <a:pPr marL="285750" indent="-285750">
              <a:lnSpc>
                <a:spcPct val="90000"/>
              </a:lnSpc>
              <a:spcBef>
                <a:spcPct val="20000"/>
              </a:spcBef>
              <a:buClr>
                <a:schemeClr val="accent1"/>
              </a:buClr>
              <a:buSzPct val="76000"/>
              <a:buFont typeface="Wingdings 2" pitchFamily="18" charset="2"/>
              <a:buChar char=""/>
            </a:pPr>
            <a:r>
              <a:rPr lang="en-GB" dirty="0">
                <a:solidFill>
                  <a:schemeClr val="tx2"/>
                </a:solidFill>
              </a:rPr>
              <a:t>Include time for interruptions </a:t>
            </a:r>
          </a:p>
          <a:p>
            <a:pPr marL="285750" indent="-285750">
              <a:lnSpc>
                <a:spcPct val="90000"/>
              </a:lnSpc>
              <a:spcBef>
                <a:spcPct val="20000"/>
              </a:spcBef>
              <a:buClr>
                <a:schemeClr val="accent1"/>
              </a:buClr>
              <a:buSzPct val="76000"/>
              <a:buFont typeface="Wingdings 2" pitchFamily="18" charset="2"/>
              <a:buChar char=""/>
            </a:pPr>
            <a:r>
              <a:rPr lang="en-GB" dirty="0">
                <a:solidFill>
                  <a:schemeClr val="tx2"/>
                </a:solidFill>
              </a:rPr>
              <a:t>Be assertive and say no when needed</a:t>
            </a:r>
          </a:p>
          <a:p>
            <a:pPr marL="285750" indent="-285750">
              <a:lnSpc>
                <a:spcPct val="90000"/>
              </a:lnSpc>
              <a:spcBef>
                <a:spcPct val="20000"/>
              </a:spcBef>
              <a:buClr>
                <a:schemeClr val="accent1"/>
              </a:buClr>
              <a:buSzPct val="76000"/>
              <a:buFont typeface="Wingdings 2" pitchFamily="18" charset="2"/>
              <a:buChar char=""/>
            </a:pPr>
            <a:endParaRPr lang="en-GB" sz="1500" dirty="0">
              <a:solidFill>
                <a:schemeClr val="tx2"/>
              </a:solidFill>
            </a:endParaRPr>
          </a:p>
          <a:p>
            <a:pPr marL="285750" indent="-285750">
              <a:lnSpc>
                <a:spcPct val="90000"/>
              </a:lnSpc>
              <a:spcBef>
                <a:spcPct val="20000"/>
              </a:spcBef>
              <a:buClr>
                <a:schemeClr val="accent1"/>
              </a:buClr>
              <a:buSzPct val="76000"/>
              <a:buFont typeface="Wingdings 2" pitchFamily="18" charset="2"/>
              <a:buChar char=""/>
            </a:pPr>
            <a:endParaRPr lang="en-GB" sz="1500" dirty="0">
              <a:solidFill>
                <a:schemeClr val="tx2"/>
              </a:solidFill>
            </a:endParaRPr>
          </a:p>
        </p:txBody>
      </p:sp>
      <p:pic>
        <p:nvPicPr>
          <p:cNvPr id="3" name="Picture 2">
            <a:extLst>
              <a:ext uri="{FF2B5EF4-FFF2-40B4-BE49-F238E27FC236}">
                <a16:creationId xmlns:a16="http://schemas.microsoft.com/office/drawing/2014/main" id="{BCC748FF-CE10-210B-7357-732A5633917A}"/>
              </a:ext>
            </a:extLst>
          </p:cNvPr>
          <p:cNvPicPr>
            <a:picLocks noChangeAspect="1"/>
          </p:cNvPicPr>
          <p:nvPr/>
        </p:nvPicPr>
        <p:blipFill>
          <a:blip r:embed="rId2"/>
          <a:stretch>
            <a:fillRect/>
          </a:stretch>
        </p:blipFill>
        <p:spPr>
          <a:xfrm>
            <a:off x="4462272" y="1378634"/>
            <a:ext cx="4119020" cy="4670474"/>
          </a:xfrm>
          <a:prstGeom prst="rect">
            <a:avLst/>
          </a:prstGeom>
          <a:noFill/>
        </p:spPr>
      </p:pic>
    </p:spTree>
    <p:extLst>
      <p:ext uri="{BB962C8B-B14F-4D97-AF65-F5344CB8AC3E}">
        <p14:creationId xmlns:p14="http://schemas.microsoft.com/office/powerpoint/2010/main" val="223013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58" y="776836"/>
            <a:ext cx="7724262" cy="744468"/>
          </a:xfrm>
        </p:spPr>
        <p:txBody>
          <a:bodyPr>
            <a:normAutofit/>
          </a:bodyPr>
          <a:lstStyle/>
          <a:p>
            <a:r>
              <a:rPr lang="en-GB" b="1" dirty="0"/>
              <a:t>Pareto Principle (80-20 rule ) </a:t>
            </a:r>
          </a:p>
        </p:txBody>
      </p:sp>
      <p:sp>
        <p:nvSpPr>
          <p:cNvPr id="5" name="Content Placeholder 4"/>
          <p:cNvSpPr>
            <a:spLocks noGrp="1"/>
          </p:cNvSpPr>
          <p:nvPr>
            <p:ph sz="quarter" idx="13"/>
          </p:nvPr>
        </p:nvSpPr>
        <p:spPr>
          <a:xfrm>
            <a:off x="727957" y="1521304"/>
            <a:ext cx="7869778" cy="4899593"/>
          </a:xfrm>
        </p:spPr>
        <p:txBody>
          <a:bodyPr>
            <a:noAutofit/>
          </a:bodyPr>
          <a:lstStyle/>
          <a:p>
            <a:r>
              <a:rPr lang="en-GB" sz="2000" dirty="0"/>
              <a:t>Useful in assessing efforts and activities to identify which activities are most effective</a:t>
            </a:r>
          </a:p>
          <a:p>
            <a:r>
              <a:rPr lang="en-GB" sz="2000" dirty="0">
                <a:hlinkClick r:id="rId2"/>
              </a:rPr>
              <a:t>https://www.youtube.com/watch?v=DprO3TcrlpY</a:t>
            </a:r>
            <a:endParaRPr lang="en-GB" sz="2000" dirty="0"/>
          </a:p>
          <a:p>
            <a:r>
              <a:rPr lang="en-GB" sz="2000" dirty="0"/>
              <a:t>80% of output is produced from 20% of input </a:t>
            </a:r>
          </a:p>
          <a:p>
            <a:r>
              <a:rPr lang="en-GB" sz="2000" dirty="0"/>
              <a:t>80% of results come from 20% of effort</a:t>
            </a:r>
          </a:p>
          <a:p>
            <a:r>
              <a:rPr lang="en-GB" sz="2000" dirty="0"/>
              <a:t>80% of profit comes from 20% of the product </a:t>
            </a:r>
          </a:p>
          <a:p>
            <a:r>
              <a:rPr lang="en-GB" sz="2000" dirty="0"/>
              <a:t>In review of time spent, identify where your 20% productivity is which produces the 80% of the output. This helps to improve general output and efficiency.</a:t>
            </a:r>
          </a:p>
          <a:p>
            <a:pPr marL="68580" indent="0">
              <a:buNone/>
            </a:pPr>
            <a:endParaRPr lang="en-GB" sz="2000" dirty="0"/>
          </a:p>
          <a:p>
            <a:pPr marL="68580" indent="0">
              <a:buNone/>
            </a:pPr>
            <a:endParaRPr lang="en-GB" sz="2000" dirty="0"/>
          </a:p>
          <a:p>
            <a:pPr marL="68580" indent="0">
              <a:buNone/>
            </a:pPr>
            <a:endParaRPr lang="en-GB" sz="2000" dirty="0"/>
          </a:p>
          <a:p>
            <a:endParaRPr lang="en-GB" sz="2000" dirty="0"/>
          </a:p>
          <a:p>
            <a:pPr marL="68580" indent="0">
              <a:buNone/>
            </a:pPr>
            <a:endParaRPr lang="en-GB" sz="2000" dirty="0"/>
          </a:p>
        </p:txBody>
      </p:sp>
      <p:pic>
        <p:nvPicPr>
          <p:cNvPr id="4" name="Content Placeholder 3"/>
          <p:cNvPicPr>
            <a:picLocks noChangeAspect="1"/>
          </p:cNvPicPr>
          <p:nvPr/>
        </p:nvPicPr>
        <p:blipFill>
          <a:blip r:embed="rId3"/>
          <a:srcRect t="2850" b="2850"/>
          <a:stretch>
            <a:fillRect/>
          </a:stretch>
        </p:blipFill>
        <p:spPr>
          <a:xfrm>
            <a:off x="4553607" y="1074"/>
            <a:ext cx="3686254" cy="670330"/>
          </a:xfrm>
          <a:prstGeom prst="rect">
            <a:avLst/>
          </a:prstGeom>
        </p:spPr>
      </p:pic>
      <p:pic>
        <p:nvPicPr>
          <p:cNvPr id="3" name="Picture 2">
            <a:extLst>
              <a:ext uri="{FF2B5EF4-FFF2-40B4-BE49-F238E27FC236}">
                <a16:creationId xmlns:a16="http://schemas.microsoft.com/office/drawing/2014/main" id="{3E967DC7-B17D-DD38-54D2-935F3F10039D}"/>
              </a:ext>
            </a:extLst>
          </p:cNvPr>
          <p:cNvPicPr>
            <a:picLocks noChangeAspect="1"/>
          </p:cNvPicPr>
          <p:nvPr/>
        </p:nvPicPr>
        <p:blipFill>
          <a:blip r:embed="rId4"/>
          <a:stretch>
            <a:fillRect/>
          </a:stretch>
        </p:blipFill>
        <p:spPr>
          <a:xfrm>
            <a:off x="546265" y="4584103"/>
            <a:ext cx="7306308" cy="1982952"/>
          </a:xfrm>
          <a:prstGeom prst="rect">
            <a:avLst/>
          </a:prstGeom>
        </p:spPr>
      </p:pic>
    </p:spTree>
    <p:extLst>
      <p:ext uri="{BB962C8B-B14F-4D97-AF65-F5344CB8AC3E}">
        <p14:creationId xmlns:p14="http://schemas.microsoft.com/office/powerpoint/2010/main" val="2184864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321548"/>
            <a:ext cx="7410985" cy="904352"/>
          </a:xfrm>
        </p:spPr>
        <p:txBody>
          <a:bodyPr>
            <a:normAutofit/>
          </a:bodyPr>
          <a:lstStyle/>
          <a:p>
            <a:r>
              <a:rPr lang="en-GB" dirty="0"/>
              <a:t>Review and Analyse priorities </a:t>
            </a:r>
          </a:p>
        </p:txBody>
      </p:sp>
      <p:pic>
        <p:nvPicPr>
          <p:cNvPr id="1026" name="Picture 2" descr="The Eisenhower Matrix: How to Prioritize Your To-Do List • Asana">
            <a:extLst>
              <a:ext uri="{FF2B5EF4-FFF2-40B4-BE49-F238E27FC236}">
                <a16:creationId xmlns:a16="http://schemas.microsoft.com/office/drawing/2014/main" id="{78707D89-87D8-5555-BDB5-99FB49BF4D6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1781" y="1225900"/>
            <a:ext cx="7760439" cy="482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36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17296"/>
            <a:ext cx="7410985" cy="670330"/>
          </a:xfrm>
        </p:spPr>
        <p:txBody>
          <a:bodyPr>
            <a:normAutofit fontScale="90000"/>
          </a:bodyPr>
          <a:lstStyle/>
          <a:p>
            <a:r>
              <a:rPr lang="en-GB" dirty="0"/>
              <a:t>Benefits of prioritising work </a:t>
            </a:r>
          </a:p>
        </p:txBody>
      </p:sp>
      <p:sp>
        <p:nvSpPr>
          <p:cNvPr id="5" name="Content Placeholder 4"/>
          <p:cNvSpPr>
            <a:spLocks noGrp="1"/>
          </p:cNvSpPr>
          <p:nvPr>
            <p:ph sz="quarter" idx="13"/>
          </p:nvPr>
        </p:nvSpPr>
        <p:spPr>
          <a:xfrm>
            <a:off x="784927" y="1487627"/>
            <a:ext cx="7833090" cy="4553077"/>
          </a:xfrm>
        </p:spPr>
        <p:txBody>
          <a:bodyPr>
            <a:noAutofit/>
          </a:bodyPr>
          <a:lstStyle/>
          <a:p>
            <a:r>
              <a:rPr lang="en-GB" dirty="0"/>
              <a:t>Time is used more efficiently </a:t>
            </a:r>
          </a:p>
          <a:p>
            <a:r>
              <a:rPr lang="en-GB" dirty="0"/>
              <a:t>Communication is improved </a:t>
            </a:r>
          </a:p>
          <a:p>
            <a:r>
              <a:rPr lang="en-GB" dirty="0"/>
              <a:t>Service users are served better </a:t>
            </a:r>
          </a:p>
          <a:p>
            <a:r>
              <a:rPr lang="en-GB" dirty="0"/>
              <a:t>Less complaints will be received </a:t>
            </a:r>
          </a:p>
          <a:p>
            <a:r>
              <a:rPr lang="en-GB" dirty="0"/>
              <a:t>More conducive work environment </a:t>
            </a:r>
          </a:p>
          <a:p>
            <a:r>
              <a:rPr lang="en-GB" dirty="0"/>
              <a:t>Improved mental health and physical well being </a:t>
            </a:r>
          </a:p>
          <a:p>
            <a:r>
              <a:rPr lang="en-GB" dirty="0"/>
              <a:t>Time created for unexpected activities </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167343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17296"/>
            <a:ext cx="7410985" cy="670330"/>
          </a:xfrm>
        </p:spPr>
        <p:txBody>
          <a:bodyPr>
            <a:normAutofit fontScale="90000"/>
          </a:bodyPr>
          <a:lstStyle/>
          <a:p>
            <a:r>
              <a:rPr lang="en-GB" dirty="0"/>
              <a:t>Review learning ?</a:t>
            </a:r>
          </a:p>
        </p:txBody>
      </p:sp>
      <p:sp>
        <p:nvSpPr>
          <p:cNvPr id="5" name="Content Placeholder 4"/>
          <p:cNvSpPr>
            <a:spLocks noGrp="1"/>
          </p:cNvSpPr>
          <p:nvPr>
            <p:ph sz="quarter" idx="13"/>
          </p:nvPr>
        </p:nvSpPr>
        <p:spPr>
          <a:xfrm>
            <a:off x="784927" y="1487627"/>
            <a:ext cx="7833090" cy="4553077"/>
          </a:xfrm>
        </p:spPr>
        <p:txBody>
          <a:bodyPr>
            <a:noAutofit/>
          </a:bodyPr>
          <a:lstStyle/>
          <a:p>
            <a:r>
              <a:rPr lang="en-GB" sz="2000" dirty="0"/>
              <a:t>What have we learnt </a:t>
            </a:r>
          </a:p>
          <a:p>
            <a:r>
              <a:rPr lang="en-GB" sz="2000" dirty="0"/>
              <a:t>What techniques and tools would you use to manage your time? </a:t>
            </a:r>
          </a:p>
          <a:p>
            <a:r>
              <a:rPr lang="en-GB" sz="2000" dirty="0"/>
              <a:t>What changes will you make from now? </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2855980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D103-A864-E00D-7F53-A8C51B9AD65A}"/>
              </a:ext>
            </a:extLst>
          </p:cNvPr>
          <p:cNvSpPr>
            <a:spLocks noGrp="1"/>
          </p:cNvSpPr>
          <p:nvPr>
            <p:ph type="title"/>
          </p:nvPr>
        </p:nvSpPr>
        <p:spPr/>
        <p:txBody>
          <a:bodyPr>
            <a:normAutofit fontScale="90000"/>
          </a:bodyPr>
          <a:lstStyle/>
          <a:p>
            <a:r>
              <a:rPr lang="en-GB" dirty="0"/>
              <a:t>What have you Learnt?</a:t>
            </a:r>
            <a:br>
              <a:rPr lang="en-GB" dirty="0"/>
            </a:br>
            <a:endParaRPr lang="en-GB" dirty="0"/>
          </a:p>
        </p:txBody>
      </p:sp>
      <p:pic>
        <p:nvPicPr>
          <p:cNvPr id="6" name="Content Placeholder 5" descr="A screenshot of a video game&#10;&#10;Description automatically generated">
            <a:extLst>
              <a:ext uri="{FF2B5EF4-FFF2-40B4-BE49-F238E27FC236}">
                <a16:creationId xmlns:a16="http://schemas.microsoft.com/office/drawing/2014/main" id="{806BFBDD-9C5A-1F61-9943-6E66B7B1F388}"/>
              </a:ext>
            </a:extLst>
          </p:cNvPr>
          <p:cNvPicPr>
            <a:picLocks noGrp="1" noChangeAspect="1"/>
          </p:cNvPicPr>
          <p:nvPr>
            <p:ph sz="quarter" idx="13"/>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7185" y="1515255"/>
            <a:ext cx="5739441" cy="1125715"/>
          </a:xfrm>
        </p:spPr>
      </p:pic>
      <p:pic>
        <p:nvPicPr>
          <p:cNvPr id="9" name="Picture 8" descr="A picture containing text&#10;&#10;Description automatically generated">
            <a:extLst>
              <a:ext uri="{FF2B5EF4-FFF2-40B4-BE49-F238E27FC236}">
                <a16:creationId xmlns:a16="http://schemas.microsoft.com/office/drawing/2014/main" id="{678D58D2-3C1B-9A37-B26A-D4C40118CA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0332" y="3128562"/>
            <a:ext cx="8045570" cy="3393008"/>
          </a:xfrm>
          <a:prstGeom prst="rect">
            <a:avLst/>
          </a:prstGeom>
        </p:spPr>
      </p:pic>
    </p:spTree>
    <p:extLst>
      <p:ext uri="{BB962C8B-B14F-4D97-AF65-F5344CB8AC3E}">
        <p14:creationId xmlns:p14="http://schemas.microsoft.com/office/powerpoint/2010/main" val="256836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7880"/>
            <a:ext cx="7024744" cy="937404"/>
          </a:xfrm>
        </p:spPr>
        <p:txBody>
          <a:bodyPr/>
          <a:lstStyle/>
          <a:p>
            <a:r>
              <a:rPr lang="en-GB" dirty="0"/>
              <a:t>Aims </a:t>
            </a:r>
          </a:p>
        </p:txBody>
      </p:sp>
      <p:sp>
        <p:nvSpPr>
          <p:cNvPr id="3" name="Content Placeholder 2"/>
          <p:cNvSpPr>
            <a:spLocks noGrp="1"/>
          </p:cNvSpPr>
          <p:nvPr>
            <p:ph idx="1"/>
          </p:nvPr>
        </p:nvSpPr>
        <p:spPr>
          <a:xfrm>
            <a:off x="1043492" y="1771292"/>
            <a:ext cx="7411739" cy="2254368"/>
          </a:xfrm>
        </p:spPr>
        <p:txBody>
          <a:bodyPr/>
          <a:lstStyle/>
          <a:p>
            <a:r>
              <a:rPr lang="en-GB" dirty="0"/>
              <a:t>Importance of effective management </a:t>
            </a:r>
          </a:p>
          <a:p>
            <a:r>
              <a:rPr lang="en-GB" dirty="0"/>
              <a:t>Analysis of time spending </a:t>
            </a:r>
          </a:p>
          <a:p>
            <a:r>
              <a:rPr lang="en-GB" dirty="0"/>
              <a:t>Tools and techniques for time management </a:t>
            </a:r>
          </a:p>
          <a:p>
            <a:r>
              <a:rPr lang="en-GB" dirty="0"/>
              <a:t>Prioritising work </a:t>
            </a:r>
          </a:p>
          <a:p>
            <a:r>
              <a:rPr lang="en-GB" dirty="0"/>
              <a:t>Benefits of prioritising work </a:t>
            </a:r>
          </a:p>
          <a:p>
            <a:endParaRPr lang="en-GB" dirty="0"/>
          </a:p>
        </p:txBody>
      </p:sp>
    </p:spTree>
    <p:extLst>
      <p:ext uri="{BB962C8B-B14F-4D97-AF65-F5344CB8AC3E}">
        <p14:creationId xmlns:p14="http://schemas.microsoft.com/office/powerpoint/2010/main" val="169019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r>
              <a:rPr lang="en-GB" b="1"/>
              <a:t>Time Management </a:t>
            </a:r>
          </a:p>
        </p:txBody>
      </p:sp>
      <p:pic>
        <p:nvPicPr>
          <p:cNvPr id="2050" name="Picture 2" descr="Time management while work from home">
            <a:extLst>
              <a:ext uri="{FF2B5EF4-FFF2-40B4-BE49-F238E27FC236}">
                <a16:creationId xmlns:a16="http://schemas.microsoft.com/office/drawing/2014/main" id="{4545EB73-6512-82A2-46F9-94DF29EBF028}"/>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3158" r="8308"/>
          <a:stretch/>
        </p:blipFill>
        <p:spPr bwMode="auto">
          <a:xfrm>
            <a:off x="395302" y="2313432"/>
            <a:ext cx="3419856" cy="349300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4"/>
          </p:nvPr>
        </p:nvSpPr>
        <p:spPr>
          <a:xfrm>
            <a:off x="3815159" y="2313430"/>
            <a:ext cx="4822404" cy="4101437"/>
          </a:xfrm>
        </p:spPr>
        <p:txBody>
          <a:bodyPr>
            <a:noAutofit/>
          </a:bodyPr>
          <a:lstStyle/>
          <a:p>
            <a:pPr marL="68580" indent="0">
              <a:lnSpc>
                <a:spcPct val="90000"/>
              </a:lnSpc>
              <a:buNone/>
            </a:pPr>
            <a:r>
              <a:rPr lang="en-GB" sz="1800" i="1" dirty="0"/>
              <a:t>Do you ever feel like there's not enough time in the day?</a:t>
            </a:r>
            <a:endParaRPr lang="en-GB" sz="1800" dirty="0"/>
          </a:p>
          <a:p>
            <a:pPr>
              <a:lnSpc>
                <a:spcPct val="90000"/>
              </a:lnSpc>
            </a:pPr>
            <a:r>
              <a:rPr lang="en-GB" sz="1800" dirty="0"/>
              <a:t>Everyone gets 24 hours </a:t>
            </a:r>
          </a:p>
          <a:p>
            <a:pPr>
              <a:lnSpc>
                <a:spcPct val="90000"/>
              </a:lnSpc>
            </a:pPr>
            <a:r>
              <a:rPr lang="en-GB" sz="1800" dirty="0"/>
              <a:t>Some people achieve more than others </a:t>
            </a:r>
          </a:p>
          <a:p>
            <a:pPr>
              <a:lnSpc>
                <a:spcPct val="90000"/>
              </a:lnSpc>
            </a:pPr>
            <a:r>
              <a:rPr lang="en-GB" sz="1800" dirty="0"/>
              <a:t>Those who achieve more manage their time better than others </a:t>
            </a:r>
          </a:p>
          <a:p>
            <a:pPr marL="68580" indent="0">
              <a:lnSpc>
                <a:spcPct val="90000"/>
              </a:lnSpc>
              <a:buNone/>
            </a:pPr>
            <a:r>
              <a:rPr lang="en-GB" sz="1800" i="1" dirty="0"/>
              <a:t>Time management is the process of organizing and planning how to divide  time between different activities. This helps individuals to reduce the working hard syndrome and adopt the working smarter strategy to achieve more activities in less time including when pressures are high and time is tight</a:t>
            </a:r>
          </a:p>
        </p:txBody>
      </p:sp>
    </p:spTree>
    <p:extLst>
      <p:ext uri="{BB962C8B-B14F-4D97-AF65-F5344CB8AC3E}">
        <p14:creationId xmlns:p14="http://schemas.microsoft.com/office/powerpoint/2010/main" val="334007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41" y="463138"/>
            <a:ext cx="8051318" cy="957345"/>
          </a:xfrm>
        </p:spPr>
        <p:txBody>
          <a:bodyPr>
            <a:normAutofit fontScale="90000"/>
          </a:bodyPr>
          <a:lstStyle/>
          <a:p>
            <a:r>
              <a:rPr lang="en-GB" sz="3200" dirty="0"/>
              <a:t>Importance of Effective Time Management in the workplace  </a:t>
            </a:r>
          </a:p>
        </p:txBody>
      </p:sp>
      <p:sp>
        <p:nvSpPr>
          <p:cNvPr id="3" name="Content Placeholder 2"/>
          <p:cNvSpPr>
            <a:spLocks noGrp="1"/>
          </p:cNvSpPr>
          <p:nvPr>
            <p:ph idx="1"/>
          </p:nvPr>
        </p:nvSpPr>
        <p:spPr>
          <a:xfrm>
            <a:off x="868392" y="1748287"/>
            <a:ext cx="7729267" cy="4763045"/>
          </a:xfrm>
        </p:spPr>
        <p:txBody>
          <a:bodyPr>
            <a:normAutofit/>
          </a:bodyPr>
          <a:lstStyle/>
          <a:p>
            <a:pPr marL="68580" indent="0">
              <a:buNone/>
            </a:pPr>
            <a:r>
              <a:rPr lang="en-GB" dirty="0"/>
              <a:t>Time needs to be managed well to avoid work overload and stress/strain at work and in working relationship as well as relationships outside of work. Good time management in the workplace supports with : </a:t>
            </a:r>
          </a:p>
          <a:p>
            <a:pPr marL="68580" indent="0">
              <a:buNone/>
            </a:pPr>
            <a:endParaRPr lang="en-GB" dirty="0"/>
          </a:p>
          <a:p>
            <a:r>
              <a:rPr lang="en-GB" dirty="0"/>
              <a:t>Removing  non essential activities </a:t>
            </a:r>
          </a:p>
          <a:p>
            <a:r>
              <a:rPr lang="en-GB" dirty="0"/>
              <a:t>Achieving more work by being more productive </a:t>
            </a:r>
          </a:p>
          <a:p>
            <a:r>
              <a:rPr lang="en-GB" dirty="0"/>
              <a:t>Enhancement of career development </a:t>
            </a:r>
          </a:p>
          <a:p>
            <a:r>
              <a:rPr lang="en-GB" dirty="0"/>
              <a:t>Meeting the required deadlines for tasks</a:t>
            </a:r>
          </a:p>
          <a:p>
            <a:r>
              <a:rPr lang="en-GB" dirty="0"/>
              <a:t>Having a good work life balance </a:t>
            </a:r>
          </a:p>
          <a:p>
            <a:pPr marL="68580" indent="0">
              <a:buNone/>
            </a:pPr>
            <a:endParaRPr lang="en-GB" dirty="0"/>
          </a:p>
          <a:p>
            <a:pPr marL="68580" indent="0">
              <a:buNone/>
            </a:pPr>
            <a:endParaRPr lang="en-GB" dirty="0"/>
          </a:p>
        </p:txBody>
      </p:sp>
    </p:spTree>
    <p:extLst>
      <p:ext uri="{BB962C8B-B14F-4D97-AF65-F5344CB8AC3E}">
        <p14:creationId xmlns:p14="http://schemas.microsoft.com/office/powerpoint/2010/main" val="95043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B1FF-316D-D59B-6E61-E33F8E2F75F9}"/>
              </a:ext>
            </a:extLst>
          </p:cNvPr>
          <p:cNvSpPr>
            <a:spLocks noGrp="1"/>
          </p:cNvSpPr>
          <p:nvPr>
            <p:ph type="title"/>
          </p:nvPr>
        </p:nvSpPr>
        <p:spPr>
          <a:xfrm>
            <a:off x="748145" y="1027664"/>
            <a:ext cx="7766463" cy="1143000"/>
          </a:xfrm>
        </p:spPr>
        <p:txBody>
          <a:bodyPr>
            <a:normAutofit fontScale="90000"/>
          </a:bodyPr>
          <a:lstStyle/>
          <a:p>
            <a:r>
              <a:rPr lang="en-GB" dirty="0"/>
              <a:t>Importance of Effective Time Management on a personal level </a:t>
            </a:r>
          </a:p>
        </p:txBody>
      </p:sp>
      <p:sp>
        <p:nvSpPr>
          <p:cNvPr id="3" name="Content Placeholder 2">
            <a:extLst>
              <a:ext uri="{FF2B5EF4-FFF2-40B4-BE49-F238E27FC236}">
                <a16:creationId xmlns:a16="http://schemas.microsoft.com/office/drawing/2014/main" id="{06C1007E-6928-BA1D-1E66-1BDB1001D27D}"/>
              </a:ext>
            </a:extLst>
          </p:cNvPr>
          <p:cNvSpPr>
            <a:spLocks noGrp="1"/>
          </p:cNvSpPr>
          <p:nvPr>
            <p:ph idx="1"/>
          </p:nvPr>
        </p:nvSpPr>
        <p:spPr/>
        <p:txBody>
          <a:bodyPr/>
          <a:lstStyle/>
          <a:p>
            <a:r>
              <a:rPr lang="en-GB" dirty="0"/>
              <a:t>Helps individuals to be more organised </a:t>
            </a:r>
          </a:p>
          <a:p>
            <a:r>
              <a:rPr lang="en-GB" dirty="0"/>
              <a:t>Take control of projects </a:t>
            </a:r>
          </a:p>
          <a:p>
            <a:r>
              <a:rPr lang="en-GB" dirty="0"/>
              <a:t>Create objectives for short, medium and long term success</a:t>
            </a:r>
          </a:p>
          <a:p>
            <a:r>
              <a:rPr lang="en-GB" dirty="0"/>
              <a:t>Increases productivity by being more efficient </a:t>
            </a:r>
          </a:p>
          <a:p>
            <a:r>
              <a:rPr lang="en-GB" dirty="0"/>
              <a:t>Decrease in stress and anxiety thereby having a better health and well being </a:t>
            </a:r>
          </a:p>
          <a:p>
            <a:endParaRPr lang="en-GB" dirty="0"/>
          </a:p>
          <a:p>
            <a:pPr marL="68580" indent="0">
              <a:buNone/>
            </a:pPr>
            <a:endParaRPr lang="en-GB" dirty="0"/>
          </a:p>
        </p:txBody>
      </p:sp>
    </p:spTree>
    <p:extLst>
      <p:ext uri="{BB962C8B-B14F-4D97-AF65-F5344CB8AC3E}">
        <p14:creationId xmlns:p14="http://schemas.microsoft.com/office/powerpoint/2010/main" val="278765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37" y="532563"/>
            <a:ext cx="6513341" cy="1638101"/>
          </a:xfrm>
        </p:spPr>
        <p:txBody>
          <a:bodyPr>
            <a:normAutofit/>
          </a:bodyPr>
          <a:lstStyle/>
          <a:p>
            <a:r>
              <a:rPr lang="en-GB" sz="3200" dirty="0"/>
              <a:t>Causes of poor time management at work </a:t>
            </a:r>
          </a:p>
        </p:txBody>
      </p:sp>
      <p:sp>
        <p:nvSpPr>
          <p:cNvPr id="3" name="Content Placeholder 2"/>
          <p:cNvSpPr>
            <a:spLocks noGrp="1"/>
          </p:cNvSpPr>
          <p:nvPr>
            <p:ph idx="1"/>
          </p:nvPr>
        </p:nvSpPr>
        <p:spPr>
          <a:xfrm>
            <a:off x="617518" y="2323652"/>
            <a:ext cx="7203292" cy="4534348"/>
          </a:xfrm>
        </p:spPr>
        <p:txBody>
          <a:bodyPr>
            <a:normAutofit/>
          </a:bodyPr>
          <a:lstStyle/>
          <a:p>
            <a:pPr marL="68580" indent="0">
              <a:buNone/>
            </a:pPr>
            <a:endParaRPr lang="en-GB" dirty="0"/>
          </a:p>
          <a:p>
            <a:r>
              <a:rPr lang="en-GB" dirty="0"/>
              <a:t>Lack of or poor communication – 18%</a:t>
            </a:r>
          </a:p>
          <a:p>
            <a:r>
              <a:rPr lang="en-GB" dirty="0"/>
              <a:t>Lack of management planning 30%</a:t>
            </a:r>
          </a:p>
          <a:p>
            <a:r>
              <a:rPr lang="en-GB" dirty="0"/>
              <a:t>Poor management planning (30%)</a:t>
            </a:r>
          </a:p>
          <a:p>
            <a:r>
              <a:rPr lang="en-GB" dirty="0"/>
              <a:t>Inappropriate/Inadequate Supervision 30%</a:t>
            </a:r>
          </a:p>
          <a:p>
            <a:r>
              <a:rPr lang="en-GB" dirty="0"/>
              <a:t> Problems with Information technology with  low morale and lack or inaccurate matching  of skills – 21%</a:t>
            </a:r>
          </a:p>
        </p:txBody>
      </p:sp>
      <p:pic>
        <p:nvPicPr>
          <p:cNvPr id="3074" name="Picture 2" descr="Causes of poor time management">
            <a:extLst>
              <a:ext uri="{FF2B5EF4-FFF2-40B4-BE49-F238E27FC236}">
                <a16:creationId xmlns:a16="http://schemas.microsoft.com/office/drawing/2014/main" id="{C7F047CE-594E-85FC-0F94-98204F227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114" y="379574"/>
            <a:ext cx="3418449" cy="234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68" y="987691"/>
            <a:ext cx="7443104" cy="1143000"/>
          </a:xfrm>
        </p:spPr>
        <p:txBody>
          <a:bodyPr>
            <a:normAutofit fontScale="90000"/>
          </a:bodyPr>
          <a:lstStyle/>
          <a:p>
            <a:r>
              <a:rPr lang="en-GB" dirty="0"/>
              <a:t>    Analysis of time management </a:t>
            </a:r>
          </a:p>
        </p:txBody>
      </p:sp>
      <p:sp>
        <p:nvSpPr>
          <p:cNvPr id="5" name="Content Placeholder 4">
            <a:extLst>
              <a:ext uri="{FF2B5EF4-FFF2-40B4-BE49-F238E27FC236}">
                <a16:creationId xmlns:a16="http://schemas.microsoft.com/office/drawing/2014/main" id="{5584EC04-C91D-9CF8-474E-3DA1531CF246}"/>
              </a:ext>
            </a:extLst>
          </p:cNvPr>
          <p:cNvSpPr>
            <a:spLocks noGrp="1"/>
          </p:cNvSpPr>
          <p:nvPr>
            <p:ph idx="1"/>
          </p:nvPr>
        </p:nvSpPr>
        <p:spPr/>
        <p:txBody>
          <a:bodyPr>
            <a:normAutofit lnSpcReduction="10000"/>
          </a:bodyPr>
          <a:lstStyle/>
          <a:p>
            <a:r>
              <a:rPr lang="en-GB" dirty="0"/>
              <a:t>To improve our time management, we need to first analyse how we spend our time </a:t>
            </a:r>
          </a:p>
          <a:p>
            <a:r>
              <a:rPr lang="en-GB" dirty="0"/>
              <a:t>Use of planners to identify activities at work </a:t>
            </a:r>
          </a:p>
          <a:p>
            <a:r>
              <a:rPr lang="en-GB" dirty="0"/>
              <a:t>Analyse the activities and review how time is spent</a:t>
            </a:r>
          </a:p>
          <a:p>
            <a:r>
              <a:rPr lang="en-GB" dirty="0"/>
              <a:t>Identify productive and unproductive activities</a:t>
            </a:r>
          </a:p>
        </p:txBody>
      </p:sp>
    </p:spTree>
    <p:extLst>
      <p:ext uri="{BB962C8B-B14F-4D97-AF65-F5344CB8AC3E}">
        <p14:creationId xmlns:p14="http://schemas.microsoft.com/office/powerpoint/2010/main" val="103927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4649"/>
            <a:ext cx="7024744" cy="943667"/>
          </a:xfrm>
        </p:spPr>
        <p:txBody>
          <a:bodyPr>
            <a:normAutofit fontScale="90000"/>
          </a:bodyPr>
          <a:lstStyle/>
          <a:p>
            <a:br>
              <a:rPr lang="en-GB" dirty="0"/>
            </a:br>
            <a:br>
              <a:rPr lang="en-GB" dirty="0"/>
            </a:br>
            <a:r>
              <a:rPr lang="en-GB" dirty="0"/>
              <a:t>Areas of work to consider </a:t>
            </a:r>
          </a:p>
        </p:txBody>
      </p:sp>
      <p:sp>
        <p:nvSpPr>
          <p:cNvPr id="23" name="TextBox 22">
            <a:extLst>
              <a:ext uri="{FF2B5EF4-FFF2-40B4-BE49-F238E27FC236}">
                <a16:creationId xmlns:a16="http://schemas.microsoft.com/office/drawing/2014/main" id="{B2237905-DD9D-CE91-5F75-17D4201A66D6}"/>
              </a:ext>
            </a:extLst>
          </p:cNvPr>
          <p:cNvSpPr txBox="1"/>
          <p:nvPr/>
        </p:nvSpPr>
        <p:spPr>
          <a:xfrm>
            <a:off x="403761" y="2131165"/>
            <a:ext cx="8740239" cy="4893647"/>
          </a:xfrm>
          <a:prstGeom prst="rect">
            <a:avLst/>
          </a:prstGeom>
          <a:noFill/>
        </p:spPr>
        <p:txBody>
          <a:bodyPr wrap="square">
            <a:spAutoFit/>
          </a:bodyPr>
          <a:lstStyle/>
          <a:p>
            <a:r>
              <a:rPr lang="en-GB" sz="2400" b="1" dirty="0"/>
              <a:t>Coffee and tea break</a:t>
            </a:r>
          </a:p>
          <a:p>
            <a:pPr marL="285750" indent="-285750">
              <a:buFont typeface="Arial" panose="020B0604020202020204" pitchFamily="34" charset="0"/>
              <a:buChar char="•"/>
            </a:pPr>
            <a:r>
              <a:rPr lang="en-GB" sz="2400" dirty="0"/>
              <a:t>Important for reducing stress</a:t>
            </a:r>
          </a:p>
          <a:p>
            <a:pPr marL="285750" indent="-285750">
              <a:buFont typeface="Arial" panose="020B0604020202020204" pitchFamily="34" charset="0"/>
              <a:buChar char="•"/>
            </a:pPr>
            <a:r>
              <a:rPr lang="en-GB" sz="2400" dirty="0"/>
              <a:t>Creates opportunity for human contact </a:t>
            </a:r>
          </a:p>
          <a:p>
            <a:pPr marL="285750" indent="-285750">
              <a:buFont typeface="Arial" panose="020B0604020202020204" pitchFamily="34" charset="0"/>
              <a:buChar char="•"/>
            </a:pPr>
            <a:r>
              <a:rPr lang="en-GB" sz="2400" dirty="0"/>
              <a:t>Helps to avoid sitting and spending time in one position</a:t>
            </a:r>
          </a:p>
          <a:p>
            <a:pPr marL="285750" indent="-285750">
              <a:buFont typeface="Arial" panose="020B0604020202020204" pitchFamily="34" charset="0"/>
              <a:buChar char="•"/>
            </a:pPr>
            <a:r>
              <a:rPr lang="en-GB" sz="2400" dirty="0"/>
              <a:t>Impact assessment and review of the breaks is important </a:t>
            </a:r>
          </a:p>
          <a:p>
            <a:pPr marL="285750" indent="-285750">
              <a:buFont typeface="Arial" panose="020B0604020202020204" pitchFamily="34" charset="0"/>
              <a:buChar char="•"/>
            </a:pPr>
            <a:r>
              <a:rPr lang="en-GB" sz="2400" dirty="0"/>
              <a:t>Informal breaks can cause time wasting </a:t>
            </a:r>
          </a:p>
          <a:p>
            <a:pPr marL="285750" indent="-285750">
              <a:buFont typeface="Arial" panose="020B0604020202020204" pitchFamily="34" charset="0"/>
              <a:buChar char="•"/>
            </a:pPr>
            <a:r>
              <a:rPr lang="en-GB" sz="2400" dirty="0"/>
              <a:t>Can cause advice seeking from the wrong individuals </a:t>
            </a:r>
          </a:p>
          <a:p>
            <a:pPr marL="285750" indent="-285750">
              <a:buFont typeface="Arial" panose="020B0604020202020204" pitchFamily="34" charset="0"/>
              <a:buChar char="•"/>
            </a:pPr>
            <a:r>
              <a:rPr lang="en-GB" sz="2400" dirty="0"/>
              <a:t>Can increase/ decrease confidence in individual’s decision making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b="1" dirty="0"/>
          </a:p>
          <a:p>
            <a:endParaRPr lang="en-GB" b="1" dirty="0"/>
          </a:p>
          <a:p>
            <a:endParaRPr lang="en-GB" b="1" dirty="0"/>
          </a:p>
        </p:txBody>
      </p:sp>
    </p:spTree>
    <p:extLst>
      <p:ext uri="{BB962C8B-B14F-4D97-AF65-F5344CB8AC3E}">
        <p14:creationId xmlns:p14="http://schemas.microsoft.com/office/powerpoint/2010/main" val="94579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1089622"/>
            <a:ext cx="7410985" cy="1143000"/>
          </a:xfrm>
        </p:spPr>
        <p:txBody>
          <a:bodyPr>
            <a:normAutofit/>
          </a:bodyPr>
          <a:lstStyle/>
          <a:p>
            <a:r>
              <a:rPr lang="en-GB" b="1" dirty="0"/>
              <a:t>Meetings in the work place </a:t>
            </a:r>
          </a:p>
        </p:txBody>
      </p:sp>
      <p:sp>
        <p:nvSpPr>
          <p:cNvPr id="5" name="Content Placeholder 4"/>
          <p:cNvSpPr>
            <a:spLocks noGrp="1"/>
          </p:cNvSpPr>
          <p:nvPr>
            <p:ph sz="quarter" idx="13"/>
          </p:nvPr>
        </p:nvSpPr>
        <p:spPr>
          <a:xfrm>
            <a:off x="727957" y="2654201"/>
            <a:ext cx="7724262" cy="3766695"/>
          </a:xfrm>
        </p:spPr>
        <p:txBody>
          <a:bodyPr>
            <a:noAutofit/>
          </a:bodyPr>
          <a:lstStyle/>
          <a:p>
            <a:r>
              <a:rPr lang="en-GB" dirty="0"/>
              <a:t>Can be excessive and run for a long time </a:t>
            </a:r>
          </a:p>
          <a:p>
            <a:r>
              <a:rPr lang="en-GB" dirty="0"/>
              <a:t>Is it an efficient use of everybody's time </a:t>
            </a:r>
          </a:p>
          <a:p>
            <a:r>
              <a:rPr lang="en-GB" dirty="0"/>
              <a:t>Can points be covered in one meeting rather than several meetings? </a:t>
            </a:r>
          </a:p>
          <a:p>
            <a:r>
              <a:rPr lang="en-GB" dirty="0"/>
              <a:t>Is everyone required to be din the meeting? </a:t>
            </a:r>
          </a:p>
          <a:p>
            <a:r>
              <a:rPr lang="en-GB" dirty="0"/>
              <a:t>Can we use a different means of communication to convey the message? </a:t>
            </a:r>
          </a:p>
          <a:p>
            <a:r>
              <a:rPr lang="en-GB" dirty="0"/>
              <a:t>Are the meetings needed or are the habitual meetings? </a:t>
            </a:r>
          </a:p>
          <a:p>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3625539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4927</TotalTime>
  <Words>898</Words>
  <Application>Microsoft Office PowerPoint</Application>
  <PresentationFormat>On-screen Show (4:3)</PresentationFormat>
  <Paragraphs>125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2</vt:lpstr>
      <vt:lpstr>Austin</vt:lpstr>
      <vt:lpstr>Negotiated Workplace Learning Week 5 </vt:lpstr>
      <vt:lpstr>Aims </vt:lpstr>
      <vt:lpstr>Time Management </vt:lpstr>
      <vt:lpstr>Importance of Effective Time Management in the workplace  </vt:lpstr>
      <vt:lpstr>Importance of Effective Time Management on a personal level </vt:lpstr>
      <vt:lpstr>Causes of poor time management at work </vt:lpstr>
      <vt:lpstr>    Analysis of time management </vt:lpstr>
      <vt:lpstr>  Areas of work to consider </vt:lpstr>
      <vt:lpstr>Meetings in the work place </vt:lpstr>
      <vt:lpstr>Allocation of workload and insufficient communication </vt:lpstr>
      <vt:lpstr>Discussion Activity</vt:lpstr>
      <vt:lpstr>Tools and Techniques for Time management </vt:lpstr>
      <vt:lpstr>Smart Objectives </vt:lpstr>
      <vt:lpstr> Planning the activities at work </vt:lpstr>
      <vt:lpstr>Pareto Principle (80-20 rule ) </vt:lpstr>
      <vt:lpstr>Review and Analyse priorities </vt:lpstr>
      <vt:lpstr>Benefits of prioritising work </vt:lpstr>
      <vt:lpstr>Review learning ?</vt:lpstr>
      <vt:lpstr>What have you Learnt?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Psychosocial Environment</dc:title>
  <dc:creator>Tristi Brownett</dc:creator>
  <cp:lastModifiedBy>Sandra Okwara</cp:lastModifiedBy>
  <cp:revision>75</cp:revision>
  <dcterms:created xsi:type="dcterms:W3CDTF">2018-10-10T15:23:51Z</dcterms:created>
  <dcterms:modified xsi:type="dcterms:W3CDTF">2022-05-19T07:08:27Z</dcterms:modified>
</cp:coreProperties>
</file>