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56" r:id="rId2"/>
    <p:sldId id="262" r:id="rId3"/>
    <p:sldId id="263" r:id="rId4"/>
    <p:sldId id="265" r:id="rId5"/>
    <p:sldId id="315" r:id="rId6"/>
    <p:sldId id="266" r:id="rId7"/>
    <p:sldId id="268" r:id="rId8"/>
    <p:sldId id="317" r:id="rId9"/>
    <p:sldId id="267" r:id="rId10"/>
    <p:sldId id="310" r:id="rId11"/>
    <p:sldId id="311" r:id="rId12"/>
    <p:sldId id="308" r:id="rId13"/>
    <p:sldId id="270" r:id="rId14"/>
    <p:sldId id="305" r:id="rId15"/>
    <p:sldId id="309" r:id="rId16"/>
    <p:sldId id="318" r:id="rId17"/>
    <p:sldId id="31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22" autoAdjust="0"/>
  </p:normalViewPr>
  <p:slideViewPr>
    <p:cSldViewPr snapToGrid="0" snapToObjects="1">
      <p:cViewPr varScale="1">
        <p:scale>
          <a:sx n="66" d="100"/>
          <a:sy n="66" d="100"/>
        </p:scale>
        <p:origin x="88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EDBC0-8750-6B45-9B7B-0899F2E26930}" type="datetimeFigureOut">
              <a:rPr lang="en-US" smtClean="0"/>
              <a:t>5/26/2022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74CE3-2961-2B44-9F82-BD1A6C3B6276}" type="slidenum">
              <a:rPr lang="en-GB" smtClean="0"/>
              <a:t>‹#›</a:t>
            </a:fld>
            <a:endParaRPr lang="en-GB"/>
          </a:p>
        </p:txBody>
      </p:sp>
    </p:spTree>
    <p:extLst>
      <p:ext uri="{BB962C8B-B14F-4D97-AF65-F5344CB8AC3E}">
        <p14:creationId xmlns:p14="http://schemas.microsoft.com/office/powerpoint/2010/main" val="30052831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A74CE3-2961-2B44-9F82-BD1A6C3B6276}" type="slidenum">
              <a:rPr lang="en-GB" smtClean="0"/>
              <a:t>1</a:t>
            </a:fld>
            <a:endParaRPr lang="en-GB"/>
          </a:p>
        </p:txBody>
      </p:sp>
    </p:spTree>
    <p:extLst>
      <p:ext uri="{BB962C8B-B14F-4D97-AF65-F5344CB8AC3E}">
        <p14:creationId xmlns:p14="http://schemas.microsoft.com/office/powerpoint/2010/main" val="289989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May 26, 2022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GB"/>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26,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26,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26, 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26,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26, 2022</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GB"/>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GB"/>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26, 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May 26, 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enliveningedge.org/tools-practices/emergence-collaborative-leadership-traditional-organisation-part-2-encouraging-potentia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jukesie/still-lots-to-learn-e3d89cc3ab8b" TargetMode="External"/><Relationship Id="rId2" Type="http://schemas.openxmlformats.org/officeDocument/2006/relationships/image" Target="../media/image12.gif"/><Relationship Id="rId1" Type="http://schemas.openxmlformats.org/officeDocument/2006/relationships/slideLayout" Target="../slideLayouts/slideLayout4.xml"/><Relationship Id="rId5" Type="http://schemas.openxmlformats.org/officeDocument/2006/relationships/hyperlink" Target="https://techiners.blogspot.com/2017/05/how-to-achieve-service-quality.html" TargetMode="Externa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57656"/>
            <a:ext cx="7024744" cy="1576552"/>
          </a:xfrm>
        </p:spPr>
        <p:txBody>
          <a:bodyPr anchor="b">
            <a:normAutofit fontScale="90000"/>
          </a:bodyPr>
          <a:lstStyle/>
          <a:p>
            <a:pPr>
              <a:lnSpc>
                <a:spcPct val="90000"/>
              </a:lnSpc>
            </a:pPr>
            <a:r>
              <a:rPr lang="en-GB" sz="3700" b="1" dirty="0"/>
              <a:t>Negotiated Workplace Learning </a:t>
            </a:r>
            <a:r>
              <a:rPr lang="en-GB" sz="3600" b="1" dirty="0"/>
              <a:t>Week 6</a:t>
            </a:r>
            <a:br>
              <a:rPr lang="en-GB" sz="3600" b="1" dirty="0"/>
            </a:br>
            <a:endParaRPr lang="en-GB" sz="3700" b="1" dirty="0"/>
          </a:p>
        </p:txBody>
      </p:sp>
      <p:sp>
        <p:nvSpPr>
          <p:cNvPr id="3" name="Subtitle 2"/>
          <p:cNvSpPr>
            <a:spLocks noGrp="1"/>
          </p:cNvSpPr>
          <p:nvPr>
            <p:ph sz="quarter" idx="13"/>
          </p:nvPr>
        </p:nvSpPr>
        <p:spPr>
          <a:xfrm>
            <a:off x="118753" y="1734207"/>
            <a:ext cx="8763990" cy="5123793"/>
          </a:xfrm>
        </p:spPr>
        <p:txBody>
          <a:bodyPr>
            <a:normAutofit/>
          </a:bodyPr>
          <a:lstStyle/>
          <a:p>
            <a:pPr marL="68580" indent="0">
              <a:buNone/>
            </a:pPr>
            <a:r>
              <a:rPr lang="en-GB" dirty="0"/>
              <a:t> </a:t>
            </a:r>
            <a:r>
              <a:rPr lang="en-GB" b="1" dirty="0"/>
              <a:t>                           </a:t>
            </a:r>
            <a:r>
              <a:rPr lang="en-GB" sz="3200" b="1" dirty="0"/>
              <a:t>Building Relationships </a:t>
            </a:r>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r>
              <a:rPr lang="en-GB" sz="1600" b="1" dirty="0"/>
              <a:t>Sandra Okwara</a:t>
            </a:r>
          </a:p>
          <a:p>
            <a:endParaRPr lang="en-GB" dirty="0"/>
          </a:p>
        </p:txBody>
      </p:sp>
      <p:pic>
        <p:nvPicPr>
          <p:cNvPr id="6" name="Picture 5" descr="A group of people shaking hands&#10;&#10;Description automatically generated with medium confidence">
            <a:extLst>
              <a:ext uri="{FF2B5EF4-FFF2-40B4-BE49-F238E27FC236}">
                <a16:creationId xmlns:a16="http://schemas.microsoft.com/office/drawing/2014/main" id="{8C42BBC9-EACD-8E44-7948-A8B0949B8121}"/>
              </a:ext>
            </a:extLst>
          </p:cNvPr>
          <p:cNvPicPr>
            <a:picLocks noChangeAspect="1"/>
          </p:cNvPicPr>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2402375"/>
            <a:ext cx="8763990" cy="4569923"/>
          </a:xfrm>
          <a:prstGeom prst="rect">
            <a:avLst/>
          </a:prstGeom>
        </p:spPr>
      </p:pic>
    </p:spTree>
    <p:extLst>
      <p:ext uri="{BB962C8B-B14F-4D97-AF65-F5344CB8AC3E}">
        <p14:creationId xmlns:p14="http://schemas.microsoft.com/office/powerpoint/2010/main" val="247735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71" y="204864"/>
            <a:ext cx="7033655" cy="840165"/>
          </a:xfrm>
        </p:spPr>
        <p:txBody>
          <a:bodyPr>
            <a:normAutofit/>
          </a:bodyPr>
          <a:lstStyle/>
          <a:p>
            <a:r>
              <a:rPr lang="en-GB" b="1" dirty="0"/>
              <a:t>Self Awareness </a:t>
            </a:r>
          </a:p>
        </p:txBody>
      </p:sp>
      <p:sp>
        <p:nvSpPr>
          <p:cNvPr id="5" name="Content Placeholder 4"/>
          <p:cNvSpPr>
            <a:spLocks noGrp="1"/>
          </p:cNvSpPr>
          <p:nvPr>
            <p:ph sz="quarter" idx="13"/>
          </p:nvPr>
        </p:nvSpPr>
        <p:spPr>
          <a:xfrm>
            <a:off x="727957" y="943430"/>
            <a:ext cx="7724262" cy="5644972"/>
          </a:xfrm>
        </p:spPr>
        <p:txBody>
          <a:bodyPr>
            <a:noAutofit/>
          </a:bodyPr>
          <a:lstStyle/>
          <a:p>
            <a:pPr marL="68580" indent="0">
              <a:buNone/>
            </a:pPr>
            <a:r>
              <a:rPr lang="en-GB" sz="2000" dirty="0"/>
              <a:t> </a:t>
            </a:r>
            <a:r>
              <a:rPr lang="en-GB" dirty="0"/>
              <a:t>Self-awareness is the ability to look inward, think deeply about your behaviour, and consider how it aligns with your moral standards and values.</a:t>
            </a:r>
          </a:p>
          <a:p>
            <a:r>
              <a:rPr lang="en-GB" dirty="0"/>
              <a:t>When your behaviour is out of alignment with your standards, you feel uncomfortable, unhappy and negative. </a:t>
            </a:r>
          </a:p>
          <a:p>
            <a:r>
              <a:rPr lang="en-GB" dirty="0"/>
              <a:t>When your behaviour and values are aligned, you feel positive and self-confident.</a:t>
            </a:r>
          </a:p>
          <a:p>
            <a:pPr marL="68580" indent="0">
              <a:buNone/>
            </a:pPr>
            <a:r>
              <a:rPr lang="en-GB" dirty="0"/>
              <a:t>Self-awareness also gives you a deeper understanding of your own attitudes, opinions, and knowledge.</a:t>
            </a:r>
          </a:p>
          <a:p>
            <a:pPr marL="68580" indent="0">
              <a:buNone/>
            </a:pPr>
            <a:endParaRPr lang="en-GB" sz="2000" dirty="0"/>
          </a:p>
          <a:p>
            <a:pPr marL="68580" indent="0">
              <a:buNone/>
            </a:pPr>
            <a:endParaRPr lang="en-GB" sz="2000" dirty="0"/>
          </a:p>
          <a:p>
            <a:pPr marL="68580" indent="0">
              <a:buNone/>
            </a:pPr>
            <a:endParaRPr lang="en-GB" sz="2000" dirty="0"/>
          </a:p>
        </p:txBody>
      </p:sp>
      <p:pic>
        <p:nvPicPr>
          <p:cNvPr id="6" name="Picture 5">
            <a:extLst>
              <a:ext uri="{FF2B5EF4-FFF2-40B4-BE49-F238E27FC236}">
                <a16:creationId xmlns:a16="http://schemas.microsoft.com/office/drawing/2014/main" id="{ABF96EED-5D69-1D33-0B2F-53C14EE2A075}"/>
              </a:ext>
            </a:extLst>
          </p:cNvPr>
          <p:cNvPicPr>
            <a:picLocks noChangeAspect="1"/>
          </p:cNvPicPr>
          <p:nvPr/>
        </p:nvPicPr>
        <p:blipFill>
          <a:blip r:embed="rId2"/>
          <a:stretch>
            <a:fillRect/>
          </a:stretch>
        </p:blipFill>
        <p:spPr>
          <a:xfrm>
            <a:off x="3657600" y="4929388"/>
            <a:ext cx="3848100" cy="1562100"/>
          </a:xfrm>
          <a:prstGeom prst="rect">
            <a:avLst/>
          </a:prstGeom>
        </p:spPr>
      </p:pic>
    </p:spTree>
    <p:extLst>
      <p:ext uri="{BB962C8B-B14F-4D97-AF65-F5344CB8AC3E}">
        <p14:creationId xmlns:p14="http://schemas.microsoft.com/office/powerpoint/2010/main" val="65892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58" y="605642"/>
            <a:ext cx="7724262" cy="829264"/>
          </a:xfrm>
        </p:spPr>
        <p:txBody>
          <a:bodyPr>
            <a:normAutofit/>
          </a:bodyPr>
          <a:lstStyle/>
          <a:p>
            <a:r>
              <a:rPr lang="en-GB" b="1" dirty="0"/>
              <a:t>Importance of self awareness </a:t>
            </a:r>
          </a:p>
        </p:txBody>
      </p:sp>
      <p:sp>
        <p:nvSpPr>
          <p:cNvPr id="5" name="Content Placeholder 4"/>
          <p:cNvSpPr>
            <a:spLocks noGrp="1"/>
          </p:cNvSpPr>
          <p:nvPr>
            <p:ph sz="quarter" idx="13"/>
          </p:nvPr>
        </p:nvSpPr>
        <p:spPr>
          <a:xfrm>
            <a:off x="727957" y="1434906"/>
            <a:ext cx="7724262" cy="4985991"/>
          </a:xfrm>
        </p:spPr>
        <p:txBody>
          <a:bodyPr>
            <a:noAutofit/>
          </a:bodyPr>
          <a:lstStyle/>
          <a:p>
            <a:r>
              <a:rPr lang="en-GB" sz="2800" dirty="0"/>
              <a:t>Self awareness has a strong link with high performance in the workplace </a:t>
            </a:r>
          </a:p>
          <a:p>
            <a:r>
              <a:rPr lang="en-GB" sz="2800" dirty="0"/>
              <a:t>Being aware of your strengths and weaknesses gives you the power to intentionally use your strengths and eliminate your weaknesses </a:t>
            </a:r>
          </a:p>
          <a:p>
            <a:r>
              <a:rPr lang="en-GB" sz="2800" dirty="0"/>
              <a:t>Self awareness supports with career progression </a:t>
            </a:r>
          </a:p>
          <a:p>
            <a:r>
              <a:rPr lang="en-GB" sz="2800" dirty="0"/>
              <a:t>Being aware of yourself creates more confidence in approaching others. </a:t>
            </a:r>
          </a:p>
          <a:p>
            <a:pPr marL="68580" indent="0">
              <a:buNone/>
            </a:pPr>
            <a:endParaRPr lang="en-GB" sz="2800" dirty="0"/>
          </a:p>
          <a:p>
            <a:endParaRPr lang="en-GB" sz="2800" dirty="0"/>
          </a:p>
          <a:p>
            <a:endParaRPr lang="en-GB" sz="2000" dirty="0"/>
          </a:p>
          <a:p>
            <a:pPr marL="68580" indent="0">
              <a:buNone/>
            </a:pPr>
            <a:endParaRPr lang="en-GB" sz="2000" dirty="0"/>
          </a:p>
          <a:p>
            <a:endParaRPr lang="en-GB" sz="2000" dirty="0"/>
          </a:p>
          <a:p>
            <a:pPr marL="68580" indent="0">
              <a:buNone/>
            </a:pPr>
            <a:endParaRPr lang="en-GB" sz="2000" dirty="0"/>
          </a:p>
        </p:txBody>
      </p:sp>
    </p:spTree>
    <p:extLst>
      <p:ext uri="{BB962C8B-B14F-4D97-AF65-F5344CB8AC3E}">
        <p14:creationId xmlns:p14="http://schemas.microsoft.com/office/powerpoint/2010/main" val="158358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330591"/>
            <a:ext cx="7410985" cy="879231"/>
          </a:xfrm>
        </p:spPr>
        <p:txBody>
          <a:bodyPr>
            <a:normAutofit/>
          </a:bodyPr>
          <a:lstStyle/>
          <a:p>
            <a:r>
              <a:rPr lang="en-GB" dirty="0"/>
              <a:t>Developing self awareness </a:t>
            </a:r>
          </a:p>
        </p:txBody>
      </p:sp>
      <p:sp>
        <p:nvSpPr>
          <p:cNvPr id="5" name="Content Placeholder 4"/>
          <p:cNvSpPr>
            <a:spLocks noGrp="1"/>
          </p:cNvSpPr>
          <p:nvPr>
            <p:ph sz="quarter" idx="13"/>
          </p:nvPr>
        </p:nvSpPr>
        <p:spPr>
          <a:xfrm>
            <a:off x="784927" y="1111348"/>
            <a:ext cx="7833090" cy="5416061"/>
          </a:xfrm>
        </p:spPr>
        <p:txBody>
          <a:bodyPr>
            <a:noAutofit/>
          </a:bodyPr>
          <a:lstStyle/>
          <a:p>
            <a:r>
              <a:rPr lang="en-GB" sz="2000" b="1" dirty="0"/>
              <a:t>Understand your personalities </a:t>
            </a:r>
          </a:p>
          <a:p>
            <a:pPr marL="68580" indent="0">
              <a:buNone/>
            </a:pPr>
            <a:r>
              <a:rPr lang="en-GB" sz="2000" dirty="0"/>
              <a:t>Understanding  how your personality compares with the personalities of other people can help you discover what motivates you, and how you relate to the world. Both of these are important aspects of self-awareness.</a:t>
            </a:r>
          </a:p>
          <a:p>
            <a:r>
              <a:rPr lang="en-GB" sz="2000" b="1" dirty="0"/>
              <a:t>Reflect on your impact on others </a:t>
            </a:r>
          </a:p>
          <a:p>
            <a:pPr marL="68580" indent="0">
              <a:buNone/>
            </a:pPr>
            <a:r>
              <a:rPr lang="en-GB" sz="2000" dirty="0"/>
              <a:t>Being self-aware, you understand how you instinctively think, connect with other people, communicate, and make decisions. This helps you think about what does and doesn't work for you, and helps you be more aware of your impact on other people.</a:t>
            </a:r>
          </a:p>
          <a:p>
            <a:r>
              <a:rPr lang="en-GB" sz="2000" dirty="0"/>
              <a:t> </a:t>
            </a:r>
            <a:r>
              <a:rPr lang="en-GB" sz="2000" b="1" dirty="0"/>
              <a:t>Focus on Others</a:t>
            </a:r>
          </a:p>
          <a:p>
            <a:pPr marL="68580" indent="0">
              <a:buNone/>
            </a:pPr>
            <a:r>
              <a:rPr lang="en-GB" sz="2000" dirty="0"/>
              <a:t>Being self aware helps you become conscious of your words and actions and the influence on other people. Take time to weigh what you say carefully, and think about how it will affect the person that you're speaking to. Get Feedback. </a:t>
            </a:r>
          </a:p>
          <a:p>
            <a:pPr marL="68580" indent="0">
              <a:buNone/>
            </a:pPr>
            <a:endParaRPr lang="en-GB" sz="2000" dirty="0"/>
          </a:p>
        </p:txBody>
      </p:sp>
    </p:spTree>
    <p:extLst>
      <p:ext uri="{BB962C8B-B14F-4D97-AF65-F5344CB8AC3E}">
        <p14:creationId xmlns:p14="http://schemas.microsoft.com/office/powerpoint/2010/main" val="285598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01858"/>
            <a:ext cx="7410985" cy="670330"/>
          </a:xfrm>
        </p:spPr>
        <p:txBody>
          <a:bodyPr>
            <a:normAutofit fontScale="90000"/>
          </a:bodyPr>
          <a:lstStyle/>
          <a:p>
            <a:r>
              <a:rPr lang="en-GB" b="1" dirty="0" err="1"/>
              <a:t>Betari</a:t>
            </a:r>
            <a:r>
              <a:rPr lang="en-GB" b="1" dirty="0"/>
              <a:t> box Model </a:t>
            </a:r>
          </a:p>
        </p:txBody>
      </p:sp>
      <p:pic>
        <p:nvPicPr>
          <p:cNvPr id="3" name="Content Placeholder 2">
            <a:extLst>
              <a:ext uri="{FF2B5EF4-FFF2-40B4-BE49-F238E27FC236}">
                <a16:creationId xmlns:a16="http://schemas.microsoft.com/office/drawing/2014/main" id="{77548569-56A9-3F97-738F-A23E5CFFFC18}"/>
              </a:ext>
            </a:extLst>
          </p:cNvPr>
          <p:cNvPicPr>
            <a:picLocks noGrp="1" noChangeAspect="1"/>
          </p:cNvPicPr>
          <p:nvPr>
            <p:ph sz="quarter" idx="13"/>
          </p:nvPr>
        </p:nvPicPr>
        <p:blipFill>
          <a:blip r:embed="rId2"/>
          <a:stretch>
            <a:fillRect/>
          </a:stretch>
        </p:blipFill>
        <p:spPr>
          <a:xfrm>
            <a:off x="492369" y="1472188"/>
            <a:ext cx="7959850" cy="4949250"/>
          </a:xfrm>
          <a:prstGeom prst="rect">
            <a:avLst/>
          </a:prstGeom>
        </p:spPr>
      </p:pic>
    </p:spTree>
    <p:extLst>
      <p:ext uri="{BB962C8B-B14F-4D97-AF65-F5344CB8AC3E}">
        <p14:creationId xmlns:p14="http://schemas.microsoft.com/office/powerpoint/2010/main" val="362553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4911"/>
            <a:ext cx="7024744" cy="773723"/>
          </a:xfrm>
        </p:spPr>
        <p:txBody>
          <a:bodyPr vert="horz" lIns="91440" tIns="45720" rIns="91440" bIns="45720" rtlCol="0" anchor="b">
            <a:normAutofit fontScale="90000"/>
          </a:bodyPr>
          <a:lstStyle/>
          <a:p>
            <a:pPr>
              <a:lnSpc>
                <a:spcPct val="90000"/>
              </a:lnSpc>
            </a:pPr>
            <a:br>
              <a:rPr lang="en-GB" sz="3700" dirty="0"/>
            </a:br>
            <a:r>
              <a:rPr lang="en-GB" sz="3700" b="1" dirty="0"/>
              <a:t>Developing Self awareness</a:t>
            </a:r>
          </a:p>
        </p:txBody>
      </p:sp>
      <p:pic>
        <p:nvPicPr>
          <p:cNvPr id="4" name="Picture 3">
            <a:extLst>
              <a:ext uri="{FF2B5EF4-FFF2-40B4-BE49-F238E27FC236}">
                <a16:creationId xmlns:a16="http://schemas.microsoft.com/office/drawing/2014/main" id="{EA41D972-DB6D-0197-5DB6-6BF66F18929F}"/>
              </a:ext>
            </a:extLst>
          </p:cNvPr>
          <p:cNvPicPr>
            <a:picLocks noChangeAspect="1"/>
          </p:cNvPicPr>
          <p:nvPr/>
        </p:nvPicPr>
        <p:blipFill>
          <a:blip r:embed="rId2"/>
          <a:stretch>
            <a:fillRect/>
          </a:stretch>
        </p:blipFill>
        <p:spPr>
          <a:xfrm>
            <a:off x="2640231" y="3838055"/>
            <a:ext cx="3602541" cy="2641571"/>
          </a:xfrm>
          <a:prstGeom prst="rect">
            <a:avLst/>
          </a:prstGeom>
        </p:spPr>
      </p:pic>
      <p:pic>
        <p:nvPicPr>
          <p:cNvPr id="5" name="Picture 4">
            <a:extLst>
              <a:ext uri="{FF2B5EF4-FFF2-40B4-BE49-F238E27FC236}">
                <a16:creationId xmlns:a16="http://schemas.microsoft.com/office/drawing/2014/main" id="{65AB6D1C-0389-CF32-FC82-6EBEBCBC8D86}"/>
              </a:ext>
            </a:extLst>
          </p:cNvPr>
          <p:cNvPicPr>
            <a:picLocks noChangeAspect="1"/>
          </p:cNvPicPr>
          <p:nvPr/>
        </p:nvPicPr>
        <p:blipFill>
          <a:blip r:embed="rId3"/>
          <a:stretch>
            <a:fillRect/>
          </a:stretch>
        </p:blipFill>
        <p:spPr>
          <a:xfrm>
            <a:off x="1043490" y="1465344"/>
            <a:ext cx="6069724" cy="2286000"/>
          </a:xfrm>
          <a:prstGeom prst="rect">
            <a:avLst/>
          </a:prstGeom>
        </p:spPr>
      </p:pic>
    </p:spTree>
    <p:extLst>
      <p:ext uri="{BB962C8B-B14F-4D97-AF65-F5344CB8AC3E}">
        <p14:creationId xmlns:p14="http://schemas.microsoft.com/office/powerpoint/2010/main" val="223013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1089622"/>
            <a:ext cx="7410985" cy="1143000"/>
          </a:xfrm>
        </p:spPr>
        <p:txBody>
          <a:bodyPr>
            <a:normAutofit fontScale="90000"/>
          </a:bodyPr>
          <a:lstStyle/>
          <a:p>
            <a:r>
              <a:rPr lang="en-GB" b="1" dirty="0"/>
              <a:t>Things to remember about you in the workplace </a:t>
            </a:r>
          </a:p>
        </p:txBody>
      </p:sp>
      <p:sp>
        <p:nvSpPr>
          <p:cNvPr id="5" name="Content Placeholder 4"/>
          <p:cNvSpPr>
            <a:spLocks noGrp="1"/>
          </p:cNvSpPr>
          <p:nvPr>
            <p:ph sz="quarter" idx="13"/>
          </p:nvPr>
        </p:nvSpPr>
        <p:spPr>
          <a:xfrm>
            <a:off x="727957" y="2232623"/>
            <a:ext cx="7724262" cy="4188274"/>
          </a:xfrm>
        </p:spPr>
        <p:txBody>
          <a:bodyPr>
            <a:noAutofit/>
          </a:bodyPr>
          <a:lstStyle/>
          <a:p>
            <a:r>
              <a:rPr lang="en-GB" dirty="0"/>
              <a:t>Your attitude affects the people around you</a:t>
            </a:r>
          </a:p>
          <a:p>
            <a:r>
              <a:rPr lang="en-GB" dirty="0"/>
              <a:t>When you feel negative about a relationship, STOP! Assess your own behaviour and attitude and focus on the positive aspects of the relationship</a:t>
            </a:r>
          </a:p>
          <a:p>
            <a:r>
              <a:rPr lang="en-GB" dirty="0"/>
              <a:t>You have a choice of how you respond to negative situations </a:t>
            </a:r>
          </a:p>
          <a:p>
            <a:r>
              <a:rPr lang="en-GB" dirty="0"/>
              <a:t>If a team member is negative, explore the negativity with them </a:t>
            </a:r>
          </a:p>
          <a:p>
            <a:r>
              <a:rPr lang="en-GB" dirty="0"/>
              <a:t>Practice Empathy!</a:t>
            </a:r>
          </a:p>
          <a:p>
            <a:endParaRPr lang="en-GB" dirty="0"/>
          </a:p>
          <a:p>
            <a:pPr marL="68580" indent="0">
              <a:buNone/>
            </a:pPr>
            <a:endParaRPr lang="en-GB" sz="2000" dirty="0"/>
          </a:p>
          <a:p>
            <a:endParaRPr lang="en-GB" sz="2000" dirty="0"/>
          </a:p>
          <a:p>
            <a:pPr marL="68580" indent="0">
              <a:buNone/>
            </a:pPr>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415352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17296"/>
            <a:ext cx="7410985" cy="670330"/>
          </a:xfrm>
        </p:spPr>
        <p:txBody>
          <a:bodyPr>
            <a:normAutofit fontScale="90000"/>
          </a:bodyPr>
          <a:lstStyle/>
          <a:p>
            <a:r>
              <a:rPr lang="en-GB" dirty="0"/>
              <a:t>Review learning ?</a:t>
            </a:r>
          </a:p>
        </p:txBody>
      </p:sp>
      <p:sp>
        <p:nvSpPr>
          <p:cNvPr id="5" name="Content Placeholder 4"/>
          <p:cNvSpPr>
            <a:spLocks noGrp="1"/>
          </p:cNvSpPr>
          <p:nvPr>
            <p:ph sz="quarter" idx="13"/>
          </p:nvPr>
        </p:nvSpPr>
        <p:spPr>
          <a:xfrm>
            <a:off x="784927" y="1487627"/>
            <a:ext cx="7833090" cy="4553077"/>
          </a:xfrm>
        </p:spPr>
        <p:txBody>
          <a:bodyPr>
            <a:noAutofit/>
          </a:bodyPr>
          <a:lstStyle/>
          <a:p>
            <a:r>
              <a:rPr lang="en-GB" sz="2000" dirty="0"/>
              <a:t>What have we learnt </a:t>
            </a:r>
          </a:p>
          <a:p>
            <a:r>
              <a:rPr lang="en-GB" sz="2000" dirty="0"/>
              <a:t>What changes will you make from now? </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336189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D103-A864-E00D-7F53-A8C51B9AD65A}"/>
              </a:ext>
            </a:extLst>
          </p:cNvPr>
          <p:cNvSpPr>
            <a:spLocks noGrp="1"/>
          </p:cNvSpPr>
          <p:nvPr>
            <p:ph type="title"/>
          </p:nvPr>
        </p:nvSpPr>
        <p:spPr/>
        <p:txBody>
          <a:bodyPr>
            <a:normAutofit fontScale="90000"/>
          </a:bodyPr>
          <a:lstStyle/>
          <a:p>
            <a:r>
              <a:rPr lang="en-GB" dirty="0"/>
              <a:t>What have you Learnt?</a:t>
            </a:r>
            <a:br>
              <a:rPr lang="en-GB" dirty="0"/>
            </a:br>
            <a:endParaRPr lang="en-GB" dirty="0"/>
          </a:p>
        </p:txBody>
      </p:sp>
      <p:pic>
        <p:nvPicPr>
          <p:cNvPr id="6" name="Content Placeholder 5" descr="A screenshot of a video game&#10;&#10;Description automatically generated">
            <a:extLst>
              <a:ext uri="{FF2B5EF4-FFF2-40B4-BE49-F238E27FC236}">
                <a16:creationId xmlns:a16="http://schemas.microsoft.com/office/drawing/2014/main" id="{806BFBDD-9C5A-1F61-9943-6E66B7B1F388}"/>
              </a:ext>
            </a:extLst>
          </p:cNvPr>
          <p:cNvPicPr>
            <a:picLocks noGrp="1" noChangeAspect="1"/>
          </p:cNvPicPr>
          <p:nvPr>
            <p:ph sz="quarter" idx="13"/>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7185" y="1515255"/>
            <a:ext cx="5739441" cy="1125715"/>
          </a:xfrm>
        </p:spPr>
      </p:pic>
      <p:pic>
        <p:nvPicPr>
          <p:cNvPr id="9" name="Picture 8" descr="A picture containing text&#10;&#10;Description automatically generated">
            <a:extLst>
              <a:ext uri="{FF2B5EF4-FFF2-40B4-BE49-F238E27FC236}">
                <a16:creationId xmlns:a16="http://schemas.microsoft.com/office/drawing/2014/main" id="{678D58D2-3C1B-9A37-B26A-D4C40118CA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0332" y="3128562"/>
            <a:ext cx="8045570" cy="3393008"/>
          </a:xfrm>
          <a:prstGeom prst="rect">
            <a:avLst/>
          </a:prstGeom>
        </p:spPr>
      </p:pic>
    </p:spTree>
    <p:extLst>
      <p:ext uri="{BB962C8B-B14F-4D97-AF65-F5344CB8AC3E}">
        <p14:creationId xmlns:p14="http://schemas.microsoft.com/office/powerpoint/2010/main" val="256836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7880"/>
            <a:ext cx="7024744" cy="937404"/>
          </a:xfrm>
        </p:spPr>
        <p:txBody>
          <a:bodyPr/>
          <a:lstStyle/>
          <a:p>
            <a:r>
              <a:rPr lang="en-GB" dirty="0"/>
              <a:t>Aims </a:t>
            </a:r>
          </a:p>
        </p:txBody>
      </p:sp>
      <p:sp>
        <p:nvSpPr>
          <p:cNvPr id="3" name="Content Placeholder 2"/>
          <p:cNvSpPr>
            <a:spLocks noGrp="1"/>
          </p:cNvSpPr>
          <p:nvPr>
            <p:ph idx="1"/>
          </p:nvPr>
        </p:nvSpPr>
        <p:spPr>
          <a:xfrm>
            <a:off x="1043492" y="1771292"/>
            <a:ext cx="7411739" cy="3912056"/>
          </a:xfrm>
        </p:spPr>
        <p:txBody>
          <a:bodyPr>
            <a:normAutofit/>
          </a:bodyPr>
          <a:lstStyle/>
          <a:p>
            <a:endParaRPr lang="en-GB" dirty="0"/>
          </a:p>
          <a:p>
            <a:r>
              <a:rPr lang="en-GB" sz="2800" dirty="0"/>
              <a:t>Understand the need to build good relationships </a:t>
            </a:r>
          </a:p>
          <a:p>
            <a:r>
              <a:rPr lang="en-GB" sz="2800" dirty="0"/>
              <a:t>Understanding good relationships </a:t>
            </a:r>
          </a:p>
          <a:p>
            <a:r>
              <a:rPr lang="en-GB" sz="2800" dirty="0"/>
              <a:t>Importance of Building Relationship </a:t>
            </a:r>
          </a:p>
          <a:p>
            <a:r>
              <a:rPr lang="en-GB" sz="2800" dirty="0"/>
              <a:t>Barriers to building relationship</a:t>
            </a:r>
          </a:p>
          <a:p>
            <a:r>
              <a:rPr lang="en-GB" sz="2800" dirty="0"/>
              <a:t>Strategies for building good  work Relationships </a:t>
            </a:r>
          </a:p>
          <a:p>
            <a:endParaRPr lang="en-GB" dirty="0"/>
          </a:p>
        </p:txBody>
      </p:sp>
    </p:spTree>
    <p:extLst>
      <p:ext uri="{BB962C8B-B14F-4D97-AF65-F5344CB8AC3E}">
        <p14:creationId xmlns:p14="http://schemas.microsoft.com/office/powerpoint/2010/main" val="169019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30622"/>
            <a:ext cx="7024744" cy="583324"/>
          </a:xfrm>
        </p:spPr>
        <p:txBody>
          <a:bodyPr anchor="b">
            <a:normAutofit fontScale="90000"/>
          </a:bodyPr>
          <a:lstStyle/>
          <a:p>
            <a:r>
              <a:rPr lang="en-GB" b="1" dirty="0"/>
              <a:t>Why Build Relationships? </a:t>
            </a:r>
          </a:p>
        </p:txBody>
      </p:sp>
      <p:sp>
        <p:nvSpPr>
          <p:cNvPr id="3" name="Content Placeholder 2"/>
          <p:cNvSpPr>
            <a:spLocks noGrp="1"/>
          </p:cNvSpPr>
          <p:nvPr>
            <p:ph idx="1"/>
          </p:nvPr>
        </p:nvSpPr>
        <p:spPr>
          <a:xfrm>
            <a:off x="504498" y="1072056"/>
            <a:ext cx="8150772" cy="5486400"/>
          </a:xfrm>
        </p:spPr>
        <p:txBody>
          <a:bodyPr>
            <a:noAutofit/>
          </a:bodyPr>
          <a:lstStyle/>
          <a:p>
            <a:pPr>
              <a:lnSpc>
                <a:spcPct val="90000"/>
              </a:lnSpc>
            </a:pPr>
            <a:r>
              <a:rPr lang="en-GB" i="1" dirty="0"/>
              <a:t>Humans are Naturally social creatures (Social Creatures) </a:t>
            </a:r>
          </a:p>
          <a:p>
            <a:pPr>
              <a:lnSpc>
                <a:spcPct val="90000"/>
              </a:lnSpc>
            </a:pPr>
            <a:r>
              <a:rPr lang="en-GB" i="1" dirty="0"/>
              <a:t>1/3 of human lives are spent at work</a:t>
            </a:r>
          </a:p>
          <a:p>
            <a:pPr>
              <a:lnSpc>
                <a:spcPct val="90000"/>
              </a:lnSpc>
            </a:pPr>
            <a:r>
              <a:rPr lang="en-GB" i="1" dirty="0"/>
              <a:t>Good relationships with colleagues make the job enjoyable </a:t>
            </a:r>
          </a:p>
          <a:p>
            <a:pPr>
              <a:lnSpc>
                <a:spcPct val="90000"/>
              </a:lnSpc>
            </a:pPr>
            <a:r>
              <a:rPr lang="en-GB" i="1" dirty="0"/>
              <a:t>Colleagues feel more comfortable and confident to voice out their opinions and accept new ideas if they are comfortable around their colleagues. </a:t>
            </a:r>
          </a:p>
          <a:p>
            <a:pPr>
              <a:lnSpc>
                <a:spcPct val="90000"/>
              </a:lnSpc>
            </a:pPr>
            <a:r>
              <a:rPr lang="en-GB" i="1" dirty="0"/>
              <a:t>To embrace create and change n the workplace., team members require team work </a:t>
            </a:r>
          </a:p>
          <a:p>
            <a:pPr>
              <a:lnSpc>
                <a:spcPct val="90000"/>
              </a:lnSpc>
            </a:pPr>
            <a:r>
              <a:rPr lang="en-GB" i="1" dirty="0"/>
              <a:t>There is an increase in morale and productivity when team members have  a good working relationship. </a:t>
            </a:r>
          </a:p>
          <a:p>
            <a:pPr>
              <a:lnSpc>
                <a:spcPct val="90000"/>
              </a:lnSpc>
            </a:pPr>
            <a:r>
              <a:rPr lang="en-GB" i="1" dirty="0"/>
              <a:t>Career progression is better developed with good professional circle. </a:t>
            </a:r>
          </a:p>
        </p:txBody>
      </p:sp>
    </p:spTree>
    <p:extLst>
      <p:ext uri="{BB962C8B-B14F-4D97-AF65-F5344CB8AC3E}">
        <p14:creationId xmlns:p14="http://schemas.microsoft.com/office/powerpoint/2010/main" val="334007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41" y="463138"/>
            <a:ext cx="8051318" cy="957345"/>
          </a:xfrm>
        </p:spPr>
        <p:txBody>
          <a:bodyPr>
            <a:normAutofit/>
          </a:bodyPr>
          <a:lstStyle/>
          <a:p>
            <a:r>
              <a:rPr lang="en-GB" sz="3200" dirty="0"/>
              <a:t>Good Relationship</a:t>
            </a:r>
          </a:p>
        </p:txBody>
      </p:sp>
      <p:sp>
        <p:nvSpPr>
          <p:cNvPr id="3" name="Content Placeholder 2"/>
          <p:cNvSpPr>
            <a:spLocks noGrp="1"/>
          </p:cNvSpPr>
          <p:nvPr>
            <p:ph idx="1"/>
          </p:nvPr>
        </p:nvSpPr>
        <p:spPr>
          <a:xfrm>
            <a:off x="868392" y="1748287"/>
            <a:ext cx="7729267" cy="4763045"/>
          </a:xfrm>
        </p:spPr>
        <p:txBody>
          <a:bodyPr>
            <a:normAutofit fontScale="85000" lnSpcReduction="20000"/>
          </a:bodyPr>
          <a:lstStyle/>
          <a:p>
            <a:r>
              <a:rPr lang="en-GB" b="1" dirty="0"/>
              <a:t>Trust </a:t>
            </a:r>
            <a:r>
              <a:rPr lang="en-GB" dirty="0"/>
              <a:t>is required for a good work relationship in the workplace. When individuals trust their team members, openness and honesty improves and lees time is spent watching your back. </a:t>
            </a:r>
          </a:p>
          <a:p>
            <a:r>
              <a:rPr lang="en-GB" dirty="0"/>
              <a:t>A good relationship requires </a:t>
            </a:r>
            <a:r>
              <a:rPr lang="en-GB" b="1" dirty="0"/>
              <a:t>Respect </a:t>
            </a:r>
            <a:r>
              <a:rPr lang="en-GB" dirty="0"/>
              <a:t>as it  helps team members to value each other’s input and promotes solutions to problems in the workplace </a:t>
            </a:r>
          </a:p>
          <a:p>
            <a:r>
              <a:rPr lang="en-GB" b="1" dirty="0"/>
              <a:t>Self Awareness </a:t>
            </a:r>
            <a:r>
              <a:rPr lang="en-GB" dirty="0"/>
              <a:t>is an important aspect of building good work relationships as every individual takes responsibility for their words and actions without letting individual negative emotions have an impact on team member. </a:t>
            </a:r>
          </a:p>
          <a:p>
            <a:r>
              <a:rPr lang="en-GB" b="1" dirty="0"/>
              <a:t>Cultural Competence </a:t>
            </a:r>
            <a:r>
              <a:rPr lang="en-GB" dirty="0"/>
              <a:t>and inclusion should be part of building relationship by accepting and welcoming the diverse people and opinions in making decisions in the workplace</a:t>
            </a:r>
          </a:p>
          <a:p>
            <a:r>
              <a:rPr lang="en-GB" b="1" dirty="0"/>
              <a:t>Effective communication </a:t>
            </a:r>
            <a:r>
              <a:rPr lang="en-GB" dirty="0"/>
              <a:t>by creating an open and honest communication with each other in the team helps keep the team together. </a:t>
            </a:r>
          </a:p>
          <a:p>
            <a:pPr marL="68580" indent="0">
              <a:buNone/>
            </a:pPr>
            <a:endParaRPr lang="en-GB" dirty="0"/>
          </a:p>
          <a:p>
            <a:pPr marL="68580" indent="0">
              <a:buNone/>
            </a:pPr>
            <a:endParaRPr lang="en-GB" dirty="0"/>
          </a:p>
          <a:p>
            <a:pPr marL="68580" indent="0">
              <a:buNone/>
            </a:pPr>
            <a:endParaRPr lang="en-GB" dirty="0"/>
          </a:p>
        </p:txBody>
      </p:sp>
    </p:spTree>
    <p:extLst>
      <p:ext uri="{BB962C8B-B14F-4D97-AF65-F5344CB8AC3E}">
        <p14:creationId xmlns:p14="http://schemas.microsoft.com/office/powerpoint/2010/main" val="95043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B1FF-316D-D59B-6E61-E33F8E2F75F9}"/>
              </a:ext>
            </a:extLst>
          </p:cNvPr>
          <p:cNvSpPr>
            <a:spLocks noGrp="1"/>
          </p:cNvSpPr>
          <p:nvPr>
            <p:ph type="title"/>
          </p:nvPr>
        </p:nvSpPr>
        <p:spPr>
          <a:xfrm>
            <a:off x="647115" y="1027664"/>
            <a:ext cx="7867494" cy="1143000"/>
          </a:xfrm>
        </p:spPr>
        <p:txBody>
          <a:bodyPr>
            <a:normAutofit/>
          </a:bodyPr>
          <a:lstStyle/>
          <a:p>
            <a:r>
              <a:rPr lang="en-GB" b="1" dirty="0"/>
              <a:t>Main Working Relationships </a:t>
            </a:r>
          </a:p>
        </p:txBody>
      </p:sp>
      <p:sp>
        <p:nvSpPr>
          <p:cNvPr id="3" name="Content Placeholder 2">
            <a:extLst>
              <a:ext uri="{FF2B5EF4-FFF2-40B4-BE49-F238E27FC236}">
                <a16:creationId xmlns:a16="http://schemas.microsoft.com/office/drawing/2014/main" id="{06C1007E-6928-BA1D-1E66-1BDB1001D27D}"/>
              </a:ext>
            </a:extLst>
          </p:cNvPr>
          <p:cNvSpPr>
            <a:spLocks noGrp="1"/>
          </p:cNvSpPr>
          <p:nvPr>
            <p:ph idx="1"/>
          </p:nvPr>
        </p:nvSpPr>
        <p:spPr/>
        <p:txBody>
          <a:bodyPr>
            <a:normAutofit/>
          </a:bodyPr>
          <a:lstStyle/>
          <a:p>
            <a:r>
              <a:rPr lang="en-GB" dirty="0"/>
              <a:t>Relationship will all co workers </a:t>
            </a:r>
          </a:p>
          <a:p>
            <a:r>
              <a:rPr lang="en-GB" dirty="0"/>
              <a:t>Focus on the manager </a:t>
            </a:r>
          </a:p>
          <a:p>
            <a:r>
              <a:rPr lang="en-GB" dirty="0"/>
              <a:t>Team members </a:t>
            </a:r>
          </a:p>
          <a:p>
            <a:r>
              <a:rPr lang="en-GB" dirty="0"/>
              <a:t>External Stakeholders</a:t>
            </a:r>
          </a:p>
          <a:p>
            <a:endParaRPr lang="en-GB" dirty="0"/>
          </a:p>
          <a:p>
            <a:pPr marL="68580" indent="0">
              <a:buNone/>
            </a:pPr>
            <a:endParaRPr lang="en-GB" dirty="0"/>
          </a:p>
        </p:txBody>
      </p:sp>
      <p:pic>
        <p:nvPicPr>
          <p:cNvPr id="4" name="Picture 3">
            <a:extLst>
              <a:ext uri="{FF2B5EF4-FFF2-40B4-BE49-F238E27FC236}">
                <a16:creationId xmlns:a16="http://schemas.microsoft.com/office/drawing/2014/main" id="{81ECD214-CE7A-7412-CB59-58E9C63B5D66}"/>
              </a:ext>
            </a:extLst>
          </p:cNvPr>
          <p:cNvPicPr>
            <a:picLocks noChangeAspect="1"/>
          </p:cNvPicPr>
          <p:nvPr/>
        </p:nvPicPr>
        <p:blipFill>
          <a:blip r:embed="rId2"/>
          <a:stretch>
            <a:fillRect/>
          </a:stretch>
        </p:blipFill>
        <p:spPr>
          <a:xfrm>
            <a:off x="647116" y="4277761"/>
            <a:ext cx="7453392" cy="2059977"/>
          </a:xfrm>
          <a:prstGeom prst="rect">
            <a:avLst/>
          </a:prstGeom>
        </p:spPr>
      </p:pic>
    </p:spTree>
    <p:extLst>
      <p:ext uri="{BB962C8B-B14F-4D97-AF65-F5344CB8AC3E}">
        <p14:creationId xmlns:p14="http://schemas.microsoft.com/office/powerpoint/2010/main" val="278765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37" y="532564"/>
            <a:ext cx="6513341" cy="705394"/>
          </a:xfrm>
        </p:spPr>
        <p:txBody>
          <a:bodyPr>
            <a:normAutofit/>
          </a:bodyPr>
          <a:lstStyle/>
          <a:p>
            <a:r>
              <a:rPr lang="en-GB" sz="3200" b="1" dirty="0"/>
              <a:t>Barriers to building Relationship</a:t>
            </a:r>
          </a:p>
        </p:txBody>
      </p:sp>
      <p:sp>
        <p:nvSpPr>
          <p:cNvPr id="3" name="Content Placeholder 2"/>
          <p:cNvSpPr>
            <a:spLocks noGrp="1"/>
          </p:cNvSpPr>
          <p:nvPr>
            <p:ph idx="1"/>
          </p:nvPr>
        </p:nvSpPr>
        <p:spPr>
          <a:xfrm>
            <a:off x="617518" y="1125415"/>
            <a:ext cx="7203292" cy="5732585"/>
          </a:xfrm>
        </p:spPr>
        <p:txBody>
          <a:bodyPr>
            <a:normAutofit/>
          </a:bodyPr>
          <a:lstStyle/>
          <a:p>
            <a:pPr marL="68580" indent="0">
              <a:buNone/>
            </a:pPr>
            <a:endParaRPr lang="en-GB" dirty="0"/>
          </a:p>
          <a:p>
            <a:r>
              <a:rPr lang="en-GB" dirty="0"/>
              <a:t>Lack of emotional intelligence </a:t>
            </a:r>
          </a:p>
          <a:p>
            <a:r>
              <a:rPr lang="en-GB" dirty="0"/>
              <a:t>Conflicts in the workplace </a:t>
            </a:r>
          </a:p>
          <a:p>
            <a:r>
              <a:rPr lang="en-GB" dirty="0"/>
              <a:t>Lack of time </a:t>
            </a:r>
          </a:p>
          <a:p>
            <a:r>
              <a:rPr lang="en-GB" dirty="0"/>
              <a:t>Lack of resources </a:t>
            </a:r>
          </a:p>
          <a:p>
            <a:r>
              <a:rPr lang="en-GB" dirty="0"/>
              <a:t>Gossiping about team members</a:t>
            </a:r>
          </a:p>
          <a:p>
            <a:r>
              <a:rPr lang="en-GB" dirty="0"/>
              <a:t>Negativity in the workplace </a:t>
            </a:r>
          </a:p>
          <a:p>
            <a:r>
              <a:rPr lang="en-GB" dirty="0"/>
              <a:t>Lack of Appreciation of others and what they do .  </a:t>
            </a:r>
          </a:p>
          <a:p>
            <a:r>
              <a:rPr lang="en-GB" dirty="0"/>
              <a:t>Difficult team members</a:t>
            </a:r>
          </a:p>
          <a:p>
            <a:endParaRPr lang="en-GB" dirty="0"/>
          </a:p>
          <a:p>
            <a:endParaRPr lang="en-GB" dirty="0">
              <a:solidFill>
                <a:srgbClr val="FF0000"/>
              </a:solidFill>
            </a:endParaRPr>
          </a:p>
        </p:txBody>
      </p:sp>
      <p:pic>
        <p:nvPicPr>
          <p:cNvPr id="4" name="Picture 3">
            <a:extLst>
              <a:ext uri="{FF2B5EF4-FFF2-40B4-BE49-F238E27FC236}">
                <a16:creationId xmlns:a16="http://schemas.microsoft.com/office/drawing/2014/main" id="{79ED3312-96E4-9D84-F47F-7657CE69F27D}"/>
              </a:ext>
            </a:extLst>
          </p:cNvPr>
          <p:cNvPicPr>
            <a:picLocks noChangeAspect="1"/>
          </p:cNvPicPr>
          <p:nvPr/>
        </p:nvPicPr>
        <p:blipFill>
          <a:blip r:embed="rId2"/>
          <a:stretch>
            <a:fillRect/>
          </a:stretch>
        </p:blipFill>
        <p:spPr>
          <a:xfrm>
            <a:off x="4937761" y="4615229"/>
            <a:ext cx="3146694" cy="1847850"/>
          </a:xfrm>
          <a:prstGeom prst="rect">
            <a:avLst/>
          </a:prstGeom>
        </p:spPr>
      </p:pic>
    </p:spTree>
    <p:extLst>
      <p:ext uri="{BB962C8B-B14F-4D97-AF65-F5344CB8AC3E}">
        <p14:creationId xmlns:p14="http://schemas.microsoft.com/office/powerpoint/2010/main" val="4126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68" y="987691"/>
            <a:ext cx="7443104" cy="1143000"/>
          </a:xfrm>
        </p:spPr>
        <p:txBody>
          <a:bodyPr>
            <a:normAutofit fontScale="90000"/>
          </a:bodyPr>
          <a:lstStyle/>
          <a:p>
            <a:r>
              <a:rPr lang="en-GB" dirty="0"/>
              <a:t>    </a:t>
            </a:r>
            <a:r>
              <a:rPr lang="en-GB" b="1" dirty="0"/>
              <a:t>Ways to build relationships at work</a:t>
            </a:r>
          </a:p>
        </p:txBody>
      </p:sp>
      <p:sp>
        <p:nvSpPr>
          <p:cNvPr id="5" name="Content Placeholder 4">
            <a:extLst>
              <a:ext uri="{FF2B5EF4-FFF2-40B4-BE49-F238E27FC236}">
                <a16:creationId xmlns:a16="http://schemas.microsoft.com/office/drawing/2014/main" id="{5584EC04-C91D-9CF8-474E-3DA1531CF246}"/>
              </a:ext>
            </a:extLst>
          </p:cNvPr>
          <p:cNvSpPr>
            <a:spLocks noGrp="1"/>
          </p:cNvSpPr>
          <p:nvPr>
            <p:ph idx="1"/>
          </p:nvPr>
        </p:nvSpPr>
        <p:spPr>
          <a:xfrm>
            <a:off x="492369" y="2323652"/>
            <a:ext cx="8201465" cy="4175622"/>
          </a:xfrm>
        </p:spPr>
        <p:txBody>
          <a:bodyPr>
            <a:normAutofit/>
          </a:bodyPr>
          <a:lstStyle/>
          <a:p>
            <a:r>
              <a:rPr lang="en-GB" b="1" dirty="0"/>
              <a:t>Identify your relationship </a:t>
            </a:r>
            <a:r>
              <a:rPr lang="en-GB" dirty="0"/>
              <a:t>needs in the workplace ( What do you need from others ? What do others need from you?</a:t>
            </a:r>
          </a:p>
          <a:p>
            <a:r>
              <a:rPr lang="en-GB" dirty="0"/>
              <a:t> </a:t>
            </a:r>
            <a:r>
              <a:rPr lang="en-GB" b="1" dirty="0"/>
              <a:t>Develop people Skills </a:t>
            </a:r>
            <a:r>
              <a:rPr lang="en-GB" dirty="0"/>
              <a:t>( Collaborate, communicate and solve conflicts) </a:t>
            </a:r>
          </a:p>
          <a:p>
            <a:r>
              <a:rPr lang="en-GB" b="1" dirty="0"/>
              <a:t>Embrace Positivity :</a:t>
            </a:r>
            <a:r>
              <a:rPr lang="en-GB" dirty="0"/>
              <a:t>Positive thinking is often associated with positive actions and outcomes.</a:t>
            </a:r>
          </a:p>
          <a:p>
            <a:r>
              <a:rPr lang="en-GB" dirty="0"/>
              <a:t>"A man is but the product of his thoughts. What he thinks, he becomes.“</a:t>
            </a:r>
          </a:p>
          <a:p>
            <a:pPr marL="68580" indent="0">
              <a:buNone/>
            </a:pPr>
            <a:r>
              <a:rPr lang="en-GB" dirty="0"/>
              <a:t> </a:t>
            </a:r>
            <a:r>
              <a:rPr lang="en-GB" sz="1000" dirty="0"/>
              <a:t>Mahatma Gandhi, Indian leader</a:t>
            </a:r>
          </a:p>
          <a:p>
            <a:pPr marL="68580" indent="0">
              <a:buNone/>
            </a:pPr>
            <a:endParaRPr lang="en-GB" sz="1000" dirty="0"/>
          </a:p>
          <a:p>
            <a:endParaRPr lang="en-GB" dirty="0"/>
          </a:p>
          <a:p>
            <a:endParaRPr lang="en-GB" dirty="0"/>
          </a:p>
        </p:txBody>
      </p:sp>
    </p:spTree>
    <p:extLst>
      <p:ext uri="{BB962C8B-B14F-4D97-AF65-F5344CB8AC3E}">
        <p14:creationId xmlns:p14="http://schemas.microsoft.com/office/powerpoint/2010/main" val="103927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68" y="987691"/>
            <a:ext cx="7443104" cy="1143000"/>
          </a:xfrm>
        </p:spPr>
        <p:txBody>
          <a:bodyPr>
            <a:normAutofit fontScale="90000"/>
          </a:bodyPr>
          <a:lstStyle/>
          <a:p>
            <a:r>
              <a:rPr lang="en-GB" dirty="0"/>
              <a:t>    </a:t>
            </a:r>
            <a:r>
              <a:rPr lang="en-GB" b="1" dirty="0"/>
              <a:t>Ways to build relationships at work</a:t>
            </a:r>
          </a:p>
        </p:txBody>
      </p:sp>
      <p:sp>
        <p:nvSpPr>
          <p:cNvPr id="5" name="Content Placeholder 4">
            <a:extLst>
              <a:ext uri="{FF2B5EF4-FFF2-40B4-BE49-F238E27FC236}">
                <a16:creationId xmlns:a16="http://schemas.microsoft.com/office/drawing/2014/main" id="{5584EC04-C91D-9CF8-474E-3DA1531CF246}"/>
              </a:ext>
            </a:extLst>
          </p:cNvPr>
          <p:cNvSpPr>
            <a:spLocks noGrp="1"/>
          </p:cNvSpPr>
          <p:nvPr>
            <p:ph idx="1"/>
          </p:nvPr>
        </p:nvSpPr>
        <p:spPr>
          <a:xfrm>
            <a:off x="1043492" y="3429000"/>
            <a:ext cx="6777317" cy="2887394"/>
          </a:xfrm>
        </p:spPr>
        <p:txBody>
          <a:bodyPr>
            <a:normAutofit/>
          </a:bodyPr>
          <a:lstStyle/>
          <a:p>
            <a:r>
              <a:rPr lang="en-GB" dirty="0"/>
              <a:t>Plan time to build Relationships</a:t>
            </a:r>
          </a:p>
          <a:p>
            <a:r>
              <a:rPr lang="en-GB" dirty="0"/>
              <a:t>Development of your own emotional intelligence </a:t>
            </a:r>
          </a:p>
          <a:p>
            <a:r>
              <a:rPr lang="en-GB" dirty="0"/>
              <a:t>Appreciate your team members </a:t>
            </a:r>
          </a:p>
          <a:p>
            <a:r>
              <a:rPr lang="en-GB" dirty="0"/>
              <a:t>Be aware of your boundaries </a:t>
            </a:r>
          </a:p>
          <a:p>
            <a:r>
              <a:rPr lang="en-GB" dirty="0"/>
              <a:t>Talk about conflicts and clear them</a:t>
            </a:r>
          </a:p>
          <a:p>
            <a:pPr marL="68580" indent="0">
              <a:buNone/>
            </a:pPr>
            <a:endParaRPr lang="en-GB" dirty="0"/>
          </a:p>
        </p:txBody>
      </p:sp>
      <p:pic>
        <p:nvPicPr>
          <p:cNvPr id="3" name="Picture 2">
            <a:extLst>
              <a:ext uri="{FF2B5EF4-FFF2-40B4-BE49-F238E27FC236}">
                <a16:creationId xmlns:a16="http://schemas.microsoft.com/office/drawing/2014/main" id="{C274AB3B-F0A0-22B0-2093-4CD5C3EB365E}"/>
              </a:ext>
            </a:extLst>
          </p:cNvPr>
          <p:cNvPicPr>
            <a:picLocks noChangeAspect="1"/>
          </p:cNvPicPr>
          <p:nvPr/>
        </p:nvPicPr>
        <p:blipFill>
          <a:blip r:embed="rId2"/>
          <a:stretch>
            <a:fillRect/>
          </a:stretch>
        </p:blipFill>
        <p:spPr>
          <a:xfrm>
            <a:off x="2025748" y="1640080"/>
            <a:ext cx="6476984" cy="1485900"/>
          </a:xfrm>
          <a:prstGeom prst="rect">
            <a:avLst/>
          </a:prstGeom>
        </p:spPr>
      </p:pic>
    </p:spTree>
    <p:extLst>
      <p:ext uri="{BB962C8B-B14F-4D97-AF65-F5344CB8AC3E}">
        <p14:creationId xmlns:p14="http://schemas.microsoft.com/office/powerpoint/2010/main" val="232268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4649"/>
            <a:ext cx="7024744" cy="943667"/>
          </a:xfrm>
        </p:spPr>
        <p:txBody>
          <a:bodyPr>
            <a:normAutofit fontScale="90000"/>
          </a:bodyPr>
          <a:lstStyle/>
          <a:p>
            <a:br>
              <a:rPr lang="en-GB" dirty="0"/>
            </a:br>
            <a:br>
              <a:rPr lang="en-GB" dirty="0"/>
            </a:br>
            <a:r>
              <a:rPr lang="en-GB" dirty="0"/>
              <a:t>Dealing with Difficult team members </a:t>
            </a:r>
          </a:p>
        </p:txBody>
      </p:sp>
      <p:sp>
        <p:nvSpPr>
          <p:cNvPr id="23" name="TextBox 22">
            <a:extLst>
              <a:ext uri="{FF2B5EF4-FFF2-40B4-BE49-F238E27FC236}">
                <a16:creationId xmlns:a16="http://schemas.microsoft.com/office/drawing/2014/main" id="{B2237905-DD9D-CE91-5F75-17D4201A66D6}"/>
              </a:ext>
            </a:extLst>
          </p:cNvPr>
          <p:cNvSpPr txBox="1"/>
          <p:nvPr/>
        </p:nvSpPr>
        <p:spPr>
          <a:xfrm>
            <a:off x="403761" y="2131165"/>
            <a:ext cx="8740239" cy="5262979"/>
          </a:xfrm>
          <a:prstGeom prst="rect">
            <a:avLst/>
          </a:prstGeom>
          <a:noFill/>
        </p:spPr>
        <p:txBody>
          <a:bodyPr wrap="square">
            <a:spAutoFit/>
          </a:bodyPr>
          <a:lstStyle/>
          <a:p>
            <a:pPr marL="285750" indent="-285750">
              <a:buFont typeface="Arial" panose="020B0604020202020204" pitchFamily="34" charset="0"/>
              <a:buChar char="•"/>
            </a:pPr>
            <a:r>
              <a:rPr lang="en-GB" sz="2400" dirty="0"/>
              <a:t>Reflect on the good times between the two of you . This can strengthen the broken cord </a:t>
            </a:r>
          </a:p>
          <a:p>
            <a:pPr marL="285750" indent="-285750">
              <a:buFont typeface="Arial" panose="020B0604020202020204" pitchFamily="34" charset="0"/>
              <a:buChar char="•"/>
            </a:pPr>
            <a:r>
              <a:rPr lang="en-GB" sz="2400" dirty="0"/>
              <a:t>Check your attitude, behaviour and how it affects others attitude and behaviour towards you. </a:t>
            </a:r>
          </a:p>
          <a:p>
            <a:pPr marL="285750" indent="-285750">
              <a:buFont typeface="Arial" panose="020B0604020202020204" pitchFamily="34" charset="0"/>
              <a:buChar char="•"/>
            </a:pPr>
            <a:r>
              <a:rPr lang="en-GB" sz="2400" dirty="0"/>
              <a:t>Helps to avoid sitting and spending time in one position</a:t>
            </a:r>
          </a:p>
          <a:p>
            <a:pPr marL="285750" indent="-285750">
              <a:buFont typeface="Arial" panose="020B0604020202020204" pitchFamily="34" charset="0"/>
              <a:buChar char="•"/>
            </a:pPr>
            <a:r>
              <a:rPr lang="en-GB" sz="2400" dirty="0"/>
              <a:t>Impact assessment and review of the breaks is important </a:t>
            </a:r>
          </a:p>
          <a:p>
            <a:pPr marL="285750" indent="-285750">
              <a:buFont typeface="Arial" panose="020B0604020202020204" pitchFamily="34" charset="0"/>
              <a:buChar char="•"/>
            </a:pPr>
            <a:r>
              <a:rPr lang="en-GB" sz="2400" dirty="0"/>
              <a:t>Informal breaks can cause time wasting </a:t>
            </a:r>
          </a:p>
          <a:p>
            <a:pPr marL="285750" indent="-285750">
              <a:buFont typeface="Arial" panose="020B0604020202020204" pitchFamily="34" charset="0"/>
              <a:buChar char="•"/>
            </a:pPr>
            <a:r>
              <a:rPr lang="en-GB" sz="2400" dirty="0"/>
              <a:t>Can cause advice seeking from the wrong individuals </a:t>
            </a:r>
          </a:p>
          <a:p>
            <a:pPr marL="285750" indent="-285750">
              <a:buFont typeface="Arial" panose="020B0604020202020204" pitchFamily="34" charset="0"/>
              <a:buChar char="•"/>
            </a:pPr>
            <a:r>
              <a:rPr lang="en-GB" sz="2400" dirty="0"/>
              <a:t>Can increase/ decrease confidence in individual’s decision making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b="1" dirty="0"/>
          </a:p>
          <a:p>
            <a:endParaRPr lang="en-GB" b="1" dirty="0"/>
          </a:p>
          <a:p>
            <a:endParaRPr lang="en-GB" b="1" dirty="0"/>
          </a:p>
        </p:txBody>
      </p:sp>
      <p:pic>
        <p:nvPicPr>
          <p:cNvPr id="3" name="Picture 2">
            <a:extLst>
              <a:ext uri="{FF2B5EF4-FFF2-40B4-BE49-F238E27FC236}">
                <a16:creationId xmlns:a16="http://schemas.microsoft.com/office/drawing/2014/main" id="{D4960803-3606-DC10-C000-9D1D2706F0A1}"/>
              </a:ext>
            </a:extLst>
          </p:cNvPr>
          <p:cNvPicPr>
            <a:picLocks noChangeAspect="1"/>
          </p:cNvPicPr>
          <p:nvPr/>
        </p:nvPicPr>
        <p:blipFill>
          <a:blip r:embed="rId2"/>
          <a:stretch>
            <a:fillRect/>
          </a:stretch>
        </p:blipFill>
        <p:spPr>
          <a:xfrm>
            <a:off x="4149969" y="1026942"/>
            <a:ext cx="4590270" cy="1104223"/>
          </a:xfrm>
          <a:prstGeom prst="rect">
            <a:avLst/>
          </a:prstGeom>
        </p:spPr>
      </p:pic>
    </p:spTree>
    <p:extLst>
      <p:ext uri="{BB962C8B-B14F-4D97-AF65-F5344CB8AC3E}">
        <p14:creationId xmlns:p14="http://schemas.microsoft.com/office/powerpoint/2010/main" val="945793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5032</TotalTime>
  <Words>885</Words>
  <Application>Microsoft Office PowerPoint</Application>
  <PresentationFormat>On-screen Show (4:3)</PresentationFormat>
  <Paragraphs>109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2</vt:lpstr>
      <vt:lpstr>Austin</vt:lpstr>
      <vt:lpstr>Negotiated Workplace Learning Week 6 </vt:lpstr>
      <vt:lpstr>Aims </vt:lpstr>
      <vt:lpstr>Why Build Relationships? </vt:lpstr>
      <vt:lpstr>Good Relationship</vt:lpstr>
      <vt:lpstr>Main Working Relationships </vt:lpstr>
      <vt:lpstr>Barriers to building Relationship</vt:lpstr>
      <vt:lpstr>    Ways to build relationships at work</vt:lpstr>
      <vt:lpstr>    Ways to build relationships at work</vt:lpstr>
      <vt:lpstr>  Dealing with Difficult team members </vt:lpstr>
      <vt:lpstr>Self Awareness </vt:lpstr>
      <vt:lpstr>Importance of self awareness </vt:lpstr>
      <vt:lpstr>Developing self awareness </vt:lpstr>
      <vt:lpstr>Betari box Model </vt:lpstr>
      <vt:lpstr> Developing Self awareness</vt:lpstr>
      <vt:lpstr>Things to remember about you in the workplace </vt:lpstr>
      <vt:lpstr>Review learning ?</vt:lpstr>
      <vt:lpstr>What have you Learnt?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Psychosocial Environment</dc:title>
  <dc:creator>Tristi Brownett</dc:creator>
  <cp:lastModifiedBy>Sandra Okwara</cp:lastModifiedBy>
  <cp:revision>76</cp:revision>
  <dcterms:created xsi:type="dcterms:W3CDTF">2018-10-10T15:23:51Z</dcterms:created>
  <dcterms:modified xsi:type="dcterms:W3CDTF">2022-05-26T07:31:58Z</dcterms:modified>
</cp:coreProperties>
</file>