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8"/>
  </p:notesMasterIdLst>
  <p:sldIdLst>
    <p:sldId id="256" r:id="rId2"/>
    <p:sldId id="262" r:id="rId3"/>
    <p:sldId id="263" r:id="rId4"/>
    <p:sldId id="265" r:id="rId5"/>
    <p:sldId id="319" r:id="rId6"/>
    <p:sldId id="315" r:id="rId7"/>
    <p:sldId id="266" r:id="rId8"/>
    <p:sldId id="268" r:id="rId9"/>
    <p:sldId id="317" r:id="rId10"/>
    <p:sldId id="267" r:id="rId11"/>
    <p:sldId id="310" r:id="rId12"/>
    <p:sldId id="311" r:id="rId13"/>
    <p:sldId id="270" r:id="rId14"/>
    <p:sldId id="309" r:id="rId15"/>
    <p:sldId id="318" r:id="rId16"/>
    <p:sldId id="31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822" autoAdjust="0"/>
  </p:normalViewPr>
  <p:slideViewPr>
    <p:cSldViewPr snapToGrid="0" snapToObjects="1">
      <p:cViewPr varScale="1">
        <p:scale>
          <a:sx n="66" d="100"/>
          <a:sy n="66" d="100"/>
        </p:scale>
        <p:origin x="918"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1EDBC0-8750-6B45-9B7B-0899F2E26930}" type="datetimeFigureOut">
              <a:rPr lang="en-US" smtClean="0"/>
              <a:t>6/9/2022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A74CE3-2961-2B44-9F82-BD1A6C3B6276}" type="slidenum">
              <a:rPr lang="en-GB" smtClean="0"/>
              <a:t>‹#›</a:t>
            </a:fld>
            <a:endParaRPr lang="en-GB"/>
          </a:p>
        </p:txBody>
      </p:sp>
    </p:spTree>
    <p:extLst>
      <p:ext uri="{BB962C8B-B14F-4D97-AF65-F5344CB8AC3E}">
        <p14:creationId xmlns:p14="http://schemas.microsoft.com/office/powerpoint/2010/main" val="300528311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A74CE3-2961-2B44-9F82-BD1A6C3B6276}" type="slidenum">
              <a:rPr lang="en-GB" smtClean="0"/>
              <a:t>1</a:t>
            </a:fld>
            <a:endParaRPr lang="en-GB"/>
          </a:p>
        </p:txBody>
      </p:sp>
    </p:spTree>
    <p:extLst>
      <p:ext uri="{BB962C8B-B14F-4D97-AF65-F5344CB8AC3E}">
        <p14:creationId xmlns:p14="http://schemas.microsoft.com/office/powerpoint/2010/main" val="2899895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GB"/>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A98AF03-7270-45C2-A683-C5E353EF01A5}" type="datetime4">
              <a:rPr lang="en-US" smtClean="0"/>
              <a:pPr/>
              <a:t>June 9, 2022</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B37D5FE-740C-46F5-801A-FA5477D9711F}" type="slidenum">
              <a:rPr lang="en-US" smtClean="0"/>
              <a:pPr/>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A2FB5AFD-D735-4504-A039-ADEBB6448D55}" type="datetime4">
              <a:rPr lang="en-US" smtClean="0"/>
              <a:pPr/>
              <a:t>June 9,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GB"/>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AB5C8118-FB93-4E87-B380-0175F2FE2167}" type="datetime4">
              <a:rPr lang="en-US" smtClean="0"/>
              <a:pPr/>
              <a:t>June 9,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5A93482-8E69-40F7-BCAD-5662A6CADB27}" type="datetime4">
              <a:rPr lang="en-US" smtClean="0"/>
              <a:pPr/>
              <a:t>June 9,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GB"/>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BB7EAE1-CAAC-4AEF-919E-158692B1E55E}" type="datetime4">
              <a:rPr lang="en-US" smtClean="0"/>
              <a:pPr/>
              <a:t>June 9,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Date Placeholder 4"/>
          <p:cNvSpPr>
            <a:spLocks noGrp="1"/>
          </p:cNvSpPr>
          <p:nvPr>
            <p:ph type="dt" sz="half" idx="10"/>
          </p:nvPr>
        </p:nvSpPr>
        <p:spPr/>
        <p:txBody>
          <a:bodyPr/>
          <a:lstStyle/>
          <a:p>
            <a:fld id="{9525A706-D8F2-4D1A-855A-CADC92600C26}" type="datetime4">
              <a:rPr lang="en-US" smtClean="0"/>
              <a:pPr/>
              <a:t>June 9,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9B4F123-1704-49AC-9D15-C4B1462B8014}" type="datetime4">
              <a:rPr lang="en-US" smtClean="0"/>
              <a:pPr/>
              <a:t>June 9, 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E3127EC2-47FB-48A1-8644-C8A81DDAA119}" type="datetime4">
              <a:rPr lang="en-US" smtClean="0"/>
              <a:pPr/>
              <a:t>June 9, 2022</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June 9, 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FC49BF1-FCD3-4395-8FF6-0047AF66228E}" type="datetime4">
              <a:rPr lang="en-US" smtClean="0"/>
              <a:pPr/>
              <a:t>June 9, 2022</a:t>
            </a:fld>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GB"/>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GB"/>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A861222-2C8B-4501-BE87-6797EC025925}" type="datetime4">
              <a:rPr lang="en-US" smtClean="0"/>
              <a:pPr/>
              <a:t>June 9, 2022</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6C01193-8287-4834-A286-6B880643E934}" type="datetime4">
              <a:rPr lang="en-US" smtClean="0"/>
              <a:pPr/>
              <a:t>June 9, 2022</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B37D5FE-740C-46F5-801A-FA5477D9711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www.enliveningedge.org/tools-practices/emergence-collaborative-leadership-traditional-organisation-part-2-encouraging-potentia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medium.com/@jukesie/still-lots-to-learn-e3d89cc3ab8b" TargetMode="External"/><Relationship Id="rId2" Type="http://schemas.openxmlformats.org/officeDocument/2006/relationships/image" Target="../media/image5.gif"/><Relationship Id="rId1" Type="http://schemas.openxmlformats.org/officeDocument/2006/relationships/slideLayout" Target="../slideLayouts/slideLayout4.xml"/><Relationship Id="rId5" Type="http://schemas.openxmlformats.org/officeDocument/2006/relationships/hyperlink" Target="https://techiners.blogspot.com/2017/05/how-to-achieve-service-quality.html" TargetMode="External"/><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57656"/>
            <a:ext cx="7024744" cy="1576552"/>
          </a:xfrm>
        </p:spPr>
        <p:txBody>
          <a:bodyPr anchor="b">
            <a:normAutofit fontScale="90000"/>
          </a:bodyPr>
          <a:lstStyle/>
          <a:p>
            <a:pPr>
              <a:lnSpc>
                <a:spcPct val="90000"/>
              </a:lnSpc>
            </a:pPr>
            <a:r>
              <a:rPr lang="en-GB" sz="3700" b="1" dirty="0"/>
              <a:t>Negotiated Workplace Learning </a:t>
            </a:r>
            <a:r>
              <a:rPr lang="en-GB" sz="3600" b="1" dirty="0"/>
              <a:t>Week 7</a:t>
            </a:r>
            <a:br>
              <a:rPr lang="en-GB" sz="3600" b="1" dirty="0"/>
            </a:br>
            <a:endParaRPr lang="en-GB" sz="3700" b="1" dirty="0"/>
          </a:p>
        </p:txBody>
      </p:sp>
      <p:sp>
        <p:nvSpPr>
          <p:cNvPr id="3" name="Subtitle 2"/>
          <p:cNvSpPr>
            <a:spLocks noGrp="1"/>
          </p:cNvSpPr>
          <p:nvPr>
            <p:ph sz="quarter" idx="13"/>
          </p:nvPr>
        </p:nvSpPr>
        <p:spPr>
          <a:xfrm>
            <a:off x="118753" y="1734207"/>
            <a:ext cx="8763990" cy="5123793"/>
          </a:xfrm>
        </p:spPr>
        <p:txBody>
          <a:bodyPr>
            <a:normAutofit/>
          </a:bodyPr>
          <a:lstStyle/>
          <a:p>
            <a:pPr marL="68580" indent="0">
              <a:buNone/>
            </a:pPr>
            <a:r>
              <a:rPr lang="en-GB" dirty="0"/>
              <a:t> </a:t>
            </a:r>
            <a:r>
              <a:rPr lang="en-GB" b="1" dirty="0"/>
              <a:t>                           </a:t>
            </a:r>
            <a:r>
              <a:rPr lang="en-GB" sz="3200" b="1" dirty="0"/>
              <a:t>Negotiation Skills </a:t>
            </a:r>
          </a:p>
          <a:p>
            <a:pPr marL="68580" indent="0">
              <a:buNone/>
            </a:pPr>
            <a:endParaRPr lang="en-GB" b="1" dirty="0"/>
          </a:p>
          <a:p>
            <a:pPr marL="68580" indent="0">
              <a:buNone/>
            </a:pPr>
            <a:endParaRPr lang="en-GB" b="1" dirty="0"/>
          </a:p>
          <a:p>
            <a:pPr marL="68580" indent="0">
              <a:buNone/>
            </a:pPr>
            <a:endParaRPr lang="en-GB" b="1" dirty="0"/>
          </a:p>
          <a:p>
            <a:pPr marL="68580" indent="0">
              <a:buNone/>
            </a:pPr>
            <a:endParaRPr lang="en-GB" b="1" dirty="0"/>
          </a:p>
          <a:p>
            <a:pPr marL="68580" indent="0">
              <a:buNone/>
            </a:pPr>
            <a:endParaRPr lang="en-GB" b="1" dirty="0"/>
          </a:p>
          <a:p>
            <a:pPr marL="68580" indent="0">
              <a:buNone/>
            </a:pPr>
            <a:endParaRPr lang="en-GB" b="1" dirty="0"/>
          </a:p>
          <a:p>
            <a:pPr marL="68580" indent="0">
              <a:buNone/>
            </a:pPr>
            <a:endParaRPr lang="en-GB" b="1" dirty="0"/>
          </a:p>
          <a:p>
            <a:pPr marL="68580" indent="0">
              <a:buNone/>
            </a:pPr>
            <a:endParaRPr lang="en-GB" b="1" dirty="0"/>
          </a:p>
          <a:p>
            <a:pPr marL="68580" indent="0">
              <a:buNone/>
            </a:pPr>
            <a:endParaRPr lang="en-GB" b="1" dirty="0"/>
          </a:p>
          <a:p>
            <a:pPr marL="68580" indent="0">
              <a:buNone/>
            </a:pPr>
            <a:r>
              <a:rPr lang="en-GB" sz="1600" b="1" dirty="0"/>
              <a:t>Sandra Okwara</a:t>
            </a:r>
          </a:p>
          <a:p>
            <a:endParaRPr lang="en-GB" dirty="0"/>
          </a:p>
        </p:txBody>
      </p:sp>
      <p:pic>
        <p:nvPicPr>
          <p:cNvPr id="6" name="Picture 5" descr="A group of people shaking hands&#10;&#10;Description automatically generated with medium confidence">
            <a:extLst>
              <a:ext uri="{FF2B5EF4-FFF2-40B4-BE49-F238E27FC236}">
                <a16:creationId xmlns:a16="http://schemas.microsoft.com/office/drawing/2014/main" id="{8C42BBC9-EACD-8E44-7948-A8B0949B8121}"/>
              </a:ext>
            </a:extLst>
          </p:cNvPr>
          <p:cNvPicPr>
            <a:picLocks noChangeAspect="1"/>
          </p:cNvPicPr>
          <p:nvPr/>
        </p:nvPicPr>
        <p:blipFill>
          <a:blip r:embed="rId3" cstate="email">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2402375"/>
            <a:ext cx="8763990" cy="4569923"/>
          </a:xfrm>
          <a:prstGeom prst="rect">
            <a:avLst/>
          </a:prstGeom>
        </p:spPr>
      </p:pic>
    </p:spTree>
    <p:extLst>
      <p:ext uri="{BB962C8B-B14F-4D97-AF65-F5344CB8AC3E}">
        <p14:creationId xmlns:p14="http://schemas.microsoft.com/office/powerpoint/2010/main" val="2477356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333830"/>
            <a:ext cx="7024744" cy="740228"/>
          </a:xfrm>
        </p:spPr>
        <p:txBody>
          <a:bodyPr>
            <a:normAutofit fontScale="90000"/>
          </a:bodyPr>
          <a:lstStyle/>
          <a:p>
            <a:br>
              <a:rPr lang="en-GB" dirty="0"/>
            </a:br>
            <a:br>
              <a:rPr lang="en-GB" dirty="0"/>
            </a:br>
            <a:r>
              <a:rPr lang="en-GB" b="1" dirty="0"/>
              <a:t>Competing (Win-Lose)</a:t>
            </a:r>
          </a:p>
        </p:txBody>
      </p:sp>
      <p:sp>
        <p:nvSpPr>
          <p:cNvPr id="6" name="TextBox 5">
            <a:extLst>
              <a:ext uri="{FF2B5EF4-FFF2-40B4-BE49-F238E27FC236}">
                <a16:creationId xmlns:a16="http://schemas.microsoft.com/office/drawing/2014/main" id="{1E5F4549-101D-3697-0B57-7AC21250EEB4}"/>
              </a:ext>
            </a:extLst>
          </p:cNvPr>
          <p:cNvSpPr txBox="1"/>
          <p:nvPr/>
        </p:nvSpPr>
        <p:spPr>
          <a:xfrm>
            <a:off x="522515" y="1121834"/>
            <a:ext cx="8273142" cy="5262979"/>
          </a:xfrm>
          <a:prstGeom prst="rect">
            <a:avLst/>
          </a:prstGeom>
          <a:noFill/>
        </p:spPr>
        <p:txBody>
          <a:bodyPr wrap="square">
            <a:spAutoFit/>
          </a:bodyPr>
          <a:lstStyle/>
          <a:p>
            <a:r>
              <a:rPr lang="en-GB" sz="2400" dirty="0"/>
              <a:t>This strategy is shown in the lower right-hand corner of the matrix. Here, the outcome is important, while preserving the relationship may not be important at all. This strategy is best when you need to win, even at the expense of the relationship. A good example of the competitive strategy is when you buy a car; you want the best deal possible, and maintaining a friendly, lasting relationship with the salesperson isn't important.</a:t>
            </a:r>
          </a:p>
          <a:p>
            <a:endParaRPr lang="en-GB" sz="2400" dirty="0"/>
          </a:p>
          <a:p>
            <a:r>
              <a:rPr lang="en-GB" sz="2400" dirty="0"/>
              <a:t>You can use this strategy when you're negotiating with someone who represents someone else, or when both parties have only short-term goals.</a:t>
            </a:r>
          </a:p>
          <a:p>
            <a:endParaRPr lang="en-GB" sz="2400" dirty="0"/>
          </a:p>
        </p:txBody>
      </p:sp>
    </p:spTree>
    <p:extLst>
      <p:ext uri="{BB962C8B-B14F-4D97-AF65-F5344CB8AC3E}">
        <p14:creationId xmlns:p14="http://schemas.microsoft.com/office/powerpoint/2010/main" val="945793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3871" y="204864"/>
            <a:ext cx="7033655" cy="840165"/>
          </a:xfrm>
        </p:spPr>
        <p:txBody>
          <a:bodyPr>
            <a:normAutofit/>
          </a:bodyPr>
          <a:lstStyle/>
          <a:p>
            <a:r>
              <a:rPr lang="en-GB" b="1" dirty="0"/>
              <a:t>Collaborating (Win-Win)</a:t>
            </a:r>
          </a:p>
        </p:txBody>
      </p:sp>
      <p:sp>
        <p:nvSpPr>
          <p:cNvPr id="5" name="Content Placeholder 4"/>
          <p:cNvSpPr>
            <a:spLocks noGrp="1"/>
          </p:cNvSpPr>
          <p:nvPr>
            <p:ph sz="quarter" idx="13"/>
          </p:nvPr>
        </p:nvSpPr>
        <p:spPr>
          <a:xfrm>
            <a:off x="727957" y="943430"/>
            <a:ext cx="7724262" cy="5644972"/>
          </a:xfrm>
        </p:spPr>
        <p:txBody>
          <a:bodyPr>
            <a:noAutofit/>
          </a:bodyPr>
          <a:lstStyle/>
          <a:p>
            <a:pPr marL="68580" indent="0">
              <a:buNone/>
            </a:pPr>
            <a:r>
              <a:rPr lang="en-GB" sz="2000" dirty="0"/>
              <a:t>The "Collaborating" strategy makes up the upper right corner of the matrix. Collaboration is a win-win  or integrative negotiation  style, because the negotiation is important to win, at the same time that you preserve the relationship. Both parties need to achieve their goals in some way.</a:t>
            </a:r>
          </a:p>
          <a:p>
            <a:pPr marL="68580" indent="0">
              <a:buNone/>
            </a:pPr>
            <a:endParaRPr lang="en-GB" sz="2000" dirty="0"/>
          </a:p>
          <a:p>
            <a:pPr marL="68580" indent="0">
              <a:buNone/>
            </a:pPr>
            <a:r>
              <a:rPr lang="en-GB" sz="2000" dirty="0"/>
              <a:t>Collaboration is often the best approach when there are undesirable outcomes, such as two parties fighting over a very small reward. With collaboration, you can both work together to achieve a larger reward, instead of settling for even smaller pieces.</a:t>
            </a:r>
          </a:p>
          <a:p>
            <a:pPr marL="68580" indent="0">
              <a:buNone/>
            </a:pPr>
            <a:endParaRPr lang="en-GB" sz="2000" dirty="0"/>
          </a:p>
          <a:p>
            <a:pPr marL="68580" indent="0">
              <a:buNone/>
            </a:pPr>
            <a:r>
              <a:rPr lang="en-GB" sz="2000" dirty="0"/>
              <a:t>Start the collaborative negotiating style by displaying trust and building rapport  . Tell the other party openly what you intend to do and what your goals are. By being open in this way, you'll build trust and create bonds.</a:t>
            </a:r>
          </a:p>
          <a:p>
            <a:pPr marL="68580" indent="0">
              <a:buNone/>
            </a:pPr>
            <a:endParaRPr lang="en-GB" sz="2000" dirty="0"/>
          </a:p>
          <a:p>
            <a:pPr marL="68580" indent="0">
              <a:buNone/>
            </a:pPr>
            <a:endParaRPr lang="en-GB" sz="2000" dirty="0"/>
          </a:p>
        </p:txBody>
      </p:sp>
    </p:spTree>
    <p:extLst>
      <p:ext uri="{BB962C8B-B14F-4D97-AF65-F5344CB8AC3E}">
        <p14:creationId xmlns:p14="http://schemas.microsoft.com/office/powerpoint/2010/main" val="658924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958" y="333829"/>
            <a:ext cx="7724262" cy="783771"/>
          </a:xfrm>
        </p:spPr>
        <p:txBody>
          <a:bodyPr>
            <a:normAutofit fontScale="90000"/>
          </a:bodyPr>
          <a:lstStyle/>
          <a:p>
            <a:r>
              <a:rPr lang="en-GB" b="1" dirty="0"/>
              <a:t>Compromise (Split the Difference)</a:t>
            </a:r>
          </a:p>
        </p:txBody>
      </p:sp>
      <p:sp>
        <p:nvSpPr>
          <p:cNvPr id="5" name="Content Placeholder 4"/>
          <p:cNvSpPr>
            <a:spLocks noGrp="1"/>
          </p:cNvSpPr>
          <p:nvPr>
            <p:ph sz="quarter" idx="13"/>
          </p:nvPr>
        </p:nvSpPr>
        <p:spPr>
          <a:xfrm>
            <a:off x="493486" y="1117600"/>
            <a:ext cx="8186057" cy="5406571"/>
          </a:xfrm>
        </p:spPr>
        <p:txBody>
          <a:bodyPr>
            <a:noAutofit/>
          </a:bodyPr>
          <a:lstStyle/>
          <a:p>
            <a:r>
              <a:rPr lang="en-GB" sz="2800" dirty="0"/>
              <a:t>"Compromise" is located in the </a:t>
            </a:r>
            <a:r>
              <a:rPr lang="en-GB" sz="2800" dirty="0" err="1"/>
              <a:t>center</a:t>
            </a:r>
            <a:r>
              <a:rPr lang="en-GB" sz="2800" dirty="0"/>
              <a:t> of the matrix. Compromise is often sought when parties can't find ways to collaborate fully, but when they still want to meet their goals and preserve the relationship. Compromise requires less intentional effort than collaboration.</a:t>
            </a:r>
          </a:p>
          <a:p>
            <a:endParaRPr lang="en-GB" sz="2800" dirty="0"/>
          </a:p>
          <a:p>
            <a:r>
              <a:rPr lang="en-GB" sz="2800" dirty="0"/>
              <a:t>Compromise often uses strategies from the other four negotiation styles, which is why understanding the other styles will help you compromise more effectively. </a:t>
            </a:r>
          </a:p>
          <a:p>
            <a:endParaRPr lang="en-GB" sz="2000" dirty="0"/>
          </a:p>
          <a:p>
            <a:pPr marL="68580" indent="0">
              <a:buNone/>
            </a:pPr>
            <a:endParaRPr lang="en-GB" sz="2000" dirty="0"/>
          </a:p>
          <a:p>
            <a:endParaRPr lang="en-GB" sz="2000" dirty="0"/>
          </a:p>
          <a:p>
            <a:pPr marL="68580" indent="0">
              <a:buNone/>
            </a:pPr>
            <a:endParaRPr lang="en-GB" sz="2000" dirty="0"/>
          </a:p>
        </p:txBody>
      </p:sp>
    </p:spTree>
    <p:extLst>
      <p:ext uri="{BB962C8B-B14F-4D97-AF65-F5344CB8AC3E}">
        <p14:creationId xmlns:p14="http://schemas.microsoft.com/office/powerpoint/2010/main" val="1583583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234" y="801858"/>
            <a:ext cx="7410985" cy="670330"/>
          </a:xfrm>
        </p:spPr>
        <p:txBody>
          <a:bodyPr>
            <a:normAutofit fontScale="90000"/>
          </a:bodyPr>
          <a:lstStyle/>
          <a:p>
            <a:r>
              <a:rPr lang="en-GB" b="1" dirty="0"/>
              <a:t>Skills required for Negotiation </a:t>
            </a:r>
          </a:p>
        </p:txBody>
      </p:sp>
      <p:sp>
        <p:nvSpPr>
          <p:cNvPr id="7" name="Content Placeholder 6">
            <a:extLst>
              <a:ext uri="{FF2B5EF4-FFF2-40B4-BE49-F238E27FC236}">
                <a16:creationId xmlns:a16="http://schemas.microsoft.com/office/drawing/2014/main" id="{73CC14ED-0B91-D6FD-B090-CDE86C8AC9B9}"/>
              </a:ext>
            </a:extLst>
          </p:cNvPr>
          <p:cNvSpPr>
            <a:spLocks noGrp="1"/>
          </p:cNvSpPr>
          <p:nvPr>
            <p:ph sz="quarter" idx="13"/>
          </p:nvPr>
        </p:nvSpPr>
        <p:spPr>
          <a:xfrm>
            <a:off x="1042416" y="1669143"/>
            <a:ext cx="7409804" cy="4137297"/>
          </a:xfrm>
        </p:spPr>
        <p:txBody>
          <a:bodyPr/>
          <a:lstStyle/>
          <a:p>
            <a:r>
              <a:rPr lang="en-GB" dirty="0"/>
              <a:t>Assertiveness </a:t>
            </a:r>
          </a:p>
          <a:p>
            <a:r>
              <a:rPr lang="en-GB" dirty="0"/>
              <a:t>Communication</a:t>
            </a:r>
          </a:p>
          <a:p>
            <a:r>
              <a:rPr lang="en-GB" dirty="0"/>
              <a:t>Time management </a:t>
            </a:r>
          </a:p>
          <a:p>
            <a:r>
              <a:rPr lang="en-GB" dirty="0"/>
              <a:t>Planning </a:t>
            </a:r>
          </a:p>
          <a:p>
            <a:r>
              <a:rPr lang="en-GB" dirty="0"/>
              <a:t>Critical Thinking</a:t>
            </a:r>
          </a:p>
          <a:p>
            <a:r>
              <a:rPr lang="en-GB" dirty="0"/>
              <a:t>Decision making </a:t>
            </a:r>
          </a:p>
          <a:p>
            <a:r>
              <a:rPr lang="en-GB" dirty="0"/>
              <a:t>Problem Solving </a:t>
            </a:r>
          </a:p>
          <a:p>
            <a:endParaRPr lang="en-GB" dirty="0"/>
          </a:p>
        </p:txBody>
      </p:sp>
    </p:spTree>
    <p:extLst>
      <p:ext uri="{BB962C8B-B14F-4D97-AF65-F5344CB8AC3E}">
        <p14:creationId xmlns:p14="http://schemas.microsoft.com/office/powerpoint/2010/main" val="3625539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234" y="1089622"/>
            <a:ext cx="7410985" cy="1143000"/>
          </a:xfrm>
        </p:spPr>
        <p:txBody>
          <a:bodyPr>
            <a:normAutofit/>
          </a:bodyPr>
          <a:lstStyle/>
          <a:p>
            <a:r>
              <a:rPr lang="en-GB" b="1" dirty="0"/>
              <a:t>Things to remember</a:t>
            </a:r>
          </a:p>
        </p:txBody>
      </p:sp>
      <p:sp>
        <p:nvSpPr>
          <p:cNvPr id="5" name="Content Placeholder 4"/>
          <p:cNvSpPr>
            <a:spLocks noGrp="1"/>
          </p:cNvSpPr>
          <p:nvPr>
            <p:ph sz="quarter" idx="13"/>
          </p:nvPr>
        </p:nvSpPr>
        <p:spPr>
          <a:xfrm>
            <a:off x="727957" y="2232623"/>
            <a:ext cx="7724262" cy="4188274"/>
          </a:xfrm>
        </p:spPr>
        <p:txBody>
          <a:bodyPr>
            <a:noAutofit/>
          </a:bodyPr>
          <a:lstStyle/>
          <a:p>
            <a:r>
              <a:rPr lang="en-GB" dirty="0"/>
              <a:t>Separate people from the problem </a:t>
            </a:r>
          </a:p>
          <a:p>
            <a:r>
              <a:rPr lang="en-GB" dirty="0"/>
              <a:t>Focus on the Interest of the individuals  not the positions</a:t>
            </a:r>
          </a:p>
          <a:p>
            <a:r>
              <a:rPr lang="en-GB" dirty="0"/>
              <a:t>Suggest Options for Mutual Gain</a:t>
            </a:r>
          </a:p>
          <a:p>
            <a:r>
              <a:rPr lang="en-GB" dirty="0"/>
              <a:t>Be  objective </a:t>
            </a:r>
          </a:p>
          <a:p>
            <a:r>
              <a:rPr lang="en-GB" dirty="0"/>
              <a:t>Know Your BATNA (Best Alternative To a Negotiated Agreement)</a:t>
            </a:r>
          </a:p>
          <a:p>
            <a:endParaRPr lang="en-GB" dirty="0"/>
          </a:p>
          <a:p>
            <a:endParaRPr lang="en-GB" dirty="0"/>
          </a:p>
          <a:p>
            <a:pPr marL="68580" indent="0">
              <a:buNone/>
            </a:pPr>
            <a:endParaRPr lang="en-GB" sz="2000" dirty="0"/>
          </a:p>
          <a:p>
            <a:endParaRPr lang="en-GB" sz="2000" dirty="0"/>
          </a:p>
          <a:p>
            <a:pPr marL="68580" indent="0">
              <a:buNone/>
            </a:pPr>
            <a:endParaRPr lang="en-GB" sz="2000" dirty="0"/>
          </a:p>
        </p:txBody>
      </p:sp>
      <p:pic>
        <p:nvPicPr>
          <p:cNvPr id="4" name="Content Placeholder 3"/>
          <p:cNvPicPr>
            <a:picLocks noChangeAspect="1"/>
          </p:cNvPicPr>
          <p:nvPr/>
        </p:nvPicPr>
        <p:blipFill>
          <a:blip r:embed="rId2"/>
          <a:srcRect t="2850" b="2850"/>
          <a:stretch>
            <a:fillRect/>
          </a:stretch>
        </p:blipFill>
        <p:spPr>
          <a:xfrm>
            <a:off x="4553607" y="1074"/>
            <a:ext cx="3686254" cy="670330"/>
          </a:xfrm>
          <a:prstGeom prst="rect">
            <a:avLst/>
          </a:prstGeom>
        </p:spPr>
      </p:pic>
    </p:spTree>
    <p:extLst>
      <p:ext uri="{BB962C8B-B14F-4D97-AF65-F5344CB8AC3E}">
        <p14:creationId xmlns:p14="http://schemas.microsoft.com/office/powerpoint/2010/main" val="4153523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234" y="817296"/>
            <a:ext cx="7410985" cy="670330"/>
          </a:xfrm>
        </p:spPr>
        <p:txBody>
          <a:bodyPr>
            <a:normAutofit fontScale="90000"/>
          </a:bodyPr>
          <a:lstStyle/>
          <a:p>
            <a:r>
              <a:rPr lang="en-GB" dirty="0"/>
              <a:t>Review learning ?</a:t>
            </a:r>
          </a:p>
        </p:txBody>
      </p:sp>
      <p:sp>
        <p:nvSpPr>
          <p:cNvPr id="5" name="Content Placeholder 4"/>
          <p:cNvSpPr>
            <a:spLocks noGrp="1"/>
          </p:cNvSpPr>
          <p:nvPr>
            <p:ph sz="quarter" idx="13"/>
          </p:nvPr>
        </p:nvSpPr>
        <p:spPr>
          <a:xfrm>
            <a:off x="784927" y="1487627"/>
            <a:ext cx="7833090" cy="4553077"/>
          </a:xfrm>
        </p:spPr>
        <p:txBody>
          <a:bodyPr>
            <a:noAutofit/>
          </a:bodyPr>
          <a:lstStyle/>
          <a:p>
            <a:r>
              <a:rPr lang="en-GB" sz="2000" dirty="0"/>
              <a:t>What have we learnt </a:t>
            </a:r>
          </a:p>
          <a:p>
            <a:r>
              <a:rPr lang="en-GB" sz="2000" dirty="0"/>
              <a:t>What changes will you make from now? </a:t>
            </a:r>
          </a:p>
        </p:txBody>
      </p:sp>
      <p:pic>
        <p:nvPicPr>
          <p:cNvPr id="4" name="Content Placeholder 3"/>
          <p:cNvPicPr>
            <a:picLocks noChangeAspect="1"/>
          </p:cNvPicPr>
          <p:nvPr/>
        </p:nvPicPr>
        <p:blipFill>
          <a:blip r:embed="rId2"/>
          <a:srcRect t="2850" b="2850"/>
          <a:stretch>
            <a:fillRect/>
          </a:stretch>
        </p:blipFill>
        <p:spPr>
          <a:xfrm>
            <a:off x="4553607" y="1074"/>
            <a:ext cx="3686254" cy="670330"/>
          </a:xfrm>
          <a:prstGeom prst="rect">
            <a:avLst/>
          </a:prstGeom>
        </p:spPr>
      </p:pic>
    </p:spTree>
    <p:extLst>
      <p:ext uri="{BB962C8B-B14F-4D97-AF65-F5344CB8AC3E}">
        <p14:creationId xmlns:p14="http://schemas.microsoft.com/office/powerpoint/2010/main" val="3361890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7D103-A864-E00D-7F53-A8C51B9AD65A}"/>
              </a:ext>
            </a:extLst>
          </p:cNvPr>
          <p:cNvSpPr>
            <a:spLocks noGrp="1"/>
          </p:cNvSpPr>
          <p:nvPr>
            <p:ph type="title"/>
          </p:nvPr>
        </p:nvSpPr>
        <p:spPr/>
        <p:txBody>
          <a:bodyPr>
            <a:normAutofit fontScale="90000"/>
          </a:bodyPr>
          <a:lstStyle/>
          <a:p>
            <a:r>
              <a:rPr lang="en-GB" dirty="0"/>
              <a:t>What have you Learnt?</a:t>
            </a:r>
            <a:br>
              <a:rPr lang="en-GB" dirty="0"/>
            </a:br>
            <a:endParaRPr lang="en-GB" dirty="0"/>
          </a:p>
        </p:txBody>
      </p:sp>
      <p:pic>
        <p:nvPicPr>
          <p:cNvPr id="6" name="Content Placeholder 5" descr="A screenshot of a video game&#10;&#10;Description automatically generated">
            <a:extLst>
              <a:ext uri="{FF2B5EF4-FFF2-40B4-BE49-F238E27FC236}">
                <a16:creationId xmlns:a16="http://schemas.microsoft.com/office/drawing/2014/main" id="{806BFBDD-9C5A-1F61-9943-6E66B7B1F388}"/>
              </a:ext>
            </a:extLst>
          </p:cNvPr>
          <p:cNvPicPr>
            <a:picLocks noGrp="1" noChangeAspect="1"/>
          </p:cNvPicPr>
          <p:nvPr>
            <p:ph sz="quarter" idx="13"/>
          </p:nvPr>
        </p:nvPicPr>
        <p:blipFill>
          <a:blip r:embed="rId2" cstate="email">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27185" y="1515255"/>
            <a:ext cx="5739441" cy="1125715"/>
          </a:xfrm>
        </p:spPr>
      </p:pic>
      <p:pic>
        <p:nvPicPr>
          <p:cNvPr id="9" name="Picture 8" descr="A picture containing text&#10;&#10;Description automatically generated">
            <a:extLst>
              <a:ext uri="{FF2B5EF4-FFF2-40B4-BE49-F238E27FC236}">
                <a16:creationId xmlns:a16="http://schemas.microsoft.com/office/drawing/2014/main" id="{678D58D2-3C1B-9A37-B26A-D4C40118CA9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00332" y="3128562"/>
            <a:ext cx="8045570" cy="3393008"/>
          </a:xfrm>
          <a:prstGeom prst="rect">
            <a:avLst/>
          </a:prstGeom>
        </p:spPr>
      </p:pic>
    </p:spTree>
    <p:extLst>
      <p:ext uri="{BB962C8B-B14F-4D97-AF65-F5344CB8AC3E}">
        <p14:creationId xmlns:p14="http://schemas.microsoft.com/office/powerpoint/2010/main" val="2568369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87880"/>
            <a:ext cx="7024744" cy="937404"/>
          </a:xfrm>
        </p:spPr>
        <p:txBody>
          <a:bodyPr/>
          <a:lstStyle/>
          <a:p>
            <a:r>
              <a:rPr lang="en-GB" dirty="0"/>
              <a:t>Aims </a:t>
            </a:r>
          </a:p>
        </p:txBody>
      </p:sp>
      <p:sp>
        <p:nvSpPr>
          <p:cNvPr id="3" name="Content Placeholder 2"/>
          <p:cNvSpPr>
            <a:spLocks noGrp="1"/>
          </p:cNvSpPr>
          <p:nvPr>
            <p:ph idx="1"/>
          </p:nvPr>
        </p:nvSpPr>
        <p:spPr>
          <a:xfrm>
            <a:off x="1043492" y="1771292"/>
            <a:ext cx="7411739" cy="3912056"/>
          </a:xfrm>
        </p:spPr>
        <p:txBody>
          <a:bodyPr>
            <a:normAutofit/>
          </a:bodyPr>
          <a:lstStyle/>
          <a:p>
            <a:pPr marL="68580" indent="0">
              <a:buNone/>
            </a:pPr>
            <a:endParaRPr lang="en-GB" sz="2800" dirty="0"/>
          </a:p>
          <a:p>
            <a:r>
              <a:rPr lang="en-GB" sz="2800" dirty="0"/>
              <a:t>Understanding Negotiation </a:t>
            </a:r>
          </a:p>
          <a:p>
            <a:r>
              <a:rPr lang="en-GB" sz="2800" dirty="0"/>
              <a:t>The need for Negotiation Skills </a:t>
            </a:r>
          </a:p>
          <a:p>
            <a:r>
              <a:rPr lang="en-GB" sz="2800" dirty="0"/>
              <a:t>Winning Negotiations </a:t>
            </a:r>
          </a:p>
          <a:p>
            <a:r>
              <a:rPr lang="en-GB" sz="2800" dirty="0"/>
              <a:t>Preparing for Negotiations </a:t>
            </a:r>
          </a:p>
          <a:p>
            <a:r>
              <a:rPr lang="en-GB" sz="2800" dirty="0"/>
              <a:t>Negotiating for a win </a:t>
            </a:r>
            <a:r>
              <a:rPr lang="en-GB" sz="2800" dirty="0" err="1"/>
              <a:t>win</a:t>
            </a:r>
            <a:r>
              <a:rPr lang="en-GB" sz="2800" dirty="0"/>
              <a:t> Solution </a:t>
            </a:r>
          </a:p>
          <a:p>
            <a:endParaRPr lang="en-GB" dirty="0"/>
          </a:p>
        </p:txBody>
      </p:sp>
    </p:spTree>
    <p:extLst>
      <p:ext uri="{BB962C8B-B14F-4D97-AF65-F5344CB8AC3E}">
        <p14:creationId xmlns:p14="http://schemas.microsoft.com/office/powerpoint/2010/main" val="1690191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30622"/>
            <a:ext cx="7024744" cy="583324"/>
          </a:xfrm>
        </p:spPr>
        <p:txBody>
          <a:bodyPr anchor="b">
            <a:normAutofit fontScale="90000"/>
          </a:bodyPr>
          <a:lstStyle/>
          <a:p>
            <a:r>
              <a:rPr lang="en-GB" b="1" dirty="0"/>
              <a:t>What is Negotiation ? </a:t>
            </a:r>
          </a:p>
        </p:txBody>
      </p:sp>
      <p:sp>
        <p:nvSpPr>
          <p:cNvPr id="3" name="Content Placeholder 2"/>
          <p:cNvSpPr>
            <a:spLocks noGrp="1"/>
          </p:cNvSpPr>
          <p:nvPr>
            <p:ph idx="1"/>
          </p:nvPr>
        </p:nvSpPr>
        <p:spPr>
          <a:xfrm>
            <a:off x="504498" y="1843314"/>
            <a:ext cx="8150772" cy="4715142"/>
          </a:xfrm>
        </p:spPr>
        <p:txBody>
          <a:bodyPr>
            <a:noAutofit/>
          </a:bodyPr>
          <a:lstStyle/>
          <a:p>
            <a:pPr>
              <a:lnSpc>
                <a:spcPct val="90000"/>
              </a:lnSpc>
            </a:pPr>
            <a:r>
              <a:rPr lang="en-GB" dirty="0"/>
              <a:t>Negotiation is about two or more people findings ways to accept solutions to a mutual problem.</a:t>
            </a:r>
          </a:p>
          <a:p>
            <a:pPr>
              <a:lnSpc>
                <a:spcPct val="90000"/>
              </a:lnSpc>
            </a:pPr>
            <a:r>
              <a:rPr lang="en-GB" dirty="0"/>
              <a:t>  When negotiation is done successfully, all parties are satisfied </a:t>
            </a:r>
          </a:p>
          <a:p>
            <a:pPr>
              <a:lnSpc>
                <a:spcPct val="90000"/>
              </a:lnSpc>
            </a:pPr>
            <a:r>
              <a:rPr lang="en-GB" dirty="0"/>
              <a:t>Successful Negotiation requires all parties to be willing to compromise</a:t>
            </a:r>
          </a:p>
          <a:p>
            <a:pPr>
              <a:lnSpc>
                <a:spcPct val="90000"/>
              </a:lnSpc>
            </a:pPr>
            <a:r>
              <a:rPr lang="en-GB" dirty="0"/>
              <a:t>Roles and strategies need to be clarified in effective negotiation. </a:t>
            </a:r>
          </a:p>
        </p:txBody>
      </p:sp>
    </p:spTree>
    <p:extLst>
      <p:ext uri="{BB962C8B-B14F-4D97-AF65-F5344CB8AC3E}">
        <p14:creationId xmlns:p14="http://schemas.microsoft.com/office/powerpoint/2010/main" val="3340077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341" y="463138"/>
            <a:ext cx="8051318" cy="957345"/>
          </a:xfrm>
        </p:spPr>
        <p:txBody>
          <a:bodyPr>
            <a:normAutofit fontScale="90000"/>
          </a:bodyPr>
          <a:lstStyle/>
          <a:p>
            <a:r>
              <a:rPr lang="en-GB" sz="3200" dirty="0"/>
              <a:t>Factors to  consider before Negotiations </a:t>
            </a:r>
          </a:p>
        </p:txBody>
      </p:sp>
      <p:sp>
        <p:nvSpPr>
          <p:cNvPr id="3" name="Content Placeholder 2"/>
          <p:cNvSpPr>
            <a:spLocks noGrp="1"/>
          </p:cNvSpPr>
          <p:nvPr>
            <p:ph idx="1"/>
          </p:nvPr>
        </p:nvSpPr>
        <p:spPr>
          <a:xfrm>
            <a:off x="868392" y="1748287"/>
            <a:ext cx="7729267" cy="4763045"/>
          </a:xfrm>
        </p:spPr>
        <p:txBody>
          <a:bodyPr>
            <a:normAutofit fontScale="85000" lnSpcReduction="20000"/>
          </a:bodyPr>
          <a:lstStyle/>
          <a:p>
            <a:r>
              <a:rPr lang="en-GB" b="1" dirty="0"/>
              <a:t>Identify the goals : </a:t>
            </a:r>
            <a:r>
              <a:rPr lang="en-GB" dirty="0"/>
              <a:t>It is important to outline the goal of the negotiation and understand the goal of the other person in the negotiation. </a:t>
            </a:r>
          </a:p>
          <a:p>
            <a:endParaRPr lang="en-GB" dirty="0"/>
          </a:p>
          <a:p>
            <a:r>
              <a:rPr lang="en-GB" b="1" dirty="0"/>
              <a:t>Request: </a:t>
            </a:r>
            <a:r>
              <a:rPr lang="en-GB" dirty="0"/>
              <a:t>Identify what you may want to ask for in the negotiation process and identify what you will be prepared to give in to achieve a win-win solution </a:t>
            </a:r>
          </a:p>
          <a:p>
            <a:endParaRPr lang="en-GB" dirty="0"/>
          </a:p>
          <a:p>
            <a:r>
              <a:rPr lang="en-GB" b="1" dirty="0"/>
              <a:t>Alternative Goals ; </a:t>
            </a:r>
            <a:r>
              <a:rPr lang="en-GB" dirty="0"/>
              <a:t>Identifying  your best alternative to a negotiated agreement ( BATNA) is important as it helps to secure your position with different options. </a:t>
            </a:r>
          </a:p>
          <a:p>
            <a:endParaRPr lang="en-GB" dirty="0"/>
          </a:p>
          <a:p>
            <a:r>
              <a:rPr lang="en-GB" b="1" dirty="0"/>
              <a:t>Previous Discussion : </a:t>
            </a:r>
            <a:r>
              <a:rPr lang="en-GB" dirty="0"/>
              <a:t>Consider how negotiation and discussion has been previously with the individual. </a:t>
            </a:r>
          </a:p>
          <a:p>
            <a:endParaRPr lang="en-GB" dirty="0"/>
          </a:p>
          <a:p>
            <a:r>
              <a:rPr lang="en-GB" b="1" dirty="0"/>
              <a:t>What consequences  </a:t>
            </a:r>
            <a:r>
              <a:rPr lang="en-GB" dirty="0"/>
              <a:t>are there in the negation? What will the parties in the negation win or lose?  </a:t>
            </a:r>
          </a:p>
          <a:p>
            <a:pPr marL="68580" indent="0">
              <a:buNone/>
            </a:pPr>
            <a:endParaRPr lang="en-GB" dirty="0"/>
          </a:p>
          <a:p>
            <a:pPr marL="68580" indent="0">
              <a:buNone/>
            </a:pPr>
            <a:endParaRPr lang="en-GB" dirty="0"/>
          </a:p>
        </p:txBody>
      </p:sp>
    </p:spTree>
    <p:extLst>
      <p:ext uri="{BB962C8B-B14F-4D97-AF65-F5344CB8AC3E}">
        <p14:creationId xmlns:p14="http://schemas.microsoft.com/office/powerpoint/2010/main" val="95043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341" y="463138"/>
            <a:ext cx="8051318" cy="957345"/>
          </a:xfrm>
        </p:spPr>
        <p:txBody>
          <a:bodyPr>
            <a:normAutofit fontScale="90000"/>
          </a:bodyPr>
          <a:lstStyle/>
          <a:p>
            <a:r>
              <a:rPr lang="en-GB" sz="3200" dirty="0"/>
              <a:t>Factors to  consider before Negotiations </a:t>
            </a:r>
          </a:p>
        </p:txBody>
      </p:sp>
      <p:sp>
        <p:nvSpPr>
          <p:cNvPr id="3" name="Content Placeholder 2"/>
          <p:cNvSpPr>
            <a:spLocks noGrp="1"/>
          </p:cNvSpPr>
          <p:nvPr>
            <p:ph idx="1"/>
          </p:nvPr>
        </p:nvSpPr>
        <p:spPr>
          <a:xfrm>
            <a:off x="868392" y="1748287"/>
            <a:ext cx="7729267" cy="4763045"/>
          </a:xfrm>
        </p:spPr>
        <p:txBody>
          <a:bodyPr>
            <a:normAutofit/>
          </a:bodyPr>
          <a:lstStyle/>
          <a:p>
            <a:r>
              <a:rPr lang="en-GB" b="1" dirty="0"/>
              <a:t>Stakeholders Mapping : </a:t>
            </a:r>
            <a:r>
              <a:rPr lang="en-GB" dirty="0"/>
              <a:t>identify the person with the power in the negotiation and think about how this may affect the success of the negotiation. </a:t>
            </a:r>
          </a:p>
          <a:p>
            <a:endParaRPr lang="en-GB" dirty="0"/>
          </a:p>
          <a:p>
            <a:r>
              <a:rPr lang="en-GB" b="1" dirty="0"/>
              <a:t>Solution: </a:t>
            </a:r>
            <a:r>
              <a:rPr lang="en-GB" dirty="0"/>
              <a:t>Consider what may be a fair solution for both parties. This needs to be something you can suggest with confidence. </a:t>
            </a:r>
          </a:p>
          <a:p>
            <a:pPr marL="68580" indent="0">
              <a:buNone/>
            </a:pPr>
            <a:endParaRPr lang="en-GB" dirty="0"/>
          </a:p>
          <a:p>
            <a:pPr marL="68580" indent="0">
              <a:buNone/>
            </a:pPr>
            <a:endParaRPr lang="en-GB" dirty="0"/>
          </a:p>
        </p:txBody>
      </p:sp>
    </p:spTree>
    <p:extLst>
      <p:ext uri="{BB962C8B-B14F-4D97-AF65-F5344CB8AC3E}">
        <p14:creationId xmlns:p14="http://schemas.microsoft.com/office/powerpoint/2010/main" val="337679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2B1FF-316D-D59B-6E61-E33F8E2F75F9}"/>
              </a:ext>
            </a:extLst>
          </p:cNvPr>
          <p:cNvSpPr>
            <a:spLocks noGrp="1"/>
          </p:cNvSpPr>
          <p:nvPr>
            <p:ph type="title"/>
          </p:nvPr>
        </p:nvSpPr>
        <p:spPr>
          <a:xfrm>
            <a:off x="647115" y="1027664"/>
            <a:ext cx="7867494" cy="1143000"/>
          </a:xfrm>
        </p:spPr>
        <p:txBody>
          <a:bodyPr>
            <a:normAutofit fontScale="90000"/>
          </a:bodyPr>
          <a:lstStyle/>
          <a:p>
            <a:r>
              <a:rPr lang="en-GB" b="1" dirty="0"/>
              <a:t>Choosing the Best Bargaining Strategy</a:t>
            </a:r>
          </a:p>
        </p:txBody>
      </p:sp>
      <p:pic>
        <p:nvPicPr>
          <p:cNvPr id="7" name="Picture 6">
            <a:extLst>
              <a:ext uri="{FF2B5EF4-FFF2-40B4-BE49-F238E27FC236}">
                <a16:creationId xmlns:a16="http://schemas.microsoft.com/office/drawing/2014/main" id="{9CFFAE3D-5843-41E0-5453-CCDAE4016EC4}"/>
              </a:ext>
            </a:extLst>
          </p:cNvPr>
          <p:cNvPicPr>
            <a:picLocks noChangeAspect="1"/>
          </p:cNvPicPr>
          <p:nvPr/>
        </p:nvPicPr>
        <p:blipFill>
          <a:blip r:embed="rId2"/>
          <a:stretch>
            <a:fillRect/>
          </a:stretch>
        </p:blipFill>
        <p:spPr>
          <a:xfrm>
            <a:off x="647115" y="2170664"/>
            <a:ext cx="7248656" cy="4048125"/>
          </a:xfrm>
          <a:prstGeom prst="rect">
            <a:avLst/>
          </a:prstGeom>
        </p:spPr>
      </p:pic>
    </p:spTree>
    <p:extLst>
      <p:ext uri="{BB962C8B-B14F-4D97-AF65-F5344CB8AC3E}">
        <p14:creationId xmlns:p14="http://schemas.microsoft.com/office/powerpoint/2010/main" val="2787659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437" y="290285"/>
            <a:ext cx="6513341" cy="1306286"/>
          </a:xfrm>
        </p:spPr>
        <p:txBody>
          <a:bodyPr>
            <a:normAutofit/>
          </a:bodyPr>
          <a:lstStyle/>
          <a:p>
            <a:r>
              <a:rPr lang="en-GB" sz="3200" b="1" dirty="0"/>
              <a:t>Lewicki and Hiam's Negotiation Matrix</a:t>
            </a:r>
          </a:p>
        </p:txBody>
      </p:sp>
      <p:sp>
        <p:nvSpPr>
          <p:cNvPr id="3" name="Content Placeholder 2"/>
          <p:cNvSpPr>
            <a:spLocks noGrp="1"/>
          </p:cNvSpPr>
          <p:nvPr>
            <p:ph idx="1"/>
          </p:nvPr>
        </p:nvSpPr>
        <p:spPr>
          <a:xfrm>
            <a:off x="617518" y="1785256"/>
            <a:ext cx="7203292" cy="5072743"/>
          </a:xfrm>
        </p:spPr>
        <p:txBody>
          <a:bodyPr>
            <a:normAutofit/>
          </a:bodyPr>
          <a:lstStyle/>
          <a:p>
            <a:pPr marL="68580" indent="0">
              <a:buNone/>
            </a:pPr>
            <a:r>
              <a:rPr lang="en-GB" dirty="0"/>
              <a:t>This model is used to identify the best option based on the situation of the individuals. It has Five negotiation Strategies. It also considers the importance of the negotiation outcome to the individuals.  </a:t>
            </a:r>
          </a:p>
          <a:p>
            <a:r>
              <a:rPr lang="en-GB" dirty="0"/>
              <a:t>Avoiding </a:t>
            </a:r>
          </a:p>
          <a:p>
            <a:r>
              <a:rPr lang="en-GB" dirty="0"/>
              <a:t>Competing </a:t>
            </a:r>
          </a:p>
          <a:p>
            <a:r>
              <a:rPr lang="en-GB" dirty="0"/>
              <a:t>Accommodating </a:t>
            </a:r>
          </a:p>
          <a:p>
            <a:r>
              <a:rPr lang="en-GB" dirty="0"/>
              <a:t>Collaborating </a:t>
            </a:r>
          </a:p>
          <a:p>
            <a:r>
              <a:rPr lang="en-GB" dirty="0"/>
              <a:t>Compromising </a:t>
            </a:r>
          </a:p>
          <a:p>
            <a:endParaRPr lang="en-GB" dirty="0"/>
          </a:p>
          <a:p>
            <a:endParaRPr lang="en-GB" dirty="0"/>
          </a:p>
          <a:p>
            <a:endParaRPr lang="en-GB" dirty="0">
              <a:solidFill>
                <a:srgbClr val="FF0000"/>
              </a:solidFill>
            </a:endParaRPr>
          </a:p>
        </p:txBody>
      </p:sp>
    </p:spTree>
    <p:extLst>
      <p:ext uri="{BB962C8B-B14F-4D97-AF65-F5344CB8AC3E}">
        <p14:creationId xmlns:p14="http://schemas.microsoft.com/office/powerpoint/2010/main" val="41260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268" y="987691"/>
            <a:ext cx="7443104" cy="783052"/>
          </a:xfrm>
        </p:spPr>
        <p:txBody>
          <a:bodyPr>
            <a:normAutofit/>
          </a:bodyPr>
          <a:lstStyle/>
          <a:p>
            <a:r>
              <a:rPr lang="en-GB" dirty="0"/>
              <a:t>    </a:t>
            </a:r>
            <a:r>
              <a:rPr lang="en-GB" b="1" dirty="0"/>
              <a:t>Avoiding </a:t>
            </a:r>
          </a:p>
        </p:txBody>
      </p:sp>
      <p:sp>
        <p:nvSpPr>
          <p:cNvPr id="5" name="Content Placeholder 4">
            <a:extLst>
              <a:ext uri="{FF2B5EF4-FFF2-40B4-BE49-F238E27FC236}">
                <a16:creationId xmlns:a16="http://schemas.microsoft.com/office/drawing/2014/main" id="{5584EC04-C91D-9CF8-474E-3DA1531CF246}"/>
              </a:ext>
            </a:extLst>
          </p:cNvPr>
          <p:cNvSpPr>
            <a:spLocks noGrp="1"/>
          </p:cNvSpPr>
          <p:nvPr>
            <p:ph idx="1"/>
          </p:nvPr>
        </p:nvSpPr>
        <p:spPr>
          <a:xfrm>
            <a:off x="492369" y="1596571"/>
            <a:ext cx="8201465" cy="4273739"/>
          </a:xfrm>
        </p:spPr>
        <p:txBody>
          <a:bodyPr>
            <a:normAutofit/>
          </a:bodyPr>
          <a:lstStyle/>
          <a:p>
            <a:endParaRPr lang="en-GB" dirty="0"/>
          </a:p>
          <a:p>
            <a:pPr marL="68580" indent="0">
              <a:buNone/>
            </a:pPr>
            <a:r>
              <a:rPr lang="en-GB" dirty="0"/>
              <a:t> The "Avoiding" strategy appears in the lower left-hand corner of the matrix, and it represents situations where the outcome and the relationship are both low priority. Put simply, it's not worth getting into a conflict over this situation. So, you can either withdraw from negotiations (temporarily or permanently) or avoid the situation altogether. </a:t>
            </a:r>
          </a:p>
          <a:p>
            <a:pPr marL="68580" indent="0">
              <a:buNone/>
            </a:pPr>
            <a:r>
              <a:rPr lang="en-GB" dirty="0"/>
              <a:t>This Strategy can be use when the other party is angry or emotional. </a:t>
            </a:r>
          </a:p>
          <a:p>
            <a:pPr marL="68580" indent="0">
              <a:buNone/>
            </a:pPr>
            <a:endParaRPr lang="en-GB" sz="1000" dirty="0"/>
          </a:p>
          <a:p>
            <a:endParaRPr lang="en-GB" dirty="0"/>
          </a:p>
          <a:p>
            <a:endParaRPr lang="en-GB" dirty="0"/>
          </a:p>
        </p:txBody>
      </p:sp>
    </p:spTree>
    <p:extLst>
      <p:ext uri="{BB962C8B-B14F-4D97-AF65-F5344CB8AC3E}">
        <p14:creationId xmlns:p14="http://schemas.microsoft.com/office/powerpoint/2010/main" val="1039276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268" y="667657"/>
            <a:ext cx="7443104" cy="667657"/>
          </a:xfrm>
        </p:spPr>
        <p:txBody>
          <a:bodyPr>
            <a:normAutofit fontScale="90000"/>
          </a:bodyPr>
          <a:lstStyle/>
          <a:p>
            <a:r>
              <a:rPr lang="en-GB" dirty="0"/>
              <a:t>  </a:t>
            </a:r>
            <a:r>
              <a:rPr lang="en-GB" b="1" dirty="0"/>
              <a:t>Accommodating (Lose to win )  </a:t>
            </a:r>
          </a:p>
        </p:txBody>
      </p:sp>
      <p:sp>
        <p:nvSpPr>
          <p:cNvPr id="5" name="Content Placeholder 4">
            <a:extLst>
              <a:ext uri="{FF2B5EF4-FFF2-40B4-BE49-F238E27FC236}">
                <a16:creationId xmlns:a16="http://schemas.microsoft.com/office/drawing/2014/main" id="{5584EC04-C91D-9CF8-474E-3DA1531CF246}"/>
              </a:ext>
            </a:extLst>
          </p:cNvPr>
          <p:cNvSpPr>
            <a:spLocks noGrp="1"/>
          </p:cNvSpPr>
          <p:nvPr>
            <p:ph idx="1"/>
          </p:nvPr>
        </p:nvSpPr>
        <p:spPr>
          <a:xfrm>
            <a:off x="1043492" y="1451429"/>
            <a:ext cx="6777317" cy="4864965"/>
          </a:xfrm>
        </p:spPr>
        <p:txBody>
          <a:bodyPr>
            <a:normAutofit fontScale="77500" lnSpcReduction="20000"/>
          </a:bodyPr>
          <a:lstStyle/>
          <a:p>
            <a:pPr marL="68580" indent="0">
              <a:buNone/>
            </a:pPr>
            <a:r>
              <a:rPr lang="en-GB" dirty="0"/>
              <a:t>The "Accommodating" strategy falls in the upper left corner of the matrix; when the relationship has high importance, but the outcome of the negotiation isn't a priority.</a:t>
            </a:r>
          </a:p>
          <a:p>
            <a:pPr marL="68580" indent="0">
              <a:buNone/>
            </a:pPr>
            <a:endParaRPr lang="en-GB" dirty="0"/>
          </a:p>
          <a:p>
            <a:pPr marL="68580" indent="0">
              <a:buNone/>
            </a:pPr>
            <a:r>
              <a:rPr lang="en-GB" dirty="0"/>
              <a:t>With this strategy, you're not too worried about "losing" on the outcome in order to preserve the relationship; for instance, when you're negotiating a raise with a star employee, who you really want to keep. It's also useful in situations where you need to delay a bigger negotiation until you have more support, evidence, or time.</a:t>
            </a:r>
          </a:p>
          <a:p>
            <a:pPr marL="68580" indent="0">
              <a:buNone/>
            </a:pPr>
            <a:endParaRPr lang="en-GB" dirty="0"/>
          </a:p>
          <a:p>
            <a:pPr marL="68580" indent="0">
              <a:buNone/>
            </a:pPr>
            <a:r>
              <a:rPr lang="en-GB" dirty="0"/>
              <a:t>Last, you can use accommodation to accept a short-term loss in exchange for a long-term gain. For example, you might accommodate your boss by delaying your vacation so that she can take hers, so that, in exchange, she gives you an extra two days off in the next month.</a:t>
            </a:r>
          </a:p>
        </p:txBody>
      </p:sp>
    </p:spTree>
    <p:extLst>
      <p:ext uri="{BB962C8B-B14F-4D97-AF65-F5344CB8AC3E}">
        <p14:creationId xmlns:p14="http://schemas.microsoft.com/office/powerpoint/2010/main" val="23226879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Austin.thmx</Template>
  <TotalTime>5095</TotalTime>
  <Words>958</Words>
  <Application>Microsoft Office PowerPoint</Application>
  <PresentationFormat>On-screen Show (4:3)</PresentationFormat>
  <Paragraphs>96</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Century Gothic</vt:lpstr>
      <vt:lpstr>Wingdings 2</vt:lpstr>
      <vt:lpstr>Austin</vt:lpstr>
      <vt:lpstr>Negotiated Workplace Learning Week 7 </vt:lpstr>
      <vt:lpstr>Aims </vt:lpstr>
      <vt:lpstr>What is Negotiation ? </vt:lpstr>
      <vt:lpstr>Factors to  consider before Negotiations </vt:lpstr>
      <vt:lpstr>Factors to  consider before Negotiations </vt:lpstr>
      <vt:lpstr>Choosing the Best Bargaining Strategy</vt:lpstr>
      <vt:lpstr>Lewicki and Hiam's Negotiation Matrix</vt:lpstr>
      <vt:lpstr>    Avoiding </vt:lpstr>
      <vt:lpstr>  Accommodating (Lose to win )  </vt:lpstr>
      <vt:lpstr>  Competing (Win-Lose)</vt:lpstr>
      <vt:lpstr>Collaborating (Win-Win)</vt:lpstr>
      <vt:lpstr>Compromise (Split the Difference)</vt:lpstr>
      <vt:lpstr>Skills required for Negotiation </vt:lpstr>
      <vt:lpstr>Things to remember</vt:lpstr>
      <vt:lpstr>Review learning ?</vt:lpstr>
      <vt:lpstr>What have you Learnt? </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Psychosocial Environment</dc:title>
  <dc:creator>Tristi Brownett</dc:creator>
  <cp:lastModifiedBy>Sandra Okwara</cp:lastModifiedBy>
  <cp:revision>77</cp:revision>
  <dcterms:created xsi:type="dcterms:W3CDTF">2018-10-10T15:23:51Z</dcterms:created>
  <dcterms:modified xsi:type="dcterms:W3CDTF">2022-06-09T14:52:49Z</dcterms:modified>
</cp:coreProperties>
</file>