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9"/>
  </p:notesMasterIdLst>
  <p:sldIdLst>
    <p:sldId id="256" r:id="rId2"/>
    <p:sldId id="323" r:id="rId3"/>
    <p:sldId id="321" r:id="rId4"/>
    <p:sldId id="324" r:id="rId5"/>
    <p:sldId id="262" r:id="rId6"/>
    <p:sldId id="325" r:id="rId7"/>
    <p:sldId id="326" r:id="rId8"/>
    <p:sldId id="327" r:id="rId9"/>
    <p:sldId id="328" r:id="rId10"/>
    <p:sldId id="329" r:id="rId11"/>
    <p:sldId id="322" r:id="rId12"/>
    <p:sldId id="263" r:id="rId13"/>
    <p:sldId id="265" r:id="rId14"/>
    <p:sldId id="319" r:id="rId15"/>
    <p:sldId id="309" r:id="rId16"/>
    <p:sldId id="318" r:id="rId17"/>
    <p:sldId id="31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22" autoAdjust="0"/>
  </p:normalViewPr>
  <p:slideViewPr>
    <p:cSldViewPr snapToGrid="0" snapToObjects="1">
      <p:cViewPr varScale="1">
        <p:scale>
          <a:sx n="73" d="100"/>
          <a:sy n="73" d="100"/>
        </p:scale>
        <p:origin x="54"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1EDBC0-8750-6B45-9B7B-0899F2E26930}" type="datetimeFigureOut">
              <a:rPr lang="en-US" smtClean="0"/>
              <a:t>6/30/2022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74CE3-2961-2B44-9F82-BD1A6C3B6276}" type="slidenum">
              <a:rPr lang="en-GB" smtClean="0"/>
              <a:t>‹#›</a:t>
            </a:fld>
            <a:endParaRPr lang="en-GB"/>
          </a:p>
        </p:txBody>
      </p:sp>
    </p:spTree>
    <p:extLst>
      <p:ext uri="{BB962C8B-B14F-4D97-AF65-F5344CB8AC3E}">
        <p14:creationId xmlns:p14="http://schemas.microsoft.com/office/powerpoint/2010/main" val="30052831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A74CE3-2961-2B44-9F82-BD1A6C3B6276}" type="slidenum">
              <a:rPr lang="en-GB" smtClean="0"/>
              <a:t>1</a:t>
            </a:fld>
            <a:endParaRPr lang="en-GB"/>
          </a:p>
        </p:txBody>
      </p:sp>
    </p:spTree>
    <p:extLst>
      <p:ext uri="{BB962C8B-B14F-4D97-AF65-F5344CB8AC3E}">
        <p14:creationId xmlns:p14="http://schemas.microsoft.com/office/powerpoint/2010/main" val="289989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June 30, 2022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June 30,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GB"/>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June 30,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June 30,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GB"/>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June 30,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June 30,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June 30,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June 30, 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June 30,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June 30, 2022</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GB"/>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GB"/>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June 30, 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June 30, 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jukesie/still-lots-to-learn-e3d89cc3ab8b" TargetMode="External"/><Relationship Id="rId2" Type="http://schemas.openxmlformats.org/officeDocument/2006/relationships/image" Target="../media/image17.gif"/><Relationship Id="rId1" Type="http://schemas.openxmlformats.org/officeDocument/2006/relationships/slideLayout" Target="../slideLayouts/slideLayout4.xml"/><Relationship Id="rId5" Type="http://schemas.openxmlformats.org/officeDocument/2006/relationships/hyperlink" Target="https://techiners.blogspot.com/2017/05/how-to-achieve-service-quality.html" TargetMode="Externa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57656"/>
            <a:ext cx="7024744" cy="1576552"/>
          </a:xfrm>
        </p:spPr>
        <p:txBody>
          <a:bodyPr anchor="b">
            <a:normAutofit fontScale="90000"/>
          </a:bodyPr>
          <a:lstStyle/>
          <a:p>
            <a:pPr>
              <a:lnSpc>
                <a:spcPct val="90000"/>
              </a:lnSpc>
            </a:pPr>
            <a:r>
              <a:rPr lang="en-GB" sz="3700" b="1" dirty="0"/>
              <a:t>Negotiated Workplace Learning </a:t>
            </a:r>
            <a:r>
              <a:rPr lang="en-GB" sz="3600" b="1" dirty="0"/>
              <a:t>Week 9</a:t>
            </a:r>
            <a:br>
              <a:rPr lang="en-GB" sz="3600" b="1" dirty="0"/>
            </a:br>
            <a:endParaRPr lang="en-GB" sz="3700" b="1" dirty="0"/>
          </a:p>
        </p:txBody>
      </p:sp>
      <p:sp>
        <p:nvSpPr>
          <p:cNvPr id="3" name="Subtitle 2"/>
          <p:cNvSpPr>
            <a:spLocks noGrp="1"/>
          </p:cNvSpPr>
          <p:nvPr>
            <p:ph sz="quarter" idx="13"/>
          </p:nvPr>
        </p:nvSpPr>
        <p:spPr>
          <a:xfrm>
            <a:off x="118753" y="1734207"/>
            <a:ext cx="8763990" cy="5123793"/>
          </a:xfrm>
        </p:spPr>
        <p:txBody>
          <a:bodyPr>
            <a:normAutofit/>
          </a:bodyPr>
          <a:lstStyle/>
          <a:p>
            <a:pPr marL="68580" indent="0">
              <a:buNone/>
            </a:pPr>
            <a:r>
              <a:rPr lang="en-GB" dirty="0"/>
              <a:t> </a:t>
            </a:r>
            <a:r>
              <a:rPr lang="en-GB" b="1" dirty="0"/>
              <a:t>                           </a:t>
            </a:r>
            <a:r>
              <a:rPr lang="en-GB" sz="3200" b="1" dirty="0"/>
              <a:t>Self Management </a:t>
            </a:r>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endParaRPr lang="en-GB" b="1" dirty="0"/>
          </a:p>
          <a:p>
            <a:pPr marL="68580" indent="0">
              <a:buNone/>
            </a:pPr>
            <a:r>
              <a:rPr lang="en-GB" sz="1600" b="1" dirty="0"/>
              <a:t>Sandra Okwara</a:t>
            </a:r>
          </a:p>
          <a:p>
            <a:endParaRPr lang="en-GB" dirty="0"/>
          </a:p>
        </p:txBody>
      </p:sp>
      <p:pic>
        <p:nvPicPr>
          <p:cNvPr id="8" name="Picture 7">
            <a:extLst>
              <a:ext uri="{FF2B5EF4-FFF2-40B4-BE49-F238E27FC236}">
                <a16:creationId xmlns:a16="http://schemas.microsoft.com/office/drawing/2014/main" id="{526031C1-9C50-685D-856D-F69D3049F78E}"/>
              </a:ext>
            </a:extLst>
          </p:cNvPr>
          <p:cNvPicPr>
            <a:picLocks noChangeAspect="1"/>
          </p:cNvPicPr>
          <p:nvPr/>
        </p:nvPicPr>
        <p:blipFill>
          <a:blip r:embed="rId3"/>
          <a:stretch>
            <a:fillRect/>
          </a:stretch>
        </p:blipFill>
        <p:spPr>
          <a:xfrm>
            <a:off x="1517073" y="2399702"/>
            <a:ext cx="6109854" cy="3394364"/>
          </a:xfrm>
          <a:prstGeom prst="rect">
            <a:avLst/>
          </a:prstGeom>
        </p:spPr>
      </p:pic>
    </p:spTree>
    <p:extLst>
      <p:ext uri="{BB962C8B-B14F-4D97-AF65-F5344CB8AC3E}">
        <p14:creationId xmlns:p14="http://schemas.microsoft.com/office/powerpoint/2010/main" val="2477356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87880"/>
            <a:ext cx="7024744" cy="937404"/>
          </a:xfrm>
        </p:spPr>
        <p:txBody>
          <a:bodyPr>
            <a:normAutofit/>
          </a:bodyPr>
          <a:lstStyle/>
          <a:p>
            <a:r>
              <a:rPr lang="en-GB" b="1" dirty="0"/>
              <a:t>Setting your goals right </a:t>
            </a:r>
            <a:endParaRPr lang="en-GB" dirty="0"/>
          </a:p>
        </p:txBody>
      </p:sp>
      <p:sp>
        <p:nvSpPr>
          <p:cNvPr id="3" name="Content Placeholder 2"/>
          <p:cNvSpPr>
            <a:spLocks noGrp="1"/>
          </p:cNvSpPr>
          <p:nvPr>
            <p:ph idx="1"/>
          </p:nvPr>
        </p:nvSpPr>
        <p:spPr>
          <a:xfrm>
            <a:off x="1043492" y="1771292"/>
            <a:ext cx="7411739" cy="3912056"/>
          </a:xfrm>
        </p:spPr>
        <p:txBody>
          <a:bodyPr>
            <a:normAutofit/>
          </a:bodyPr>
          <a:lstStyle/>
          <a:p>
            <a:pPr marL="68580" indent="0">
              <a:buNone/>
            </a:pPr>
            <a:r>
              <a:rPr lang="en-GB" dirty="0"/>
              <a:t>Set smart Goals </a:t>
            </a:r>
          </a:p>
          <a:p>
            <a:r>
              <a:rPr lang="en-GB" dirty="0"/>
              <a:t>Specific</a:t>
            </a:r>
          </a:p>
          <a:p>
            <a:r>
              <a:rPr lang="en-GB" dirty="0"/>
              <a:t>Measurable</a:t>
            </a:r>
          </a:p>
          <a:p>
            <a:r>
              <a:rPr lang="en-GB" dirty="0"/>
              <a:t> Attainable</a:t>
            </a:r>
          </a:p>
          <a:p>
            <a:r>
              <a:rPr lang="en-GB" dirty="0"/>
              <a:t> Relevant</a:t>
            </a:r>
          </a:p>
          <a:p>
            <a:r>
              <a:rPr lang="en-GB" dirty="0"/>
              <a:t>Time-bound</a:t>
            </a:r>
          </a:p>
        </p:txBody>
      </p:sp>
      <p:pic>
        <p:nvPicPr>
          <p:cNvPr id="4" name="Picture 3">
            <a:extLst>
              <a:ext uri="{FF2B5EF4-FFF2-40B4-BE49-F238E27FC236}">
                <a16:creationId xmlns:a16="http://schemas.microsoft.com/office/drawing/2014/main" id="{326B71CE-FB0B-5648-1D54-E0824B3FA87D}"/>
              </a:ext>
            </a:extLst>
          </p:cNvPr>
          <p:cNvPicPr>
            <a:picLocks noChangeAspect="1"/>
          </p:cNvPicPr>
          <p:nvPr/>
        </p:nvPicPr>
        <p:blipFill>
          <a:blip r:embed="rId2"/>
          <a:stretch>
            <a:fillRect/>
          </a:stretch>
        </p:blipFill>
        <p:spPr>
          <a:xfrm>
            <a:off x="3709115" y="1725284"/>
            <a:ext cx="4746116" cy="3958064"/>
          </a:xfrm>
          <a:prstGeom prst="rect">
            <a:avLst/>
          </a:prstGeom>
        </p:spPr>
      </p:pic>
    </p:spTree>
    <p:extLst>
      <p:ext uri="{BB962C8B-B14F-4D97-AF65-F5344CB8AC3E}">
        <p14:creationId xmlns:p14="http://schemas.microsoft.com/office/powerpoint/2010/main" val="23847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14AE-CDAF-1B9E-271F-70F7EC232999}"/>
              </a:ext>
            </a:extLst>
          </p:cNvPr>
          <p:cNvSpPr>
            <a:spLocks noGrp="1"/>
          </p:cNvSpPr>
          <p:nvPr>
            <p:ph type="title"/>
          </p:nvPr>
        </p:nvSpPr>
        <p:spPr>
          <a:xfrm>
            <a:off x="1043490" y="1027664"/>
            <a:ext cx="7024744" cy="1143000"/>
          </a:xfrm>
        </p:spPr>
        <p:txBody>
          <a:bodyPr anchor="b">
            <a:normAutofit/>
          </a:bodyPr>
          <a:lstStyle/>
          <a:p>
            <a:pPr>
              <a:lnSpc>
                <a:spcPct val="90000"/>
              </a:lnSpc>
            </a:pPr>
            <a:r>
              <a:rPr lang="en-GB" sz="3700"/>
              <a:t>Prepare a Personal Career Statement</a:t>
            </a:r>
          </a:p>
        </p:txBody>
      </p:sp>
      <p:pic>
        <p:nvPicPr>
          <p:cNvPr id="4" name="Picture 3">
            <a:extLst>
              <a:ext uri="{FF2B5EF4-FFF2-40B4-BE49-F238E27FC236}">
                <a16:creationId xmlns:a16="http://schemas.microsoft.com/office/drawing/2014/main" id="{5A0DA3C3-AF34-DBA4-9EA2-22B6458320C7}"/>
              </a:ext>
            </a:extLst>
          </p:cNvPr>
          <p:cNvPicPr>
            <a:picLocks noChangeAspect="1"/>
          </p:cNvPicPr>
          <p:nvPr/>
        </p:nvPicPr>
        <p:blipFill>
          <a:blip r:embed="rId2"/>
          <a:stretch>
            <a:fillRect/>
          </a:stretch>
        </p:blipFill>
        <p:spPr>
          <a:xfrm>
            <a:off x="1042416" y="3111238"/>
            <a:ext cx="3419856" cy="1897395"/>
          </a:xfrm>
          <a:prstGeom prst="rect">
            <a:avLst/>
          </a:prstGeom>
          <a:noFill/>
        </p:spPr>
      </p:pic>
      <p:sp>
        <p:nvSpPr>
          <p:cNvPr id="3" name="Content Placeholder 2">
            <a:extLst>
              <a:ext uri="{FF2B5EF4-FFF2-40B4-BE49-F238E27FC236}">
                <a16:creationId xmlns:a16="http://schemas.microsoft.com/office/drawing/2014/main" id="{A5C9D018-8E18-2040-6496-E1814351BAC0}"/>
              </a:ext>
            </a:extLst>
          </p:cNvPr>
          <p:cNvSpPr>
            <a:spLocks noGrp="1"/>
          </p:cNvSpPr>
          <p:nvPr>
            <p:ph sz="quarter" idx="14"/>
          </p:nvPr>
        </p:nvSpPr>
        <p:spPr>
          <a:xfrm>
            <a:off x="4645152" y="2313431"/>
            <a:ext cx="3419856" cy="3493008"/>
          </a:xfrm>
        </p:spPr>
        <p:txBody>
          <a:bodyPr>
            <a:normAutofit/>
          </a:bodyPr>
          <a:lstStyle/>
          <a:p>
            <a:r>
              <a:rPr lang="en-GB" sz="2200"/>
              <a:t>Have a career goal</a:t>
            </a:r>
          </a:p>
          <a:p>
            <a:r>
              <a:rPr lang="en-GB" sz="2200"/>
              <a:t>Have a plan to achieve the goals</a:t>
            </a:r>
          </a:p>
          <a:p>
            <a:r>
              <a:rPr lang="en-GB" sz="2200"/>
              <a:t>Create yourself a personal statement </a:t>
            </a:r>
          </a:p>
          <a:p>
            <a:r>
              <a:rPr lang="en-GB" sz="2200"/>
              <a:t>Define your purpose</a:t>
            </a:r>
          </a:p>
          <a:p>
            <a:r>
              <a:rPr lang="en-GB" sz="2200"/>
              <a:t>Measure your progress</a:t>
            </a:r>
          </a:p>
        </p:txBody>
      </p:sp>
    </p:spTree>
    <p:extLst>
      <p:ext uri="{BB962C8B-B14F-4D97-AF65-F5344CB8AC3E}">
        <p14:creationId xmlns:p14="http://schemas.microsoft.com/office/powerpoint/2010/main" val="69106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nchor="b">
            <a:normAutofit/>
          </a:bodyPr>
          <a:lstStyle/>
          <a:p>
            <a:pPr>
              <a:lnSpc>
                <a:spcPct val="90000"/>
              </a:lnSpc>
            </a:pPr>
            <a:r>
              <a:rPr lang="en-GB" sz="3700" b="1"/>
              <a:t>Take Responsibility for yourself </a:t>
            </a:r>
          </a:p>
        </p:txBody>
      </p:sp>
      <p:sp>
        <p:nvSpPr>
          <p:cNvPr id="3" name="Content Placeholder 2"/>
          <p:cNvSpPr>
            <a:spLocks noGrp="1"/>
          </p:cNvSpPr>
          <p:nvPr>
            <p:ph sz="quarter" idx="13"/>
          </p:nvPr>
        </p:nvSpPr>
        <p:spPr>
          <a:xfrm>
            <a:off x="1042416" y="2313432"/>
            <a:ext cx="3419856" cy="3493008"/>
          </a:xfrm>
        </p:spPr>
        <p:txBody>
          <a:bodyPr>
            <a:normAutofit/>
          </a:bodyPr>
          <a:lstStyle/>
          <a:p>
            <a:pPr>
              <a:lnSpc>
                <a:spcPct val="90000"/>
              </a:lnSpc>
            </a:pPr>
            <a:r>
              <a:rPr lang="en-GB" sz="1700"/>
              <a:t>Being organized, self-motivated and self-disciplined, you can find the time to hit your own targets, as well as the ones your manager sets for you.</a:t>
            </a:r>
          </a:p>
          <a:p>
            <a:pPr>
              <a:lnSpc>
                <a:spcPct val="90000"/>
              </a:lnSpc>
            </a:pPr>
            <a:r>
              <a:rPr lang="en-GB" sz="1700"/>
              <a:t>Organize Your Workday. Some of us prefer to tackle our hardest tasks in the morning, when we are freshest. Others need a few hours to "get into their groove" and are most productive later in the day</a:t>
            </a:r>
          </a:p>
        </p:txBody>
      </p:sp>
      <p:pic>
        <p:nvPicPr>
          <p:cNvPr id="4" name="Picture 3">
            <a:extLst>
              <a:ext uri="{FF2B5EF4-FFF2-40B4-BE49-F238E27FC236}">
                <a16:creationId xmlns:a16="http://schemas.microsoft.com/office/drawing/2014/main" id="{09C33C33-2DB9-E793-E487-3FA7E535C7AF}"/>
              </a:ext>
            </a:extLst>
          </p:cNvPr>
          <p:cNvPicPr>
            <a:picLocks noChangeAspect="1"/>
          </p:cNvPicPr>
          <p:nvPr/>
        </p:nvPicPr>
        <p:blipFill>
          <a:blip r:embed="rId2"/>
          <a:stretch>
            <a:fillRect/>
          </a:stretch>
        </p:blipFill>
        <p:spPr>
          <a:xfrm>
            <a:off x="4645152" y="3051077"/>
            <a:ext cx="3419856" cy="2017715"/>
          </a:xfrm>
          <a:prstGeom prst="rect">
            <a:avLst/>
          </a:prstGeom>
          <a:noFill/>
        </p:spPr>
      </p:pic>
    </p:spTree>
    <p:extLst>
      <p:ext uri="{BB962C8B-B14F-4D97-AF65-F5344CB8AC3E}">
        <p14:creationId xmlns:p14="http://schemas.microsoft.com/office/powerpoint/2010/main" val="3340077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nchor="b">
            <a:normAutofit/>
          </a:bodyPr>
          <a:lstStyle/>
          <a:p>
            <a:r>
              <a:rPr lang="en-GB"/>
              <a:t>Motivate yourself </a:t>
            </a:r>
          </a:p>
        </p:txBody>
      </p:sp>
      <p:sp>
        <p:nvSpPr>
          <p:cNvPr id="3" name="Content Placeholder 2"/>
          <p:cNvSpPr>
            <a:spLocks noGrp="1"/>
          </p:cNvSpPr>
          <p:nvPr>
            <p:ph sz="quarter" idx="13"/>
          </p:nvPr>
        </p:nvSpPr>
        <p:spPr>
          <a:xfrm>
            <a:off x="1042416" y="2313432"/>
            <a:ext cx="3419856" cy="3493008"/>
          </a:xfrm>
        </p:spPr>
        <p:txBody>
          <a:bodyPr>
            <a:normAutofit/>
          </a:bodyPr>
          <a:lstStyle/>
          <a:p>
            <a:pPr>
              <a:lnSpc>
                <a:spcPct val="90000"/>
              </a:lnSpc>
            </a:pPr>
            <a:endParaRPr lang="en-GB" sz="1300" dirty="0"/>
          </a:p>
          <a:p>
            <a:pPr>
              <a:lnSpc>
                <a:spcPct val="90000"/>
              </a:lnSpc>
            </a:pPr>
            <a:r>
              <a:rPr lang="en-GB" sz="1300" dirty="0"/>
              <a:t>Self-motivated people are confident and goal-oriented, and create a positive environment. The more motivated  you are, the faster you'll achieve your goals, and the better you'll become at your job.</a:t>
            </a:r>
          </a:p>
          <a:p>
            <a:pPr>
              <a:lnSpc>
                <a:spcPct val="90000"/>
              </a:lnSpc>
            </a:pPr>
            <a:r>
              <a:rPr lang="en-GB" sz="1300" dirty="0"/>
              <a:t>Simple self-motivation techniques include doing less enjoyable duties without procrastinating , and giving yourself rewards when you complete a task, such as a mealtime treat for a small task, or a spa day for a major one.</a:t>
            </a:r>
          </a:p>
          <a:p>
            <a:pPr marL="68580" indent="0">
              <a:lnSpc>
                <a:spcPct val="90000"/>
              </a:lnSpc>
              <a:buNone/>
            </a:pPr>
            <a:endParaRPr lang="en-GB" sz="1300" dirty="0"/>
          </a:p>
          <a:p>
            <a:pPr marL="68580" indent="0">
              <a:lnSpc>
                <a:spcPct val="90000"/>
              </a:lnSpc>
              <a:buNone/>
            </a:pPr>
            <a:endParaRPr lang="en-GB" sz="1300" dirty="0"/>
          </a:p>
        </p:txBody>
      </p:sp>
      <p:pic>
        <p:nvPicPr>
          <p:cNvPr id="4" name="Picture 3">
            <a:extLst>
              <a:ext uri="{FF2B5EF4-FFF2-40B4-BE49-F238E27FC236}">
                <a16:creationId xmlns:a16="http://schemas.microsoft.com/office/drawing/2014/main" id="{B20EBF7F-6E2C-6C52-CC7E-1AF2A6F166BF}"/>
              </a:ext>
            </a:extLst>
          </p:cNvPr>
          <p:cNvPicPr>
            <a:picLocks noChangeAspect="1"/>
          </p:cNvPicPr>
          <p:nvPr/>
        </p:nvPicPr>
        <p:blipFill>
          <a:blip r:embed="rId2"/>
          <a:stretch>
            <a:fillRect/>
          </a:stretch>
        </p:blipFill>
        <p:spPr>
          <a:xfrm>
            <a:off x="4645152" y="3102375"/>
            <a:ext cx="3419856" cy="1915119"/>
          </a:xfrm>
          <a:prstGeom prst="rect">
            <a:avLst/>
          </a:prstGeom>
          <a:noFill/>
        </p:spPr>
      </p:pic>
    </p:spTree>
    <p:extLst>
      <p:ext uri="{BB962C8B-B14F-4D97-AF65-F5344CB8AC3E}">
        <p14:creationId xmlns:p14="http://schemas.microsoft.com/office/powerpoint/2010/main" val="950438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nchor="b">
            <a:normAutofit/>
          </a:bodyPr>
          <a:lstStyle/>
          <a:p>
            <a:r>
              <a:rPr lang="en-GB"/>
              <a:t>Self Discipline </a:t>
            </a:r>
          </a:p>
        </p:txBody>
      </p:sp>
      <p:sp>
        <p:nvSpPr>
          <p:cNvPr id="3" name="Content Placeholder 2"/>
          <p:cNvSpPr>
            <a:spLocks noGrp="1"/>
          </p:cNvSpPr>
          <p:nvPr>
            <p:ph sz="quarter" idx="13"/>
          </p:nvPr>
        </p:nvSpPr>
        <p:spPr>
          <a:xfrm>
            <a:off x="1042416" y="2313432"/>
            <a:ext cx="3419856" cy="3493008"/>
          </a:xfrm>
        </p:spPr>
        <p:txBody>
          <a:bodyPr>
            <a:normAutofit/>
          </a:bodyPr>
          <a:lstStyle/>
          <a:p>
            <a:pPr>
              <a:lnSpc>
                <a:spcPct val="90000"/>
              </a:lnSpc>
            </a:pPr>
            <a:r>
              <a:rPr lang="en-GB" sz="1500"/>
              <a:t>People who have Self-Discipline  keep striving towards their goals, regardless of how they feel, and despite distractions  or challenges. If they encounter a roadblock, they figure out a way to get round it. If they have bad habits, they replace them with good ones .</a:t>
            </a:r>
          </a:p>
          <a:p>
            <a:pPr>
              <a:lnSpc>
                <a:spcPct val="90000"/>
              </a:lnSpc>
            </a:pPr>
            <a:r>
              <a:rPr lang="en-GB" sz="1500"/>
              <a:t> For example, if you are always checking your emails, get into the habit of scheduling set times for reading and responding to them.</a:t>
            </a:r>
          </a:p>
          <a:p>
            <a:pPr marL="68580" indent="0">
              <a:lnSpc>
                <a:spcPct val="90000"/>
              </a:lnSpc>
              <a:buNone/>
            </a:pPr>
            <a:endParaRPr lang="en-GB" sz="1500"/>
          </a:p>
        </p:txBody>
      </p:sp>
      <p:pic>
        <p:nvPicPr>
          <p:cNvPr id="4" name="Picture 3">
            <a:extLst>
              <a:ext uri="{FF2B5EF4-FFF2-40B4-BE49-F238E27FC236}">
                <a16:creationId xmlns:a16="http://schemas.microsoft.com/office/drawing/2014/main" id="{F5912F59-08A0-E04E-2793-802D7FE01903}"/>
              </a:ext>
            </a:extLst>
          </p:cNvPr>
          <p:cNvPicPr>
            <a:picLocks noChangeAspect="1"/>
          </p:cNvPicPr>
          <p:nvPr/>
        </p:nvPicPr>
        <p:blipFill>
          <a:blip r:embed="rId2"/>
          <a:stretch>
            <a:fillRect/>
          </a:stretch>
        </p:blipFill>
        <p:spPr>
          <a:xfrm>
            <a:off x="4645152" y="2708213"/>
            <a:ext cx="3419856" cy="2703443"/>
          </a:xfrm>
          <a:prstGeom prst="rect">
            <a:avLst/>
          </a:prstGeom>
          <a:noFill/>
        </p:spPr>
      </p:pic>
    </p:spTree>
    <p:extLst>
      <p:ext uri="{BB962C8B-B14F-4D97-AF65-F5344CB8AC3E}">
        <p14:creationId xmlns:p14="http://schemas.microsoft.com/office/powerpoint/2010/main" val="337679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96" y="399246"/>
            <a:ext cx="2944698" cy="670330"/>
          </a:xfrm>
        </p:spPr>
        <p:txBody>
          <a:bodyPr>
            <a:normAutofit fontScale="90000"/>
          </a:bodyPr>
          <a:lstStyle/>
          <a:p>
            <a:r>
              <a:rPr lang="en-GB" b="1" dirty="0"/>
              <a:t>Remember</a:t>
            </a:r>
          </a:p>
        </p:txBody>
      </p:sp>
      <p:sp>
        <p:nvSpPr>
          <p:cNvPr id="5" name="Content Placeholder 4"/>
          <p:cNvSpPr>
            <a:spLocks noGrp="1"/>
          </p:cNvSpPr>
          <p:nvPr>
            <p:ph sz="quarter" idx="13"/>
          </p:nvPr>
        </p:nvSpPr>
        <p:spPr>
          <a:xfrm>
            <a:off x="386365" y="1069576"/>
            <a:ext cx="8384147" cy="5710706"/>
          </a:xfrm>
        </p:spPr>
        <p:txBody>
          <a:bodyPr>
            <a:noAutofit/>
          </a:bodyPr>
          <a:lstStyle/>
          <a:p>
            <a:r>
              <a:rPr lang="en-GB" dirty="0"/>
              <a:t>Manage yourself effectively, you'll be better able to reach your potential and pursue a fulfilling career</a:t>
            </a:r>
          </a:p>
          <a:p>
            <a:r>
              <a:rPr lang="en-GB" dirty="0"/>
              <a:t>To manage yourself, it's important to adopt the right attitude. Remain optimistic, develop your emotional intelligence, reduce stress, be proactive, and learn from others</a:t>
            </a:r>
          </a:p>
          <a:p>
            <a:r>
              <a:rPr lang="en-GB" dirty="0"/>
              <a:t>You'll also need to identify your strengths, and use them to set yourself the right goals. </a:t>
            </a:r>
          </a:p>
          <a:p>
            <a:r>
              <a:rPr lang="en-GB" dirty="0"/>
              <a:t>Learn how to manage your time wisely. If you stay organized, remain motivated and exercise self-discipline, you'll be well on your way to becoming the successful, highly effective person you've always dreamed of being.</a:t>
            </a:r>
          </a:p>
          <a:p>
            <a:endParaRPr lang="en-GB" dirty="0"/>
          </a:p>
          <a:p>
            <a:pPr marL="68580" indent="0">
              <a:buNone/>
            </a:pPr>
            <a:endParaRPr lang="en-GB" sz="2000" dirty="0"/>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4153523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817296"/>
            <a:ext cx="7410985" cy="670330"/>
          </a:xfrm>
        </p:spPr>
        <p:txBody>
          <a:bodyPr>
            <a:normAutofit fontScale="90000"/>
          </a:bodyPr>
          <a:lstStyle/>
          <a:p>
            <a:r>
              <a:rPr lang="en-GB" dirty="0"/>
              <a:t>Review learning ?</a:t>
            </a:r>
          </a:p>
        </p:txBody>
      </p:sp>
      <p:sp>
        <p:nvSpPr>
          <p:cNvPr id="5" name="Content Placeholder 4"/>
          <p:cNvSpPr>
            <a:spLocks noGrp="1"/>
          </p:cNvSpPr>
          <p:nvPr>
            <p:ph sz="quarter" idx="13"/>
          </p:nvPr>
        </p:nvSpPr>
        <p:spPr>
          <a:xfrm>
            <a:off x="784927" y="1487627"/>
            <a:ext cx="7833090" cy="4553077"/>
          </a:xfrm>
        </p:spPr>
        <p:txBody>
          <a:bodyPr>
            <a:noAutofit/>
          </a:bodyPr>
          <a:lstStyle/>
          <a:p>
            <a:r>
              <a:rPr lang="en-GB" sz="2000" dirty="0"/>
              <a:t>What have we learnt </a:t>
            </a:r>
          </a:p>
          <a:p>
            <a:r>
              <a:rPr lang="en-GB" sz="2000" dirty="0"/>
              <a:t>What changes will you make from now? </a:t>
            </a:r>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3361890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D103-A864-E00D-7F53-A8C51B9AD65A}"/>
              </a:ext>
            </a:extLst>
          </p:cNvPr>
          <p:cNvSpPr>
            <a:spLocks noGrp="1"/>
          </p:cNvSpPr>
          <p:nvPr>
            <p:ph type="title"/>
          </p:nvPr>
        </p:nvSpPr>
        <p:spPr/>
        <p:txBody>
          <a:bodyPr>
            <a:normAutofit fontScale="90000"/>
          </a:bodyPr>
          <a:lstStyle/>
          <a:p>
            <a:r>
              <a:rPr lang="en-GB" dirty="0"/>
              <a:t>What have you Learnt?</a:t>
            </a:r>
            <a:br>
              <a:rPr lang="en-GB" dirty="0"/>
            </a:br>
            <a:endParaRPr lang="en-GB" dirty="0"/>
          </a:p>
        </p:txBody>
      </p:sp>
      <p:pic>
        <p:nvPicPr>
          <p:cNvPr id="6" name="Content Placeholder 5" descr="A screenshot of a video game&#10;&#10;Description automatically generated">
            <a:extLst>
              <a:ext uri="{FF2B5EF4-FFF2-40B4-BE49-F238E27FC236}">
                <a16:creationId xmlns:a16="http://schemas.microsoft.com/office/drawing/2014/main" id="{806BFBDD-9C5A-1F61-9943-6E66B7B1F388}"/>
              </a:ext>
            </a:extLst>
          </p:cNvPr>
          <p:cNvPicPr>
            <a:picLocks noGrp="1" noChangeAspect="1"/>
          </p:cNvPicPr>
          <p:nvPr>
            <p:ph sz="quarter" idx="13"/>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27185" y="1515255"/>
            <a:ext cx="5739441" cy="1125715"/>
          </a:xfrm>
        </p:spPr>
      </p:pic>
      <p:pic>
        <p:nvPicPr>
          <p:cNvPr id="9" name="Picture 8" descr="A picture containing text&#10;&#10;Description automatically generated">
            <a:extLst>
              <a:ext uri="{FF2B5EF4-FFF2-40B4-BE49-F238E27FC236}">
                <a16:creationId xmlns:a16="http://schemas.microsoft.com/office/drawing/2014/main" id="{678D58D2-3C1B-9A37-B26A-D4C40118CA9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0332" y="3128562"/>
            <a:ext cx="8045570" cy="3393008"/>
          </a:xfrm>
          <a:prstGeom prst="rect">
            <a:avLst/>
          </a:prstGeom>
        </p:spPr>
      </p:pic>
    </p:spTree>
    <p:extLst>
      <p:ext uri="{BB962C8B-B14F-4D97-AF65-F5344CB8AC3E}">
        <p14:creationId xmlns:p14="http://schemas.microsoft.com/office/powerpoint/2010/main" val="256836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7700"/>
            <a:ext cx="7024744" cy="1270000"/>
          </a:xfrm>
        </p:spPr>
        <p:txBody>
          <a:bodyPr>
            <a:normAutofit fontScale="90000"/>
          </a:bodyPr>
          <a:lstStyle/>
          <a:p>
            <a:r>
              <a:rPr lang="en-GB" dirty="0"/>
              <a:t>Achieving Excellence through self management </a:t>
            </a:r>
          </a:p>
        </p:txBody>
      </p:sp>
      <p:sp>
        <p:nvSpPr>
          <p:cNvPr id="3" name="Content Placeholder 2"/>
          <p:cNvSpPr>
            <a:spLocks noGrp="1"/>
          </p:cNvSpPr>
          <p:nvPr>
            <p:ph idx="1"/>
          </p:nvPr>
        </p:nvSpPr>
        <p:spPr>
          <a:xfrm>
            <a:off x="1043492" y="1771292"/>
            <a:ext cx="7411739" cy="4748778"/>
          </a:xfrm>
        </p:spPr>
        <p:txBody>
          <a:bodyPr>
            <a:normAutofit/>
          </a:bodyPr>
          <a:lstStyle/>
          <a:p>
            <a:pPr marL="68580" indent="0">
              <a:buNone/>
            </a:pPr>
            <a:endParaRPr lang="en-GB" sz="2800" dirty="0"/>
          </a:p>
          <a:p>
            <a:r>
              <a:rPr lang="en-GB" sz="2800" dirty="0"/>
              <a:t>Understand how to adopt the right attitude in the work place </a:t>
            </a:r>
          </a:p>
          <a:p>
            <a:r>
              <a:rPr lang="en-GB" sz="2800" dirty="0"/>
              <a:t>How to set goal to achieve excellence in the workplace. </a:t>
            </a:r>
          </a:p>
          <a:p>
            <a:r>
              <a:rPr lang="en-GB" sz="2800" dirty="0"/>
              <a:t>Understand how to take responsibility for yourself </a:t>
            </a:r>
          </a:p>
          <a:p>
            <a:endParaRPr lang="en-GB" sz="2800" dirty="0"/>
          </a:p>
          <a:p>
            <a:endParaRPr lang="en-GB" dirty="0"/>
          </a:p>
        </p:txBody>
      </p:sp>
      <p:pic>
        <p:nvPicPr>
          <p:cNvPr id="4" name="Picture 3">
            <a:extLst>
              <a:ext uri="{FF2B5EF4-FFF2-40B4-BE49-F238E27FC236}">
                <a16:creationId xmlns:a16="http://schemas.microsoft.com/office/drawing/2014/main" id="{E948543C-FD65-E765-AFB6-37C5E3FFDF3E}"/>
              </a:ext>
            </a:extLst>
          </p:cNvPr>
          <p:cNvPicPr>
            <a:picLocks noChangeAspect="1"/>
          </p:cNvPicPr>
          <p:nvPr/>
        </p:nvPicPr>
        <p:blipFill>
          <a:blip r:embed="rId2"/>
          <a:stretch>
            <a:fillRect/>
          </a:stretch>
        </p:blipFill>
        <p:spPr>
          <a:xfrm>
            <a:off x="3478696" y="4657725"/>
            <a:ext cx="4976535" cy="1552575"/>
          </a:xfrm>
          <a:prstGeom prst="rect">
            <a:avLst/>
          </a:prstGeom>
        </p:spPr>
      </p:pic>
    </p:spTree>
    <p:extLst>
      <p:ext uri="{BB962C8B-B14F-4D97-AF65-F5344CB8AC3E}">
        <p14:creationId xmlns:p14="http://schemas.microsoft.com/office/powerpoint/2010/main" val="114116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nchor="b">
            <a:normAutofit/>
          </a:bodyPr>
          <a:lstStyle/>
          <a:p>
            <a:pPr>
              <a:lnSpc>
                <a:spcPct val="90000"/>
              </a:lnSpc>
            </a:pPr>
            <a:r>
              <a:rPr lang="en-GB" sz="3700"/>
              <a:t>Meaning of Self management </a:t>
            </a:r>
          </a:p>
        </p:txBody>
      </p:sp>
      <p:sp>
        <p:nvSpPr>
          <p:cNvPr id="3" name="Content Placeholder 2"/>
          <p:cNvSpPr>
            <a:spLocks noGrp="1"/>
          </p:cNvSpPr>
          <p:nvPr>
            <p:ph sz="quarter" idx="13"/>
          </p:nvPr>
        </p:nvSpPr>
        <p:spPr>
          <a:xfrm>
            <a:off x="1004766" y="2170664"/>
            <a:ext cx="3493008" cy="4486816"/>
          </a:xfrm>
        </p:spPr>
        <p:txBody>
          <a:bodyPr>
            <a:normAutofit/>
          </a:bodyPr>
          <a:lstStyle/>
          <a:p>
            <a:pPr marL="68580" indent="0">
              <a:lnSpc>
                <a:spcPct val="90000"/>
              </a:lnSpc>
              <a:buNone/>
            </a:pPr>
            <a:endParaRPr lang="en-GB" sz="1300" dirty="0"/>
          </a:p>
          <a:p>
            <a:pPr marL="68580" indent="0">
              <a:lnSpc>
                <a:spcPct val="90000"/>
              </a:lnSpc>
              <a:buNone/>
            </a:pPr>
            <a:r>
              <a:rPr lang="en-GB" sz="1300" dirty="0"/>
              <a:t>Taking charge of your performance to enable success and advancement in the workplace. </a:t>
            </a:r>
          </a:p>
          <a:p>
            <a:pPr marL="68580" indent="0">
              <a:lnSpc>
                <a:spcPct val="90000"/>
              </a:lnSpc>
              <a:buNone/>
            </a:pPr>
            <a:endParaRPr lang="en-GB" sz="1300" dirty="0"/>
          </a:p>
          <a:p>
            <a:pPr marL="68580" indent="0">
              <a:lnSpc>
                <a:spcPct val="90000"/>
              </a:lnSpc>
              <a:buNone/>
            </a:pPr>
            <a:r>
              <a:rPr lang="en-GB" sz="1300" dirty="0"/>
              <a:t>Drucker (1999)wrote, "Only when you operate from strengths can you achieve true excellence." And to achieve excellence and be the best team member you can be, he said, you must develop a thorough understanding of who you are. You must identify your strengths and values, understand your weaknesses, and discover where you can make the biggest contribution to your organization.</a:t>
            </a:r>
          </a:p>
          <a:p>
            <a:pPr>
              <a:lnSpc>
                <a:spcPct val="90000"/>
              </a:lnSpc>
            </a:pPr>
            <a:endParaRPr lang="en-GB" sz="1300" dirty="0"/>
          </a:p>
        </p:txBody>
      </p:sp>
      <p:pic>
        <p:nvPicPr>
          <p:cNvPr id="1026" name="Picture 2" descr="Self-Management: A Key Component of Behavior Change – Behavior Analysis in  Health, Sport &amp; Fitness SIG">
            <a:extLst>
              <a:ext uri="{FF2B5EF4-FFF2-40B4-BE49-F238E27FC236}">
                <a16:creationId xmlns:a16="http://schemas.microsoft.com/office/drawing/2014/main" id="{304FED1C-7753-AA37-2D1F-BE16005312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07502" y="2538163"/>
            <a:ext cx="3493008" cy="362810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79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nchor="b">
            <a:normAutofit/>
          </a:bodyPr>
          <a:lstStyle/>
          <a:p>
            <a:pPr>
              <a:lnSpc>
                <a:spcPct val="90000"/>
              </a:lnSpc>
            </a:pPr>
            <a:r>
              <a:rPr lang="en-GB" sz="3400"/>
              <a:t>Achieving Excellence  through adopting the right attitude </a:t>
            </a:r>
          </a:p>
        </p:txBody>
      </p:sp>
      <p:pic>
        <p:nvPicPr>
          <p:cNvPr id="2050" name="Picture 2" descr="Handwriting text Good Better Best. Concept meaning Increase quality  Improvement Achievement Excellence Convey message text lines ideas loud  speaker al Stock Photo - Alamy">
            <a:extLst>
              <a:ext uri="{FF2B5EF4-FFF2-40B4-BE49-F238E27FC236}">
                <a16:creationId xmlns:a16="http://schemas.microsoft.com/office/drawing/2014/main" id="{ACA25066-A8F4-F735-F139-B1AA936C26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2416" y="2806859"/>
            <a:ext cx="3419856" cy="250615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4"/>
          </p:nvPr>
        </p:nvSpPr>
        <p:spPr>
          <a:xfrm>
            <a:off x="4645152" y="2313431"/>
            <a:ext cx="3419856" cy="3493008"/>
          </a:xfrm>
        </p:spPr>
        <p:txBody>
          <a:bodyPr>
            <a:normAutofit/>
          </a:bodyPr>
          <a:lstStyle/>
          <a:p>
            <a:pPr marL="68580" indent="0">
              <a:lnSpc>
                <a:spcPct val="90000"/>
              </a:lnSpc>
              <a:buNone/>
            </a:pPr>
            <a:endParaRPr lang="en-GB" sz="2200" dirty="0"/>
          </a:p>
          <a:p>
            <a:pPr>
              <a:lnSpc>
                <a:spcPct val="90000"/>
              </a:lnSpc>
            </a:pPr>
            <a:r>
              <a:rPr lang="en-GB" sz="2200" dirty="0"/>
              <a:t>Positive thinking</a:t>
            </a:r>
          </a:p>
          <a:p>
            <a:pPr>
              <a:lnSpc>
                <a:spcPct val="90000"/>
              </a:lnSpc>
            </a:pPr>
            <a:r>
              <a:rPr lang="en-GB" sz="2200" dirty="0"/>
              <a:t>Developing Emotional Intelligence</a:t>
            </a:r>
          </a:p>
          <a:p>
            <a:pPr>
              <a:lnSpc>
                <a:spcPct val="90000"/>
              </a:lnSpc>
            </a:pPr>
            <a:r>
              <a:rPr lang="en-GB" sz="2200" dirty="0"/>
              <a:t>Learning and Listening </a:t>
            </a:r>
          </a:p>
          <a:p>
            <a:pPr>
              <a:lnSpc>
                <a:spcPct val="90000"/>
              </a:lnSpc>
            </a:pPr>
            <a:r>
              <a:rPr lang="en-GB" sz="2200" dirty="0"/>
              <a:t>Proactiveness </a:t>
            </a:r>
          </a:p>
          <a:p>
            <a:pPr>
              <a:lnSpc>
                <a:spcPct val="90000"/>
              </a:lnSpc>
            </a:pPr>
            <a:r>
              <a:rPr lang="en-GB" sz="2200" dirty="0"/>
              <a:t>Negotiating for a win </a:t>
            </a:r>
            <a:r>
              <a:rPr lang="en-GB" sz="2200" dirty="0" err="1"/>
              <a:t>win</a:t>
            </a:r>
            <a:r>
              <a:rPr lang="en-GB" sz="2200" dirty="0"/>
              <a:t> Solution </a:t>
            </a:r>
          </a:p>
          <a:p>
            <a:pPr>
              <a:lnSpc>
                <a:spcPct val="90000"/>
              </a:lnSpc>
            </a:pPr>
            <a:endParaRPr lang="en-GB" sz="2200" dirty="0"/>
          </a:p>
        </p:txBody>
      </p:sp>
    </p:spTree>
    <p:extLst>
      <p:ext uri="{BB962C8B-B14F-4D97-AF65-F5344CB8AC3E}">
        <p14:creationId xmlns:p14="http://schemas.microsoft.com/office/powerpoint/2010/main" val="367760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nchor="b">
            <a:normAutofit/>
          </a:bodyPr>
          <a:lstStyle/>
          <a:p>
            <a:pPr>
              <a:lnSpc>
                <a:spcPct val="90000"/>
              </a:lnSpc>
            </a:pPr>
            <a:r>
              <a:rPr lang="en-GB" sz="3700" b="1"/>
              <a:t>Using Positive thinking in the workplace</a:t>
            </a:r>
            <a:endParaRPr lang="en-GB" sz="3700"/>
          </a:p>
        </p:txBody>
      </p:sp>
      <p:sp>
        <p:nvSpPr>
          <p:cNvPr id="3" name="Content Placeholder 2"/>
          <p:cNvSpPr>
            <a:spLocks noGrp="1"/>
          </p:cNvSpPr>
          <p:nvPr>
            <p:ph sz="quarter" idx="13"/>
          </p:nvPr>
        </p:nvSpPr>
        <p:spPr>
          <a:xfrm>
            <a:off x="1042416" y="2313432"/>
            <a:ext cx="3419856" cy="3493008"/>
          </a:xfrm>
        </p:spPr>
        <p:txBody>
          <a:bodyPr>
            <a:normAutofit/>
          </a:bodyPr>
          <a:lstStyle/>
          <a:p>
            <a:pPr marL="68580" indent="0">
              <a:lnSpc>
                <a:spcPct val="90000"/>
              </a:lnSpc>
              <a:buNone/>
            </a:pPr>
            <a:endParaRPr lang="en-GB" sz="1500"/>
          </a:p>
          <a:p>
            <a:pPr>
              <a:lnSpc>
                <a:spcPct val="90000"/>
              </a:lnSpc>
            </a:pPr>
            <a:r>
              <a:rPr lang="en-GB" sz="1500"/>
              <a:t> Having an optimistic attitude supports in  problem solving when problem is encountered.</a:t>
            </a:r>
          </a:p>
          <a:p>
            <a:pPr>
              <a:lnSpc>
                <a:spcPct val="90000"/>
              </a:lnSpc>
            </a:pPr>
            <a:r>
              <a:rPr lang="en-GB" sz="1500"/>
              <a:t> Thinking positively motivates  individuals in achieving their focusing and the achievement of goals. </a:t>
            </a:r>
          </a:p>
          <a:p>
            <a:pPr>
              <a:lnSpc>
                <a:spcPct val="90000"/>
              </a:lnSpc>
            </a:pPr>
            <a:r>
              <a:rPr lang="en-GB" sz="1500"/>
              <a:t>  Reducing the amount of stress when the individual gets stressed helps ease tension and enables the individual to think clearly .</a:t>
            </a:r>
          </a:p>
          <a:p>
            <a:pPr>
              <a:lnSpc>
                <a:spcPct val="90000"/>
              </a:lnSpc>
            </a:pPr>
            <a:endParaRPr lang="en-GB" sz="1500"/>
          </a:p>
        </p:txBody>
      </p:sp>
      <p:pic>
        <p:nvPicPr>
          <p:cNvPr id="4" name="Picture 3">
            <a:extLst>
              <a:ext uri="{FF2B5EF4-FFF2-40B4-BE49-F238E27FC236}">
                <a16:creationId xmlns:a16="http://schemas.microsoft.com/office/drawing/2014/main" id="{393E3384-8EDB-1142-A8C4-43682D5C027C}"/>
              </a:ext>
            </a:extLst>
          </p:cNvPr>
          <p:cNvPicPr>
            <a:picLocks noChangeAspect="1"/>
          </p:cNvPicPr>
          <p:nvPr/>
        </p:nvPicPr>
        <p:blipFill>
          <a:blip r:embed="rId2"/>
          <a:stretch>
            <a:fillRect/>
          </a:stretch>
        </p:blipFill>
        <p:spPr>
          <a:xfrm>
            <a:off x="4645152" y="2779140"/>
            <a:ext cx="3419856" cy="2561590"/>
          </a:xfrm>
          <a:prstGeom prst="rect">
            <a:avLst/>
          </a:prstGeom>
          <a:noFill/>
        </p:spPr>
      </p:pic>
    </p:spTree>
    <p:extLst>
      <p:ext uri="{BB962C8B-B14F-4D97-AF65-F5344CB8AC3E}">
        <p14:creationId xmlns:p14="http://schemas.microsoft.com/office/powerpoint/2010/main" val="169019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nchor="b">
            <a:normAutofit/>
          </a:bodyPr>
          <a:lstStyle/>
          <a:p>
            <a:pPr>
              <a:lnSpc>
                <a:spcPct val="90000"/>
              </a:lnSpc>
            </a:pPr>
            <a:r>
              <a:rPr lang="en-GB" sz="3700" b="1"/>
              <a:t>Developing Emotional Intelligence </a:t>
            </a:r>
            <a:endParaRPr lang="en-GB" sz="3700"/>
          </a:p>
        </p:txBody>
      </p:sp>
      <p:sp>
        <p:nvSpPr>
          <p:cNvPr id="3" name="Content Placeholder 2"/>
          <p:cNvSpPr>
            <a:spLocks noGrp="1"/>
          </p:cNvSpPr>
          <p:nvPr>
            <p:ph sz="quarter" idx="13"/>
          </p:nvPr>
        </p:nvSpPr>
        <p:spPr>
          <a:xfrm>
            <a:off x="1042416" y="2313432"/>
            <a:ext cx="3419856" cy="3493008"/>
          </a:xfrm>
        </p:spPr>
        <p:txBody>
          <a:bodyPr>
            <a:normAutofit/>
          </a:bodyPr>
          <a:lstStyle/>
          <a:p>
            <a:pPr marL="68580" indent="0">
              <a:lnSpc>
                <a:spcPct val="90000"/>
              </a:lnSpc>
              <a:buNone/>
            </a:pPr>
            <a:endParaRPr lang="en-GB" sz="1500"/>
          </a:p>
          <a:p>
            <a:pPr>
              <a:lnSpc>
                <a:spcPct val="90000"/>
              </a:lnSpc>
            </a:pPr>
            <a:r>
              <a:rPr lang="en-GB" sz="1500"/>
              <a:t> It is important to understand the individuals you work with and use your strengths to create good working relationships</a:t>
            </a:r>
          </a:p>
          <a:p>
            <a:pPr>
              <a:lnSpc>
                <a:spcPct val="90000"/>
              </a:lnSpc>
            </a:pPr>
            <a:r>
              <a:rPr lang="en-GB" sz="1500"/>
              <a:t> Having emotional Intelligence means individuals are able to understand their own feelings and the feeling of others. </a:t>
            </a:r>
          </a:p>
          <a:p>
            <a:pPr>
              <a:lnSpc>
                <a:spcPct val="90000"/>
              </a:lnSpc>
            </a:pPr>
            <a:r>
              <a:rPr lang="en-GB" sz="1500"/>
              <a:t>  Being empathetic, you can recognize and address the needs and wants of those around you.</a:t>
            </a:r>
          </a:p>
        </p:txBody>
      </p:sp>
      <p:pic>
        <p:nvPicPr>
          <p:cNvPr id="4" name="Picture 3">
            <a:extLst>
              <a:ext uri="{FF2B5EF4-FFF2-40B4-BE49-F238E27FC236}">
                <a16:creationId xmlns:a16="http://schemas.microsoft.com/office/drawing/2014/main" id="{A58A8D71-52FE-3E09-0A47-12850A442719}"/>
              </a:ext>
            </a:extLst>
          </p:cNvPr>
          <p:cNvPicPr>
            <a:picLocks noChangeAspect="1"/>
          </p:cNvPicPr>
          <p:nvPr/>
        </p:nvPicPr>
        <p:blipFill>
          <a:blip r:embed="rId2"/>
          <a:stretch>
            <a:fillRect/>
          </a:stretch>
        </p:blipFill>
        <p:spPr>
          <a:xfrm>
            <a:off x="4462272" y="2313432"/>
            <a:ext cx="4003302" cy="3290955"/>
          </a:xfrm>
          <a:prstGeom prst="rect">
            <a:avLst/>
          </a:prstGeom>
          <a:noFill/>
        </p:spPr>
      </p:pic>
    </p:spTree>
    <p:extLst>
      <p:ext uri="{BB962C8B-B14F-4D97-AF65-F5344CB8AC3E}">
        <p14:creationId xmlns:p14="http://schemas.microsoft.com/office/powerpoint/2010/main" val="234739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nchor="b">
            <a:normAutofit/>
          </a:bodyPr>
          <a:lstStyle/>
          <a:p>
            <a:pPr>
              <a:lnSpc>
                <a:spcPct val="90000"/>
              </a:lnSpc>
            </a:pPr>
            <a:r>
              <a:rPr lang="en-GB" sz="3700" b="1"/>
              <a:t>Listening and Learning from others </a:t>
            </a:r>
            <a:endParaRPr lang="en-GB" sz="3700"/>
          </a:p>
        </p:txBody>
      </p:sp>
      <p:pic>
        <p:nvPicPr>
          <p:cNvPr id="4" name="Picture 3">
            <a:extLst>
              <a:ext uri="{FF2B5EF4-FFF2-40B4-BE49-F238E27FC236}">
                <a16:creationId xmlns:a16="http://schemas.microsoft.com/office/drawing/2014/main" id="{E86790CF-C974-66C0-9F3A-0C448FAB0015}"/>
              </a:ext>
            </a:extLst>
          </p:cNvPr>
          <p:cNvPicPr>
            <a:picLocks noChangeAspect="1"/>
          </p:cNvPicPr>
          <p:nvPr/>
        </p:nvPicPr>
        <p:blipFill rotWithShape="1">
          <a:blip r:embed="rId2"/>
          <a:srcRect l="17886" r="27288" b="1"/>
          <a:stretch/>
        </p:blipFill>
        <p:spPr>
          <a:xfrm>
            <a:off x="1042416" y="2313432"/>
            <a:ext cx="3419856" cy="3493008"/>
          </a:xfrm>
          <a:prstGeom prst="rect">
            <a:avLst/>
          </a:prstGeom>
          <a:noFill/>
        </p:spPr>
      </p:pic>
      <p:sp>
        <p:nvSpPr>
          <p:cNvPr id="3" name="Content Placeholder 2"/>
          <p:cNvSpPr>
            <a:spLocks noGrp="1"/>
          </p:cNvSpPr>
          <p:nvPr>
            <p:ph sz="quarter" idx="14"/>
          </p:nvPr>
        </p:nvSpPr>
        <p:spPr>
          <a:xfrm>
            <a:off x="4645152" y="2313431"/>
            <a:ext cx="3419856" cy="3493008"/>
          </a:xfrm>
        </p:spPr>
        <p:txBody>
          <a:bodyPr>
            <a:normAutofit/>
          </a:bodyPr>
          <a:lstStyle/>
          <a:p>
            <a:pPr marL="68580" indent="0">
              <a:lnSpc>
                <a:spcPct val="90000"/>
              </a:lnSpc>
              <a:buNone/>
            </a:pPr>
            <a:endParaRPr lang="en-GB" sz="1500"/>
          </a:p>
          <a:p>
            <a:pPr>
              <a:lnSpc>
                <a:spcPct val="90000"/>
              </a:lnSpc>
            </a:pPr>
            <a:r>
              <a:rPr lang="en-GB" sz="1500"/>
              <a:t>Willing to listen to, and learn from, your boss, your colleagues, and your team members is important in self management .</a:t>
            </a:r>
          </a:p>
          <a:p>
            <a:pPr>
              <a:lnSpc>
                <a:spcPct val="90000"/>
              </a:lnSpc>
            </a:pPr>
            <a:endParaRPr lang="en-GB" sz="1500"/>
          </a:p>
          <a:p>
            <a:pPr>
              <a:lnSpc>
                <a:spcPct val="90000"/>
              </a:lnSpc>
            </a:pPr>
            <a:r>
              <a:rPr lang="en-GB" sz="1500"/>
              <a:t>Make a conscious effort to focus on what those around you are saying. Practice Active Listening  to show them that you value their thoughts, and to avoid being distracted.</a:t>
            </a:r>
          </a:p>
        </p:txBody>
      </p:sp>
    </p:spTree>
    <p:extLst>
      <p:ext uri="{BB962C8B-B14F-4D97-AF65-F5344CB8AC3E}">
        <p14:creationId xmlns:p14="http://schemas.microsoft.com/office/powerpoint/2010/main" val="23349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43000"/>
          </a:xfrm>
        </p:spPr>
        <p:txBody>
          <a:bodyPr anchor="b">
            <a:normAutofit/>
          </a:bodyPr>
          <a:lstStyle/>
          <a:p>
            <a:r>
              <a:rPr lang="en-GB" b="1" dirty="0"/>
              <a:t>Being Proactive </a:t>
            </a:r>
            <a:endParaRPr lang="en-GB" dirty="0"/>
          </a:p>
        </p:txBody>
      </p:sp>
      <p:sp>
        <p:nvSpPr>
          <p:cNvPr id="3" name="Content Placeholder 2"/>
          <p:cNvSpPr>
            <a:spLocks noGrp="1"/>
          </p:cNvSpPr>
          <p:nvPr>
            <p:ph sz="quarter" idx="13"/>
          </p:nvPr>
        </p:nvSpPr>
        <p:spPr>
          <a:xfrm>
            <a:off x="1042416" y="2313432"/>
            <a:ext cx="3419856" cy="3493008"/>
          </a:xfrm>
        </p:spPr>
        <p:txBody>
          <a:bodyPr>
            <a:normAutofit/>
          </a:bodyPr>
          <a:lstStyle/>
          <a:p>
            <a:pPr marL="68580" indent="0">
              <a:lnSpc>
                <a:spcPct val="90000"/>
              </a:lnSpc>
              <a:buNone/>
            </a:pPr>
            <a:endParaRPr lang="en-GB" sz="1900"/>
          </a:p>
          <a:p>
            <a:pPr>
              <a:lnSpc>
                <a:spcPct val="90000"/>
              </a:lnSpc>
            </a:pPr>
            <a:r>
              <a:rPr lang="en-GB" sz="1900"/>
              <a:t>Look for ways to solve problems instead of waiting for things to happen </a:t>
            </a:r>
          </a:p>
          <a:p>
            <a:pPr>
              <a:lnSpc>
                <a:spcPct val="90000"/>
              </a:lnSpc>
            </a:pPr>
            <a:r>
              <a:rPr lang="en-GB" sz="1900"/>
              <a:t>Share your ideas on how things can be improved in the workplace </a:t>
            </a:r>
          </a:p>
          <a:p>
            <a:pPr>
              <a:lnSpc>
                <a:spcPct val="90000"/>
              </a:lnSpc>
            </a:pPr>
            <a:r>
              <a:rPr lang="en-GB" sz="1900"/>
              <a:t>Find opportunities to grow by developing and sharing your ideas proactively. </a:t>
            </a:r>
          </a:p>
        </p:txBody>
      </p:sp>
      <p:pic>
        <p:nvPicPr>
          <p:cNvPr id="4" name="Picture 3">
            <a:extLst>
              <a:ext uri="{FF2B5EF4-FFF2-40B4-BE49-F238E27FC236}">
                <a16:creationId xmlns:a16="http://schemas.microsoft.com/office/drawing/2014/main" id="{86DBEAA0-AD8B-DADC-15BD-F06E5496961F}"/>
              </a:ext>
            </a:extLst>
          </p:cNvPr>
          <p:cNvPicPr>
            <a:picLocks noChangeAspect="1"/>
          </p:cNvPicPr>
          <p:nvPr/>
        </p:nvPicPr>
        <p:blipFill>
          <a:blip r:embed="rId2"/>
          <a:stretch>
            <a:fillRect/>
          </a:stretch>
        </p:blipFill>
        <p:spPr>
          <a:xfrm>
            <a:off x="4645152" y="2170665"/>
            <a:ext cx="3944666" cy="3786790"/>
          </a:xfrm>
          <a:prstGeom prst="rect">
            <a:avLst/>
          </a:prstGeom>
          <a:noFill/>
        </p:spPr>
      </p:pic>
    </p:spTree>
    <p:extLst>
      <p:ext uri="{BB962C8B-B14F-4D97-AF65-F5344CB8AC3E}">
        <p14:creationId xmlns:p14="http://schemas.microsoft.com/office/powerpoint/2010/main" val="2923686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9621"/>
          </a:xfrm>
        </p:spPr>
        <p:txBody>
          <a:bodyPr anchor="b">
            <a:normAutofit/>
          </a:bodyPr>
          <a:lstStyle/>
          <a:p>
            <a:r>
              <a:rPr lang="en-GB" b="1" dirty="0"/>
              <a:t>Setting your goals right </a:t>
            </a:r>
            <a:endParaRPr lang="en-GB" dirty="0"/>
          </a:p>
        </p:txBody>
      </p:sp>
      <p:sp>
        <p:nvSpPr>
          <p:cNvPr id="3" name="Content Placeholder 2"/>
          <p:cNvSpPr>
            <a:spLocks noGrp="1"/>
          </p:cNvSpPr>
          <p:nvPr>
            <p:ph sz="quarter" idx="13"/>
          </p:nvPr>
        </p:nvSpPr>
        <p:spPr>
          <a:xfrm>
            <a:off x="604715" y="1762475"/>
            <a:ext cx="4121831" cy="4029155"/>
          </a:xfrm>
        </p:spPr>
        <p:txBody>
          <a:bodyPr>
            <a:normAutofit/>
          </a:bodyPr>
          <a:lstStyle/>
          <a:p>
            <a:pPr marL="68580" indent="0">
              <a:lnSpc>
                <a:spcPct val="90000"/>
              </a:lnSpc>
              <a:buNone/>
            </a:pPr>
            <a:r>
              <a:rPr lang="en-GB" sz="1500" b="1" dirty="0"/>
              <a:t>Use your Strength </a:t>
            </a:r>
          </a:p>
          <a:p>
            <a:pPr>
              <a:lnSpc>
                <a:spcPct val="90000"/>
              </a:lnSpc>
            </a:pPr>
            <a:r>
              <a:rPr lang="en-GB" sz="1500" dirty="0"/>
              <a:t>To succeed in the workplace, it's important to identify your strengths and weaknesses, establish measurable goals, and choose an inspiring career objective.</a:t>
            </a:r>
          </a:p>
          <a:p>
            <a:pPr>
              <a:lnSpc>
                <a:spcPct val="90000"/>
              </a:lnSpc>
            </a:pPr>
            <a:r>
              <a:rPr lang="en-GB" sz="1500" dirty="0"/>
              <a:t>Seek feedback from those around you. </a:t>
            </a:r>
          </a:p>
          <a:p>
            <a:pPr>
              <a:lnSpc>
                <a:spcPct val="90000"/>
              </a:lnSpc>
            </a:pPr>
            <a:r>
              <a:rPr lang="en-GB" sz="1500" dirty="0"/>
              <a:t>Find opportunities to grow by developing and sharing your ideas proactively. </a:t>
            </a:r>
          </a:p>
          <a:p>
            <a:pPr>
              <a:lnSpc>
                <a:spcPct val="90000"/>
              </a:lnSpc>
            </a:pPr>
            <a:r>
              <a:rPr lang="en-GB" sz="1500" dirty="0"/>
              <a:t>Identify your weakness and attend courses to improve your self </a:t>
            </a:r>
          </a:p>
        </p:txBody>
      </p:sp>
      <p:pic>
        <p:nvPicPr>
          <p:cNvPr id="6" name="Picture 5">
            <a:extLst>
              <a:ext uri="{FF2B5EF4-FFF2-40B4-BE49-F238E27FC236}">
                <a16:creationId xmlns:a16="http://schemas.microsoft.com/office/drawing/2014/main" id="{D458EB99-B59A-EF79-78AF-2107CAE32399}"/>
              </a:ext>
            </a:extLst>
          </p:cNvPr>
          <p:cNvPicPr>
            <a:picLocks noChangeAspect="1"/>
          </p:cNvPicPr>
          <p:nvPr/>
        </p:nvPicPr>
        <p:blipFill>
          <a:blip r:embed="rId2"/>
          <a:stretch>
            <a:fillRect/>
          </a:stretch>
        </p:blipFill>
        <p:spPr>
          <a:xfrm>
            <a:off x="5119429" y="1867438"/>
            <a:ext cx="3419856" cy="3939002"/>
          </a:xfrm>
          <a:prstGeom prst="rect">
            <a:avLst/>
          </a:prstGeom>
          <a:noFill/>
        </p:spPr>
      </p:pic>
    </p:spTree>
    <p:extLst>
      <p:ext uri="{BB962C8B-B14F-4D97-AF65-F5344CB8AC3E}">
        <p14:creationId xmlns:p14="http://schemas.microsoft.com/office/powerpoint/2010/main" val="3870283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5251</TotalTime>
  <Words>837</Words>
  <Application>Microsoft Office PowerPoint</Application>
  <PresentationFormat>On-screen Show (4:3)</PresentationFormat>
  <Paragraphs>88</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2</vt:lpstr>
      <vt:lpstr>Austin</vt:lpstr>
      <vt:lpstr>Negotiated Workplace Learning Week 9 </vt:lpstr>
      <vt:lpstr>Achieving Excellence through self management </vt:lpstr>
      <vt:lpstr>Meaning of Self management </vt:lpstr>
      <vt:lpstr>Achieving Excellence  through adopting the right attitude </vt:lpstr>
      <vt:lpstr>Using Positive thinking in the workplace</vt:lpstr>
      <vt:lpstr>Developing Emotional Intelligence </vt:lpstr>
      <vt:lpstr>Listening and Learning from others </vt:lpstr>
      <vt:lpstr>Being Proactive </vt:lpstr>
      <vt:lpstr>Setting your goals right </vt:lpstr>
      <vt:lpstr>Setting your goals right </vt:lpstr>
      <vt:lpstr>Prepare a Personal Career Statement</vt:lpstr>
      <vt:lpstr>Take Responsibility for yourself </vt:lpstr>
      <vt:lpstr>Motivate yourself </vt:lpstr>
      <vt:lpstr>Self Discipline </vt:lpstr>
      <vt:lpstr>Remember</vt:lpstr>
      <vt:lpstr>Review learning ?</vt:lpstr>
      <vt:lpstr>What have you Learnt?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Psychosocial Environment</dc:title>
  <dc:creator>Tristi Brownett</dc:creator>
  <cp:lastModifiedBy>Sandra Okwara</cp:lastModifiedBy>
  <cp:revision>78</cp:revision>
  <dcterms:created xsi:type="dcterms:W3CDTF">2018-10-10T15:23:51Z</dcterms:created>
  <dcterms:modified xsi:type="dcterms:W3CDTF">2022-06-30T16:11:09Z</dcterms:modified>
</cp:coreProperties>
</file>