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2"/>
  </p:notesMasterIdLst>
  <p:sldIdLst>
    <p:sldId id="256" r:id="rId2"/>
    <p:sldId id="345" r:id="rId3"/>
    <p:sldId id="357" r:id="rId4"/>
    <p:sldId id="353" r:id="rId5"/>
    <p:sldId id="281" r:id="rId6"/>
    <p:sldId id="469" r:id="rId7"/>
    <p:sldId id="472" r:id="rId8"/>
    <p:sldId id="477" r:id="rId9"/>
    <p:sldId id="365" r:id="rId10"/>
    <p:sldId id="479" r:id="rId11"/>
    <p:sldId id="348" r:id="rId12"/>
    <p:sldId id="280" r:id="rId13"/>
    <p:sldId id="354" r:id="rId14"/>
    <p:sldId id="423" r:id="rId15"/>
    <p:sldId id="399" r:id="rId16"/>
    <p:sldId id="474" r:id="rId17"/>
    <p:sldId id="465" r:id="rId18"/>
    <p:sldId id="330" r:id="rId19"/>
    <p:sldId id="272" r:id="rId20"/>
    <p:sldId id="415" r:id="rId21"/>
    <p:sldId id="277" r:id="rId22"/>
    <p:sldId id="291" r:id="rId23"/>
    <p:sldId id="476" r:id="rId24"/>
    <p:sldId id="478" r:id="rId25"/>
    <p:sldId id="312" r:id="rId26"/>
    <p:sldId id="266" r:id="rId27"/>
    <p:sldId id="402" r:id="rId28"/>
    <p:sldId id="321" r:id="rId29"/>
    <p:sldId id="468" r:id="rId30"/>
    <p:sldId id="471" r:id="rId31"/>
    <p:sldId id="473" r:id="rId32"/>
    <p:sldId id="470" r:id="rId33"/>
    <p:sldId id="475" r:id="rId34"/>
    <p:sldId id="323" r:id="rId35"/>
    <p:sldId id="2617" r:id="rId36"/>
    <p:sldId id="2618" r:id="rId37"/>
    <p:sldId id="269" r:id="rId38"/>
    <p:sldId id="359" r:id="rId39"/>
    <p:sldId id="467" r:id="rId40"/>
    <p:sldId id="4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FA433-4158-4309-9420-D144DB1B0239}" v="1691" dt="2022-02-11T12:08:29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8CFF4-7AF0-4340-919B-F57B9C4D0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6CDBF9-076B-4656-AE3D-9B88F59F022E}">
      <dgm:prSet/>
      <dgm:spPr/>
      <dgm:t>
        <a:bodyPr/>
        <a:lstStyle/>
        <a:p>
          <a:r>
            <a:rPr lang="en-GB" dirty="0"/>
            <a:t>‘</a:t>
          </a:r>
          <a:r>
            <a:rPr lang="en-GB" i="1" dirty="0"/>
            <a:t>any waking behaviour characterised by an energy expenditure ≤1.5 METs while in a sitting, reclining or lying posture</a:t>
          </a:r>
          <a:r>
            <a:rPr lang="en-GB" dirty="0"/>
            <a:t>’</a:t>
          </a:r>
          <a:endParaRPr lang="en-US" dirty="0"/>
        </a:p>
      </dgm:t>
    </dgm:pt>
    <dgm:pt modelId="{5A48BFDA-850E-4CE4-82DB-12F8B500E3F8}" type="parTrans" cxnId="{899AC328-F7B7-4C31-8AA5-32FD4E8297AF}">
      <dgm:prSet/>
      <dgm:spPr/>
      <dgm:t>
        <a:bodyPr/>
        <a:lstStyle/>
        <a:p>
          <a:endParaRPr lang="en-US"/>
        </a:p>
      </dgm:t>
    </dgm:pt>
    <dgm:pt modelId="{C402669B-7F8A-4FD2-A21E-C208092F2F58}" type="sibTrans" cxnId="{899AC328-F7B7-4C31-8AA5-32FD4E8297AF}">
      <dgm:prSet/>
      <dgm:spPr/>
      <dgm:t>
        <a:bodyPr/>
        <a:lstStyle/>
        <a:p>
          <a:endParaRPr lang="en-US"/>
        </a:p>
      </dgm:t>
    </dgm:pt>
    <dgm:pt modelId="{C6D426D4-E99A-4EC9-A409-B06E8248AD48}">
      <dgm:prSet/>
      <dgm:spPr/>
      <dgm:t>
        <a:bodyPr/>
        <a:lstStyle/>
        <a:p>
          <a:r>
            <a:rPr lang="en-GB" dirty="0"/>
            <a:t>Tremblay </a:t>
          </a:r>
          <a:r>
            <a:rPr lang="en-GB" i="1" dirty="0"/>
            <a:t>et al</a:t>
          </a:r>
          <a:r>
            <a:rPr lang="en-GB" dirty="0"/>
            <a:t>., for the Sedentary Behaviour Research Network (2017)</a:t>
          </a:r>
          <a:endParaRPr lang="en-US" dirty="0"/>
        </a:p>
      </dgm:t>
    </dgm:pt>
    <dgm:pt modelId="{8356C803-A670-4CAB-BD8D-1F1F1EA12975}" type="parTrans" cxnId="{A7082CE3-69B1-4FC6-9335-4370FBADDFA2}">
      <dgm:prSet/>
      <dgm:spPr/>
      <dgm:t>
        <a:bodyPr/>
        <a:lstStyle/>
        <a:p>
          <a:endParaRPr lang="en-US"/>
        </a:p>
      </dgm:t>
    </dgm:pt>
    <dgm:pt modelId="{7DB5E21A-2784-4E4A-B9AE-65607535F124}" type="sibTrans" cxnId="{A7082CE3-69B1-4FC6-9335-4370FBADDFA2}">
      <dgm:prSet/>
      <dgm:spPr/>
      <dgm:t>
        <a:bodyPr/>
        <a:lstStyle/>
        <a:p>
          <a:endParaRPr lang="en-US"/>
        </a:p>
      </dgm:t>
    </dgm:pt>
    <dgm:pt modelId="{DA22094C-52CF-4FE5-9BBA-C2D54683FEE4}" type="pres">
      <dgm:prSet presAssocID="{59C8CFF4-7AF0-4340-919B-F57B9C4D02B0}" presName="root" presStyleCnt="0">
        <dgm:presLayoutVars>
          <dgm:dir/>
          <dgm:resizeHandles val="exact"/>
        </dgm:presLayoutVars>
      </dgm:prSet>
      <dgm:spPr/>
    </dgm:pt>
    <dgm:pt modelId="{CBC7A4AB-B773-4485-A034-2039DB6E0B33}" type="pres">
      <dgm:prSet presAssocID="{E86CDBF9-076B-4656-AE3D-9B88F59F022E}" presName="compNode" presStyleCnt="0"/>
      <dgm:spPr/>
    </dgm:pt>
    <dgm:pt modelId="{937FB3DB-2E26-4DF6-BFC4-935D5A4378A6}" type="pres">
      <dgm:prSet presAssocID="{E86CDBF9-076B-4656-AE3D-9B88F59F022E}" presName="bgRect" presStyleLbl="bgShp" presStyleIdx="0" presStyleCnt="2"/>
      <dgm:spPr/>
    </dgm:pt>
    <dgm:pt modelId="{FEB33021-1C22-4D14-ACCD-0091EE99D0F4}" type="pres">
      <dgm:prSet presAssocID="{E86CDBF9-076B-4656-AE3D-9B88F59F02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184DACE-546E-420F-87ED-2A0CFF50766E}" type="pres">
      <dgm:prSet presAssocID="{E86CDBF9-076B-4656-AE3D-9B88F59F022E}" presName="spaceRect" presStyleCnt="0"/>
      <dgm:spPr/>
    </dgm:pt>
    <dgm:pt modelId="{E00D48F3-CDC1-495D-8F3C-0387B841CFAE}" type="pres">
      <dgm:prSet presAssocID="{E86CDBF9-076B-4656-AE3D-9B88F59F022E}" presName="parTx" presStyleLbl="revTx" presStyleIdx="0" presStyleCnt="2">
        <dgm:presLayoutVars>
          <dgm:chMax val="0"/>
          <dgm:chPref val="0"/>
        </dgm:presLayoutVars>
      </dgm:prSet>
      <dgm:spPr/>
    </dgm:pt>
    <dgm:pt modelId="{15194E8D-E900-4112-86AE-8EF4C9ACF1A2}" type="pres">
      <dgm:prSet presAssocID="{C402669B-7F8A-4FD2-A21E-C208092F2F58}" presName="sibTrans" presStyleCnt="0"/>
      <dgm:spPr/>
    </dgm:pt>
    <dgm:pt modelId="{D5A96176-255D-43CA-B7C9-8163C7FA8186}" type="pres">
      <dgm:prSet presAssocID="{C6D426D4-E99A-4EC9-A409-B06E8248AD48}" presName="compNode" presStyleCnt="0"/>
      <dgm:spPr/>
    </dgm:pt>
    <dgm:pt modelId="{58C12BD5-0833-49D1-A20F-164D8A33D118}" type="pres">
      <dgm:prSet presAssocID="{C6D426D4-E99A-4EC9-A409-B06E8248AD48}" presName="bgRect" presStyleLbl="bgShp" presStyleIdx="1" presStyleCnt="2"/>
      <dgm:spPr/>
    </dgm:pt>
    <dgm:pt modelId="{1A3E3299-B737-4E44-95AD-AE94970313FE}" type="pres">
      <dgm:prSet presAssocID="{C6D426D4-E99A-4EC9-A409-B06E8248AD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3492EAD-5CF4-4133-BA96-8CCE86989D4F}" type="pres">
      <dgm:prSet presAssocID="{C6D426D4-E99A-4EC9-A409-B06E8248AD48}" presName="spaceRect" presStyleCnt="0"/>
      <dgm:spPr/>
    </dgm:pt>
    <dgm:pt modelId="{48256CB6-439B-4DE0-8920-5F851D473883}" type="pres">
      <dgm:prSet presAssocID="{C6D426D4-E99A-4EC9-A409-B06E8248AD4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9AC328-F7B7-4C31-8AA5-32FD4E8297AF}" srcId="{59C8CFF4-7AF0-4340-919B-F57B9C4D02B0}" destId="{E86CDBF9-076B-4656-AE3D-9B88F59F022E}" srcOrd="0" destOrd="0" parTransId="{5A48BFDA-850E-4CE4-82DB-12F8B500E3F8}" sibTransId="{C402669B-7F8A-4FD2-A21E-C208092F2F58}"/>
    <dgm:cxn modelId="{1447C736-17B2-4B44-B2EA-7A00950D1097}" type="presOf" srcId="{E86CDBF9-076B-4656-AE3D-9B88F59F022E}" destId="{E00D48F3-CDC1-495D-8F3C-0387B841CFAE}" srcOrd="0" destOrd="0" presId="urn:microsoft.com/office/officeart/2018/2/layout/IconVerticalSolidList"/>
    <dgm:cxn modelId="{EF537759-3B97-4B9B-BCAE-C85922CFE813}" type="presOf" srcId="{59C8CFF4-7AF0-4340-919B-F57B9C4D02B0}" destId="{DA22094C-52CF-4FE5-9BBA-C2D54683FEE4}" srcOrd="0" destOrd="0" presId="urn:microsoft.com/office/officeart/2018/2/layout/IconVerticalSolidList"/>
    <dgm:cxn modelId="{CA8297B9-CE48-4A5A-873D-EC9198760705}" type="presOf" srcId="{C6D426D4-E99A-4EC9-A409-B06E8248AD48}" destId="{48256CB6-439B-4DE0-8920-5F851D473883}" srcOrd="0" destOrd="0" presId="urn:microsoft.com/office/officeart/2018/2/layout/IconVerticalSolidList"/>
    <dgm:cxn modelId="{A7082CE3-69B1-4FC6-9335-4370FBADDFA2}" srcId="{59C8CFF4-7AF0-4340-919B-F57B9C4D02B0}" destId="{C6D426D4-E99A-4EC9-A409-B06E8248AD48}" srcOrd="1" destOrd="0" parTransId="{8356C803-A670-4CAB-BD8D-1F1F1EA12975}" sibTransId="{7DB5E21A-2784-4E4A-B9AE-65607535F124}"/>
    <dgm:cxn modelId="{C0DBCDC2-220F-4C38-8D09-FB6EB4AC904B}" type="presParOf" srcId="{DA22094C-52CF-4FE5-9BBA-C2D54683FEE4}" destId="{CBC7A4AB-B773-4485-A034-2039DB6E0B33}" srcOrd="0" destOrd="0" presId="urn:microsoft.com/office/officeart/2018/2/layout/IconVerticalSolidList"/>
    <dgm:cxn modelId="{300691F2-FF81-42C5-9561-700BD31BEE2C}" type="presParOf" srcId="{CBC7A4AB-B773-4485-A034-2039DB6E0B33}" destId="{937FB3DB-2E26-4DF6-BFC4-935D5A4378A6}" srcOrd="0" destOrd="0" presId="urn:microsoft.com/office/officeart/2018/2/layout/IconVerticalSolidList"/>
    <dgm:cxn modelId="{0CA51FCF-B3D8-4AA7-AABD-CB4DFAA205DA}" type="presParOf" srcId="{CBC7A4AB-B773-4485-A034-2039DB6E0B33}" destId="{FEB33021-1C22-4D14-ACCD-0091EE99D0F4}" srcOrd="1" destOrd="0" presId="urn:microsoft.com/office/officeart/2018/2/layout/IconVerticalSolidList"/>
    <dgm:cxn modelId="{B1566A61-153A-47DD-8B29-67BCBB53C60D}" type="presParOf" srcId="{CBC7A4AB-B773-4485-A034-2039DB6E0B33}" destId="{D184DACE-546E-420F-87ED-2A0CFF50766E}" srcOrd="2" destOrd="0" presId="urn:microsoft.com/office/officeart/2018/2/layout/IconVerticalSolidList"/>
    <dgm:cxn modelId="{51D608CD-2092-4951-83E6-337C1CC1C6F2}" type="presParOf" srcId="{CBC7A4AB-B773-4485-A034-2039DB6E0B33}" destId="{E00D48F3-CDC1-495D-8F3C-0387B841CFAE}" srcOrd="3" destOrd="0" presId="urn:microsoft.com/office/officeart/2018/2/layout/IconVerticalSolidList"/>
    <dgm:cxn modelId="{75706C77-68F7-4F01-A187-EDCEF1DDEE2C}" type="presParOf" srcId="{DA22094C-52CF-4FE5-9BBA-C2D54683FEE4}" destId="{15194E8D-E900-4112-86AE-8EF4C9ACF1A2}" srcOrd="1" destOrd="0" presId="urn:microsoft.com/office/officeart/2018/2/layout/IconVerticalSolidList"/>
    <dgm:cxn modelId="{71271F00-D060-49D4-8E7F-9117D5E31025}" type="presParOf" srcId="{DA22094C-52CF-4FE5-9BBA-C2D54683FEE4}" destId="{D5A96176-255D-43CA-B7C9-8163C7FA8186}" srcOrd="2" destOrd="0" presId="urn:microsoft.com/office/officeart/2018/2/layout/IconVerticalSolidList"/>
    <dgm:cxn modelId="{62572374-F09A-45E5-AD8E-19B0A644B41F}" type="presParOf" srcId="{D5A96176-255D-43CA-B7C9-8163C7FA8186}" destId="{58C12BD5-0833-49D1-A20F-164D8A33D118}" srcOrd="0" destOrd="0" presId="urn:microsoft.com/office/officeart/2018/2/layout/IconVerticalSolidList"/>
    <dgm:cxn modelId="{7273A8D6-9CE2-44D7-A35E-FF629174B391}" type="presParOf" srcId="{D5A96176-255D-43CA-B7C9-8163C7FA8186}" destId="{1A3E3299-B737-4E44-95AD-AE94970313FE}" srcOrd="1" destOrd="0" presId="urn:microsoft.com/office/officeart/2018/2/layout/IconVerticalSolidList"/>
    <dgm:cxn modelId="{A7709EF2-5D00-4F15-A9CA-6E357CE478F4}" type="presParOf" srcId="{D5A96176-255D-43CA-B7C9-8163C7FA8186}" destId="{73492EAD-5CF4-4133-BA96-8CCE86989D4F}" srcOrd="2" destOrd="0" presId="urn:microsoft.com/office/officeart/2018/2/layout/IconVerticalSolidList"/>
    <dgm:cxn modelId="{769CA054-9DB2-4326-9411-6D3C14292DCF}" type="presParOf" srcId="{D5A96176-255D-43CA-B7C9-8163C7FA8186}" destId="{48256CB6-439B-4DE0-8920-5F851D4738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FB3DB-2E26-4DF6-BFC4-935D5A4378A6}">
      <dsp:nvSpPr>
        <dsp:cNvPr id="0" name=""/>
        <dsp:cNvSpPr/>
      </dsp:nvSpPr>
      <dsp:spPr>
        <a:xfrm>
          <a:off x="0" y="593765"/>
          <a:ext cx="8987404" cy="1096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33021-1C22-4D14-ACCD-0091EE99D0F4}">
      <dsp:nvSpPr>
        <dsp:cNvPr id="0" name=""/>
        <dsp:cNvSpPr/>
      </dsp:nvSpPr>
      <dsp:spPr>
        <a:xfrm>
          <a:off x="331595" y="840406"/>
          <a:ext cx="602900" cy="602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48F3-CDC1-495D-8F3C-0387B841CFAE}">
      <dsp:nvSpPr>
        <dsp:cNvPr id="0" name=""/>
        <dsp:cNvSpPr/>
      </dsp:nvSpPr>
      <dsp:spPr>
        <a:xfrm>
          <a:off x="1266090" y="593765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‘</a:t>
          </a:r>
          <a:r>
            <a:rPr lang="en-GB" sz="2000" i="1" kern="1200" dirty="0"/>
            <a:t>any waking behaviour characterised by an energy expenditure ≤1.5 METs while in a sitting, reclining or lying posture</a:t>
          </a:r>
          <a:r>
            <a:rPr lang="en-GB" sz="2000" kern="1200" dirty="0"/>
            <a:t>’</a:t>
          </a:r>
          <a:endParaRPr lang="en-US" sz="2000" kern="1200" dirty="0"/>
        </a:p>
      </dsp:txBody>
      <dsp:txXfrm>
        <a:off x="1266090" y="593765"/>
        <a:ext cx="7721313" cy="1096182"/>
      </dsp:txXfrm>
    </dsp:sp>
    <dsp:sp modelId="{58C12BD5-0833-49D1-A20F-164D8A33D118}">
      <dsp:nvSpPr>
        <dsp:cNvPr id="0" name=""/>
        <dsp:cNvSpPr/>
      </dsp:nvSpPr>
      <dsp:spPr>
        <a:xfrm>
          <a:off x="0" y="1963993"/>
          <a:ext cx="8987404" cy="1096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E3299-B737-4E44-95AD-AE94970313FE}">
      <dsp:nvSpPr>
        <dsp:cNvPr id="0" name=""/>
        <dsp:cNvSpPr/>
      </dsp:nvSpPr>
      <dsp:spPr>
        <a:xfrm>
          <a:off x="331595" y="2210634"/>
          <a:ext cx="602900" cy="602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56CB6-439B-4DE0-8920-5F851D473883}">
      <dsp:nvSpPr>
        <dsp:cNvPr id="0" name=""/>
        <dsp:cNvSpPr/>
      </dsp:nvSpPr>
      <dsp:spPr>
        <a:xfrm>
          <a:off x="1266090" y="1963993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Tremblay </a:t>
          </a:r>
          <a:r>
            <a:rPr lang="en-GB" sz="2000" i="1" kern="1200" dirty="0"/>
            <a:t>et al</a:t>
          </a:r>
          <a:r>
            <a:rPr lang="en-GB" sz="2000" kern="1200" dirty="0"/>
            <a:t>., for the Sedentary Behaviour Research Network (2017)</a:t>
          </a:r>
          <a:endParaRPr lang="en-US" sz="2000" kern="1200" dirty="0"/>
        </a:p>
      </dsp:txBody>
      <dsp:txXfrm>
        <a:off x="1266090" y="1963993"/>
        <a:ext cx="7721313" cy="109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213C-606A-4BC1-AAA2-AA2BD3766629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22F44-E827-4663-972A-F035CEECFF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8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BE17C-75A6-4817-B326-D97D8CF7743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78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Healthcare</a:t>
            </a:r>
            <a:r>
              <a:rPr lang="en-GB" baseline="0" dirty="0"/>
              <a:t> and economical costs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2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Healthcare</a:t>
            </a:r>
            <a:r>
              <a:rPr lang="en-GB" baseline="0" dirty="0"/>
              <a:t> and economical costs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0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Healthcare</a:t>
            </a:r>
            <a:r>
              <a:rPr lang="en-GB" baseline="0" dirty="0"/>
              <a:t> and economical costs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BE17C-75A6-4817-B326-D97D8CF7743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69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8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BE17C-75A6-4817-B326-D97D8CF7743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8039-CDC2-4BB8-9500-879E44F92F59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69BA-D61C-4737-BC2E-199A444278A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372F-92F3-4337-B8EA-18AAAF04077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F7-FA98-421F-A68B-C998F209725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EA6F-8F97-4320-AFBC-3EA16A1A197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2EDE-2443-46C6-81B5-F9E8AAA5847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DFC-3663-4CFC-817C-9F7068CF48F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D3F6-3147-4BBD-B347-79671D0850F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6E6-57E7-4875-BD87-CC91C90F3F0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7FF-6227-4F76-9DA1-669D1CB73FE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DAED-FBA3-4C37-8E99-F8A57BEAA8D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5D44-FD28-433C-9BCE-AF60D2AD182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00D9-42EC-4FD2-B77B-83DEB5ED589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0E3A-FF97-4CB7-8F81-4170C2F0618A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06DD-84E8-458B-BEC0-4092BCB8871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D601-64DD-4F60-997B-90032CAFD07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9A5E-368D-4E40-B9B1-CB42E45B8BCA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22/caac.2144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Worm's eye view of the feet of a person running on the road">
            <a:extLst>
              <a:ext uri="{FF2B5EF4-FFF2-40B4-BE49-F238E27FC236}">
                <a16:creationId xmlns:a16="http://schemas.microsoft.com/office/drawing/2014/main" id="{B0853D51-34BA-4D09-97B2-C08BA8BC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632297"/>
            <a:ext cx="7527616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633546">
              <a:alpha val="87843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0A753-F646-4A9B-B3BB-CCFD00CAA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5478432" cy="10320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 dirty="0">
                <a:solidFill>
                  <a:srgbClr val="FEFFFF"/>
                </a:solidFill>
              </a:rPr>
              <a:t>Physical Activity and the Development and Maintenance of Health and Wellbeing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34B01-30EE-4391-A1EA-C462AF27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5454227" cy="52493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EFFFF"/>
                </a:solidFill>
              </a:rPr>
              <a:t>Week  2</a:t>
            </a:r>
          </a:p>
        </p:txBody>
      </p:sp>
    </p:spTree>
    <p:extLst>
      <p:ext uri="{BB962C8B-B14F-4D97-AF65-F5344CB8AC3E}">
        <p14:creationId xmlns:p14="http://schemas.microsoft.com/office/powerpoint/2010/main" val="188158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76892-77E7-4171-BBD3-A3D0F440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CHD/CVD risk and PIA – Shiroma and Lee (2010)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on Blackboard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2CA47-21D5-4775-AC54-A4F9A77A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2DD3F-BA2C-46AF-B3DF-7F8E8326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3" y="878623"/>
            <a:ext cx="6603997" cy="44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1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Economic (global) cost of PIA	</a:t>
            </a: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C5B12-10FA-4903-A277-0A2DE30A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Cost to international health care systems</a:t>
            </a:r>
            <a:endParaRPr lang="en-GB"/>
          </a:p>
          <a:p>
            <a:r>
              <a:rPr lang="en-GB" dirty="0"/>
              <a:t>PIA related deaths cost to productivity</a:t>
            </a:r>
            <a:endParaRPr lang="en-GB"/>
          </a:p>
          <a:p>
            <a:r>
              <a:rPr lang="en-GB" dirty="0"/>
              <a:t>Total costs (direct and indirect) UK</a:t>
            </a:r>
            <a:endParaRPr lang="en-GB"/>
          </a:p>
          <a:p>
            <a:r>
              <a:rPr lang="en-GB" dirty="0"/>
              <a:t>Total costs (direct and indirect) USA</a:t>
            </a:r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/>
              <a:t>(Ding </a:t>
            </a:r>
            <a:r>
              <a:rPr lang="en-GB" i="1"/>
              <a:t>et al</a:t>
            </a:r>
            <a:r>
              <a:rPr lang="en-GB"/>
              <a:t>., 2016)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35" y="3101093"/>
            <a:ext cx="2769290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Economic (healthcare) cost of PIA	</a:t>
            </a: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46A5B-F54E-4FDC-8404-C8C811D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Coronary heart disease </a:t>
            </a:r>
          </a:p>
          <a:p>
            <a:r>
              <a:rPr lang="en-GB" dirty="0"/>
              <a:t>Stroke </a:t>
            </a:r>
          </a:p>
          <a:p>
            <a:r>
              <a:rPr lang="en-GB" dirty="0"/>
              <a:t>Colorectal cancer </a:t>
            </a:r>
          </a:p>
          <a:p>
            <a:r>
              <a:rPr lang="en-GB" dirty="0"/>
              <a:t>Breast cancer </a:t>
            </a:r>
          </a:p>
          <a:p>
            <a:r>
              <a:rPr lang="en-GB" dirty="0"/>
              <a:t>Type II diabetes </a:t>
            </a:r>
          </a:p>
          <a:p>
            <a:pPr marL="0" indent="0">
              <a:buNone/>
            </a:pPr>
            <a:r>
              <a:rPr lang="en-GB" dirty="0"/>
              <a:t>(Scarborough </a:t>
            </a:r>
            <a:r>
              <a:rPr lang="en-GB" i="1" dirty="0"/>
              <a:t>et al., </a:t>
            </a:r>
            <a:r>
              <a:rPr lang="en-GB" dirty="0"/>
              <a:t>2011)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22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313755"/>
            <a:ext cx="8229600" cy="85010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/>
              <a:t>Public Health England, 2016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9923" y="1700809"/>
            <a:ext cx="5366221" cy="1407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232" y="1943629"/>
            <a:ext cx="1848634" cy="921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85" y="3891517"/>
            <a:ext cx="7467533" cy="19019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1DB2-8962-453C-A8C5-A725D6B7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0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05A1-7BB7-4FDC-841C-7F35980A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Benefits of regular PA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C127-5BD5-4DC7-B645-E4778DC64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24D0-EEF2-46EB-B372-B38B7BE54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vO</a:t>
            </a:r>
            <a:r>
              <a:rPr lang="en-GB" baseline="-25000" dirty="0"/>
              <a:t>2</a:t>
            </a:r>
            <a:r>
              <a:rPr lang="en-GB" dirty="0"/>
              <a:t> max</a:t>
            </a:r>
          </a:p>
          <a:p>
            <a:r>
              <a:rPr lang="en-GB" dirty="0"/>
              <a:t>Stroke volume</a:t>
            </a:r>
          </a:p>
          <a:p>
            <a:r>
              <a:rPr lang="en-GB" dirty="0"/>
              <a:t>Cardiovascular system efficiency</a:t>
            </a:r>
          </a:p>
          <a:p>
            <a:r>
              <a:rPr lang="en-GB" dirty="0"/>
              <a:t>O</a:t>
            </a:r>
            <a:r>
              <a:rPr lang="en-GB" baseline="-25000" dirty="0"/>
              <a:t>2 </a:t>
            </a:r>
            <a:r>
              <a:rPr lang="en-GB" dirty="0"/>
              <a:t>extraction from arteries</a:t>
            </a:r>
          </a:p>
          <a:p>
            <a:r>
              <a:rPr lang="en-GB" dirty="0"/>
              <a:t>Capillary density</a:t>
            </a:r>
          </a:p>
          <a:p>
            <a:r>
              <a:rPr lang="en-GB" dirty="0"/>
              <a:t>HDL (good) cholesterol</a:t>
            </a:r>
          </a:p>
          <a:p>
            <a:r>
              <a:rPr lang="en-GB" dirty="0"/>
              <a:t>Functional capacity</a:t>
            </a:r>
          </a:p>
          <a:p>
            <a:r>
              <a:rPr lang="en-GB" dirty="0"/>
              <a:t>Blood glucose metabolism</a:t>
            </a:r>
          </a:p>
          <a:p>
            <a:r>
              <a:rPr lang="en-GB" dirty="0"/>
              <a:t>Bone density</a:t>
            </a:r>
          </a:p>
          <a:p>
            <a:r>
              <a:rPr lang="en-GB" dirty="0"/>
              <a:t>Angina threshold</a:t>
            </a:r>
          </a:p>
          <a:p>
            <a:r>
              <a:rPr lang="en-GB" dirty="0"/>
              <a:t>Cognitive function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41C29-23AB-4FEC-8A61-8C00D7CE8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Decrease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044F-2B75-4CF2-86D4-D26BCD6D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6" y="2545738"/>
            <a:ext cx="4419301" cy="335406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Blood pressure (at rest and during activity)</a:t>
            </a:r>
          </a:p>
          <a:p>
            <a:r>
              <a:rPr lang="en-GB" dirty="0"/>
              <a:t>Resting heart rate</a:t>
            </a:r>
          </a:p>
          <a:p>
            <a:r>
              <a:rPr lang="en-GB" dirty="0"/>
              <a:t>Heart rate for a given activity</a:t>
            </a:r>
          </a:p>
          <a:p>
            <a:r>
              <a:rPr lang="en-GB" dirty="0"/>
              <a:t>Angina symptoms</a:t>
            </a:r>
          </a:p>
          <a:p>
            <a:r>
              <a:rPr lang="en-GB" dirty="0"/>
              <a:t>Arrythmias</a:t>
            </a:r>
          </a:p>
          <a:p>
            <a:r>
              <a:rPr lang="en-GB" dirty="0"/>
              <a:t>LDL (bad) cholesterol</a:t>
            </a:r>
          </a:p>
          <a:p>
            <a:r>
              <a:rPr lang="en-GB" dirty="0"/>
              <a:t>Arterial plaque deposits</a:t>
            </a:r>
          </a:p>
          <a:p>
            <a:r>
              <a:rPr lang="en-GB" dirty="0"/>
              <a:t>Falls risk</a:t>
            </a:r>
          </a:p>
          <a:p>
            <a:r>
              <a:rPr lang="en-GB" dirty="0"/>
              <a:t>Stress levels</a:t>
            </a:r>
          </a:p>
          <a:p>
            <a:r>
              <a:rPr lang="en-GB" dirty="0"/>
              <a:t>Depression</a:t>
            </a:r>
          </a:p>
          <a:p>
            <a:r>
              <a:rPr lang="en-GB" dirty="0"/>
              <a:t>Body fat percentage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B134B-9F90-463A-BB80-EE995497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0AE44-440C-4B84-B942-38EC3121CCC8}"/>
              </a:ext>
            </a:extLst>
          </p:cNvPr>
          <p:cNvSpPr txBox="1"/>
          <p:nvPr/>
        </p:nvSpPr>
        <p:spPr>
          <a:xfrm>
            <a:off x="2589212" y="6267338"/>
            <a:ext cx="78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any good physiology text, e.g., McArdle, </a:t>
            </a:r>
            <a:r>
              <a:rPr lang="en-GB" dirty="0" err="1"/>
              <a:t>Katch</a:t>
            </a:r>
            <a:r>
              <a:rPr lang="en-GB" dirty="0"/>
              <a:t> and </a:t>
            </a:r>
            <a:r>
              <a:rPr lang="en-GB" dirty="0" err="1"/>
              <a:t>Katch</a:t>
            </a:r>
            <a:r>
              <a:rPr lang="en-GB" dirty="0"/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25562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94CB-59DD-4C2E-BCBC-D90C0C5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Evidence for health benefit of PA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8D0E3-0536-4868-A216-0E44D53A4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077" y="1508783"/>
            <a:ext cx="8233393" cy="477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6D79B-7AF7-4BF5-9747-FC426482D9C4}"/>
              </a:ext>
            </a:extLst>
          </p:cNvPr>
          <p:cNvSpPr txBox="1"/>
          <p:nvPr/>
        </p:nvSpPr>
        <p:spPr>
          <a:xfrm>
            <a:off x="2071077" y="6385169"/>
            <a:ext cx="822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UK CMO PA Guidelines (Dept Health &amp; Social Care, 2019)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7D3B-2357-48F1-921E-301817F4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8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D2F6-B056-4AC4-BBB6-9FD0A4E6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lives with current PA 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03C6-7A1F-4A64-AEC2-6A4DE2B1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Much research looks at the negative narrative, i.e., how many deaths are caused by PIA or how much extra PA is needed to improve mortality rates</a:t>
            </a:r>
          </a:p>
          <a:p>
            <a:r>
              <a:rPr lang="en-GB" dirty="0"/>
              <a:t>Strain </a:t>
            </a:r>
            <a:r>
              <a:rPr lang="en-GB" i="1" dirty="0"/>
              <a:t>et al. </a:t>
            </a:r>
            <a:r>
              <a:rPr lang="en-GB" dirty="0"/>
              <a:t>(2020), looked at the positive impact that current levels of PA have by estimating how many lives are being saved </a:t>
            </a:r>
          </a:p>
          <a:p>
            <a:r>
              <a:rPr lang="en-GB" dirty="0"/>
              <a:t>Globally, they estimated that current PA levels avert 3.9 million premature deaths</a:t>
            </a:r>
          </a:p>
          <a:p>
            <a:r>
              <a:rPr lang="en-GB" dirty="0"/>
              <a:t>Suggestion that current investments and services have value and therefore should receive continued political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CA7B-723D-47D9-B3AF-5E3B20EE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5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B83E4-7E8E-4DFA-B049-3EC934DA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B68DC-3FAE-425A-AFF2-5D6258C970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17739" y="13269"/>
            <a:ext cx="10774262" cy="68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9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000"/>
            </a:br>
            <a:r>
              <a:rPr lang="en-GB" sz="2000"/>
              <a:t>Physical activity as </a:t>
            </a:r>
            <a:r>
              <a:rPr lang="en-GB" sz="2000" u="sng"/>
              <a:t>preventative</a:t>
            </a:r>
            <a:r>
              <a:rPr lang="en-GB" sz="2000"/>
              <a:t> therapy</a:t>
            </a:r>
            <a:br>
              <a:rPr lang="en-GB" sz="2000"/>
            </a:br>
            <a:endParaRPr lang="en-GB" sz="20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GB" dirty="0"/>
              <a:t>Low cardiorespiratory fitness is one of the most powerful predictors of health outcomes (Blair, 2009)</a:t>
            </a:r>
          </a:p>
          <a:p>
            <a:r>
              <a:rPr lang="en-GB" dirty="0"/>
              <a:t>Low cardiorespiratory fitness = higher mortality than smoking, alcohol and diabetes combined (Blair, 2009)</a:t>
            </a:r>
          </a:p>
          <a:p>
            <a:r>
              <a:rPr lang="en-GB" dirty="0"/>
              <a:t>Physically active individuals take fewer sick days (</a:t>
            </a:r>
            <a:r>
              <a:rPr lang="en-GB" dirty="0" err="1"/>
              <a:t>Losina</a:t>
            </a:r>
            <a:r>
              <a:rPr lang="en-GB" dirty="0"/>
              <a:t> </a:t>
            </a:r>
            <a:r>
              <a:rPr lang="en-GB" i="1" dirty="0"/>
              <a:t>et al</a:t>
            </a:r>
            <a:r>
              <a:rPr lang="en-GB" dirty="0"/>
              <a:t>., 2017)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75C6F-C42F-47C5-B352-2E887873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44" y="640080"/>
            <a:ext cx="5501775" cy="5252773"/>
          </a:xfrm>
          <a:prstGeom prst="rect">
            <a:avLst/>
          </a:prstGeom>
        </p:spPr>
      </p:pic>
      <p:sp>
        <p:nvSpPr>
          <p:cNvPr id="10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08A78-ECA9-4B15-991B-CA74F3F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90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>
                <a:solidFill>
                  <a:schemeClr val="bg1"/>
                </a:solidFill>
              </a:rPr>
              <a:t>Irrefutable Evidence for PA in the </a:t>
            </a:r>
            <a:br>
              <a:rPr lang="en-US" altLang="en-US" sz="3000">
                <a:solidFill>
                  <a:schemeClr val="bg1"/>
                </a:solidFill>
              </a:rPr>
            </a:br>
            <a:r>
              <a:rPr lang="en-US" altLang="en-US" sz="3000">
                <a:solidFill>
                  <a:schemeClr val="bg1"/>
                </a:solidFill>
              </a:rPr>
              <a:t>Primary and Secondary Prevention of:</a:t>
            </a:r>
          </a:p>
        </p:txBody>
      </p:sp>
      <p:sp>
        <p:nvSpPr>
          <p:cNvPr id="146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F56BD-E59D-4013-8C09-83FF9359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altLang="en-US"/>
              <a:t>Diabetes mellitus</a:t>
            </a:r>
          </a:p>
          <a:p>
            <a:r>
              <a:rPr lang="en-US" altLang="en-US"/>
              <a:t>Cancer (breast and colon)</a:t>
            </a:r>
          </a:p>
          <a:p>
            <a:r>
              <a:rPr lang="en-US" altLang="en-US"/>
              <a:t>Hypertension</a:t>
            </a:r>
          </a:p>
          <a:p>
            <a:r>
              <a:rPr lang="en-US" altLang="en-US"/>
              <a:t>Depression</a:t>
            </a:r>
          </a:p>
          <a:p>
            <a:r>
              <a:rPr lang="en-US" altLang="en-US"/>
              <a:t>Osteoporosis</a:t>
            </a:r>
          </a:p>
          <a:p>
            <a:r>
              <a:rPr lang="en-US" altLang="en-US"/>
              <a:t>Dementia</a:t>
            </a:r>
          </a:p>
          <a:p>
            <a:r>
              <a:rPr lang="en-US" altLang="en-US"/>
              <a:t>Cardiovascular disease</a:t>
            </a:r>
          </a:p>
          <a:p>
            <a:r>
              <a:rPr lang="en-US" altLang="en-US"/>
              <a:t>All-cause mortality</a:t>
            </a:r>
          </a:p>
          <a:p>
            <a:pPr lvl="1"/>
            <a:r>
              <a:rPr lang="en-GB"/>
              <a:t>Bouchard </a:t>
            </a:r>
            <a:r>
              <a:rPr lang="en-GB" i="1"/>
              <a:t>et al</a:t>
            </a:r>
            <a:r>
              <a:rPr lang="en-GB"/>
              <a:t>. (2012)</a:t>
            </a:r>
          </a:p>
          <a:p>
            <a:pPr marL="0" indent="0">
              <a:buNone/>
            </a:pPr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05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This session will cover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75E7-3BA3-4498-9836-561A41A4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The role of PIA in the development of ill-health</a:t>
            </a:r>
          </a:p>
          <a:p>
            <a:r>
              <a:rPr lang="en-GB" dirty="0"/>
              <a:t>The role of PA in the development of health and wellbeing</a:t>
            </a:r>
          </a:p>
          <a:p>
            <a:r>
              <a:rPr lang="en-GB" dirty="0"/>
              <a:t>The role of PA in the prevention of chronic disease</a:t>
            </a:r>
          </a:p>
          <a:p>
            <a:r>
              <a:rPr lang="en-GB" dirty="0"/>
              <a:t>The contribution that sedentary behaviour makes to chronic disease</a:t>
            </a:r>
          </a:p>
          <a:p>
            <a:r>
              <a:rPr lang="en-GB" u="sng" dirty="0"/>
              <a:t>This is the evidence 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5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4EB6-74A0-49BB-9B57-DB3D3FF5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688" y="431163"/>
            <a:ext cx="9509727" cy="1280890"/>
          </a:xfrm>
        </p:spPr>
        <p:txBody>
          <a:bodyPr/>
          <a:lstStyle/>
          <a:p>
            <a:r>
              <a:rPr lang="en-GB" dirty="0"/>
              <a:t>Evidence of PA impact &amp; heart disease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BAA6-A285-4B0B-9268-25433EEE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EFFE-E6CC-44B2-97A2-7DDEE36F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88" y="1266387"/>
            <a:ext cx="9509727" cy="55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500" dirty="0">
                <a:solidFill>
                  <a:schemeClr val="bg1"/>
                </a:solidFill>
              </a:rPr>
            </a:br>
            <a:r>
              <a:rPr lang="en-GB" sz="2500" dirty="0">
                <a:solidFill>
                  <a:schemeClr val="bg1"/>
                </a:solidFill>
              </a:rPr>
              <a:t>US Railroad Workers Study (longevity)</a:t>
            </a:r>
            <a:br>
              <a:rPr lang="en-GB" sz="2500" dirty="0">
                <a:solidFill>
                  <a:schemeClr val="bg1"/>
                </a:solidFill>
              </a:rPr>
            </a:br>
            <a:r>
              <a:rPr lang="en-GB" sz="2500" dirty="0">
                <a:solidFill>
                  <a:schemeClr val="bg1"/>
                </a:solidFill>
              </a:rPr>
              <a:t>(Taylor </a:t>
            </a:r>
            <a:r>
              <a:rPr lang="en-GB" sz="2500" i="1" dirty="0">
                <a:solidFill>
                  <a:schemeClr val="bg1"/>
                </a:solidFill>
              </a:rPr>
              <a:t>et al., </a:t>
            </a:r>
            <a:r>
              <a:rPr lang="en-GB" sz="2500" dirty="0">
                <a:solidFill>
                  <a:schemeClr val="bg1"/>
                </a:solidFill>
              </a:rPr>
              <a:t>1969)</a:t>
            </a:r>
            <a:br>
              <a:rPr lang="en-GB" sz="2500" dirty="0">
                <a:solidFill>
                  <a:schemeClr val="bg1"/>
                </a:solidFill>
              </a:rPr>
            </a:br>
            <a:endParaRPr lang="en-GB" sz="2500" dirty="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6BF56-AD83-4043-AD59-72F03613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Natural experiment – acknowledged that is it not feasible to control PA levels in population and measure heart attack rates</a:t>
            </a:r>
          </a:p>
          <a:p>
            <a:r>
              <a:rPr lang="en-GB" dirty="0"/>
              <a:t>Cohort study documenting coronary heart disease (CHD) amongst different rail occupations with contrasting energy expenditure in their jobs</a:t>
            </a:r>
          </a:p>
          <a:p>
            <a:r>
              <a:rPr lang="en-GB" dirty="0"/>
              <a:t>2,571 males</a:t>
            </a:r>
          </a:p>
          <a:p>
            <a:r>
              <a:rPr lang="en-GB" dirty="0"/>
              <a:t>Over 40 years</a:t>
            </a:r>
          </a:p>
          <a:p>
            <a:r>
              <a:rPr lang="en-GB" dirty="0"/>
              <a:t>21% lower risk of 20-year CHD mortality</a:t>
            </a:r>
          </a:p>
          <a:p>
            <a:r>
              <a:rPr lang="en-GB" dirty="0"/>
              <a:t>Self selection?</a:t>
            </a:r>
          </a:p>
          <a:p>
            <a:r>
              <a:rPr lang="en-GB" dirty="0"/>
              <a:t>Confounders 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17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 and primary prevention of cancer (Schmid </a:t>
            </a:r>
            <a:r>
              <a:rPr lang="en-US" i="1" dirty="0"/>
              <a:t>et al., </a:t>
            </a:r>
            <a:r>
              <a:rPr lang="en-US" dirty="0"/>
              <a:t>2014)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CFFED-52C1-4C0C-A35A-EB63BCB0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6541967"/>
              </p:ext>
            </p:extLst>
          </p:nvPr>
        </p:nvGraphicFramePr>
        <p:xfrm>
          <a:off x="2453974" y="2222983"/>
          <a:ext cx="7669251" cy="365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1751">
                <a:tc>
                  <a:txBody>
                    <a:bodyPr/>
                    <a:lstStyle/>
                    <a:p>
                      <a:r>
                        <a:rPr lang="en-GB" sz="1900"/>
                        <a:t>Cancer site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Average risk reduction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Level of epidemiological</a:t>
                      </a:r>
                      <a:r>
                        <a:rPr lang="en-GB" sz="1900" baseline="0"/>
                        <a:t> evidence</a:t>
                      </a:r>
                      <a:endParaRPr lang="en-GB" sz="1900"/>
                    </a:p>
                  </a:txBody>
                  <a:tcPr marL="85214" marR="85214" marT="42607" marB="426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191">
                <a:tc>
                  <a:txBody>
                    <a:bodyPr/>
                    <a:lstStyle/>
                    <a:p>
                      <a:r>
                        <a:rPr lang="en-GB" sz="1900"/>
                        <a:t>Colon</a:t>
                      </a:r>
                    </a:p>
                    <a:p>
                      <a:r>
                        <a:rPr lang="en-GB" sz="1900"/>
                        <a:t>Breast</a:t>
                      </a:r>
                    </a:p>
                    <a:p>
                      <a:r>
                        <a:rPr lang="en-GB" sz="1900"/>
                        <a:t>Endometrial</a:t>
                      </a:r>
                    </a:p>
                    <a:p>
                      <a:r>
                        <a:rPr lang="en-GB" sz="1900"/>
                        <a:t>Lung</a:t>
                      </a:r>
                    </a:p>
                    <a:p>
                      <a:r>
                        <a:rPr lang="en-GB" sz="1900"/>
                        <a:t>Pancreatic</a:t>
                      </a:r>
                    </a:p>
                    <a:p>
                      <a:r>
                        <a:rPr lang="en-GB" sz="1900"/>
                        <a:t>Gastric</a:t>
                      </a:r>
                    </a:p>
                    <a:p>
                      <a:r>
                        <a:rPr lang="en-GB" sz="1900"/>
                        <a:t>Prostate</a:t>
                      </a:r>
                    </a:p>
                    <a:p>
                      <a:r>
                        <a:rPr lang="en-GB" sz="1900"/>
                        <a:t>Ovarian</a:t>
                      </a:r>
                    </a:p>
                    <a:p>
                      <a:endParaRPr lang="en-GB" sz="1700"/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25%</a:t>
                      </a:r>
                    </a:p>
                    <a:p>
                      <a:r>
                        <a:rPr lang="en-GB" sz="1900"/>
                        <a:t>25%</a:t>
                      </a:r>
                    </a:p>
                    <a:p>
                      <a:r>
                        <a:rPr lang="en-GB" sz="1900"/>
                        <a:t>20-30%</a:t>
                      </a:r>
                    </a:p>
                    <a:p>
                      <a:r>
                        <a:rPr lang="en-GB" sz="1900"/>
                        <a:t>20-50%</a:t>
                      </a:r>
                    </a:p>
                    <a:p>
                      <a:r>
                        <a:rPr lang="en-GB" sz="1900"/>
                        <a:t>25%</a:t>
                      </a:r>
                    </a:p>
                    <a:p>
                      <a:r>
                        <a:rPr lang="en-GB" sz="1900"/>
                        <a:t>30%</a:t>
                      </a:r>
                    </a:p>
                    <a:p>
                      <a:r>
                        <a:rPr lang="en-GB" sz="1900"/>
                        <a:t>10%</a:t>
                      </a:r>
                    </a:p>
                    <a:p>
                      <a:r>
                        <a:rPr lang="en-GB" sz="1900"/>
                        <a:t>&lt;10%</a:t>
                      </a:r>
                    </a:p>
                  </a:txBody>
                  <a:tcPr marL="85214" marR="85214" marT="42607" marB="42607"/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Convincing</a:t>
                      </a:r>
                    </a:p>
                    <a:p>
                      <a:r>
                        <a:rPr lang="en-GB" sz="1900"/>
                        <a:t>Convincing</a:t>
                      </a:r>
                    </a:p>
                    <a:p>
                      <a:r>
                        <a:rPr lang="en-GB" sz="1900"/>
                        <a:t>Probable</a:t>
                      </a:r>
                    </a:p>
                    <a:p>
                      <a:r>
                        <a:rPr lang="en-GB" sz="1900"/>
                        <a:t>Possible</a:t>
                      </a:r>
                    </a:p>
                    <a:p>
                      <a:r>
                        <a:rPr lang="en-GB" sz="1900"/>
                        <a:t>Possible</a:t>
                      </a:r>
                    </a:p>
                    <a:p>
                      <a:r>
                        <a:rPr lang="en-GB" sz="1900"/>
                        <a:t>Possible</a:t>
                      </a:r>
                    </a:p>
                    <a:p>
                      <a:r>
                        <a:rPr lang="en-GB" sz="1900"/>
                        <a:t>Insufficient</a:t>
                      </a:r>
                    </a:p>
                    <a:p>
                      <a:r>
                        <a:rPr lang="en-GB" sz="1900"/>
                        <a:t>Insufficient </a:t>
                      </a:r>
                    </a:p>
                  </a:txBody>
                  <a:tcPr marL="85214" marR="85214" marT="42607" marB="426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844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E657-461F-4130-BAC2-8662B5CE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Bringing the PA evidence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9928-6E15-4988-AEA5-17E1295D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Cleven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(2020)</a:t>
            </a:r>
          </a:p>
          <a:p>
            <a:r>
              <a:rPr lang="en-GB" dirty="0"/>
              <a:t>26 studies published since 2012 where analysed to identify recent trends in the role of PA and disease prevention</a:t>
            </a:r>
          </a:p>
          <a:p>
            <a:r>
              <a:rPr lang="en-GB" dirty="0"/>
              <a:t>Higher levels of PA are likely associated with lower risk of becoming obese, developing CHD and diabetes</a:t>
            </a:r>
          </a:p>
          <a:p>
            <a:r>
              <a:rPr lang="en-GB" dirty="0"/>
              <a:t>Associations reinforce earlier findings suggesting the link is still valid</a:t>
            </a:r>
          </a:p>
          <a:p>
            <a:r>
              <a:rPr lang="en-GB" dirty="0"/>
              <a:t>Link with reduction in hypertension questioned and more research was recommended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B3DC-6AF8-4D00-AD5D-1835FAA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892C65-7748-45AD-898C-AD5C1406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CVD Risk Factors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5A67-F63A-430A-AAFD-C77EAC8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9" name="Graphic 8" descr="Stethoscope">
            <a:extLst>
              <a:ext uri="{FF2B5EF4-FFF2-40B4-BE49-F238E27FC236}">
                <a16:creationId xmlns:a16="http://schemas.microsoft.com/office/drawing/2014/main" id="{AFED2CE8-0812-425E-9A4C-F9F48306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Prevention of CVD – How?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38EB-16B8-4B3A-9E0A-445256C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Reduces high BP </a:t>
            </a:r>
            <a:r>
              <a:rPr lang="en-GB"/>
              <a:t>(Myers </a:t>
            </a:r>
            <a:r>
              <a:rPr lang="en-GB" i="1"/>
              <a:t>et al</a:t>
            </a:r>
            <a:r>
              <a:rPr lang="en-GB"/>
              <a:t>., 2015; Warburton </a:t>
            </a:r>
            <a:r>
              <a:rPr lang="en-GB" i="1"/>
              <a:t>et al, </a:t>
            </a:r>
            <a:r>
              <a:rPr lang="en-GB"/>
              <a:t>2010)</a:t>
            </a:r>
          </a:p>
          <a:p>
            <a:r>
              <a:rPr lang="en-GB" dirty="0"/>
              <a:t>Increases HDL (‘good’ cholesterol)</a:t>
            </a:r>
          </a:p>
          <a:p>
            <a:r>
              <a:rPr lang="en-GB" dirty="0"/>
              <a:t>Decreases LDL (‘bad’ cholesterol) </a:t>
            </a:r>
            <a:r>
              <a:rPr lang="en-GB"/>
              <a:t>(Kelley </a:t>
            </a:r>
            <a:r>
              <a:rPr lang="en-GB" i="1"/>
              <a:t>et al</a:t>
            </a:r>
            <a:r>
              <a:rPr lang="en-GB"/>
              <a:t>, 2011)</a:t>
            </a:r>
          </a:p>
          <a:p>
            <a:r>
              <a:rPr lang="en-GB" dirty="0"/>
              <a:t>Reduces obesity </a:t>
            </a:r>
            <a:r>
              <a:rPr lang="en-GB"/>
              <a:t>(Myers </a:t>
            </a:r>
            <a:r>
              <a:rPr lang="en-GB" i="1"/>
              <a:t>et al</a:t>
            </a:r>
            <a:r>
              <a:rPr lang="en-GB"/>
              <a:t>., 2015)</a:t>
            </a:r>
            <a:endParaRPr lang="en-GB" dirty="0"/>
          </a:p>
          <a:p>
            <a:r>
              <a:rPr lang="en-GB" dirty="0"/>
              <a:t>Prevents Type II diabetes </a:t>
            </a:r>
            <a:r>
              <a:rPr lang="en-GB"/>
              <a:t>(Lee </a:t>
            </a:r>
            <a:r>
              <a:rPr lang="en-GB" i="1"/>
              <a:t>et al, </a:t>
            </a:r>
            <a:r>
              <a:rPr lang="en-GB"/>
              <a:t>2012)</a:t>
            </a:r>
          </a:p>
          <a:p>
            <a:pPr lvl="0"/>
            <a:r>
              <a:rPr lang="en-GB" dirty="0"/>
              <a:t>Helps to reduce the effects of stress </a:t>
            </a:r>
            <a:r>
              <a:rPr lang="en-GB"/>
              <a:t>(Myers </a:t>
            </a:r>
            <a:r>
              <a:rPr lang="en-GB" i="1"/>
              <a:t>et al</a:t>
            </a:r>
            <a:r>
              <a:rPr lang="en-GB"/>
              <a:t>., 2015)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84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dirty="0"/>
              <a:t>Sitting…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B2AED-C5C6-4172-AF32-1BBE9B323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19945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3B24-597C-47A4-9E2E-4E0FDF0F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411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Sedentary behaviour and PA guidelines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8CF5-16BD-4A84-A176-28EBCA7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/>
              <a:t>Current guidelines not just about how much PA but avoiding sitting still</a:t>
            </a:r>
          </a:p>
          <a:p>
            <a:pPr lvl="1"/>
            <a:r>
              <a:rPr lang="en-GB"/>
              <a:t>i.e., sedentary behaviour</a:t>
            </a:r>
          </a:p>
          <a:p>
            <a:r>
              <a:rPr lang="en-GB"/>
              <a:t>However, no current specific time limit or minimum threshold stated</a:t>
            </a:r>
          </a:p>
          <a:p>
            <a:pPr marL="457200" lvl="1" indent="0">
              <a:buNone/>
            </a:pPr>
            <a:endParaRPr lang="en-GB"/>
          </a:p>
          <a:p>
            <a:r>
              <a:rPr lang="en-US" b="1"/>
              <a:t>“Adults should aim to </a:t>
            </a:r>
            <a:r>
              <a:rPr lang="en-GB" b="1"/>
              <a:t>minimise</a:t>
            </a:r>
            <a:r>
              <a:rPr lang="en-US" b="1"/>
              <a:t> the amount of time spent being sedentary, and when physically possible should break up long periods of inactivity with at least light physical activity.”</a:t>
            </a:r>
          </a:p>
          <a:p>
            <a:r>
              <a:rPr lang="en-GB"/>
              <a:t>UK CMO PA Guidelines (DHSC, 2019)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Sitting for more than 4 hours a day leads to…</a:t>
            </a:r>
          </a:p>
          <a:p>
            <a:pPr lvl="1"/>
            <a:r>
              <a:rPr lang="en-US" sz="1800" dirty="0"/>
              <a:t>Reduced calorie burning (metabolic rate) (</a:t>
            </a:r>
            <a:r>
              <a:rPr lang="en-US" sz="1800" dirty="0" err="1"/>
              <a:t>Buman</a:t>
            </a:r>
            <a:r>
              <a:rPr lang="en-US" sz="1800" dirty="0"/>
              <a:t> </a:t>
            </a:r>
            <a:r>
              <a:rPr lang="en-US" sz="1800" i="1" dirty="0"/>
              <a:t>et al., </a:t>
            </a:r>
            <a:r>
              <a:rPr lang="en-US" sz="1800" dirty="0"/>
              <a:t>2014)</a:t>
            </a:r>
          </a:p>
          <a:p>
            <a:pPr lvl="1"/>
            <a:r>
              <a:rPr lang="en-US" sz="1800" dirty="0"/>
              <a:t>Disrupted blood sugar levels (Thorp </a:t>
            </a:r>
            <a:r>
              <a:rPr lang="en-US" sz="1800" i="1" dirty="0"/>
              <a:t>et al., </a:t>
            </a:r>
            <a:r>
              <a:rPr lang="en-US" sz="1800" dirty="0"/>
              <a:t>2014)</a:t>
            </a:r>
          </a:p>
          <a:p>
            <a:pPr lvl="1"/>
            <a:r>
              <a:rPr lang="en-US" sz="1800" dirty="0"/>
              <a:t>Increased levels of insulin and BP (Dunstan </a:t>
            </a:r>
            <a:r>
              <a:rPr lang="en-US" sz="1800" i="1" dirty="0"/>
              <a:t>et al.,</a:t>
            </a:r>
            <a:r>
              <a:rPr lang="en-US" sz="1800" dirty="0"/>
              <a:t> 2012)</a:t>
            </a:r>
          </a:p>
          <a:p>
            <a:pPr lvl="1"/>
            <a:r>
              <a:rPr lang="en-US" sz="1800" dirty="0"/>
              <a:t>The shutting down of enzymes responsible for burning ‘bad’ blood fats (Healy </a:t>
            </a:r>
            <a:r>
              <a:rPr lang="en-US" sz="1800" i="1" dirty="0"/>
              <a:t>et al., </a:t>
            </a:r>
            <a:r>
              <a:rPr lang="en-US" sz="1800" dirty="0"/>
              <a:t>2011)</a:t>
            </a:r>
          </a:p>
          <a:p>
            <a:pPr lvl="1"/>
            <a:r>
              <a:rPr lang="en-US" sz="1800" dirty="0"/>
              <a:t>Leg muscles switch off (</a:t>
            </a:r>
            <a:r>
              <a:rPr lang="en-US" sz="1800" dirty="0" err="1"/>
              <a:t>Tikkanen</a:t>
            </a:r>
            <a:r>
              <a:rPr lang="en-US" sz="1800" dirty="0"/>
              <a:t> </a:t>
            </a:r>
            <a:r>
              <a:rPr lang="en-US" sz="1800" i="1" dirty="0"/>
              <a:t>et al., </a:t>
            </a:r>
            <a:r>
              <a:rPr lang="en-US" sz="1800" dirty="0"/>
              <a:t>2013)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9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Larsson and </a:t>
            </a:r>
            <a:r>
              <a:rPr lang="en-GB" dirty="0" err="1"/>
              <a:t>Wolk</a:t>
            </a:r>
            <a:r>
              <a:rPr lang="en-GB" dirty="0"/>
              <a:t> (2019)</a:t>
            </a:r>
          </a:p>
          <a:p>
            <a:r>
              <a:rPr lang="en-GB" dirty="0"/>
              <a:t>Prolonged sedentary leisure time was associated with:</a:t>
            </a:r>
          </a:p>
          <a:p>
            <a:pPr lvl="1"/>
            <a:r>
              <a:rPr lang="en-GB" dirty="0"/>
              <a:t>Increased all-cause mortality  </a:t>
            </a:r>
          </a:p>
          <a:p>
            <a:pPr lvl="1"/>
            <a:r>
              <a:rPr lang="en-GB" dirty="0"/>
              <a:t>A significantly decreased survival time of up to 2.4 years in middle-aged adults</a:t>
            </a:r>
          </a:p>
          <a:p>
            <a:pPr lvl="1"/>
            <a:r>
              <a:rPr lang="en-GB" dirty="0"/>
              <a:t>Association more marked amongst those who also had a sedentary job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4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bg1"/>
                </a:solidFill>
              </a:rPr>
              <a:t>Supportive reading</a:t>
            </a:r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6477-C3C0-4D10-8CDB-2BA19205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lnSpcReduction="10000"/>
          </a:bodyPr>
          <a:lstStyle/>
          <a:p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Ding, D., Lawson, K.D., Kolbe-Alexander, T.L., Finkelstein, E.A., </a:t>
            </a:r>
            <a:r>
              <a:rPr lang="en-GB" dirty="0" err="1">
                <a:ea typeface="Times New Roman" panose="02020603050405020304" pitchFamily="18" charset="0"/>
                <a:cs typeface="Calibri" panose="020F0502020204030204" pitchFamily="34" charset="0"/>
              </a:rPr>
              <a:t>Katzmarzyk</a:t>
            </a:r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, P.T., </a:t>
            </a:r>
            <a:r>
              <a:rPr lang="en-GB" dirty="0" err="1">
                <a:ea typeface="Times New Roman" panose="02020603050405020304" pitchFamily="18" charset="0"/>
                <a:cs typeface="Calibri" panose="020F0502020204030204" pitchFamily="34" charset="0"/>
              </a:rPr>
              <a:t>Mechelen</a:t>
            </a:r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, W.V. and Pratt, M. (2016) The economic burden of physical inactivity: a global analysis of major non-communicable diseases. </a:t>
            </a:r>
            <a:r>
              <a:rPr lang="en-GB" i="1" dirty="0">
                <a:ea typeface="Times New Roman" panose="02020603050405020304" pitchFamily="18" charset="0"/>
                <a:cs typeface="Calibri" panose="020F0502020204030204" pitchFamily="34" charset="0"/>
              </a:rPr>
              <a:t>Lancet</a:t>
            </a:r>
            <a:r>
              <a:rPr lang="en-GB" dirty="0">
                <a:ea typeface="Times New Roman" panose="02020603050405020304" pitchFamily="18" charset="0"/>
                <a:cs typeface="Calibri" panose="020F0502020204030204" pitchFamily="34" charset="0"/>
              </a:rPr>
              <a:t>; 388,1311-24. (Available on BB).</a:t>
            </a:r>
            <a:endParaRPr lang="en-GB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Bouchard, C., Blair, S.N. and Haskell, W.L. (2012) </a:t>
            </a:r>
            <a:r>
              <a:rPr lang="en-GB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Physical Activity and Health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r>
              <a:rPr lang="en-GB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 ed. </a:t>
            </a:r>
            <a:r>
              <a:rPr lang="en-GB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Champaigne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, Illinois, Human Kinetics.</a:t>
            </a: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Hardman, A.E. and </a:t>
            </a:r>
            <a:r>
              <a:rPr lang="en-GB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Stensel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, D. (2009) </a:t>
            </a:r>
            <a:r>
              <a:rPr lang="en-GB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Physical Activity and Health: The evidence explained</a:t>
            </a:r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, London, Routledge.  </a:t>
            </a:r>
            <a:r>
              <a:rPr lang="en-GB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Chapters 3 – 9.</a:t>
            </a: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Nunan, D., Mahtani, K.R., Roberts, N. and Heneghan, C. (2013). </a:t>
            </a:r>
            <a:r>
              <a:rPr lang="en-GB" dirty="0"/>
              <a:t>Physical activity for the prevention and treatment of major chronic disease: an overview of systematic reviews. </a:t>
            </a:r>
            <a:r>
              <a:rPr lang="en-GB" i="1" dirty="0"/>
              <a:t>Systematic Reviews,</a:t>
            </a:r>
            <a:r>
              <a:rPr lang="en-GB" dirty="0"/>
              <a:t> 2:56. (Available on BB)</a:t>
            </a:r>
            <a:endParaRPr lang="en-GB" u="sng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Library search</a:t>
            </a:r>
          </a:p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Detailed reference list at end of slides</a:t>
            </a:r>
          </a:p>
          <a:p>
            <a:endParaRPr lang="en-GB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Ekelund </a:t>
            </a:r>
            <a:r>
              <a:rPr lang="en-GB" i="1" dirty="0"/>
              <a:t>et al. </a:t>
            </a:r>
            <a:r>
              <a:rPr lang="en-GB" dirty="0"/>
              <a:t>(2020)</a:t>
            </a:r>
          </a:p>
          <a:p>
            <a:r>
              <a:rPr lang="en-GB" dirty="0"/>
              <a:t>Meta-analysis of nine studies looking at SB and mortality</a:t>
            </a:r>
          </a:p>
          <a:p>
            <a:r>
              <a:rPr lang="en-GB" dirty="0"/>
              <a:t>44,370 men and women were followed for 4-14.5 years</a:t>
            </a:r>
          </a:p>
          <a:p>
            <a:r>
              <a:rPr lang="en-GB" dirty="0"/>
              <a:t>3451 participants died during this time (7.8%)</a:t>
            </a:r>
          </a:p>
          <a:p>
            <a:r>
              <a:rPr lang="en-GB" dirty="0"/>
              <a:t>Average sedentary time was 8.5-10.5 hrs/day</a:t>
            </a:r>
          </a:p>
          <a:p>
            <a:r>
              <a:rPr lang="en-GB" dirty="0"/>
              <a:t>Average MVPA (moderate-to-vigorous) 8-35 mins/day</a:t>
            </a:r>
          </a:p>
          <a:p>
            <a:r>
              <a:rPr lang="en-GB" dirty="0"/>
              <a:t>Groups split into lowest, middle and highest thirds of both MVPA and sedentary time</a:t>
            </a:r>
          </a:p>
          <a:p>
            <a:r>
              <a:rPr lang="en-GB" dirty="0"/>
              <a:t>When compared to most active and least sedentary group, risk of death increased with lower MVPA and higher sedentary time</a:t>
            </a:r>
          </a:p>
          <a:p>
            <a:r>
              <a:rPr lang="en-GB" dirty="0"/>
              <a:t>Lowest third MVPA group had higher risk of death with all combinations of sedentary time</a:t>
            </a:r>
          </a:p>
          <a:p>
            <a:r>
              <a:rPr lang="en-GB" dirty="0"/>
              <a:t>30-40 mins of MVPA per day needed to compensate for association between sedentary time and risk of death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57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 does the evidence suggest?</a:t>
            </a: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F63A-EE68-4FAA-946D-ACC37AD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Rees-</a:t>
            </a:r>
            <a:r>
              <a:rPr lang="en-GB" dirty="0" err="1"/>
              <a:t>Punia</a:t>
            </a:r>
            <a:r>
              <a:rPr lang="en-GB" dirty="0"/>
              <a:t> et al. (2019)</a:t>
            </a:r>
          </a:p>
          <a:p>
            <a:r>
              <a:rPr lang="en-GB" dirty="0"/>
              <a:t>Examination of replacing 30 mins/day of sitting with equivalent duration of light PA or MVPA</a:t>
            </a:r>
          </a:p>
          <a:p>
            <a:r>
              <a:rPr lang="en-GB" dirty="0"/>
              <a:t>For those with the lowest initial PA levels - </a:t>
            </a:r>
          </a:p>
          <a:p>
            <a:r>
              <a:rPr lang="en-GB" dirty="0"/>
              <a:t>14% mortality risk reduction when light PA incorporated</a:t>
            </a:r>
          </a:p>
          <a:p>
            <a:r>
              <a:rPr lang="en-GB" dirty="0"/>
              <a:t>45% mortality risk reduction when MVPA incorporated</a:t>
            </a:r>
          </a:p>
          <a:p>
            <a:r>
              <a:rPr lang="en-GB" dirty="0"/>
              <a:t>PH recommendation – even modest changes to combat sedentary behaviour can promote significant improvements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8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47C6A-B9BA-4252-850C-26BD0075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The sedentary office – Buckley </a:t>
            </a:r>
            <a:r>
              <a:rPr lang="en-GB" sz="3200" i="1" dirty="0">
                <a:solidFill>
                  <a:schemeClr val="bg1"/>
                </a:solidFill>
              </a:rPr>
              <a:t>et al. </a:t>
            </a:r>
            <a:r>
              <a:rPr lang="en-GB" sz="3200" dirty="0">
                <a:solidFill>
                  <a:schemeClr val="bg1"/>
                </a:solidFill>
              </a:rPr>
              <a:t>(2015)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1843-D15E-43B8-9040-1F64BC21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DDD-41E7-4A00-8C59-217B124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Guidelines for employers and staff working in office environments devised by a panel of experts</a:t>
            </a:r>
          </a:p>
          <a:p>
            <a:r>
              <a:rPr lang="en-GB" dirty="0"/>
              <a:t>Commissioned by PHE</a:t>
            </a:r>
          </a:p>
          <a:p>
            <a:r>
              <a:rPr lang="en-GB" dirty="0"/>
              <a:t>Recommendations developed using the available evidence-base</a:t>
            </a:r>
          </a:p>
          <a:p>
            <a:r>
              <a:rPr lang="en-GB" dirty="0"/>
              <a:t>Predominantly desk-based worker should aim to:</a:t>
            </a:r>
          </a:p>
          <a:p>
            <a:r>
              <a:rPr lang="en-GB" dirty="0"/>
              <a:t>Progress towards accumulating at least 2 hrs/day of standing/light activity</a:t>
            </a:r>
          </a:p>
          <a:p>
            <a:r>
              <a:rPr lang="en-GB" dirty="0"/>
              <a:t>Eventually aim for 4 hrs/day</a:t>
            </a:r>
          </a:p>
          <a:p>
            <a:r>
              <a:rPr lang="en-GB" dirty="0"/>
              <a:t>Break up seated-based work with standing-based work – sit-stand stations recommended</a:t>
            </a:r>
          </a:p>
          <a:p>
            <a:r>
              <a:rPr lang="en-GB" dirty="0"/>
              <a:t>Also avoid prolonged static standing – MSK issues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38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47C6A-B9BA-4252-850C-26BD0075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Stand More at Work (</a:t>
            </a:r>
            <a:r>
              <a:rPr lang="en-GB" sz="3200" dirty="0" err="1">
                <a:solidFill>
                  <a:schemeClr val="bg1"/>
                </a:solidFill>
              </a:rPr>
              <a:t>SMArT</a:t>
            </a:r>
            <a:r>
              <a:rPr lang="en-GB" sz="3200" dirty="0">
                <a:solidFill>
                  <a:schemeClr val="bg1"/>
                </a:solidFill>
              </a:rPr>
              <a:t>) intervention– Edwardson </a:t>
            </a:r>
            <a:r>
              <a:rPr lang="en-GB" sz="3200" i="1" dirty="0">
                <a:solidFill>
                  <a:schemeClr val="bg1"/>
                </a:solidFill>
              </a:rPr>
              <a:t>et al. </a:t>
            </a:r>
            <a:r>
              <a:rPr lang="en-GB" sz="3200" dirty="0">
                <a:solidFill>
                  <a:schemeClr val="bg1"/>
                </a:solidFill>
              </a:rPr>
              <a:t>(2018)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1843-D15E-43B8-9040-1F64BC21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DDD-41E7-4A00-8C59-217B124D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GB" dirty="0"/>
              <a:t>Conducted within a NHS trust, height adjustable desks were used in conjunction with advice and coaching sessions to study whether there was an impact on sitting time</a:t>
            </a:r>
          </a:p>
          <a:p>
            <a:r>
              <a:rPr lang="en-GB" dirty="0"/>
              <a:t>In comparison to the control group (no intervention), sitting time was reduced at the 3, 6 &amp; 12 month intervals</a:t>
            </a:r>
          </a:p>
          <a:p>
            <a:r>
              <a:rPr lang="en-GB" dirty="0"/>
              <a:t>Improvements were also noted in standing time, job performance, work engagement, occupational fatigue, sickness presenteeism, daily anxiety and quality of life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40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6 at 16.43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32656"/>
            <a:ext cx="8293100" cy="307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9536" y="400506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7075 adults aged 20-79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Association between reported standing time and BMI, waist circumference, body fat % and metabolic syndrome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Conclusion: standing time was related (inversely) to obesity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3419D-8D60-401C-A72D-870C3B10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2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DE18-37B5-4900-8374-C6C232E7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780-502D-4071-96AF-F4ED14B7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FF0000"/>
                </a:solidFill>
                <a:effectLst/>
              </a:rPr>
              <a:t>Record your physical activity</a:t>
            </a:r>
            <a:endParaRPr lang="en-GB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Record your own physical activity levels over the next 7 days and bring to the seminar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This should include the time you spend sitting daily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Be prepared to share your methods of recording your activity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Identify any challenges that you experienced when recording your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AA10-FC04-4AC9-9302-16F2FED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9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DE18-37B5-4900-8374-C6C232E7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4780-502D-4071-96AF-F4ED14B7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effectLst/>
              </a:rPr>
              <a:t>Have a look at the latest UK Physical Activity Guidelines and identify the recommendations for</a:t>
            </a:r>
            <a:endParaRPr lang="en-GB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Under 5s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Children and Young People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Adults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Older Adults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AA10-FC04-4AC9-9302-16F2FED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40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53135"/>
          </a:xfrm>
        </p:spPr>
        <p:txBody>
          <a:bodyPr>
            <a:normAutofit fontScale="25000" lnSpcReduction="20000"/>
          </a:bodyPr>
          <a:lstStyle/>
          <a:p>
            <a:r>
              <a:rPr lang="en-GB" sz="4400" dirty="0"/>
              <a:t>Blair, S.N. (2009). Physical inactivity: the biggest public health problem of the 21</a:t>
            </a:r>
            <a:r>
              <a:rPr lang="en-GB" sz="4400" baseline="30000" dirty="0"/>
              <a:t>st</a:t>
            </a:r>
            <a:r>
              <a:rPr lang="en-GB" sz="4400" dirty="0"/>
              <a:t> century. British Journal of Sports of Sports Medicine 43(1):1-3.</a:t>
            </a:r>
          </a:p>
          <a:p>
            <a:r>
              <a:rPr lang="en-GB" sz="4400" dirty="0"/>
              <a:t>Booth, F., Roberts, C., Thyfault, J., </a:t>
            </a:r>
            <a:r>
              <a:rPr lang="en-GB" sz="4400" dirty="0" err="1"/>
              <a:t>Ruegsegger</a:t>
            </a:r>
            <a:r>
              <a:rPr lang="en-GB" sz="4400" dirty="0"/>
              <a:t>, G. and </a:t>
            </a:r>
            <a:r>
              <a:rPr lang="en-GB" sz="4400" dirty="0" err="1"/>
              <a:t>Toedebusch</a:t>
            </a:r>
            <a:r>
              <a:rPr lang="en-GB" sz="4400" dirty="0"/>
              <a:t>, R. (2017) The role of inactivity in chronic diseases: evolutionary insight and pathophysiological mechanisms, </a:t>
            </a:r>
            <a:r>
              <a:rPr lang="en-GB" sz="4400" i="1" dirty="0"/>
              <a:t>Physiology Review, </a:t>
            </a:r>
            <a:r>
              <a:rPr lang="en-GB" sz="4400" dirty="0"/>
              <a:t>97, 1351-1402</a:t>
            </a:r>
          </a:p>
          <a:p>
            <a:r>
              <a:rPr lang="en-GB" sz="4400" dirty="0"/>
              <a:t>Bourke, L., Doll, H., Crank, H., Daley, A., Rosario, D.J., Saxton, J.M. (2011). Lifestyle intervention in men with advanced prostate cancer receiving androgen suppression therapy: a feasibility study. </a:t>
            </a:r>
            <a:r>
              <a:rPr lang="en-GB" sz="4400" i="1" dirty="0"/>
              <a:t>Cancer Epidemiology, Biomarkers and Prevention</a:t>
            </a:r>
            <a:r>
              <a:rPr lang="en-GB" sz="4400" dirty="0"/>
              <a:t>. 20(4):647-57.</a:t>
            </a:r>
          </a:p>
          <a:p>
            <a:r>
              <a:rPr lang="en-GB" sz="4400" dirty="0"/>
              <a:t>Buckley, J.P., Hedge, A., Yates, T., Copeland, R.J., </a:t>
            </a:r>
            <a:r>
              <a:rPr lang="en-GB" sz="4400" dirty="0" err="1"/>
              <a:t>Loosemore</a:t>
            </a:r>
            <a:r>
              <a:rPr lang="en-GB" sz="4400" dirty="0"/>
              <a:t>, M., Hamer, M., Bradley, G. and Dunstan, D.W. (2015). The sedentary office: an expert statement on the growing case for change towards better health and productivity. </a:t>
            </a:r>
            <a:r>
              <a:rPr lang="en-GB" sz="4400" i="1" dirty="0"/>
              <a:t>British Journal of Sports Medicine</a:t>
            </a:r>
            <a:r>
              <a:rPr lang="en-GB" sz="4400" dirty="0"/>
              <a:t>; 49:1357-1362.</a:t>
            </a:r>
          </a:p>
          <a:p>
            <a:r>
              <a:rPr lang="en-GB" sz="4400" dirty="0"/>
              <a:t>Church, T.S., Thomas, D.M., Tudor-Locke, C., </a:t>
            </a:r>
            <a:r>
              <a:rPr lang="en-GB" sz="4400" dirty="0" err="1"/>
              <a:t>Katzmarzyk</a:t>
            </a:r>
            <a:r>
              <a:rPr lang="en-GB" sz="4400" dirty="0"/>
              <a:t>, P.T., Earnest, C.P., </a:t>
            </a:r>
            <a:r>
              <a:rPr lang="en-GB" sz="4400" dirty="0" err="1"/>
              <a:t>Rodarte</a:t>
            </a:r>
            <a:r>
              <a:rPr lang="en-GB" sz="4400" dirty="0"/>
              <a:t>, R.Q., Martin, C.K., Blair, S.N., Bouchard, C. (2011). </a:t>
            </a:r>
            <a:r>
              <a:rPr lang="en-US" sz="4400" dirty="0"/>
              <a:t>Trends over 5 Decades in U.S. Occupation-Related Physical Activity and Their Associations with Obesity. </a:t>
            </a:r>
            <a:r>
              <a:rPr lang="en-US" sz="4400" i="1" dirty="0" err="1"/>
              <a:t>PLoS</a:t>
            </a:r>
            <a:r>
              <a:rPr lang="en-US" sz="4400" i="1" dirty="0"/>
              <a:t> One</a:t>
            </a:r>
            <a:r>
              <a:rPr lang="en-US" sz="4400" dirty="0"/>
              <a:t>; 6(5). </a:t>
            </a:r>
            <a:endParaRPr lang="en-GB" sz="4400" dirty="0"/>
          </a:p>
          <a:p>
            <a:r>
              <a:rPr lang="en-GB" sz="4400" dirty="0"/>
              <a:t>Clark et al. (2005). Meta-Analysis: Secondary Prevention Programs for Patients with Coronary Artery Disease. </a:t>
            </a:r>
            <a:r>
              <a:rPr lang="en-GB" sz="4400" i="1" dirty="0"/>
              <a:t>Annals of Internal Medicine</a:t>
            </a:r>
            <a:r>
              <a:rPr lang="en-GB" sz="4400" dirty="0"/>
              <a:t> ; 143(9): 659-672.</a:t>
            </a:r>
          </a:p>
          <a:p>
            <a:r>
              <a:rPr lang="en-GB" sz="4400" dirty="0" err="1"/>
              <a:t>Cleven</a:t>
            </a:r>
            <a:r>
              <a:rPr lang="en-GB" sz="4400" dirty="0"/>
              <a:t>, L., Krell-</a:t>
            </a:r>
            <a:r>
              <a:rPr lang="en-GB" sz="4400" dirty="0" err="1"/>
              <a:t>Roesch</a:t>
            </a:r>
            <a:r>
              <a:rPr lang="en-GB" sz="4400" dirty="0"/>
              <a:t>, J., </a:t>
            </a:r>
            <a:r>
              <a:rPr lang="en-GB" sz="4400" dirty="0" err="1"/>
              <a:t>Nigg</a:t>
            </a:r>
            <a:r>
              <a:rPr lang="en-GB" sz="4400" dirty="0"/>
              <a:t>, C and </a:t>
            </a:r>
            <a:r>
              <a:rPr lang="en-GB" sz="4400" dirty="0" err="1"/>
              <a:t>Woll</a:t>
            </a:r>
            <a:r>
              <a:rPr lang="en-GB" sz="4400" dirty="0"/>
              <a:t>, A. (2020) The association between physical activity with incident obesity, coronary heart disease, diabetes and hypertension in adults: a systematic review of longitudinal studies published after 2012, BioMed Central Public Health, 20, 726</a:t>
            </a:r>
          </a:p>
          <a:p>
            <a:r>
              <a:rPr lang="en-GB" sz="4400" dirty="0"/>
              <a:t>Edwardson, C. et al. (2018) Effectiveness of the SMART work intervention: cluster randomised controlled trial, </a:t>
            </a:r>
            <a:r>
              <a:rPr lang="en-GB" sz="4400" i="1" dirty="0"/>
              <a:t>British Medical Journa</a:t>
            </a:r>
            <a:r>
              <a:rPr lang="en-GB" sz="4400" dirty="0"/>
              <a:t>l, 363, k3870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885E-57F4-4873-9522-1B71DEBB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109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8DDD-7B60-4534-AE4F-4778A636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BF91-D736-441A-87E3-D99EBACC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02092"/>
          </a:xfrm>
        </p:spPr>
        <p:txBody>
          <a:bodyPr>
            <a:normAutofit fontScale="85000" lnSpcReduction="10000"/>
          </a:bodyPr>
          <a:lstStyle/>
          <a:p>
            <a:r>
              <a:rPr lang="en-GB" sz="1800" dirty="0"/>
              <a:t>Ekelund et al. (2020) Joint associations of accelerometer-measured physical activity and sedentary time with all-cause mortality: a harmonised meta-analysis in more than 44,000 middle-aged and older individuals</a:t>
            </a:r>
            <a:r>
              <a:rPr lang="en-GB" sz="1800" i="1" dirty="0"/>
              <a:t>, British Journal of Sports Medicine</a:t>
            </a:r>
            <a:r>
              <a:rPr lang="en-GB" sz="1800" dirty="0"/>
              <a:t>, 54, 1499-1507.</a:t>
            </a:r>
          </a:p>
          <a:p>
            <a:r>
              <a:rPr lang="en-GB" sz="1800" dirty="0" err="1">
                <a:ea typeface="ＭＳ Ｐゴシック" pitchFamily="34" charset="-128"/>
              </a:rPr>
              <a:t>Heran</a:t>
            </a:r>
            <a:r>
              <a:rPr lang="en-GB" sz="1800" dirty="0">
                <a:ea typeface="ＭＳ Ｐゴシック" pitchFamily="34" charset="-128"/>
              </a:rPr>
              <a:t> et al. (2011). Exercise-based cardiac rehabilitation for coronary heart disease. </a:t>
            </a:r>
            <a:r>
              <a:rPr lang="en-GB" sz="1800" i="1" dirty="0">
                <a:ea typeface="ＭＳ Ｐゴシック" pitchFamily="34" charset="-128"/>
              </a:rPr>
              <a:t>Cochrane Database of Systematic Reviews </a:t>
            </a:r>
            <a:r>
              <a:rPr lang="en-GB" sz="1800" dirty="0">
                <a:ea typeface="ＭＳ Ｐゴシック" pitchFamily="34" charset="-128"/>
              </a:rPr>
              <a:t>, Issue 7. Art. No: CD001800. DOI: 10.1002/14651858.CD001800.pub2.</a:t>
            </a:r>
          </a:p>
          <a:p>
            <a:r>
              <a:rPr lang="en-GB" sz="1800" dirty="0">
                <a:ea typeface="ＭＳ Ｐゴシック" pitchFamily="34" charset="-128"/>
              </a:rPr>
              <a:t>Islami, F., </a:t>
            </a:r>
            <a:r>
              <a:rPr lang="en-GB" sz="1800" dirty="0" err="1">
                <a:ea typeface="ＭＳ Ｐゴシック" pitchFamily="34" charset="-128"/>
              </a:rPr>
              <a:t>Goding</a:t>
            </a:r>
            <a:r>
              <a:rPr lang="en-GB" sz="1800" dirty="0">
                <a:ea typeface="ＭＳ Ｐゴシック" pitchFamily="34" charset="-128"/>
              </a:rPr>
              <a:t> Sauer, A., Miller, K.D., Siegel, R.L., </a:t>
            </a:r>
            <a:r>
              <a:rPr lang="en-GB" sz="1800" dirty="0" err="1">
                <a:ea typeface="ＭＳ Ｐゴシック" pitchFamily="34" charset="-128"/>
              </a:rPr>
              <a:t>Fedewa</a:t>
            </a:r>
            <a:r>
              <a:rPr lang="en-GB" sz="1800" dirty="0">
                <a:ea typeface="ＭＳ Ｐゴシック" pitchFamily="34" charset="-128"/>
              </a:rPr>
              <a:t>, S.A., Jacobs, E.J., McCullough, M.L., Patel, A.V., Ma, J., </a:t>
            </a:r>
            <a:r>
              <a:rPr lang="en-GB" sz="1800" dirty="0" err="1">
                <a:ea typeface="ＭＳ Ｐゴシック" pitchFamily="34" charset="-128"/>
              </a:rPr>
              <a:t>Soerjomafaram</a:t>
            </a:r>
            <a:r>
              <a:rPr lang="en-GB" sz="1800" dirty="0">
                <a:ea typeface="ＭＳ Ｐゴシック" pitchFamily="34" charset="-128"/>
              </a:rPr>
              <a:t>, I., Flanders, W.D., Brawley, O.W., </a:t>
            </a:r>
            <a:r>
              <a:rPr lang="en-GB" sz="1800" dirty="0" err="1">
                <a:ea typeface="ＭＳ Ｐゴシック" pitchFamily="34" charset="-128"/>
              </a:rPr>
              <a:t>Gapstur</a:t>
            </a:r>
            <a:r>
              <a:rPr lang="en-GB" sz="1800" dirty="0">
                <a:ea typeface="ＭＳ Ｐゴシック" pitchFamily="34" charset="-128"/>
              </a:rPr>
              <a:t>, S.M. and Jemal, A. (2018). </a:t>
            </a:r>
            <a:r>
              <a:rPr lang="en-US" sz="1800" dirty="0">
                <a:ea typeface="ＭＳ Ｐゴシック" pitchFamily="34" charset="-128"/>
              </a:rPr>
              <a:t>Proportion and number of cancer cases and deaths attributable to potentially modifiable risk factors in the United States. CA: A Cancer Journal for Clinicians; </a:t>
            </a:r>
            <a:r>
              <a:rPr lang="en-US" sz="1800" dirty="0">
                <a:ea typeface="ＭＳ Ｐゴシック" pitchFamily="34" charset="-128"/>
                <a:hlinkClick r:id="rId2"/>
              </a:rPr>
              <a:t>https://doi.org/10.3322/caac.21440</a:t>
            </a:r>
            <a:r>
              <a:rPr lang="en-US" sz="1800" dirty="0">
                <a:ea typeface="ＭＳ Ｐゴシック" pitchFamily="34" charset="-128"/>
              </a:rPr>
              <a:t> </a:t>
            </a:r>
            <a:endParaRPr lang="en-GB" sz="1800" dirty="0">
              <a:ea typeface="ＭＳ Ｐゴシック" pitchFamily="34" charset="-128"/>
            </a:endParaRPr>
          </a:p>
          <a:p>
            <a:r>
              <a:rPr lang="en-GB" sz="1800" dirty="0">
                <a:ea typeface="ＭＳ Ｐゴシック" pitchFamily="34" charset="-128"/>
              </a:rPr>
              <a:t>Kelley, G.A., Kelley, K.S., Roberts, S. and Haskell, W. (2011). Efficacy of aerobic exercise and a prudent diet for improving selected lipids and lipoproteins in adults: a meta-analysis of randomized controlled trials. </a:t>
            </a:r>
            <a:r>
              <a:rPr lang="en-GB" sz="1800" i="1" dirty="0">
                <a:ea typeface="ＭＳ Ｐゴシック" pitchFamily="34" charset="-128"/>
              </a:rPr>
              <a:t>BMC Medicine </a:t>
            </a:r>
            <a:r>
              <a:rPr lang="en-GB" sz="1800" dirty="0">
                <a:ea typeface="ＭＳ Ｐゴシック" pitchFamily="34" charset="-128"/>
              </a:rPr>
              <a:t>9(74)</a:t>
            </a:r>
            <a:endParaRPr lang="en-GB" sz="1800" dirty="0"/>
          </a:p>
          <a:p>
            <a:r>
              <a:rPr lang="en-GB" sz="1800" dirty="0"/>
              <a:t>Khan, K.M. and Davis, J. C. (2010). A week of physical inactivity has similar health costs to smoking a packet of cigarettes. </a:t>
            </a:r>
            <a:r>
              <a:rPr lang="en-GB" sz="1800" i="1" dirty="0">
                <a:solidFill>
                  <a:prstClr val="black"/>
                </a:solidFill>
              </a:rPr>
              <a:t>British Journal of Sports Medicine</a:t>
            </a:r>
            <a:r>
              <a:rPr lang="en-GB" sz="1800" dirty="0">
                <a:solidFill>
                  <a:prstClr val="black"/>
                </a:solidFill>
              </a:rPr>
              <a:t>; 44:395.</a:t>
            </a:r>
          </a:p>
          <a:p>
            <a:r>
              <a:rPr lang="en-GB" dirty="0"/>
              <a:t>Larson, S. and </a:t>
            </a:r>
            <a:r>
              <a:rPr lang="en-GB" dirty="0" err="1"/>
              <a:t>Wolk</a:t>
            </a:r>
            <a:r>
              <a:rPr lang="en-GB" dirty="0"/>
              <a:t>, A. (2019) Sedentary leisure-time in relation to mortality and survival time, </a:t>
            </a:r>
            <a:r>
              <a:rPr lang="en-GB" i="1" dirty="0"/>
              <a:t>Journal of Science and Medicine in Sport</a:t>
            </a:r>
            <a:r>
              <a:rPr lang="en-GB" dirty="0"/>
              <a:t>, 22, 562-567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DB73-E1D7-4A1A-8CF6-DC157701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13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9C23-CA91-49BC-AAFF-DA024D59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17AB-50D7-4060-960F-67736BAD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prstClr val="black"/>
                </a:solidFill>
              </a:rPr>
              <a:t>Lawler et al. (2011). Efficacy of exercise-based cardiac rehabilitation post-myocardial infarction: A systematic review and meta-analysis of randomized controlled trials. </a:t>
            </a:r>
            <a:r>
              <a:rPr lang="en-GB" i="1" dirty="0">
                <a:solidFill>
                  <a:prstClr val="black"/>
                </a:solidFill>
              </a:rPr>
              <a:t>American Heart Journal</a:t>
            </a:r>
            <a:r>
              <a:rPr lang="en-GB" dirty="0">
                <a:solidFill>
                  <a:prstClr val="black"/>
                </a:solidFill>
              </a:rPr>
              <a:t>; 162: 571-584.</a:t>
            </a:r>
          </a:p>
          <a:p>
            <a:r>
              <a:rPr lang="en-GB" dirty="0">
                <a:solidFill>
                  <a:prstClr val="black"/>
                </a:solidFill>
              </a:rPr>
              <a:t>Lee, I., Shiroma, E.J., </a:t>
            </a:r>
            <a:r>
              <a:rPr lang="en-GB" dirty="0" err="1">
                <a:solidFill>
                  <a:prstClr val="black"/>
                </a:solidFill>
              </a:rPr>
              <a:t>Lobelo</a:t>
            </a:r>
            <a:r>
              <a:rPr lang="en-GB" dirty="0">
                <a:solidFill>
                  <a:prstClr val="black"/>
                </a:solidFill>
              </a:rPr>
              <a:t>, F., </a:t>
            </a:r>
            <a:r>
              <a:rPr lang="en-GB" dirty="0" err="1">
                <a:solidFill>
                  <a:prstClr val="black"/>
                </a:solidFill>
              </a:rPr>
              <a:t>Puska</a:t>
            </a:r>
            <a:r>
              <a:rPr lang="en-GB" dirty="0">
                <a:solidFill>
                  <a:prstClr val="black"/>
                </a:solidFill>
              </a:rPr>
              <a:t>, P., Blair, S.N., </a:t>
            </a:r>
            <a:r>
              <a:rPr lang="en-GB" dirty="0" err="1">
                <a:solidFill>
                  <a:prstClr val="black"/>
                </a:solidFill>
              </a:rPr>
              <a:t>Katzmarzyk</a:t>
            </a:r>
            <a:r>
              <a:rPr lang="en-GB" dirty="0">
                <a:solidFill>
                  <a:prstClr val="black"/>
                </a:solidFill>
              </a:rPr>
              <a:t>, P.T., for the Lancet Physical Activity Series Working Group (2012). Effect of physical inactivity on major non-communicable diseases worldwide: An analysis of burden of disease and life expectancy. </a:t>
            </a:r>
            <a:r>
              <a:rPr lang="en-GB" i="1" dirty="0">
                <a:solidFill>
                  <a:prstClr val="black"/>
                </a:solidFill>
              </a:rPr>
              <a:t>The Lancet</a:t>
            </a:r>
            <a:r>
              <a:rPr lang="en-GB" dirty="0">
                <a:solidFill>
                  <a:prstClr val="black"/>
                </a:solidFill>
              </a:rPr>
              <a:t>;380(9838):219-229.</a:t>
            </a:r>
          </a:p>
          <a:p>
            <a:r>
              <a:rPr lang="en-GB" dirty="0" err="1">
                <a:solidFill>
                  <a:prstClr val="black"/>
                </a:solidFill>
              </a:rPr>
              <a:t>Losina</a:t>
            </a:r>
            <a:r>
              <a:rPr lang="en-GB" dirty="0">
                <a:solidFill>
                  <a:prstClr val="black"/>
                </a:solidFill>
              </a:rPr>
              <a:t>, E., Yang, H., Deshpande, B.R., Katz, J.N. and Collins, J.E. (2017). </a:t>
            </a:r>
            <a:r>
              <a:rPr lang="en-US" dirty="0"/>
              <a:t>Physical activity and unplanned illness-related work absenteeism: Data from an employee wellness program.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; 12(5): e0176872</a:t>
            </a:r>
          </a:p>
          <a:p>
            <a:r>
              <a:rPr lang="en-US" dirty="0">
                <a:solidFill>
                  <a:prstClr val="black"/>
                </a:solidFill>
              </a:rPr>
              <a:t>Myers., J., McAuley, P., </a:t>
            </a:r>
            <a:r>
              <a:rPr lang="en-US" dirty="0" err="1">
                <a:solidFill>
                  <a:prstClr val="black"/>
                </a:solidFill>
              </a:rPr>
              <a:t>Lavie</a:t>
            </a:r>
            <a:r>
              <a:rPr lang="en-US" dirty="0">
                <a:solidFill>
                  <a:prstClr val="black"/>
                </a:solidFill>
              </a:rPr>
              <a:t>, C.J., </a:t>
            </a:r>
            <a:r>
              <a:rPr lang="en-US" dirty="0" err="1">
                <a:solidFill>
                  <a:prstClr val="black"/>
                </a:solidFill>
              </a:rPr>
              <a:t>Despres</a:t>
            </a:r>
            <a:r>
              <a:rPr lang="en-US" dirty="0">
                <a:solidFill>
                  <a:prstClr val="black"/>
                </a:solidFill>
              </a:rPr>
              <a:t>, J-P., Arena, R. and Kokkinos, P. (2015). Physical Activity and Cardiorespiratory Fitness as </a:t>
            </a:r>
            <a:r>
              <a:rPr lang="en-US" dirty="0" err="1">
                <a:solidFill>
                  <a:prstClr val="black"/>
                </a:solidFill>
              </a:rPr>
              <a:t>MajorMarkers</a:t>
            </a:r>
            <a:r>
              <a:rPr lang="en-US" dirty="0">
                <a:solidFill>
                  <a:prstClr val="black"/>
                </a:solidFill>
              </a:rPr>
              <a:t> of Cardiovascular Risk: Their Independent and Interwoven Importance to Health Status. Progress in Cardiovascular Diseases; 306-314</a:t>
            </a:r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</a:rPr>
              <a:t>Paffenbarger</a:t>
            </a:r>
            <a:r>
              <a:rPr lang="en-GB" dirty="0">
                <a:solidFill>
                  <a:prstClr val="black"/>
                </a:solidFill>
              </a:rPr>
              <a:t>, R.S., Hyde, P.H., Wing, A.L. and Hsieh, C.C. (1986). Physical Activity, All-Cause Mortality and Longevity of College Alumni. </a:t>
            </a:r>
            <a:r>
              <a:rPr lang="en-GB" i="1" dirty="0">
                <a:solidFill>
                  <a:prstClr val="black"/>
                </a:solidFill>
              </a:rPr>
              <a:t>The New England Journal of Medicine</a:t>
            </a:r>
            <a:r>
              <a:rPr lang="en-GB" dirty="0">
                <a:solidFill>
                  <a:prstClr val="black"/>
                </a:solidFill>
              </a:rPr>
              <a:t>;314(10):605.</a:t>
            </a:r>
          </a:p>
          <a:p>
            <a:r>
              <a:rPr lang="en-GB" dirty="0"/>
              <a:t>Rees-</a:t>
            </a:r>
            <a:r>
              <a:rPr lang="en-GB" dirty="0" err="1"/>
              <a:t>Penia</a:t>
            </a:r>
            <a:r>
              <a:rPr lang="en-GB" dirty="0"/>
              <a:t>, E., Evans, E., Schmidt, M., Gay, J., Matthews, C., </a:t>
            </a:r>
            <a:r>
              <a:rPr lang="en-GB" dirty="0" err="1"/>
              <a:t>Gapstur</a:t>
            </a:r>
            <a:r>
              <a:rPr lang="en-GB" dirty="0"/>
              <a:t>, S. and Patel, A. (2019) Mortality risk reductions for replacing sedentary time with physical activities, </a:t>
            </a:r>
            <a:r>
              <a:rPr lang="en-GB" i="1" dirty="0"/>
              <a:t>American Journal of Preventative Medicine</a:t>
            </a:r>
            <a:r>
              <a:rPr lang="en-GB" dirty="0"/>
              <a:t>, 1-6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F66F2-6C89-4CF2-B14E-6F1F35E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Useful for your essay…(on Blackboard)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Conclusion: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inactivity has a major health impact on the world.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Elimination of physical inactivity would remove between 6% and 10% of the major NCDs of CHD, type 2 diabetes, and breast and colon cancers, and increase life expectancy.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8BCE4-63BC-49C0-8B9D-C0D972D27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328157"/>
            <a:ext cx="6953577" cy="3876618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1D3F-15A8-4C92-B009-725AF359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680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A7DB-16E4-4135-ABD0-49A82C9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E649-E4F5-4B05-8A1C-AFE17EDE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Scarborough, P., Bhatnagar, P., </a:t>
            </a:r>
            <a:r>
              <a:rPr lang="en-GB" dirty="0" err="1"/>
              <a:t>Wickramasinghe</a:t>
            </a:r>
            <a:r>
              <a:rPr lang="en-GB" dirty="0"/>
              <a:t>, K.K, Allender, S., Foster, C., Rayner, M. (2011) The economic burden of ill health due to diet, physical inactivity, smoking, alcohol and obesity in the UK: An update to 2006-2007 NHS costs. </a:t>
            </a:r>
            <a:r>
              <a:rPr lang="en-GB" i="1" dirty="0"/>
              <a:t>Journal of Public Health</a:t>
            </a:r>
            <a:r>
              <a:rPr lang="en-GB" dirty="0"/>
              <a:t>;33(4):527-535.</a:t>
            </a:r>
          </a:p>
          <a:p>
            <a:r>
              <a:rPr lang="en-GB" dirty="0"/>
              <a:t>Schmid, D., </a:t>
            </a:r>
            <a:r>
              <a:rPr lang="en-GB" dirty="0" err="1"/>
              <a:t>Steindorf</a:t>
            </a:r>
            <a:r>
              <a:rPr lang="en-GB" dirty="0"/>
              <a:t>, K., </a:t>
            </a:r>
            <a:r>
              <a:rPr lang="en-GB" dirty="0" err="1"/>
              <a:t>Leitzmann</a:t>
            </a:r>
            <a:r>
              <a:rPr lang="en-GB" dirty="0"/>
              <a:t>, M.F. (2014). Epidemiologic studies of physical activity and primary prevention of cancer. </a:t>
            </a:r>
            <a:r>
              <a:rPr lang="en-GB" i="1" dirty="0"/>
              <a:t>Deutsch </a:t>
            </a:r>
            <a:r>
              <a:rPr lang="en-GB" i="1" dirty="0" err="1"/>
              <a:t>Zeitschrift</a:t>
            </a:r>
            <a:r>
              <a:rPr lang="en-GB" i="1" dirty="0"/>
              <a:t> Fur </a:t>
            </a:r>
            <a:r>
              <a:rPr lang="en-GB" i="1" dirty="0" err="1"/>
              <a:t>Sportmedizin</a:t>
            </a:r>
            <a:r>
              <a:rPr lang="en-GB" dirty="0"/>
              <a:t>: 65; 5-10.</a:t>
            </a:r>
          </a:p>
          <a:p>
            <a:r>
              <a:rPr lang="en-GB" dirty="0"/>
              <a:t>Scott, E., Daley, A.J., Doll, H., </a:t>
            </a:r>
            <a:r>
              <a:rPr lang="en-GB" dirty="0" err="1"/>
              <a:t>Woodroofe</a:t>
            </a:r>
            <a:r>
              <a:rPr lang="en-GB" dirty="0"/>
              <a:t>, N., Coleman, R.E., </a:t>
            </a:r>
            <a:r>
              <a:rPr lang="en-GB" dirty="0" err="1"/>
              <a:t>Mutrie</a:t>
            </a:r>
            <a:r>
              <a:rPr lang="en-GB" dirty="0"/>
              <a:t>, N., Crank, H., Powers, H.J., Saxton, J.M. (2013). </a:t>
            </a:r>
            <a:r>
              <a:rPr lang="en-GB" i="1" dirty="0"/>
              <a:t>Cancer Causes and Control</a:t>
            </a:r>
            <a:r>
              <a:rPr lang="en-GB" dirty="0"/>
              <a:t>; 24; 181-191.</a:t>
            </a:r>
          </a:p>
          <a:p>
            <a:r>
              <a:rPr lang="en-GB" dirty="0"/>
              <a:t>Shiroma, E. and Lee, I. (2010) Physical activity and cardiovascular health. Lessons learned form epidemiological studies across age, gender, and race/ethnicity.  </a:t>
            </a:r>
            <a:r>
              <a:rPr lang="en-GB" i="1" dirty="0"/>
              <a:t>Circulation</a:t>
            </a:r>
            <a:r>
              <a:rPr lang="en-GB" dirty="0"/>
              <a:t>, 122; 743-752</a:t>
            </a:r>
          </a:p>
          <a:p>
            <a:r>
              <a:rPr lang="en-GB" dirty="0"/>
              <a:t>Strain, T., Brage, S., Sharp, S., Richards, J., </a:t>
            </a:r>
            <a:r>
              <a:rPr lang="en-GB" dirty="0" err="1"/>
              <a:t>Tainio</a:t>
            </a:r>
            <a:r>
              <a:rPr lang="en-GB" dirty="0"/>
              <a:t>, M., Ding, D., </a:t>
            </a:r>
            <a:r>
              <a:rPr lang="en-GB" dirty="0" err="1"/>
              <a:t>Benichou</a:t>
            </a:r>
            <a:r>
              <a:rPr lang="en-GB" dirty="0"/>
              <a:t>, J. and Kelly, P. (2020) Use of the prevented fraction for the population to determine deaths averted by existing prevalence of physical activity: a descriptive study. </a:t>
            </a:r>
            <a:r>
              <a:rPr lang="en-GB" i="1" dirty="0"/>
              <a:t>The Lancet Global Health</a:t>
            </a:r>
            <a:r>
              <a:rPr lang="en-GB" dirty="0"/>
              <a:t>, 8, e920-930</a:t>
            </a:r>
          </a:p>
          <a:p>
            <a:r>
              <a:rPr lang="en-GB" dirty="0"/>
              <a:t>Taylor et al. (2004). Exercise-based rehabilitation for patients with coronary heart disease: systematic review and meta-analysis of randomized controlled trials. </a:t>
            </a:r>
            <a:r>
              <a:rPr lang="en-GB" i="1" dirty="0"/>
              <a:t>American Journal of Medicine</a:t>
            </a:r>
            <a:r>
              <a:rPr lang="en-GB" dirty="0"/>
              <a:t>; 116(10):682-697.</a:t>
            </a:r>
          </a:p>
          <a:p>
            <a:r>
              <a:rPr lang="en-GB" altLang="en-US" sz="1800" dirty="0"/>
              <a:t>Tremblay, M., Aubert, S., Barnes, J.D., Saunders, T.J., Carson, V., Latimer-Cheung, A.E., </a:t>
            </a:r>
            <a:r>
              <a:rPr lang="en-GB" altLang="en-US" sz="1800" dirty="0" err="1"/>
              <a:t>Chastin</a:t>
            </a:r>
            <a:r>
              <a:rPr lang="en-GB" altLang="en-US" sz="1800" dirty="0"/>
              <a:t>, S.F.M., </a:t>
            </a:r>
            <a:r>
              <a:rPr lang="en-GB" altLang="en-US" sz="1800" dirty="0" err="1"/>
              <a:t>Altenbury</a:t>
            </a:r>
            <a:r>
              <a:rPr lang="en-GB" altLang="en-US" sz="1800" dirty="0"/>
              <a:t>, T.M., and </a:t>
            </a:r>
            <a:r>
              <a:rPr lang="en-GB" altLang="en-US" sz="1800" dirty="0" err="1"/>
              <a:t>Chinapaw</a:t>
            </a:r>
            <a:r>
              <a:rPr lang="en-GB" altLang="en-US" sz="1800" dirty="0"/>
              <a:t>, M.J.M. (2017). Sedentary </a:t>
            </a:r>
            <a:r>
              <a:rPr lang="en-GB" altLang="en-US" sz="1800" dirty="0" err="1"/>
              <a:t>Behavior</a:t>
            </a:r>
            <a:r>
              <a:rPr lang="en-GB" altLang="en-US" sz="1800" dirty="0"/>
              <a:t> Research Network (SBRN) – Terminology Consensus Project process and outcome. </a:t>
            </a:r>
            <a:r>
              <a:rPr lang="en-GB" altLang="en-US" sz="1800" i="1" dirty="0"/>
              <a:t>International Journal of </a:t>
            </a:r>
            <a:r>
              <a:rPr lang="en-GB" altLang="en-US" sz="1800" i="1" dirty="0" err="1"/>
              <a:t>Behavioral</a:t>
            </a:r>
            <a:r>
              <a:rPr lang="en-GB" altLang="en-US" sz="1800" i="1" dirty="0"/>
              <a:t> Nutrition and Physical Activity</a:t>
            </a:r>
            <a:r>
              <a:rPr lang="en-GB" altLang="en-US" sz="1800" dirty="0"/>
              <a:t>; 14:75.</a:t>
            </a:r>
            <a:endParaRPr lang="en-GB" dirty="0"/>
          </a:p>
          <a:p>
            <a:r>
              <a:rPr lang="en-GB" dirty="0"/>
              <a:t>Warburton DE, Charlesworth S, Ivey A, </a:t>
            </a:r>
            <a:r>
              <a:rPr lang="en-GB" dirty="0" err="1"/>
              <a:t>Nettlefold</a:t>
            </a:r>
            <a:r>
              <a:rPr lang="en-GB" dirty="0"/>
              <a:t> L, Bredin SS.  (2010). A systematic review of the evidence for Canada’s physical activity guidelines for adults. </a:t>
            </a:r>
            <a:r>
              <a:rPr lang="en-GB" i="1" dirty="0"/>
              <a:t>International Journal of Behavioural Nutrition and  Physical  Activity</a:t>
            </a:r>
            <a:r>
              <a:rPr lang="en-GB" dirty="0"/>
              <a:t>;7(39).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95CC7-F545-499B-B1D6-CE810A0C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altLang="en-US" sz="3000">
                <a:solidFill>
                  <a:schemeClr val="bg1"/>
                </a:solidFill>
              </a:rPr>
              <a:t>NCD’s attributable to physical inactivity in the UK</a:t>
            </a:r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51CDC-90CE-4366-AC33-F8327AFB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5928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>
              <a:solidFill>
                <a:srgbClr val="FFFFFF"/>
              </a:solidFill>
            </a:endParaRPr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en-US" altLang="en-US"/>
              <a:t>Coronary heart disease </a:t>
            </a:r>
          </a:p>
          <a:p>
            <a:r>
              <a:rPr lang="en-US" altLang="en-US"/>
              <a:t>Colon cancer </a:t>
            </a:r>
          </a:p>
          <a:p>
            <a:r>
              <a:rPr lang="en-US" altLang="en-US"/>
              <a:t>Breast cancer </a:t>
            </a:r>
          </a:p>
          <a:p>
            <a:r>
              <a:rPr lang="en-US" altLang="en-US"/>
              <a:t>Type II diabetes </a:t>
            </a:r>
          </a:p>
          <a:p>
            <a:r>
              <a:rPr lang="en-US" altLang="en-US"/>
              <a:t>Premature all-cause mortality </a:t>
            </a:r>
          </a:p>
          <a:p>
            <a:pPr marL="0" indent="0">
              <a:buNone/>
            </a:pPr>
            <a:r>
              <a:rPr lang="en-US" altLang="en-US"/>
              <a:t>(Lee </a:t>
            </a:r>
            <a:r>
              <a:rPr lang="en-US" altLang="en-US" i="1"/>
              <a:t>et al., </a:t>
            </a:r>
            <a:r>
              <a:rPr lang="en-US" altLang="en-US"/>
              <a:t>2012)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741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D983-E090-411F-8317-521B6A72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of PIA in chronic diseases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C992-244F-42D1-8C9B-0CFC5D35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223101"/>
            <a:ext cx="8915400" cy="3216611"/>
          </a:xfrm>
        </p:spPr>
        <p:txBody>
          <a:bodyPr/>
          <a:lstStyle/>
          <a:p>
            <a:r>
              <a:rPr lang="en-GB" dirty="0"/>
              <a:t>PIA is an actual cause of over 35 chronic diseases/conditions</a:t>
            </a:r>
          </a:p>
          <a:p>
            <a:r>
              <a:rPr lang="en-GB" dirty="0"/>
              <a:t>Epidemiological studies suggest PIA group prevalence often 30-50% higher for major causes of death</a:t>
            </a:r>
          </a:p>
          <a:p>
            <a:r>
              <a:rPr lang="en-GB" dirty="0"/>
              <a:t>E.g., CVD, Type-2 diabetes, Alzheimer’s</a:t>
            </a:r>
          </a:p>
          <a:p>
            <a:r>
              <a:rPr lang="en-GB" dirty="0"/>
              <a:t>PIA therefore suggested to be an actual cause of shorter healthy lifespan and early mortality</a:t>
            </a:r>
          </a:p>
          <a:p>
            <a:r>
              <a:rPr lang="en-GB" dirty="0"/>
              <a:t>May be due to PIA increasing the decline in vO</a:t>
            </a:r>
            <a:r>
              <a:rPr lang="en-GB" baseline="-25000" dirty="0"/>
              <a:t>2</a:t>
            </a:r>
            <a:r>
              <a:rPr lang="en-GB" dirty="0"/>
              <a:t> max, skeletal muscle mass &amp; strength, and cognition</a:t>
            </a:r>
          </a:p>
          <a:p>
            <a:pPr lvl="1" algn="r"/>
            <a:r>
              <a:rPr lang="en-GB" dirty="0"/>
              <a:t>Booth </a:t>
            </a:r>
            <a:r>
              <a:rPr lang="en-GB" i="1" dirty="0"/>
              <a:t>et al. </a:t>
            </a:r>
            <a:r>
              <a:rPr lang="en-GB" dirty="0"/>
              <a:t>(2017)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2DA7-67A7-4CC5-8C09-F0DCDEE5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46699-7DF4-4FF1-8CE3-C2D0A637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456706"/>
            <a:ext cx="6325483" cy="1609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9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D8FB8-D7CE-4A54-9EE4-15BE1177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Relative risk of disease attributable to PIA </a:t>
            </a:r>
            <a:br>
              <a:rPr lang="en-US" sz="4000" dirty="0">
                <a:solidFill>
                  <a:srgbClr val="FEFFFF"/>
                </a:solidFill>
              </a:rPr>
            </a:br>
            <a:r>
              <a:rPr lang="en-US" sz="4000" dirty="0">
                <a:solidFill>
                  <a:srgbClr val="FEFFFF"/>
                </a:solidFill>
              </a:rPr>
              <a:t>(Kruk, 2014)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92713-7C21-48D8-A8D2-63AA46DF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54001-B9A6-4479-9307-B4B99941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722" y="1530277"/>
            <a:ext cx="6576782" cy="40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6EA2-5F76-448C-861B-FE0E57A6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PIA as a cancer risk factor </a:t>
            </a:r>
            <a:br>
              <a:rPr lang="en-GB" sz="3200" dirty="0"/>
            </a:br>
            <a:r>
              <a:rPr lang="en-GB" sz="3200" dirty="0"/>
              <a:t>(Islami </a:t>
            </a:r>
            <a:r>
              <a:rPr lang="en-GB" sz="3200" i="1" dirty="0"/>
              <a:t>et al</a:t>
            </a:r>
            <a:r>
              <a:rPr lang="en-GB" sz="3200" dirty="0"/>
              <a:t>., 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144C8-6593-478B-A85B-C89B72F4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02CF-A035-47C6-9DA2-FA2F8699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Uterine cancers</a:t>
            </a:r>
          </a:p>
          <a:p>
            <a:r>
              <a:rPr lang="en-GB" sz="1600" dirty="0">
                <a:solidFill>
                  <a:schemeClr val="tx1"/>
                </a:solidFill>
              </a:rPr>
              <a:t>Colorectal cancers</a:t>
            </a:r>
          </a:p>
          <a:p>
            <a:r>
              <a:rPr lang="en-GB" sz="1600" dirty="0">
                <a:solidFill>
                  <a:schemeClr val="tx1"/>
                </a:solidFill>
              </a:rPr>
              <a:t>Female breast cancers –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Postmenopausal cancers inversely related to all PA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Premenopausal cancers inversely related to vigorous PA only</a:t>
            </a:r>
          </a:p>
          <a:p>
            <a:r>
              <a:rPr lang="en-GB" sz="1600" dirty="0">
                <a:solidFill>
                  <a:schemeClr val="tx1"/>
                </a:solidFill>
              </a:rPr>
              <a:t>Proportion of cancer cases attributable to physical inactivity are higher for women than men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DC2FF-14D1-4F7C-8101-C92B8587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94" y="645106"/>
            <a:ext cx="4516871" cy="2698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F485C-F5F3-4F5F-AE47-1A50BB43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00" y="3508529"/>
            <a:ext cx="4516871" cy="2676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075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10" name="Title 4">
            <a:extLst>
              <a:ext uri="{FF2B5EF4-FFF2-40B4-BE49-F238E27FC236}">
                <a16:creationId xmlns:a16="http://schemas.microsoft.com/office/drawing/2014/main" id="{10003E78-67DB-4F35-BD97-B9A9915B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Physical Inactivity and CVD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95FB2E-B3DE-4B95-B229-C77481624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1" y="13741"/>
            <a:ext cx="7430277" cy="4736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1F5F52-D7F5-4C02-8436-32A79226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959308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76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1887</TotalTime>
  <Words>3397</Words>
  <Application>Microsoft Office PowerPoint</Application>
  <PresentationFormat>Widescreen</PresentationFormat>
  <Paragraphs>305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Wisp</vt:lpstr>
      <vt:lpstr>Physical Activity and the Development and Maintenance of Health and Wellbeing</vt:lpstr>
      <vt:lpstr>This session will cover</vt:lpstr>
      <vt:lpstr>Supportive reading</vt:lpstr>
      <vt:lpstr>Useful for your essay…(on Blackboard)</vt:lpstr>
      <vt:lpstr>NCD’s attributable to physical inactivity in the UK</vt:lpstr>
      <vt:lpstr>Role of PIA in chronic diseases</vt:lpstr>
      <vt:lpstr>Relative risk of disease attributable to PIA  (Kruk, 2014)</vt:lpstr>
      <vt:lpstr>PIA as a cancer risk factor  (Islami et al., 2018)</vt:lpstr>
      <vt:lpstr>Physical Inactivity and CVD</vt:lpstr>
      <vt:lpstr>CHD/CVD risk and PIA – Shiroma and Lee (2010) on Blackboard</vt:lpstr>
      <vt:lpstr>Economic (global) cost of PIA </vt:lpstr>
      <vt:lpstr>Economic (healthcare) cost of PIA </vt:lpstr>
      <vt:lpstr>Public Health England, 2016 </vt:lpstr>
      <vt:lpstr>Benefits of regular PA </vt:lpstr>
      <vt:lpstr>Evidence for health benefit of PA</vt:lpstr>
      <vt:lpstr>Saving lives with current PA prevalence</vt:lpstr>
      <vt:lpstr>PowerPoint Presentation</vt:lpstr>
      <vt:lpstr> Physical activity as preventative therapy </vt:lpstr>
      <vt:lpstr>Irrefutable Evidence for PA in the  Primary and Secondary Prevention of:</vt:lpstr>
      <vt:lpstr>Evidence of PA impact &amp; heart disease</vt:lpstr>
      <vt:lpstr> US Railroad Workers Study (longevity) (Taylor et al., 1969) </vt:lpstr>
      <vt:lpstr>PA and primary prevention of cancer (Schmid et al., 2014)</vt:lpstr>
      <vt:lpstr>Bringing the PA evidence up to date</vt:lpstr>
      <vt:lpstr>CVD Risk Factors</vt:lpstr>
      <vt:lpstr>Prevention of CVD – How?</vt:lpstr>
      <vt:lpstr>Sitting…</vt:lpstr>
      <vt:lpstr>Sedentary behaviour and PA guidelines</vt:lpstr>
      <vt:lpstr>What does the evidence suggest?</vt:lpstr>
      <vt:lpstr>What does the evidence suggest?</vt:lpstr>
      <vt:lpstr>What does the evidence suggest?</vt:lpstr>
      <vt:lpstr>What does the evidence suggest?</vt:lpstr>
      <vt:lpstr>The sedentary office – Buckley et al. (2015)</vt:lpstr>
      <vt:lpstr>Stand More at Work (SMArT) intervention– Edwardson et al. (2018)</vt:lpstr>
      <vt:lpstr>PowerPoint Presentation</vt:lpstr>
      <vt:lpstr>Directed study</vt:lpstr>
      <vt:lpstr>Directed study</vt:lpstr>
      <vt:lpstr>References </vt:lpstr>
      <vt:lpstr>References </vt:lpstr>
      <vt:lpstr>References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&amp; H wk2</dc:title>
  <dc:creator>Murray</dc:creator>
  <cp:lastModifiedBy>sandra okwara</cp:lastModifiedBy>
  <cp:revision>2</cp:revision>
  <cp:lastPrinted>2022-02-10T09:13:08Z</cp:lastPrinted>
  <dcterms:created xsi:type="dcterms:W3CDTF">2022-02-04T14:50:27Z</dcterms:created>
  <dcterms:modified xsi:type="dcterms:W3CDTF">2022-08-04T14:37:04Z</dcterms:modified>
</cp:coreProperties>
</file>