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9" r:id="rId2"/>
    <p:sldId id="273" r:id="rId3"/>
    <p:sldId id="281" r:id="rId4"/>
    <p:sldId id="462" r:id="rId5"/>
    <p:sldId id="464" r:id="rId6"/>
    <p:sldId id="465" r:id="rId7"/>
    <p:sldId id="264" r:id="rId8"/>
    <p:sldId id="266" r:id="rId9"/>
    <p:sldId id="267" r:id="rId10"/>
    <p:sldId id="835" r:id="rId11"/>
    <p:sldId id="828" r:id="rId12"/>
    <p:sldId id="830" r:id="rId13"/>
    <p:sldId id="829" r:id="rId14"/>
    <p:sldId id="831" r:id="rId15"/>
    <p:sldId id="832" r:id="rId16"/>
    <p:sldId id="833" r:id="rId17"/>
    <p:sldId id="856" r:id="rId18"/>
    <p:sldId id="268" r:id="rId19"/>
    <p:sldId id="274" r:id="rId20"/>
    <p:sldId id="798" r:id="rId21"/>
    <p:sldId id="275" r:id="rId22"/>
    <p:sldId id="484" r:id="rId23"/>
    <p:sldId id="276" r:id="rId24"/>
    <p:sldId id="277" r:id="rId25"/>
    <p:sldId id="278" r:id="rId26"/>
    <p:sldId id="279" r:id="rId27"/>
    <p:sldId id="280" r:id="rId28"/>
    <p:sldId id="864" r:id="rId29"/>
    <p:sldId id="865" r:id="rId30"/>
    <p:sldId id="870" r:id="rId31"/>
    <p:sldId id="871" r:id="rId32"/>
    <p:sldId id="872" r:id="rId33"/>
    <p:sldId id="892" r:id="rId34"/>
    <p:sldId id="866" r:id="rId35"/>
    <p:sldId id="873" r:id="rId36"/>
    <p:sldId id="869" r:id="rId37"/>
    <p:sldId id="282" r:id="rId38"/>
    <p:sldId id="858" r:id="rId39"/>
    <p:sldId id="283" r:id="rId40"/>
    <p:sldId id="284" r:id="rId41"/>
    <p:sldId id="911" r:id="rId42"/>
    <p:sldId id="912" r:id="rId43"/>
    <p:sldId id="913" r:id="rId44"/>
    <p:sldId id="914" r:id="rId45"/>
    <p:sldId id="916" r:id="rId46"/>
    <p:sldId id="915" r:id="rId47"/>
    <p:sldId id="290" r:id="rId48"/>
    <p:sldId id="288" r:id="rId49"/>
    <p:sldId id="819" r:id="rId50"/>
    <p:sldId id="836" r:id="rId51"/>
    <p:sldId id="485" r:id="rId52"/>
    <p:sldId id="295" r:id="rId53"/>
    <p:sldId id="917" r:id="rId54"/>
    <p:sldId id="861" r:id="rId55"/>
    <p:sldId id="818" r:id="rId56"/>
    <p:sldId id="297" r:id="rId57"/>
    <p:sldId id="862" r:id="rId58"/>
    <p:sldId id="299" r:id="rId59"/>
    <p:sldId id="48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19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4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2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14/04/2021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73436"/>
            <a:ext cx="574138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WEEK 3 NOTES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052736"/>
            <a:ext cx="91011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course introduces the world of </a:t>
            </a:r>
            <a:r>
              <a:rPr lang="en-GB" sz="3600" b="1" i="1" dirty="0"/>
              <a:t>finance</a:t>
            </a:r>
            <a:r>
              <a:rPr lang="en-GB" sz="3600" b="1" dirty="0"/>
              <a:t>, </a:t>
            </a:r>
          </a:p>
          <a:p>
            <a:r>
              <a:rPr lang="en-GB" sz="3600" b="1" i="1" dirty="0"/>
              <a:t>and accounting</a:t>
            </a:r>
            <a:r>
              <a:rPr lang="en-GB" sz="3600" b="1" dirty="0"/>
              <a:t> by discussing some basic </a:t>
            </a:r>
          </a:p>
          <a:p>
            <a:r>
              <a:rPr lang="en-GB" sz="3600" b="1" dirty="0"/>
              <a:t>accounting and financial concepts and </a:t>
            </a:r>
          </a:p>
          <a:p>
            <a:r>
              <a:rPr lang="en-GB" sz="3600" b="1" dirty="0"/>
              <a:t>techniques. </a:t>
            </a:r>
          </a:p>
          <a:p>
            <a:r>
              <a:rPr lang="en-GB" sz="3600" b="1" dirty="0"/>
              <a:t>In addition, it also introduces a lot of the</a:t>
            </a:r>
          </a:p>
          <a:p>
            <a:r>
              <a:rPr lang="en-GB" sz="3600" b="1" i="1" dirty="0"/>
              <a:t>terminology</a:t>
            </a:r>
            <a:r>
              <a:rPr lang="en-GB" sz="3600" b="1" dirty="0"/>
              <a:t> used by accountants and financial</a:t>
            </a:r>
          </a:p>
          <a:p>
            <a:r>
              <a:rPr lang="en-GB" sz="3600" b="1" dirty="0"/>
              <a:t>managers, which managers in </a:t>
            </a:r>
            <a:r>
              <a:rPr lang="en-GB" sz="3600" b="1" i="1" dirty="0"/>
              <a:t>ALL</a:t>
            </a:r>
            <a:r>
              <a:rPr lang="en-GB" sz="3600" b="1" dirty="0"/>
              <a:t> business </a:t>
            </a:r>
          </a:p>
          <a:p>
            <a:r>
              <a:rPr lang="en-GB" sz="3600" b="1" dirty="0"/>
              <a:t>functions need to know.            			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1600" y="1340768"/>
            <a:ext cx="6840760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But the KEY QUESTION is........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In which stakeholders’ </a:t>
            </a:r>
            <a:r>
              <a:rPr lang="en-GB" sz="3600" b="1" i="1" dirty="0">
                <a:solidFill>
                  <a:schemeClr val="tx1"/>
                </a:solidFill>
              </a:rPr>
              <a:t>interests</a:t>
            </a:r>
            <a:r>
              <a:rPr lang="en-GB" sz="3600" b="1" dirty="0">
                <a:solidFill>
                  <a:schemeClr val="tx1"/>
                </a:solidFill>
              </a:rPr>
              <a:t> should the company be managed?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8464" y="6237312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76" y="116632"/>
            <a:ext cx="938987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Should companies be managed in the interests</a:t>
            </a:r>
          </a:p>
          <a:p>
            <a:r>
              <a:rPr lang="en-GB" sz="3600" b="1" dirty="0"/>
              <a:t>of </a:t>
            </a:r>
            <a:r>
              <a:rPr lang="en-GB" sz="3600" b="1" i="1" dirty="0"/>
              <a:t>just</a:t>
            </a:r>
            <a:r>
              <a:rPr lang="en-GB" sz="3600" b="1" dirty="0"/>
              <a:t> for their owners – the Shareholders – or </a:t>
            </a:r>
          </a:p>
          <a:p>
            <a:r>
              <a:rPr lang="en-GB" sz="3600" b="1" dirty="0"/>
              <a:t>in the interests of ALL the Stakeholders?</a:t>
            </a:r>
          </a:p>
          <a:p>
            <a:endParaRPr lang="en-GB" sz="3600" b="1" dirty="0"/>
          </a:p>
          <a:p>
            <a:r>
              <a:rPr lang="en-GB" sz="3600" b="1" dirty="0"/>
              <a:t>In the past, different countries have taken</a:t>
            </a:r>
          </a:p>
          <a:p>
            <a:r>
              <a:rPr lang="en-GB" sz="3600" b="1" dirty="0"/>
              <a:t>different views.....</a:t>
            </a:r>
          </a:p>
          <a:p>
            <a:r>
              <a:rPr lang="en-GB" sz="3600" b="1" dirty="0"/>
              <a:t>…….Traditionally, in the UK, the US and many </a:t>
            </a:r>
          </a:p>
          <a:p>
            <a:r>
              <a:rPr lang="en-GB" sz="3600" b="1" dirty="0"/>
              <a:t>other economies it was generally accepted that </a:t>
            </a:r>
          </a:p>
          <a:p>
            <a:r>
              <a:rPr lang="en-GB" sz="3600" b="1" dirty="0"/>
              <a:t>companies should be managed in the best </a:t>
            </a:r>
          </a:p>
          <a:p>
            <a:r>
              <a:rPr lang="en-GB" sz="3600" b="1" dirty="0"/>
              <a:t>interests of their shareholders.....with the </a:t>
            </a:r>
          </a:p>
          <a:p>
            <a:r>
              <a:rPr lang="en-GB" sz="3600" b="1" dirty="0"/>
              <a:t>interests of the other stakeholder groups acting </a:t>
            </a:r>
          </a:p>
          <a:p>
            <a:r>
              <a:rPr lang="en-GB" sz="3600" b="1" dirty="0"/>
              <a:t>as a </a:t>
            </a:r>
            <a:r>
              <a:rPr lang="en-GB" sz="3600" b="1" i="1" dirty="0"/>
              <a:t>constraint</a:t>
            </a:r>
            <a:r>
              <a:rPr lang="en-GB" sz="3600" b="1" dirty="0"/>
              <a:t> on management actions.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8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0" decel="100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04664"/>
            <a:ext cx="108228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.....and, from such a viewpoint, what then was</a:t>
            </a:r>
          </a:p>
          <a:p>
            <a:r>
              <a:rPr lang="en-GB" sz="3600" b="1" dirty="0"/>
              <a:t>the company’s objective?</a:t>
            </a:r>
          </a:p>
          <a:p>
            <a:endParaRPr lang="en-GB" sz="3600" b="1" dirty="0"/>
          </a:p>
          <a:p>
            <a:r>
              <a:rPr lang="en-GB" sz="3600" b="1" dirty="0"/>
              <a:t>It would be to “maximise shareholder wealth”, </a:t>
            </a:r>
          </a:p>
          <a:p>
            <a:r>
              <a:rPr lang="en-GB" sz="3600" b="1" dirty="0"/>
              <a:t>by maximizing profits and so maximizing the</a:t>
            </a:r>
          </a:p>
          <a:p>
            <a:r>
              <a:rPr lang="en-GB" sz="3600" b="1" dirty="0"/>
              <a:t>value of the company’s shares, (which the</a:t>
            </a:r>
          </a:p>
          <a:p>
            <a:r>
              <a:rPr lang="en-GB" sz="3600" b="1" dirty="0"/>
              <a:t>shareholders own). </a:t>
            </a:r>
          </a:p>
          <a:p>
            <a:endParaRPr lang="en-GB" sz="3600" b="1" dirty="0"/>
          </a:p>
          <a:p>
            <a:r>
              <a:rPr lang="en-GB" sz="3600" b="1" dirty="0"/>
              <a:t>The interests of </a:t>
            </a:r>
            <a:r>
              <a:rPr lang="en-GB" sz="3600" b="1" i="1" dirty="0"/>
              <a:t>other stakeholders </a:t>
            </a:r>
            <a:r>
              <a:rPr lang="en-GB" sz="3600" b="1" dirty="0"/>
              <a:t>would be</a:t>
            </a:r>
          </a:p>
          <a:p>
            <a:r>
              <a:rPr lang="en-GB" sz="3600" b="1" dirty="0"/>
              <a:t>only taken into account in terms of their </a:t>
            </a:r>
          </a:p>
          <a:p>
            <a:r>
              <a:rPr lang="en-GB" sz="3600" b="1" dirty="0"/>
              <a:t>impact on this wealth maximizing objective.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8736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However, in other countries, the interests</a:t>
            </a:r>
          </a:p>
          <a:p>
            <a:r>
              <a:rPr lang="en-GB" sz="3600" b="1" dirty="0"/>
              <a:t>of the </a:t>
            </a:r>
            <a:r>
              <a:rPr lang="en-GB" sz="3600" b="1" i="1" dirty="0"/>
              <a:t>company’s employees</a:t>
            </a:r>
            <a:r>
              <a:rPr lang="en-GB" sz="3600" b="1" dirty="0"/>
              <a:t>, in particular,  </a:t>
            </a:r>
          </a:p>
          <a:p>
            <a:r>
              <a:rPr lang="en-GB" sz="3600" b="1" dirty="0"/>
              <a:t>were put forward much more strongly. </a:t>
            </a:r>
          </a:p>
          <a:p>
            <a:endParaRPr lang="en-GB" sz="3600" b="1" dirty="0"/>
          </a:p>
          <a:p>
            <a:r>
              <a:rPr lang="en-GB" sz="3600" b="1" dirty="0"/>
              <a:t>For instance, in Germany, employees of large </a:t>
            </a:r>
          </a:p>
          <a:p>
            <a:r>
              <a:rPr lang="en-GB" sz="3600" b="1" dirty="0"/>
              <a:t>companies appointed </a:t>
            </a:r>
            <a:r>
              <a:rPr lang="en-GB" sz="3600" b="1" i="1" dirty="0"/>
              <a:t>half</a:t>
            </a:r>
            <a:r>
              <a:rPr lang="en-GB" sz="3600" b="1" dirty="0"/>
              <a:t> of the Board of </a:t>
            </a:r>
          </a:p>
          <a:p>
            <a:r>
              <a:rPr lang="en-GB" sz="3600" b="1" dirty="0"/>
              <a:t>Directors,</a:t>
            </a:r>
          </a:p>
          <a:p>
            <a:endParaRPr lang="en-GB" sz="3600" b="1" dirty="0"/>
          </a:p>
          <a:p>
            <a:r>
              <a:rPr lang="en-GB" sz="3600" b="1" dirty="0"/>
              <a:t>....and so employee interests played a major</a:t>
            </a:r>
          </a:p>
          <a:p>
            <a:r>
              <a:rPr lang="en-GB" sz="3600" b="1" dirty="0"/>
              <a:t>part in management decisions.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70041"/>
            <a:ext cx="92747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.....and in Japan, the interests of </a:t>
            </a:r>
            <a:r>
              <a:rPr lang="en-GB" sz="3600" b="1" i="1" dirty="0"/>
              <a:t>employees</a:t>
            </a:r>
          </a:p>
          <a:p>
            <a:r>
              <a:rPr lang="en-GB" sz="3600" b="1" dirty="0"/>
              <a:t>and </a:t>
            </a:r>
            <a:r>
              <a:rPr lang="en-GB" sz="3600" b="1" i="1" dirty="0"/>
              <a:t>customers</a:t>
            </a:r>
            <a:r>
              <a:rPr lang="en-GB" sz="3600" b="1" dirty="0"/>
              <a:t> were seen as being equal to, </a:t>
            </a:r>
            <a:r>
              <a:rPr lang="en-GB" sz="3600" b="1" i="1" dirty="0"/>
              <a:t>if </a:t>
            </a:r>
          </a:p>
          <a:p>
            <a:r>
              <a:rPr lang="en-GB" sz="3600" b="1" i="1" dirty="0"/>
              <a:t>not greater than</a:t>
            </a:r>
            <a:r>
              <a:rPr lang="en-GB" sz="3600" b="1" dirty="0"/>
              <a:t>, the interests of shareholders.</a:t>
            </a:r>
          </a:p>
          <a:p>
            <a:endParaRPr lang="en-GB" sz="3600" b="1" dirty="0"/>
          </a:p>
          <a:p>
            <a:r>
              <a:rPr lang="en-GB" sz="3600" b="1" dirty="0"/>
              <a:t>Toyota’s objective is: “....to work hard to strike </a:t>
            </a:r>
          </a:p>
          <a:p>
            <a:r>
              <a:rPr lang="en-GB" sz="3600" b="1" dirty="0"/>
              <a:t>a balance between the requirements of people </a:t>
            </a:r>
          </a:p>
          <a:p>
            <a:r>
              <a:rPr lang="en-GB" sz="3600" b="1" dirty="0"/>
              <a:t>and society, the global environment and the</a:t>
            </a:r>
          </a:p>
          <a:p>
            <a:r>
              <a:rPr lang="en-GB" sz="3600" b="1" dirty="0"/>
              <a:t>world economy.....to grow with all our</a:t>
            </a:r>
          </a:p>
          <a:p>
            <a:r>
              <a:rPr lang="en-GB" sz="3600" b="1" dirty="0"/>
              <a:t>stakeholders , including customers, </a:t>
            </a:r>
          </a:p>
          <a:p>
            <a:r>
              <a:rPr lang="en-GB" sz="3600" b="1" dirty="0"/>
              <a:t>shareholders, employees and business</a:t>
            </a:r>
          </a:p>
          <a:p>
            <a:r>
              <a:rPr lang="en-GB" sz="3600" b="1" dirty="0"/>
              <a:t>partners”.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632"/>
            <a:ext cx="861806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 a 1995 five-country survey, by a Japanese</a:t>
            </a:r>
          </a:p>
          <a:p>
            <a:r>
              <a:rPr lang="en-GB" sz="3600" b="1" dirty="0"/>
              <a:t>researcher called Yoshimori , called:</a:t>
            </a:r>
          </a:p>
          <a:p>
            <a:r>
              <a:rPr lang="en-GB" sz="3600" b="1" dirty="0"/>
              <a:t>                 “Whose Company is it?”</a:t>
            </a:r>
          </a:p>
          <a:p>
            <a:r>
              <a:rPr lang="en-GB" sz="3600" b="1" dirty="0"/>
              <a:t>.... </a:t>
            </a:r>
            <a:r>
              <a:rPr lang="en-GB" sz="3600" b="1" dirty="0" err="1"/>
              <a:t>Yoshimori</a:t>
            </a:r>
            <a:r>
              <a:rPr lang="en-GB" sz="3600" b="1" dirty="0"/>
              <a:t> found:</a:t>
            </a:r>
          </a:p>
          <a:p>
            <a:r>
              <a:rPr lang="en-GB" sz="3600" b="1" dirty="0"/>
              <a:t>    Japanese, German and French managers </a:t>
            </a:r>
          </a:p>
          <a:p>
            <a:r>
              <a:rPr lang="en-GB" sz="3600" b="1" dirty="0"/>
              <a:t>    thought that they should manage in the </a:t>
            </a:r>
          </a:p>
          <a:p>
            <a:r>
              <a:rPr lang="en-GB" sz="3600" b="1" dirty="0"/>
              <a:t>    interests of </a:t>
            </a:r>
            <a:r>
              <a:rPr lang="en-GB" sz="3600" b="1" i="1" dirty="0"/>
              <a:t>all stakeholders </a:t>
            </a:r>
            <a:r>
              <a:rPr lang="en-GB" sz="3600" b="1" dirty="0"/>
              <a:t>and that</a:t>
            </a:r>
          </a:p>
          <a:p>
            <a:r>
              <a:rPr lang="en-GB" sz="3600" b="1" dirty="0"/>
              <a:t>    “</a:t>
            </a:r>
            <a:r>
              <a:rPr lang="en-GB" sz="3600" b="1" i="1" dirty="0"/>
              <a:t>job security</a:t>
            </a:r>
            <a:r>
              <a:rPr lang="en-GB" sz="3600" b="1" dirty="0"/>
              <a:t>” comes before profits.....</a:t>
            </a:r>
          </a:p>
          <a:p>
            <a:endParaRPr lang="en-GB" sz="3600" b="1" dirty="0"/>
          </a:p>
          <a:p>
            <a:r>
              <a:rPr lang="en-GB" sz="3600" b="1" dirty="0"/>
              <a:t>....but in the UK and US, managers believed </a:t>
            </a:r>
          </a:p>
          <a:p>
            <a:r>
              <a:rPr lang="en-GB" sz="3600" b="1" dirty="0"/>
              <a:t>that profits and shareholder interests come </a:t>
            </a:r>
          </a:p>
          <a:p>
            <a:r>
              <a:rPr lang="en-GB" sz="3600" b="1" dirty="0"/>
              <a:t>first.			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91829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However, things are changing.........</a:t>
            </a:r>
          </a:p>
          <a:p>
            <a:endParaRPr lang="en-GB" sz="3600" b="1" dirty="0"/>
          </a:p>
          <a:p>
            <a:r>
              <a:rPr lang="en-GB" sz="3600" b="1" dirty="0"/>
              <a:t>UK, US and many other companies now realise</a:t>
            </a:r>
          </a:p>
          <a:p>
            <a:r>
              <a:rPr lang="en-GB" sz="3600" b="1" dirty="0"/>
              <a:t>that it is in the </a:t>
            </a:r>
            <a:r>
              <a:rPr lang="en-GB" sz="3600" b="1" i="1" dirty="0"/>
              <a:t>shareholders best interests</a:t>
            </a:r>
            <a:r>
              <a:rPr lang="en-GB" sz="3600" b="1" dirty="0"/>
              <a:t>, not </a:t>
            </a:r>
          </a:p>
          <a:p>
            <a:r>
              <a:rPr lang="en-GB" sz="3600" b="1" dirty="0"/>
              <a:t>to ignore the interests of </a:t>
            </a:r>
            <a:r>
              <a:rPr lang="en-GB" sz="3600" b="1" i="1" dirty="0"/>
              <a:t>other</a:t>
            </a:r>
            <a:r>
              <a:rPr lang="en-GB" sz="3600" b="1" dirty="0"/>
              <a:t> stakeholder </a:t>
            </a:r>
          </a:p>
          <a:p>
            <a:r>
              <a:rPr lang="en-GB" sz="3600" b="1" dirty="0"/>
              <a:t>groups....</a:t>
            </a:r>
          </a:p>
          <a:p>
            <a:r>
              <a:rPr lang="en-GB" sz="3600" b="1" dirty="0"/>
              <a:t>...and German companies such as Daimler</a:t>
            </a:r>
          </a:p>
          <a:p>
            <a:r>
              <a:rPr lang="en-GB" sz="3600" b="1" dirty="0"/>
              <a:t>and Deutsche bank have announced that</a:t>
            </a:r>
          </a:p>
          <a:p>
            <a:r>
              <a:rPr lang="en-GB" sz="3600" b="1" dirty="0"/>
              <a:t>their prime objective is </a:t>
            </a:r>
            <a:r>
              <a:rPr lang="en-GB" sz="3600" b="1" i="1" dirty="0"/>
              <a:t>shareholder wealth</a:t>
            </a:r>
          </a:p>
          <a:p>
            <a:r>
              <a:rPr lang="en-GB" sz="3600" b="1" i="1" dirty="0"/>
              <a:t>creation</a:t>
            </a:r>
            <a:r>
              <a:rPr lang="en-GB" sz="3600" b="1" dirty="0"/>
              <a:t>; and Toyota </a:t>
            </a:r>
            <a:r>
              <a:rPr lang="en-GB" sz="3600" b="1" i="1" dirty="0"/>
              <a:t>still say </a:t>
            </a:r>
            <a:r>
              <a:rPr lang="en-GB" sz="3600" b="1" dirty="0"/>
              <a:t>it would be</a:t>
            </a:r>
          </a:p>
          <a:p>
            <a:r>
              <a:rPr lang="en-GB" sz="3600" b="1" dirty="0"/>
              <a:t>“irresponsible” to pursue </a:t>
            </a:r>
            <a:r>
              <a:rPr lang="en-GB" sz="3600" b="1" i="1" dirty="0"/>
              <a:t>just</a:t>
            </a:r>
            <a:r>
              <a:rPr lang="en-GB" sz="3600" b="1" dirty="0"/>
              <a:t> shareholder</a:t>
            </a:r>
          </a:p>
          <a:p>
            <a:r>
              <a:rPr lang="en-GB" sz="3600" b="1" dirty="0"/>
              <a:t>interests.	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6180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Therefore, it is for this reason that in this</a:t>
            </a:r>
          </a:p>
          <a:p>
            <a:r>
              <a:rPr lang="en-GB" sz="3600" b="1" dirty="0"/>
              <a:t>module, we will assume that </a:t>
            </a:r>
          </a:p>
          <a:p>
            <a:r>
              <a:rPr lang="en-GB" sz="3600" b="1" dirty="0"/>
              <a:t>companies should be taking financial </a:t>
            </a:r>
          </a:p>
          <a:p>
            <a:r>
              <a:rPr lang="en-GB" sz="3600" b="1" dirty="0"/>
              <a:t>decisions, so as to……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….but, at the same time, not ignoring the</a:t>
            </a:r>
          </a:p>
          <a:p>
            <a:r>
              <a:rPr lang="en-GB" sz="3600" b="1" dirty="0"/>
              <a:t>needs of the other important stakeholder</a:t>
            </a:r>
          </a:p>
          <a:p>
            <a:r>
              <a:rPr lang="en-GB" sz="3600" b="1" dirty="0"/>
              <a:t>groups  - in particular, customers and</a:t>
            </a:r>
          </a:p>
          <a:p>
            <a:r>
              <a:rPr lang="en-GB" sz="3600" b="1" dirty="0"/>
              <a:t>employees.							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851299"/>
            <a:ext cx="74888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Maximise Shareholder Wealth / Value</a:t>
            </a:r>
          </a:p>
        </p:txBody>
      </p:sp>
    </p:spTree>
    <p:extLst>
      <p:ext uri="{BB962C8B-B14F-4D97-AF65-F5344CB8AC3E}">
        <p14:creationId xmlns:p14="http://schemas.microsoft.com/office/powerpoint/2010/main" val="146197771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8272"/>
            <a:ext cx="91066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Given that objective, the job of many accountants is </a:t>
            </a:r>
          </a:p>
          <a:p>
            <a:r>
              <a:rPr lang="en-GB" sz="3200" b="1" dirty="0"/>
              <a:t>to gather financial DATA – numbers/quantities/</a:t>
            </a:r>
          </a:p>
          <a:p>
            <a:r>
              <a:rPr lang="en-GB" sz="3200" b="1" dirty="0"/>
              <a:t>amounts/values - and to then </a:t>
            </a:r>
            <a:r>
              <a:rPr lang="en-GB" sz="3200" b="1" i="1" dirty="0"/>
              <a:t>CONVERT</a:t>
            </a:r>
            <a:r>
              <a:rPr lang="en-GB" sz="3200" b="1" dirty="0"/>
              <a:t> that data </a:t>
            </a:r>
          </a:p>
          <a:p>
            <a:r>
              <a:rPr lang="en-GB" sz="3200" b="1" dirty="0"/>
              <a:t>into INFORMATION for managers and external </a:t>
            </a:r>
          </a:p>
          <a:p>
            <a:r>
              <a:rPr lang="en-GB" sz="3200" b="1" dirty="0"/>
              <a:t>stakeholders.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2399" y="3494028"/>
            <a:ext cx="6206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</a:t>
            </a:r>
          </a:p>
          <a:p>
            <a:r>
              <a:rPr lang="en-GB" sz="3600" b="1" dirty="0"/>
              <a:t> 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9853" y="3573016"/>
            <a:ext cx="7992888" cy="13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3600" b="1" dirty="0">
                <a:solidFill>
                  <a:prstClr val="black"/>
                </a:solidFill>
              </a:rPr>
              <a:t>This </a:t>
            </a:r>
            <a:r>
              <a:rPr lang="en-GB" sz="3600" b="1" i="1" dirty="0">
                <a:solidFill>
                  <a:prstClr val="black"/>
                </a:solidFill>
              </a:rPr>
              <a:t>conversion process </a:t>
            </a:r>
            <a:r>
              <a:rPr lang="en-GB" sz="3600" b="1" dirty="0">
                <a:solidFill>
                  <a:prstClr val="black"/>
                </a:solidFill>
              </a:rPr>
              <a:t>is known as the:</a:t>
            </a:r>
          </a:p>
          <a:p>
            <a:pPr lvl="0"/>
            <a:r>
              <a:rPr lang="en-GB" sz="3600" b="1" dirty="0">
                <a:solidFill>
                  <a:schemeClr val="tx1"/>
                </a:solidFill>
              </a:rPr>
              <a:t>     “Accounting Information System</a:t>
            </a:r>
            <a:r>
              <a:rPr lang="en-GB" sz="3600" b="1" dirty="0">
                <a:solidFill>
                  <a:prstClr val="black"/>
                </a:solidFill>
              </a:rPr>
              <a:t>”.......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933890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ultimate output of the Accounting</a:t>
            </a:r>
          </a:p>
          <a:p>
            <a:r>
              <a:rPr lang="en-GB" sz="3600" b="1" dirty="0"/>
              <a:t>Information System are the 3 main accounting</a:t>
            </a:r>
          </a:p>
          <a:p>
            <a:r>
              <a:rPr lang="en-GB" sz="3600" b="1" dirty="0"/>
              <a:t>Statements:</a:t>
            </a:r>
          </a:p>
          <a:p>
            <a:endParaRPr lang="en-GB" sz="3600" b="1" dirty="0"/>
          </a:p>
          <a:p>
            <a:r>
              <a:rPr lang="en-GB" sz="3600" b="1" dirty="0"/>
              <a:t>      Income Statement, </a:t>
            </a:r>
          </a:p>
          <a:p>
            <a:r>
              <a:rPr lang="en-GB" sz="3600" b="1" dirty="0"/>
              <a:t>      Statement of Financial Position and </a:t>
            </a:r>
          </a:p>
          <a:p>
            <a:r>
              <a:rPr lang="en-GB" sz="3600" b="1" dirty="0"/>
              <a:t>      Cash Flow Statement </a:t>
            </a:r>
          </a:p>
          <a:p>
            <a:endParaRPr lang="en-GB" sz="3600" b="1" dirty="0"/>
          </a:p>
          <a:p>
            <a:pPr>
              <a:buFontTx/>
              <a:buChar char="-"/>
            </a:pPr>
            <a:r>
              <a:rPr lang="en-GB" sz="3600" b="1" dirty="0"/>
              <a:t> which are produced on the basis of a </a:t>
            </a:r>
          </a:p>
          <a:p>
            <a:r>
              <a:rPr lang="en-GB" sz="3600" b="1" dirty="0"/>
              <a:t>  number of </a:t>
            </a:r>
            <a:r>
              <a:rPr lang="en-GB" sz="3600" b="1" i="1" dirty="0"/>
              <a:t>key accounting principles</a:t>
            </a:r>
            <a:r>
              <a:rPr lang="en-GB" sz="3600" b="1" dirty="0"/>
              <a:t>.......     .</a:t>
            </a:r>
          </a:p>
          <a:p>
            <a:endParaRPr lang="en-GB" sz="3600" b="1" dirty="0"/>
          </a:p>
          <a:p>
            <a:r>
              <a:rPr lang="en-GB" sz="3600" b="1" dirty="0">
                <a:solidFill>
                  <a:srgbClr val="FFC000"/>
                </a:solidFill>
              </a:rPr>
              <a:t>		</a:t>
            </a:r>
            <a:endParaRPr lang="en-GB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718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....but this course won’t turn you all into </a:t>
            </a:r>
          </a:p>
          <a:p>
            <a:r>
              <a:rPr lang="en-GB" sz="3600" b="1" dirty="0"/>
              <a:t>accountants and financial managers.....</a:t>
            </a:r>
          </a:p>
          <a:p>
            <a:endParaRPr lang="en-GB" sz="3600" b="1" dirty="0"/>
          </a:p>
          <a:p>
            <a:r>
              <a:rPr lang="en-GB" sz="3600" b="1" dirty="0"/>
              <a:t>....but it will enable you to </a:t>
            </a:r>
            <a:r>
              <a:rPr lang="en-GB" sz="3600" b="1" i="1" dirty="0"/>
              <a:t>understand</a:t>
            </a:r>
            <a:r>
              <a:rPr lang="en-GB" sz="3600" b="1" dirty="0"/>
              <a:t> what </a:t>
            </a:r>
          </a:p>
          <a:p>
            <a:r>
              <a:rPr lang="en-GB" sz="3600" b="1" dirty="0"/>
              <a:t>they do and allow you to be able to</a:t>
            </a:r>
          </a:p>
          <a:p>
            <a:r>
              <a:rPr lang="en-GB" sz="3600" b="1" i="1" dirty="0"/>
              <a:t>communicate</a:t>
            </a:r>
            <a:r>
              <a:rPr lang="en-GB" sz="3600" b="1" dirty="0"/>
              <a:t> and </a:t>
            </a:r>
            <a:r>
              <a:rPr lang="en-GB" sz="3600" b="1" i="1" dirty="0"/>
              <a:t>interact</a:t>
            </a:r>
            <a:r>
              <a:rPr lang="en-GB" sz="3600" b="1" dirty="0"/>
              <a:t> with them</a:t>
            </a:r>
          </a:p>
          <a:p>
            <a:r>
              <a:rPr lang="en-GB" sz="3600" b="1" dirty="0"/>
              <a:t>effectively.                       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60648"/>
            <a:ext cx="6769867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002060"/>
                </a:solidFill>
              </a:rPr>
              <a:t>The Key Accounting Principles</a:t>
            </a:r>
            <a:r>
              <a:rPr lang="en-GB" sz="3600" b="1" dirty="0"/>
              <a:t>.......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910550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1. Management have a “stewardship function”</a:t>
            </a:r>
          </a:p>
          <a:p>
            <a:r>
              <a:rPr lang="en-GB" sz="3600" b="1" dirty="0"/>
              <a:t>which requires them to look after the </a:t>
            </a:r>
          </a:p>
          <a:p>
            <a:r>
              <a:rPr lang="en-GB" sz="3600" b="1" dirty="0"/>
              <a:t>shareholders’ investment in the company and </a:t>
            </a:r>
          </a:p>
          <a:p>
            <a:r>
              <a:rPr lang="en-GB" sz="3600" b="1" dirty="0"/>
              <a:t>to report the company’s  financial </a:t>
            </a:r>
          </a:p>
          <a:p>
            <a:r>
              <a:rPr lang="en-GB" sz="3600" b="1" dirty="0"/>
              <a:t>performance and financial position on a “true</a:t>
            </a:r>
          </a:p>
          <a:p>
            <a:r>
              <a:rPr lang="en-GB" sz="3600" b="1" dirty="0"/>
              <a:t>and fair” basis.</a:t>
            </a:r>
          </a:p>
          <a:p>
            <a:endParaRPr lang="en-GB" sz="3600" b="1" dirty="0"/>
          </a:p>
          <a:p>
            <a:r>
              <a:rPr lang="en-GB" sz="3600" b="1" dirty="0"/>
              <a:t>2. Data should be gathered on an “accruals </a:t>
            </a:r>
          </a:p>
          <a:p>
            <a:r>
              <a:rPr lang="en-GB" sz="3600" b="1" dirty="0"/>
              <a:t>   basis” – </a:t>
            </a:r>
            <a:r>
              <a:rPr lang="en-GB" sz="3600" b="1" i="1" dirty="0"/>
              <a:t>matching</a:t>
            </a:r>
            <a:r>
              <a:rPr lang="en-GB" sz="3600" b="1" dirty="0"/>
              <a:t> money received from </a:t>
            </a:r>
          </a:p>
          <a:p>
            <a:r>
              <a:rPr lang="en-GB" sz="3600" b="1" dirty="0"/>
              <a:t>   sales, with the cost of those sales.        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5304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</a:t>
            </a:r>
          </a:p>
          <a:p>
            <a:r>
              <a:rPr lang="en-GB" sz="3600" b="1" dirty="0"/>
              <a:t>3. A “consistent” approach should be used so</a:t>
            </a:r>
          </a:p>
          <a:p>
            <a:r>
              <a:rPr lang="en-GB" sz="3600" b="1" dirty="0"/>
              <a:t>  that data is </a:t>
            </a:r>
            <a:r>
              <a:rPr lang="en-GB" sz="3600" b="1" i="1" dirty="0"/>
              <a:t>comparable</a:t>
            </a:r>
            <a:r>
              <a:rPr lang="en-GB" sz="3600" b="1" dirty="0"/>
              <a:t> from one year to</a:t>
            </a:r>
          </a:p>
          <a:p>
            <a:r>
              <a:rPr lang="en-GB" sz="3600" b="1" dirty="0"/>
              <a:t>  the next.</a:t>
            </a:r>
          </a:p>
          <a:p>
            <a:endParaRPr lang="en-GB" sz="3600" b="1" dirty="0"/>
          </a:p>
          <a:p>
            <a:r>
              <a:rPr lang="en-GB" sz="3600" b="1" dirty="0"/>
              <a:t>4. Assets should be valued on a “prudent” or</a:t>
            </a:r>
          </a:p>
          <a:p>
            <a:r>
              <a:rPr lang="en-GB" sz="3600" b="1" dirty="0"/>
              <a:t>   cautious basis – not optimistically.   </a:t>
            </a:r>
          </a:p>
          <a:p>
            <a:endParaRPr lang="en-GB" sz="3600" b="1" dirty="0"/>
          </a:p>
          <a:p>
            <a:r>
              <a:rPr lang="en-GB" sz="3600" b="1" dirty="0"/>
              <a:t>5. Data collection should be “objective”, </a:t>
            </a:r>
          </a:p>
          <a:p>
            <a:r>
              <a:rPr lang="en-GB" sz="3600" b="1" dirty="0"/>
              <a:t>     with no bias towards either optimism or</a:t>
            </a:r>
          </a:p>
          <a:p>
            <a:r>
              <a:rPr lang="en-GB" sz="3600" b="1" dirty="0"/>
              <a:t>     pessimism.							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225521" cy="5078313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endParaRPr lang="en-GB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Accounting Principles: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1. Stewardship........“True and Fair”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2. Accruals basis.....“matching principle”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3. Consistent.......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4. Prudent......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5. Objective.						   .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81254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On this basis, the accountants gather data</a:t>
            </a:r>
          </a:p>
          <a:p>
            <a:r>
              <a:rPr lang="en-GB" sz="3600" b="1" dirty="0"/>
              <a:t>about </a:t>
            </a:r>
            <a:r>
              <a:rPr lang="en-GB" sz="3600" b="1" i="1" dirty="0"/>
              <a:t>all </a:t>
            </a:r>
            <a:r>
              <a:rPr lang="en-GB" sz="3600" b="1" dirty="0"/>
              <a:t>the company’s </a:t>
            </a:r>
            <a:r>
              <a:rPr lang="en-GB" sz="3600" b="1" i="1" dirty="0"/>
              <a:t>costs</a:t>
            </a:r>
            <a:r>
              <a:rPr lang="en-GB" sz="3600" b="1" dirty="0"/>
              <a:t> and </a:t>
            </a:r>
            <a:r>
              <a:rPr lang="en-GB" sz="3600" b="1" i="1" dirty="0"/>
              <a:t>revenues</a:t>
            </a:r>
            <a:r>
              <a:rPr lang="en-GB" sz="3600" b="1" dirty="0"/>
              <a:t>:</a:t>
            </a:r>
          </a:p>
          <a:p>
            <a:endParaRPr lang="en-GB" sz="3600" b="1" dirty="0"/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Income/revenues coming in from sales.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Wages and salaries paid.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The cost of raw materials.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The cost of energy.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The cost of equipment/IT systems bought.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Rent paid.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Taxes paid.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Interest paid on loans.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8978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data is then summarized into the 3 key</a:t>
            </a:r>
          </a:p>
          <a:p>
            <a:r>
              <a:rPr lang="en-GB" sz="3600" b="1" dirty="0"/>
              <a:t>financial statements:</a:t>
            </a:r>
          </a:p>
          <a:p>
            <a:endParaRPr lang="en-GB" sz="3600" b="1" dirty="0"/>
          </a:p>
          <a:p>
            <a:r>
              <a:rPr lang="en-GB" sz="3600" b="1" dirty="0"/>
              <a:t>1. The </a:t>
            </a:r>
            <a:r>
              <a:rPr lang="en-GB" sz="3600" b="1" i="1" u="sng" dirty="0"/>
              <a:t>Income Statement </a:t>
            </a:r>
            <a:r>
              <a:rPr lang="en-GB" sz="3600" b="1" dirty="0"/>
              <a:t>or Profit and Loss</a:t>
            </a:r>
          </a:p>
          <a:p>
            <a:r>
              <a:rPr lang="en-GB" sz="3600" b="1" dirty="0"/>
              <a:t>Account …..</a:t>
            </a:r>
          </a:p>
          <a:p>
            <a:endParaRPr lang="en-GB" sz="3600" b="1" dirty="0"/>
          </a:p>
          <a:p>
            <a:r>
              <a:rPr lang="en-GB" sz="3600" b="1" dirty="0"/>
              <a:t>…..which shows the total sales revenues, less </a:t>
            </a:r>
          </a:p>
          <a:p>
            <a:r>
              <a:rPr lang="en-GB" sz="3600" b="1" dirty="0"/>
              <a:t>the costs incurred in making those sales, to </a:t>
            </a:r>
          </a:p>
          <a:p>
            <a:r>
              <a:rPr lang="en-GB" sz="3600" b="1" dirty="0"/>
              <a:t>give the profit, (if revenues are more than </a:t>
            </a:r>
          </a:p>
          <a:p>
            <a:r>
              <a:rPr lang="en-GB" sz="3600" b="1" dirty="0"/>
              <a:t>costs), or loss, (if costs are more than </a:t>
            </a:r>
          </a:p>
          <a:p>
            <a:r>
              <a:rPr lang="en-GB" sz="3600" b="1" dirty="0"/>
              <a:t>revenues).                  					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249" y="404664"/>
            <a:ext cx="895629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2. The Statement of </a:t>
            </a:r>
          </a:p>
          <a:p>
            <a:r>
              <a:rPr lang="en-GB" sz="3600" b="1" dirty="0"/>
              <a:t>Financial Position (or </a:t>
            </a:r>
            <a:r>
              <a:rPr lang="en-GB" sz="3600" b="1" i="1" dirty="0"/>
              <a:t>Balance Sheet )</a:t>
            </a:r>
            <a:r>
              <a:rPr lang="en-GB" sz="3600" b="1" dirty="0"/>
              <a:t>…..</a:t>
            </a:r>
          </a:p>
          <a:p>
            <a:endParaRPr lang="en-GB" sz="3600" b="1" dirty="0"/>
          </a:p>
          <a:p>
            <a:r>
              <a:rPr lang="en-GB" sz="3600" b="1" dirty="0"/>
              <a:t>……lists all the </a:t>
            </a:r>
            <a:r>
              <a:rPr lang="en-GB" sz="3600" b="1" i="1" dirty="0"/>
              <a:t>things</a:t>
            </a:r>
            <a:r>
              <a:rPr lang="en-GB" sz="3600" b="1" dirty="0"/>
              <a:t> that the company </a:t>
            </a:r>
            <a:r>
              <a:rPr lang="en-GB" sz="3600" b="1" i="1" dirty="0"/>
              <a:t>owns</a:t>
            </a:r>
            <a:r>
              <a:rPr lang="en-GB" sz="3600" b="1" dirty="0"/>
              <a:t>:</a:t>
            </a:r>
            <a:endParaRPr lang="en-GB" sz="3600" b="1" i="1" dirty="0"/>
          </a:p>
          <a:p>
            <a:r>
              <a:rPr lang="en-GB" sz="3600" b="1" dirty="0"/>
              <a:t> – its ASSETS, and all the </a:t>
            </a:r>
            <a:r>
              <a:rPr lang="en-GB" sz="3600" b="1" i="1" dirty="0"/>
              <a:t>money</a:t>
            </a:r>
            <a:r>
              <a:rPr lang="en-GB" sz="3600" b="1" dirty="0"/>
              <a:t> that it </a:t>
            </a:r>
            <a:r>
              <a:rPr lang="en-GB" sz="3600" b="1" i="1" dirty="0"/>
              <a:t>owes</a:t>
            </a:r>
            <a:r>
              <a:rPr lang="en-GB" sz="3600" b="1" dirty="0"/>
              <a:t>:</a:t>
            </a:r>
            <a:endParaRPr lang="en-GB" sz="3600" b="1" i="1" dirty="0"/>
          </a:p>
          <a:p>
            <a:r>
              <a:rPr lang="en-GB" sz="3600" b="1" dirty="0"/>
              <a:t> – its LIABILITIES.</a:t>
            </a:r>
          </a:p>
          <a:p>
            <a:endParaRPr lang="en-GB" sz="3600" b="1" dirty="0"/>
          </a:p>
          <a:p>
            <a:r>
              <a:rPr lang="en-GB" sz="3600" b="1" dirty="0"/>
              <a:t>It was called the </a:t>
            </a:r>
            <a:r>
              <a:rPr lang="en-GB" sz="3600" b="1" i="1" dirty="0"/>
              <a:t>balance</a:t>
            </a:r>
            <a:r>
              <a:rPr lang="en-GB" sz="3600" b="1" dirty="0"/>
              <a:t> sheet because the</a:t>
            </a:r>
          </a:p>
          <a:p>
            <a:r>
              <a:rPr lang="en-GB" sz="3600" b="1" dirty="0"/>
              <a:t>monetary value of the assets </a:t>
            </a:r>
            <a:r>
              <a:rPr lang="en-GB" sz="3600" b="1" i="1" dirty="0"/>
              <a:t>always</a:t>
            </a:r>
            <a:r>
              <a:rPr lang="en-GB" sz="3600" b="1" dirty="0"/>
              <a:t> equals/</a:t>
            </a:r>
          </a:p>
          <a:p>
            <a:r>
              <a:rPr lang="en-GB" sz="3600" b="1" dirty="0"/>
              <a:t>balances the monetary value of the liabilities.</a:t>
            </a:r>
          </a:p>
          <a:p>
            <a:endParaRPr lang="en-GB" sz="3600" b="1" dirty="0"/>
          </a:p>
          <a:p>
            <a:r>
              <a:rPr lang="en-GB" sz="3600" b="1" dirty="0"/>
              <a:t>                                             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2603"/>
            <a:ext cx="88839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....and 3. The </a:t>
            </a:r>
            <a:r>
              <a:rPr lang="en-GB" sz="3600" b="1" i="1" u="sng" dirty="0"/>
              <a:t>Cash Flow Statement (</a:t>
            </a:r>
            <a:r>
              <a:rPr lang="en-GB" sz="3600" b="1" dirty="0"/>
              <a:t>or </a:t>
            </a:r>
          </a:p>
          <a:p>
            <a:r>
              <a:rPr lang="en-GB" sz="3600" b="1" dirty="0"/>
              <a:t>Sources and Application of Funds Statement) </a:t>
            </a:r>
          </a:p>
          <a:p>
            <a:endParaRPr lang="en-GB" sz="3600" b="1" dirty="0"/>
          </a:p>
          <a:p>
            <a:r>
              <a:rPr lang="en-GB" sz="3600" b="1" dirty="0"/>
              <a:t>This shows where the company’s </a:t>
            </a:r>
            <a:r>
              <a:rPr lang="en-GB" sz="3600" b="1" i="1" dirty="0"/>
              <a:t>incoming </a:t>
            </a:r>
          </a:p>
          <a:p>
            <a:r>
              <a:rPr lang="en-GB" sz="3600" b="1" i="1" dirty="0"/>
              <a:t>cash </a:t>
            </a:r>
            <a:r>
              <a:rPr lang="en-GB" sz="3600" b="1" dirty="0"/>
              <a:t>has come from, and how all the </a:t>
            </a:r>
          </a:p>
          <a:p>
            <a:r>
              <a:rPr lang="en-GB" sz="3600" b="1" dirty="0"/>
              <a:t>outgoing cash has been spent.</a:t>
            </a:r>
          </a:p>
          <a:p>
            <a:endParaRPr lang="en-GB" sz="3600" b="1" dirty="0"/>
          </a:p>
          <a:p>
            <a:r>
              <a:rPr lang="en-GB" sz="3600" b="1" dirty="0"/>
              <a:t>In other words........</a:t>
            </a:r>
          </a:p>
          <a:p>
            <a:endParaRPr lang="en-GB" sz="3600" b="1" dirty="0"/>
          </a:p>
          <a:p>
            <a:r>
              <a:rPr lang="en-GB" sz="3600" b="1" dirty="0"/>
              <a:t>.....where has the money </a:t>
            </a:r>
            <a:r>
              <a:rPr lang="en-GB" sz="3600" b="1" i="1" dirty="0"/>
              <a:t>come from </a:t>
            </a:r>
            <a:r>
              <a:rPr lang="en-GB" sz="3600" b="1" dirty="0"/>
              <a:t>and </a:t>
            </a:r>
          </a:p>
          <a:p>
            <a:r>
              <a:rPr lang="en-GB" sz="3600" b="1" dirty="0"/>
              <a:t>where has it </a:t>
            </a:r>
            <a:r>
              <a:rPr lang="en-GB" sz="3600" b="1" i="1" dirty="0"/>
              <a:t>gone</a:t>
            </a:r>
            <a:r>
              <a:rPr lang="en-GB" sz="3600" b="1" dirty="0"/>
              <a:t>.        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24744"/>
            <a:ext cx="82089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			</a:t>
            </a:r>
          </a:p>
          <a:p>
            <a:r>
              <a:rPr lang="en-GB" sz="4000" b="1" dirty="0"/>
              <a:t>       The Main Financial Statements</a:t>
            </a:r>
          </a:p>
          <a:p>
            <a:endParaRPr lang="en-GB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76672"/>
            <a:ext cx="5976664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1.	Income Statement or</a:t>
            </a:r>
          </a:p>
          <a:p>
            <a:pPr marL="742950" indent="-742950"/>
            <a:r>
              <a:rPr lang="en-GB" sz="3600" b="1" dirty="0"/>
              <a:t>       Profit and Loss Account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273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Time for a little more </a:t>
            </a:r>
            <a:r>
              <a:rPr lang="en-GB" sz="3600" b="1" i="1" dirty="0"/>
              <a:t>accounting terminology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r>
              <a:rPr lang="en-GB" sz="3600" b="1" dirty="0"/>
              <a:t>The money that the company receives from</a:t>
            </a:r>
          </a:p>
          <a:p>
            <a:r>
              <a:rPr lang="en-GB" sz="3600" b="1" dirty="0"/>
              <a:t>selling its goods or services is called a variety </a:t>
            </a:r>
          </a:p>
          <a:p>
            <a:r>
              <a:rPr lang="en-GB" sz="3600" b="1" dirty="0"/>
              <a:t>of names:</a:t>
            </a:r>
          </a:p>
          <a:p>
            <a:r>
              <a:rPr lang="en-GB" sz="3600" b="1" dirty="0"/>
              <a:t>	Revenues or Sales Income or Turnover.....</a:t>
            </a:r>
          </a:p>
          <a:p>
            <a:r>
              <a:rPr lang="en-GB" sz="3600" b="1" dirty="0"/>
              <a:t>and........                                                                   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7693"/>
            <a:ext cx="90564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 sales revenues, minus the </a:t>
            </a:r>
            <a:r>
              <a:rPr lang="en-GB" sz="3600" b="1" i="1" dirty="0"/>
              <a:t>costs incurred</a:t>
            </a:r>
          </a:p>
          <a:p>
            <a:r>
              <a:rPr lang="en-GB" sz="3600" b="1" dirty="0"/>
              <a:t>in generating those revenues, produces the</a:t>
            </a:r>
          </a:p>
          <a:p>
            <a:r>
              <a:rPr lang="en-GB" sz="3600" b="1" dirty="0"/>
              <a:t>company’s Profit, (or </a:t>
            </a:r>
            <a:r>
              <a:rPr lang="en-GB" sz="3600" b="1" i="1" dirty="0"/>
              <a:t>loss</a:t>
            </a:r>
            <a:r>
              <a:rPr lang="en-GB" sz="3600" b="1" dirty="0"/>
              <a:t>, if costs are greater </a:t>
            </a:r>
          </a:p>
          <a:p>
            <a:r>
              <a:rPr lang="en-GB" sz="3600" b="1" dirty="0"/>
              <a:t>than revenues).</a:t>
            </a:r>
          </a:p>
          <a:p>
            <a:endParaRPr lang="en-GB" sz="3600" b="1" dirty="0"/>
          </a:p>
          <a:p>
            <a:r>
              <a:rPr lang="en-GB" sz="3600" b="1" dirty="0"/>
              <a:t>Finally, both costs and revenues are calculated</a:t>
            </a:r>
          </a:p>
          <a:p>
            <a:r>
              <a:rPr lang="en-GB" sz="3600" b="1" dirty="0"/>
              <a:t>over the period of </a:t>
            </a:r>
            <a:r>
              <a:rPr lang="en-GB" sz="3600" b="1" i="1" dirty="0"/>
              <a:t>twelve months </a:t>
            </a:r>
            <a:r>
              <a:rPr lang="en-GB" sz="3600" b="1" dirty="0"/>
              <a:t>– called the</a:t>
            </a:r>
          </a:p>
          <a:p>
            <a:r>
              <a:rPr lang="en-GB" sz="3600" b="1" dirty="0"/>
              <a:t>company’s accounting year - to give the</a:t>
            </a:r>
          </a:p>
          <a:p>
            <a:r>
              <a:rPr lang="en-GB" sz="3600" b="1" dirty="0"/>
              <a:t>company’s </a:t>
            </a:r>
            <a:r>
              <a:rPr lang="en-GB" sz="3600" b="1" i="1" dirty="0"/>
              <a:t>annual profit</a:t>
            </a:r>
            <a:r>
              <a:rPr lang="en-GB" sz="3600" b="1" dirty="0"/>
              <a:t>.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9606" y="2276872"/>
            <a:ext cx="6085384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b="1" dirty="0"/>
              <a:t>	       </a:t>
            </a:r>
          </a:p>
          <a:p>
            <a:r>
              <a:rPr lang="en-GB" sz="4000" b="1" dirty="0"/>
              <a:t>  What is Business Finance   </a:t>
            </a:r>
          </a:p>
          <a:p>
            <a:r>
              <a:rPr lang="en-GB" sz="4000" b="1" dirty="0"/>
              <a:t>                all about?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9425" y="620688"/>
            <a:ext cx="89845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How</a:t>
            </a:r>
            <a:r>
              <a:rPr lang="en-GB" sz="3600" b="1" dirty="0"/>
              <a:t>ever, as we’ll see, there are many </a:t>
            </a:r>
          </a:p>
          <a:p>
            <a:r>
              <a:rPr lang="en-GB" sz="3600" b="1" i="1" dirty="0"/>
              <a:t>different definitions </a:t>
            </a:r>
            <a:r>
              <a:rPr lang="en-GB" sz="3600" b="1" dirty="0"/>
              <a:t>of profit.....</a:t>
            </a:r>
          </a:p>
          <a:p>
            <a:endParaRPr lang="en-GB" sz="3600" b="1" dirty="0"/>
          </a:p>
          <a:p>
            <a:r>
              <a:rPr lang="en-GB" sz="3600" b="1" dirty="0"/>
              <a:t>.....and also note that company’s annual </a:t>
            </a:r>
          </a:p>
          <a:p>
            <a:r>
              <a:rPr lang="en-GB" sz="3600" b="1" dirty="0"/>
              <a:t>profit is sometimes called its</a:t>
            </a:r>
            <a:r>
              <a:rPr lang="en-GB" sz="3600" b="1" i="1" dirty="0"/>
              <a:t> Earnings </a:t>
            </a:r>
            <a:r>
              <a:rPr lang="en-GB" sz="3600" b="1" dirty="0"/>
              <a:t>or </a:t>
            </a:r>
          </a:p>
          <a:p>
            <a:r>
              <a:rPr lang="en-GB" sz="3600" b="1" dirty="0"/>
              <a:t>sometimes, (particularly with US companies), </a:t>
            </a:r>
          </a:p>
          <a:p>
            <a:r>
              <a:rPr lang="en-GB" sz="3600" b="1" dirty="0"/>
              <a:t>its annual Income.	</a:t>
            </a:r>
          </a:p>
          <a:p>
            <a:endParaRPr lang="en-GB" sz="3600" b="1" dirty="0"/>
          </a:p>
          <a:p>
            <a:r>
              <a:rPr lang="en-GB" sz="3600" b="1" dirty="0"/>
              <a:t>So what does the Income Statement, (or</a:t>
            </a:r>
          </a:p>
          <a:p>
            <a:r>
              <a:rPr lang="en-GB" sz="3600" b="1" dirty="0"/>
              <a:t>Profit and Loss Account), look like?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116632"/>
            <a:ext cx="4429156" cy="121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</a:t>
            </a:r>
            <a:r>
              <a:rPr lang="en-GB" sz="3600" b="1" i="1" dirty="0">
                <a:solidFill>
                  <a:schemeClr val="tx1"/>
                </a:solidFill>
              </a:rPr>
              <a:t>Annual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Income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298" y="1928802"/>
            <a:ext cx="34612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12160" y="188640"/>
            <a:ext cx="313184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Material and Labour costs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directly used to produce the goods/services sold.</a:t>
            </a:r>
          </a:p>
        </p:txBody>
      </p:sp>
      <p:sp>
        <p:nvSpPr>
          <p:cNvPr id="6" name="Oval 5"/>
          <p:cNvSpPr/>
          <p:nvPr/>
        </p:nvSpPr>
        <p:spPr>
          <a:xfrm>
            <a:off x="251520" y="1772816"/>
            <a:ext cx="1571636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From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0760" y="3284984"/>
            <a:ext cx="3143240" cy="3357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A </a:t>
            </a:r>
            <a:r>
              <a:rPr lang="en-GB" sz="3200" b="1" i="1" dirty="0">
                <a:solidFill>
                  <a:schemeClr val="tx1"/>
                </a:solidFill>
              </a:rPr>
              <a:t>proportionate</a:t>
            </a:r>
            <a:r>
              <a:rPr lang="en-GB" sz="3200" b="1" dirty="0">
                <a:solidFill>
                  <a:schemeClr val="tx1"/>
                </a:solidFill>
              </a:rPr>
              <a:t> “allocation” of money spent on machinery, buildings, etc</a:t>
            </a:r>
            <a:r>
              <a:rPr lang="en-GB" sz="3200" b="1" dirty="0"/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47664" y="2348880"/>
            <a:ext cx="1512168" cy="2880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72132" y="1844824"/>
            <a:ext cx="872076" cy="7983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43570" y="3861048"/>
            <a:ext cx="944654" cy="680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35902" y="62116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7504" y="4797152"/>
            <a:ext cx="2555776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Admin., sales, distribution costs, etc.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267744" y="4509120"/>
            <a:ext cx="720080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19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117693"/>
            <a:ext cx="34345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Finance costs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Profit before Tax</a:t>
            </a:r>
          </a:p>
          <a:p>
            <a:r>
              <a:rPr lang="en-GB" sz="3600" b="1" dirty="0"/>
              <a:t>          (</a:t>
            </a:r>
            <a:r>
              <a:rPr lang="en-GB" sz="3600" b="1" u="sng" dirty="0"/>
              <a:t>Tax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Profit after Tax</a:t>
            </a:r>
          </a:p>
          <a:p>
            <a:r>
              <a:rPr lang="en-GB" sz="3600" b="1" dirty="0"/>
              <a:t>     (</a:t>
            </a:r>
            <a:r>
              <a:rPr lang="en-GB" sz="3600" b="1" u="sng" dirty="0"/>
              <a:t>Dividends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Retained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16" y="357166"/>
            <a:ext cx="178595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Interest on Loans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2264" y="1928802"/>
            <a:ext cx="2392224" cy="2071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This is a percentage  of Profit before 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785794"/>
            <a:ext cx="2786018" cy="3286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These are the profits that belong to the owners /the </a:t>
            </a:r>
            <a:r>
              <a:rPr lang="en-GB" sz="3200" b="1" i="1" dirty="0">
                <a:solidFill>
                  <a:schemeClr val="tx1"/>
                </a:solidFill>
              </a:rPr>
              <a:t>shareholders</a:t>
            </a:r>
          </a:p>
        </p:txBody>
      </p:sp>
      <p:sp>
        <p:nvSpPr>
          <p:cNvPr id="8" name="Oval 7"/>
          <p:cNvSpPr/>
          <p:nvPr/>
        </p:nvSpPr>
        <p:spPr>
          <a:xfrm>
            <a:off x="0" y="4429132"/>
            <a:ext cx="2357422" cy="2214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Profits paid out to Owners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86512" y="4500570"/>
            <a:ext cx="2714644" cy="200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Profits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re-invested 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back in the company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929190" y="1785926"/>
            <a:ext cx="2286016" cy="14287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57752" y="3284984"/>
            <a:ext cx="2018504" cy="16442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928794" y="5572140"/>
            <a:ext cx="1357322" cy="3571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714480" y="4071942"/>
            <a:ext cx="1571636" cy="10001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00760" y="5857892"/>
            <a:ext cx="785818" cy="64294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15404" y="6357958"/>
            <a:ext cx="39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117693"/>
            <a:ext cx="34345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Finance costs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Profit before Tax</a:t>
            </a:r>
          </a:p>
          <a:p>
            <a:r>
              <a:rPr lang="en-GB" sz="3600" b="1" dirty="0"/>
              <a:t>          (</a:t>
            </a:r>
            <a:r>
              <a:rPr lang="en-GB" sz="3600" b="1" u="sng" dirty="0"/>
              <a:t>Tax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Profit after Tax</a:t>
            </a:r>
          </a:p>
          <a:p>
            <a:r>
              <a:rPr lang="en-GB" sz="3600" b="1" dirty="0"/>
              <a:t>     (</a:t>
            </a:r>
            <a:r>
              <a:rPr lang="en-GB" sz="3600" b="1" u="sng" dirty="0"/>
              <a:t>Dividends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Retained Profit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5404" y="6357958"/>
            <a:ext cx="39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44208" y="548680"/>
            <a:ext cx="2448272" cy="5616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These two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bottom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lines do NOT usually appear in the Income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43016" y="5534526"/>
            <a:ext cx="3444560" cy="1283253"/>
          </a:xfrm>
          <a:custGeom>
            <a:avLst/>
            <a:gdLst>
              <a:gd name="connsiteX0" fmla="*/ 3240150 w 3444560"/>
              <a:gd name="connsiteY0" fmla="*/ 442762 h 1283253"/>
              <a:gd name="connsiteX1" fmla="*/ 3172773 w 3444560"/>
              <a:gd name="connsiteY1" fmla="*/ 375386 h 1283253"/>
              <a:gd name="connsiteX2" fmla="*/ 3143898 w 3444560"/>
              <a:gd name="connsiteY2" fmla="*/ 356135 h 1283253"/>
              <a:gd name="connsiteX3" fmla="*/ 3076521 w 3444560"/>
              <a:gd name="connsiteY3" fmla="*/ 317634 h 1283253"/>
              <a:gd name="connsiteX4" fmla="*/ 3038020 w 3444560"/>
              <a:gd name="connsiteY4" fmla="*/ 288758 h 1283253"/>
              <a:gd name="connsiteX5" fmla="*/ 3009144 w 3444560"/>
              <a:gd name="connsiteY5" fmla="*/ 269508 h 1283253"/>
              <a:gd name="connsiteX6" fmla="*/ 2980268 w 3444560"/>
              <a:gd name="connsiteY6" fmla="*/ 240632 h 1283253"/>
              <a:gd name="connsiteX7" fmla="*/ 2941767 w 3444560"/>
              <a:gd name="connsiteY7" fmla="*/ 231007 h 1283253"/>
              <a:gd name="connsiteX8" fmla="*/ 2912891 w 3444560"/>
              <a:gd name="connsiteY8" fmla="*/ 211756 h 1283253"/>
              <a:gd name="connsiteX9" fmla="*/ 2884016 w 3444560"/>
              <a:gd name="connsiteY9" fmla="*/ 202131 h 1283253"/>
              <a:gd name="connsiteX10" fmla="*/ 2826264 w 3444560"/>
              <a:gd name="connsiteY10" fmla="*/ 163630 h 1283253"/>
              <a:gd name="connsiteX11" fmla="*/ 2730011 w 3444560"/>
              <a:gd name="connsiteY11" fmla="*/ 125129 h 1283253"/>
              <a:gd name="connsiteX12" fmla="*/ 2701136 w 3444560"/>
              <a:gd name="connsiteY12" fmla="*/ 115503 h 1283253"/>
              <a:gd name="connsiteX13" fmla="*/ 2624133 w 3444560"/>
              <a:gd name="connsiteY13" fmla="*/ 96253 h 1283253"/>
              <a:gd name="connsiteX14" fmla="*/ 2556757 w 3444560"/>
              <a:gd name="connsiteY14" fmla="*/ 67377 h 1283253"/>
              <a:gd name="connsiteX15" fmla="*/ 2489380 w 3444560"/>
              <a:gd name="connsiteY15" fmla="*/ 48127 h 1283253"/>
              <a:gd name="connsiteX16" fmla="*/ 2335376 w 3444560"/>
              <a:gd name="connsiteY16" fmla="*/ 28876 h 1283253"/>
              <a:gd name="connsiteX17" fmla="*/ 2267999 w 3444560"/>
              <a:gd name="connsiteY17" fmla="*/ 19251 h 1283253"/>
              <a:gd name="connsiteX18" fmla="*/ 2142870 w 3444560"/>
              <a:gd name="connsiteY18" fmla="*/ 0 h 1283253"/>
              <a:gd name="connsiteX19" fmla="*/ 1767485 w 3444560"/>
              <a:gd name="connsiteY19" fmla="*/ 28876 h 1283253"/>
              <a:gd name="connsiteX20" fmla="*/ 1680858 w 3444560"/>
              <a:gd name="connsiteY20" fmla="*/ 48127 h 1283253"/>
              <a:gd name="connsiteX21" fmla="*/ 1584605 w 3444560"/>
              <a:gd name="connsiteY21" fmla="*/ 77002 h 1283253"/>
              <a:gd name="connsiteX22" fmla="*/ 1546104 w 3444560"/>
              <a:gd name="connsiteY22" fmla="*/ 96253 h 1283253"/>
              <a:gd name="connsiteX23" fmla="*/ 1382475 w 3444560"/>
              <a:gd name="connsiteY23" fmla="*/ 125129 h 1283253"/>
              <a:gd name="connsiteX24" fmla="*/ 1257346 w 3444560"/>
              <a:gd name="connsiteY24" fmla="*/ 154005 h 1283253"/>
              <a:gd name="connsiteX25" fmla="*/ 1218845 w 3444560"/>
              <a:gd name="connsiteY25" fmla="*/ 163630 h 1283253"/>
              <a:gd name="connsiteX26" fmla="*/ 1093717 w 3444560"/>
              <a:gd name="connsiteY26" fmla="*/ 182880 h 1283253"/>
              <a:gd name="connsiteX27" fmla="*/ 525826 w 3444560"/>
              <a:gd name="connsiteY27" fmla="*/ 192506 h 1283253"/>
              <a:gd name="connsiteX28" fmla="*/ 468075 w 3444560"/>
              <a:gd name="connsiteY28" fmla="*/ 202131 h 1283253"/>
              <a:gd name="connsiteX29" fmla="*/ 400698 w 3444560"/>
              <a:gd name="connsiteY29" fmla="*/ 221381 h 1283253"/>
              <a:gd name="connsiteX30" fmla="*/ 352571 w 3444560"/>
              <a:gd name="connsiteY30" fmla="*/ 231007 h 1283253"/>
              <a:gd name="connsiteX31" fmla="*/ 323696 w 3444560"/>
              <a:gd name="connsiteY31" fmla="*/ 240632 h 1283253"/>
              <a:gd name="connsiteX32" fmla="*/ 256319 w 3444560"/>
              <a:gd name="connsiteY32" fmla="*/ 250257 h 1283253"/>
              <a:gd name="connsiteX33" fmla="*/ 227443 w 3444560"/>
              <a:gd name="connsiteY33" fmla="*/ 259882 h 1283253"/>
              <a:gd name="connsiteX34" fmla="*/ 198567 w 3444560"/>
              <a:gd name="connsiteY34" fmla="*/ 288758 h 1283253"/>
              <a:gd name="connsiteX35" fmla="*/ 169691 w 3444560"/>
              <a:gd name="connsiteY35" fmla="*/ 308009 h 1283253"/>
              <a:gd name="connsiteX36" fmla="*/ 121565 w 3444560"/>
              <a:gd name="connsiteY36" fmla="*/ 375386 h 1283253"/>
              <a:gd name="connsiteX37" fmla="*/ 102315 w 3444560"/>
              <a:gd name="connsiteY37" fmla="*/ 404261 h 1283253"/>
              <a:gd name="connsiteX38" fmla="*/ 73439 w 3444560"/>
              <a:gd name="connsiteY38" fmla="*/ 433137 h 1283253"/>
              <a:gd name="connsiteX39" fmla="*/ 54188 w 3444560"/>
              <a:gd name="connsiteY39" fmla="*/ 490889 h 1283253"/>
              <a:gd name="connsiteX40" fmla="*/ 44563 w 3444560"/>
              <a:gd name="connsiteY40" fmla="*/ 519765 h 1283253"/>
              <a:gd name="connsiteX41" fmla="*/ 25312 w 3444560"/>
              <a:gd name="connsiteY41" fmla="*/ 558266 h 1283253"/>
              <a:gd name="connsiteX42" fmla="*/ 25312 w 3444560"/>
              <a:gd name="connsiteY42" fmla="*/ 924026 h 1283253"/>
              <a:gd name="connsiteX43" fmla="*/ 34938 w 3444560"/>
              <a:gd name="connsiteY43" fmla="*/ 952901 h 1283253"/>
              <a:gd name="connsiteX44" fmla="*/ 54188 w 3444560"/>
              <a:gd name="connsiteY44" fmla="*/ 981777 h 1283253"/>
              <a:gd name="connsiteX45" fmla="*/ 63813 w 3444560"/>
              <a:gd name="connsiteY45" fmla="*/ 1020278 h 1283253"/>
              <a:gd name="connsiteX46" fmla="*/ 150441 w 3444560"/>
              <a:gd name="connsiteY46" fmla="*/ 1087655 h 1283253"/>
              <a:gd name="connsiteX47" fmla="*/ 208192 w 3444560"/>
              <a:gd name="connsiteY47" fmla="*/ 1106906 h 1283253"/>
              <a:gd name="connsiteX48" fmla="*/ 265944 w 3444560"/>
              <a:gd name="connsiteY48" fmla="*/ 1145407 h 1283253"/>
              <a:gd name="connsiteX49" fmla="*/ 333321 w 3444560"/>
              <a:gd name="connsiteY49" fmla="*/ 1164657 h 1283253"/>
              <a:gd name="connsiteX50" fmla="*/ 419948 w 3444560"/>
              <a:gd name="connsiteY50" fmla="*/ 1183908 h 1283253"/>
              <a:gd name="connsiteX51" fmla="*/ 496950 w 3444560"/>
              <a:gd name="connsiteY51" fmla="*/ 1203158 h 1283253"/>
              <a:gd name="connsiteX52" fmla="*/ 689456 w 3444560"/>
              <a:gd name="connsiteY52" fmla="*/ 1222409 h 1283253"/>
              <a:gd name="connsiteX53" fmla="*/ 804959 w 3444560"/>
              <a:gd name="connsiteY53" fmla="*/ 1232034 h 1283253"/>
              <a:gd name="connsiteX54" fmla="*/ 930087 w 3444560"/>
              <a:gd name="connsiteY54" fmla="*/ 1251285 h 1283253"/>
              <a:gd name="connsiteX55" fmla="*/ 1007089 w 3444560"/>
              <a:gd name="connsiteY55" fmla="*/ 1260910 h 1283253"/>
              <a:gd name="connsiteX56" fmla="*/ 1286222 w 3444560"/>
              <a:gd name="connsiteY56" fmla="*/ 1270535 h 1283253"/>
              <a:gd name="connsiteX57" fmla="*/ 2749262 w 3444560"/>
              <a:gd name="connsiteY57" fmla="*/ 1260910 h 1283253"/>
              <a:gd name="connsiteX58" fmla="*/ 2807013 w 3444560"/>
              <a:gd name="connsiteY58" fmla="*/ 1251285 h 1283253"/>
              <a:gd name="connsiteX59" fmla="*/ 3038020 w 3444560"/>
              <a:gd name="connsiteY59" fmla="*/ 1232034 h 1283253"/>
              <a:gd name="connsiteX60" fmla="*/ 3211275 w 3444560"/>
              <a:gd name="connsiteY60" fmla="*/ 1212783 h 1283253"/>
              <a:gd name="connsiteX61" fmla="*/ 3240150 w 3444560"/>
              <a:gd name="connsiteY61" fmla="*/ 1193533 h 1283253"/>
              <a:gd name="connsiteX62" fmla="*/ 3259401 w 3444560"/>
              <a:gd name="connsiteY62" fmla="*/ 1164657 h 1283253"/>
              <a:gd name="connsiteX63" fmla="*/ 3288277 w 3444560"/>
              <a:gd name="connsiteY63" fmla="*/ 1135781 h 1283253"/>
              <a:gd name="connsiteX64" fmla="*/ 3307527 w 3444560"/>
              <a:gd name="connsiteY64" fmla="*/ 1097280 h 1283253"/>
              <a:gd name="connsiteX65" fmla="*/ 3317152 w 3444560"/>
              <a:gd name="connsiteY65" fmla="*/ 1068405 h 1283253"/>
              <a:gd name="connsiteX66" fmla="*/ 3336403 w 3444560"/>
              <a:gd name="connsiteY66" fmla="*/ 1029903 h 1283253"/>
              <a:gd name="connsiteX67" fmla="*/ 3346028 w 3444560"/>
              <a:gd name="connsiteY67" fmla="*/ 972152 h 1283253"/>
              <a:gd name="connsiteX68" fmla="*/ 3365279 w 3444560"/>
              <a:gd name="connsiteY68" fmla="*/ 866274 h 1283253"/>
              <a:gd name="connsiteX69" fmla="*/ 3355653 w 3444560"/>
              <a:gd name="connsiteY69" fmla="*/ 548640 h 1283253"/>
              <a:gd name="connsiteX70" fmla="*/ 3346028 w 3444560"/>
              <a:gd name="connsiteY70" fmla="*/ 423512 h 1283253"/>
              <a:gd name="connsiteX71" fmla="*/ 3297902 w 3444560"/>
              <a:gd name="connsiteY71" fmla="*/ 365760 h 1283253"/>
              <a:gd name="connsiteX72" fmla="*/ 3057270 w 3444560"/>
              <a:gd name="connsiteY72" fmla="*/ 336885 h 1283253"/>
              <a:gd name="connsiteX73" fmla="*/ 3047645 w 3444560"/>
              <a:gd name="connsiteY73" fmla="*/ 327259 h 128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44560" h="1283253">
                <a:moveTo>
                  <a:pt x="3240150" y="442762"/>
                </a:moveTo>
                <a:cubicBezTo>
                  <a:pt x="3196021" y="376569"/>
                  <a:pt x="3223598" y="392327"/>
                  <a:pt x="3172773" y="375386"/>
                </a:cubicBezTo>
                <a:cubicBezTo>
                  <a:pt x="3163148" y="368969"/>
                  <a:pt x="3153942" y="361874"/>
                  <a:pt x="3143898" y="356135"/>
                </a:cubicBezTo>
                <a:cubicBezTo>
                  <a:pt x="3087493" y="323903"/>
                  <a:pt x="3123428" y="351140"/>
                  <a:pt x="3076521" y="317634"/>
                </a:cubicBezTo>
                <a:cubicBezTo>
                  <a:pt x="3063467" y="308310"/>
                  <a:pt x="3051074" y="298082"/>
                  <a:pt x="3038020" y="288758"/>
                </a:cubicBezTo>
                <a:cubicBezTo>
                  <a:pt x="3028607" y="282034"/>
                  <a:pt x="3018031" y="276914"/>
                  <a:pt x="3009144" y="269508"/>
                </a:cubicBezTo>
                <a:cubicBezTo>
                  <a:pt x="2998687" y="260794"/>
                  <a:pt x="2992087" y="247386"/>
                  <a:pt x="2980268" y="240632"/>
                </a:cubicBezTo>
                <a:cubicBezTo>
                  <a:pt x="2968782" y="234069"/>
                  <a:pt x="2954601" y="234215"/>
                  <a:pt x="2941767" y="231007"/>
                </a:cubicBezTo>
                <a:cubicBezTo>
                  <a:pt x="2932142" y="224590"/>
                  <a:pt x="2923238" y="216930"/>
                  <a:pt x="2912891" y="211756"/>
                </a:cubicBezTo>
                <a:cubicBezTo>
                  <a:pt x="2903816" y="207219"/>
                  <a:pt x="2892885" y="207058"/>
                  <a:pt x="2884016" y="202131"/>
                </a:cubicBezTo>
                <a:cubicBezTo>
                  <a:pt x="2863791" y="190895"/>
                  <a:pt x="2848213" y="170946"/>
                  <a:pt x="2826264" y="163630"/>
                </a:cubicBezTo>
                <a:cubicBezTo>
                  <a:pt x="2694831" y="119818"/>
                  <a:pt x="2829136" y="167612"/>
                  <a:pt x="2730011" y="125129"/>
                </a:cubicBezTo>
                <a:cubicBezTo>
                  <a:pt x="2720686" y="121132"/>
                  <a:pt x="2710924" y="118173"/>
                  <a:pt x="2701136" y="115503"/>
                </a:cubicBezTo>
                <a:cubicBezTo>
                  <a:pt x="2675611" y="108542"/>
                  <a:pt x="2624133" y="96253"/>
                  <a:pt x="2624133" y="96253"/>
                </a:cubicBezTo>
                <a:cubicBezTo>
                  <a:pt x="2580176" y="66947"/>
                  <a:pt x="2611141" y="82915"/>
                  <a:pt x="2556757" y="67377"/>
                </a:cubicBezTo>
                <a:cubicBezTo>
                  <a:pt x="2513943" y="55145"/>
                  <a:pt x="2539535" y="58158"/>
                  <a:pt x="2489380" y="48127"/>
                </a:cubicBezTo>
                <a:cubicBezTo>
                  <a:pt x="2421060" y="34463"/>
                  <a:pt x="2415959" y="38356"/>
                  <a:pt x="2335376" y="28876"/>
                </a:cubicBezTo>
                <a:cubicBezTo>
                  <a:pt x="2312844" y="26225"/>
                  <a:pt x="2290487" y="22249"/>
                  <a:pt x="2267999" y="19251"/>
                </a:cubicBezTo>
                <a:cubicBezTo>
                  <a:pt x="2163112" y="5266"/>
                  <a:pt x="2223731" y="16173"/>
                  <a:pt x="2142870" y="0"/>
                </a:cubicBezTo>
                <a:cubicBezTo>
                  <a:pt x="2045423" y="4641"/>
                  <a:pt x="1867602" y="8853"/>
                  <a:pt x="1767485" y="28876"/>
                </a:cubicBezTo>
                <a:cubicBezTo>
                  <a:pt x="1739994" y="34374"/>
                  <a:pt x="1708056" y="39968"/>
                  <a:pt x="1680858" y="48127"/>
                </a:cubicBezTo>
                <a:cubicBezTo>
                  <a:pt x="1563713" y="83271"/>
                  <a:pt x="1673330" y="54821"/>
                  <a:pt x="1584605" y="77002"/>
                </a:cubicBezTo>
                <a:cubicBezTo>
                  <a:pt x="1571771" y="83419"/>
                  <a:pt x="1559947" y="92478"/>
                  <a:pt x="1546104" y="96253"/>
                </a:cubicBezTo>
                <a:cubicBezTo>
                  <a:pt x="1413269" y="132481"/>
                  <a:pt x="1548663" y="69735"/>
                  <a:pt x="1382475" y="125129"/>
                </a:cubicBezTo>
                <a:cubicBezTo>
                  <a:pt x="1283085" y="158258"/>
                  <a:pt x="1367301" y="134013"/>
                  <a:pt x="1257346" y="154005"/>
                </a:cubicBezTo>
                <a:cubicBezTo>
                  <a:pt x="1244331" y="156371"/>
                  <a:pt x="1231817" y="161036"/>
                  <a:pt x="1218845" y="163630"/>
                </a:cubicBezTo>
                <a:cubicBezTo>
                  <a:pt x="1203922" y="166614"/>
                  <a:pt x="1104612" y="182550"/>
                  <a:pt x="1093717" y="182880"/>
                </a:cubicBezTo>
                <a:cubicBezTo>
                  <a:pt x="904480" y="188615"/>
                  <a:pt x="715123" y="189297"/>
                  <a:pt x="525826" y="192506"/>
                </a:cubicBezTo>
                <a:cubicBezTo>
                  <a:pt x="506576" y="195714"/>
                  <a:pt x="487212" y="198304"/>
                  <a:pt x="468075" y="202131"/>
                </a:cubicBezTo>
                <a:cubicBezTo>
                  <a:pt x="378062" y="220133"/>
                  <a:pt x="474079" y="203035"/>
                  <a:pt x="400698" y="221381"/>
                </a:cubicBezTo>
                <a:cubicBezTo>
                  <a:pt x="384826" y="225349"/>
                  <a:pt x="368443" y="227039"/>
                  <a:pt x="352571" y="231007"/>
                </a:cubicBezTo>
                <a:cubicBezTo>
                  <a:pt x="342728" y="233468"/>
                  <a:pt x="333645" y="238642"/>
                  <a:pt x="323696" y="240632"/>
                </a:cubicBezTo>
                <a:cubicBezTo>
                  <a:pt x="301450" y="245081"/>
                  <a:pt x="278778" y="247049"/>
                  <a:pt x="256319" y="250257"/>
                </a:cubicBezTo>
                <a:cubicBezTo>
                  <a:pt x="246694" y="253465"/>
                  <a:pt x="235885" y="254254"/>
                  <a:pt x="227443" y="259882"/>
                </a:cubicBezTo>
                <a:cubicBezTo>
                  <a:pt x="216117" y="267433"/>
                  <a:pt x="209024" y="280044"/>
                  <a:pt x="198567" y="288758"/>
                </a:cubicBezTo>
                <a:cubicBezTo>
                  <a:pt x="189680" y="296164"/>
                  <a:pt x="179316" y="301592"/>
                  <a:pt x="169691" y="308009"/>
                </a:cubicBezTo>
                <a:cubicBezTo>
                  <a:pt x="124334" y="376047"/>
                  <a:pt x="181247" y="291832"/>
                  <a:pt x="121565" y="375386"/>
                </a:cubicBezTo>
                <a:cubicBezTo>
                  <a:pt x="114841" y="384799"/>
                  <a:pt x="109721" y="395374"/>
                  <a:pt x="102315" y="404261"/>
                </a:cubicBezTo>
                <a:cubicBezTo>
                  <a:pt x="93601" y="414718"/>
                  <a:pt x="83064" y="423512"/>
                  <a:pt x="73439" y="433137"/>
                </a:cubicBezTo>
                <a:lnTo>
                  <a:pt x="54188" y="490889"/>
                </a:lnTo>
                <a:cubicBezTo>
                  <a:pt x="50980" y="500514"/>
                  <a:pt x="49101" y="510690"/>
                  <a:pt x="44563" y="519765"/>
                </a:cubicBezTo>
                <a:lnTo>
                  <a:pt x="25312" y="558266"/>
                </a:lnTo>
                <a:cubicBezTo>
                  <a:pt x="0" y="710140"/>
                  <a:pt x="8762" y="634405"/>
                  <a:pt x="25312" y="924026"/>
                </a:cubicBezTo>
                <a:cubicBezTo>
                  <a:pt x="25891" y="934155"/>
                  <a:pt x="30401" y="943826"/>
                  <a:pt x="34938" y="952901"/>
                </a:cubicBezTo>
                <a:cubicBezTo>
                  <a:pt x="40111" y="963248"/>
                  <a:pt x="47771" y="972152"/>
                  <a:pt x="54188" y="981777"/>
                </a:cubicBezTo>
                <a:cubicBezTo>
                  <a:pt x="57396" y="994611"/>
                  <a:pt x="57250" y="1008792"/>
                  <a:pt x="63813" y="1020278"/>
                </a:cubicBezTo>
                <a:cubicBezTo>
                  <a:pt x="75538" y="1040796"/>
                  <a:pt x="138321" y="1083615"/>
                  <a:pt x="150441" y="1087655"/>
                </a:cubicBezTo>
                <a:cubicBezTo>
                  <a:pt x="169691" y="1094072"/>
                  <a:pt x="191308" y="1095650"/>
                  <a:pt x="208192" y="1106906"/>
                </a:cubicBezTo>
                <a:cubicBezTo>
                  <a:pt x="227443" y="1119740"/>
                  <a:pt x="243498" y="1139796"/>
                  <a:pt x="265944" y="1145407"/>
                </a:cubicBezTo>
                <a:cubicBezTo>
                  <a:pt x="386304" y="1175496"/>
                  <a:pt x="236661" y="1137041"/>
                  <a:pt x="333321" y="1164657"/>
                </a:cubicBezTo>
                <a:cubicBezTo>
                  <a:pt x="380005" y="1177995"/>
                  <a:pt x="368358" y="1172002"/>
                  <a:pt x="419948" y="1183908"/>
                </a:cubicBezTo>
                <a:cubicBezTo>
                  <a:pt x="445728" y="1189857"/>
                  <a:pt x="470624" y="1200525"/>
                  <a:pt x="496950" y="1203158"/>
                </a:cubicBezTo>
                <a:lnTo>
                  <a:pt x="689456" y="1222409"/>
                </a:lnTo>
                <a:cubicBezTo>
                  <a:pt x="727957" y="1225617"/>
                  <a:pt x="766537" y="1227990"/>
                  <a:pt x="804959" y="1232034"/>
                </a:cubicBezTo>
                <a:cubicBezTo>
                  <a:pt x="863987" y="1238247"/>
                  <a:pt x="873759" y="1243238"/>
                  <a:pt x="930087" y="1251285"/>
                </a:cubicBezTo>
                <a:cubicBezTo>
                  <a:pt x="955694" y="1254943"/>
                  <a:pt x="981260" y="1259514"/>
                  <a:pt x="1007089" y="1260910"/>
                </a:cubicBezTo>
                <a:cubicBezTo>
                  <a:pt x="1100053" y="1265935"/>
                  <a:pt x="1193178" y="1267327"/>
                  <a:pt x="1286222" y="1270535"/>
                </a:cubicBezTo>
                <a:lnTo>
                  <a:pt x="2749262" y="1260910"/>
                </a:lnTo>
                <a:cubicBezTo>
                  <a:pt x="2768776" y="1260663"/>
                  <a:pt x="2787594" y="1253227"/>
                  <a:pt x="2807013" y="1251285"/>
                </a:cubicBezTo>
                <a:cubicBezTo>
                  <a:pt x="3444560" y="1187529"/>
                  <a:pt x="2559975" y="1283253"/>
                  <a:pt x="3038020" y="1232034"/>
                </a:cubicBezTo>
                <a:lnTo>
                  <a:pt x="3211275" y="1212783"/>
                </a:lnTo>
                <a:cubicBezTo>
                  <a:pt x="3220900" y="1206366"/>
                  <a:pt x="3231970" y="1201713"/>
                  <a:pt x="3240150" y="1193533"/>
                </a:cubicBezTo>
                <a:cubicBezTo>
                  <a:pt x="3248330" y="1185353"/>
                  <a:pt x="3251995" y="1173544"/>
                  <a:pt x="3259401" y="1164657"/>
                </a:cubicBezTo>
                <a:cubicBezTo>
                  <a:pt x="3268115" y="1154200"/>
                  <a:pt x="3278652" y="1145406"/>
                  <a:pt x="3288277" y="1135781"/>
                </a:cubicBezTo>
                <a:cubicBezTo>
                  <a:pt x="3294694" y="1122947"/>
                  <a:pt x="3301875" y="1110468"/>
                  <a:pt x="3307527" y="1097280"/>
                </a:cubicBezTo>
                <a:cubicBezTo>
                  <a:pt x="3311524" y="1087955"/>
                  <a:pt x="3313155" y="1077730"/>
                  <a:pt x="3317152" y="1068405"/>
                </a:cubicBezTo>
                <a:cubicBezTo>
                  <a:pt x="3322804" y="1055216"/>
                  <a:pt x="3329986" y="1042737"/>
                  <a:pt x="3336403" y="1029903"/>
                </a:cubicBezTo>
                <a:cubicBezTo>
                  <a:pt x="3339611" y="1010653"/>
                  <a:pt x="3342537" y="991353"/>
                  <a:pt x="3346028" y="972152"/>
                </a:cubicBezTo>
                <a:cubicBezTo>
                  <a:pt x="3372947" y="824096"/>
                  <a:pt x="3336899" y="1036544"/>
                  <a:pt x="3365279" y="866274"/>
                </a:cubicBezTo>
                <a:cubicBezTo>
                  <a:pt x="3362070" y="760396"/>
                  <a:pt x="3360254" y="654467"/>
                  <a:pt x="3355653" y="548640"/>
                </a:cubicBezTo>
                <a:cubicBezTo>
                  <a:pt x="3353836" y="506847"/>
                  <a:pt x="3351217" y="465022"/>
                  <a:pt x="3346028" y="423512"/>
                </a:cubicBezTo>
                <a:cubicBezTo>
                  <a:pt x="3342317" y="393823"/>
                  <a:pt x="3327148" y="377946"/>
                  <a:pt x="3297902" y="365760"/>
                </a:cubicBezTo>
                <a:cubicBezTo>
                  <a:pt x="3223061" y="334577"/>
                  <a:pt x="3133383" y="345342"/>
                  <a:pt x="3057270" y="336885"/>
                </a:cubicBezTo>
                <a:cubicBezTo>
                  <a:pt x="3052760" y="336384"/>
                  <a:pt x="3050853" y="330468"/>
                  <a:pt x="3047645" y="327259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96136" y="4365104"/>
            <a:ext cx="1008112" cy="16561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504" y="332656"/>
            <a:ext cx="244827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Income Statement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520" y="2708920"/>
            <a:ext cx="201622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....and putting some </a:t>
            </a:r>
            <a:r>
              <a:rPr lang="en-GB" sz="3600" b="1" i="1" dirty="0">
                <a:solidFill>
                  <a:schemeClr val="tx1"/>
                </a:solidFill>
              </a:rPr>
              <a:t>sample</a:t>
            </a:r>
            <a:r>
              <a:rPr lang="en-GB" sz="3600" b="1" dirty="0">
                <a:solidFill>
                  <a:schemeClr val="tx1"/>
                </a:solidFill>
              </a:rPr>
              <a:t> numbers in....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16" grpId="1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3984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Sales revenues:				800,000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Cost of Sales:			        (</a:t>
            </a:r>
            <a:r>
              <a:rPr lang="en-GB" sz="3600" b="1" u="sng" dirty="0"/>
              <a:t>300,000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Profit:					500,000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Depreciation:				(80,000)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Sales/Admin Expenses:	        (</a:t>
            </a:r>
            <a:r>
              <a:rPr lang="en-GB" sz="3600" b="1" u="sng" dirty="0"/>
              <a:t>100,000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Operating Profit:				320,000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Finance Costs:			         (</a:t>
            </a:r>
            <a:r>
              <a:rPr lang="en-GB" sz="3600" b="1" u="sng" dirty="0"/>
              <a:t>50,000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Pre-Tax Profit:					270,000</a:t>
            </a:r>
          </a:p>
          <a:p>
            <a:r>
              <a:rPr lang="en-GB" sz="3600" b="1" i="1" dirty="0"/>
              <a:t>less </a:t>
            </a:r>
            <a:r>
              <a:rPr lang="en-GB" sz="3600" b="1" dirty="0"/>
              <a:t>20%</a:t>
            </a:r>
            <a:r>
              <a:rPr lang="en-GB" sz="3600" b="1" i="1" dirty="0"/>
              <a:t> </a:t>
            </a:r>
            <a:r>
              <a:rPr lang="en-GB" sz="3600" b="1" dirty="0"/>
              <a:t>Tax:				         (</a:t>
            </a:r>
            <a:r>
              <a:rPr lang="en-GB" sz="3600" b="1" u="sng" dirty="0"/>
              <a:t>54,000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After Tax Profit:				216,000 .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7380312" y="188640"/>
            <a:ext cx="50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$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7693"/>
            <a:ext cx="92320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As we said, a company’s income statement </a:t>
            </a:r>
          </a:p>
          <a:p>
            <a:r>
              <a:rPr lang="en-GB" sz="3600" b="1" dirty="0"/>
              <a:t>usually ends with the “after-tax profits”.....</a:t>
            </a:r>
          </a:p>
          <a:p>
            <a:endParaRPr lang="en-GB" sz="3600" b="1" dirty="0"/>
          </a:p>
          <a:p>
            <a:r>
              <a:rPr lang="en-GB" sz="3600" b="1" dirty="0"/>
              <a:t>....but some of this is then paid out to</a:t>
            </a:r>
          </a:p>
          <a:p>
            <a:r>
              <a:rPr lang="en-GB" sz="3600" b="1" dirty="0"/>
              <a:t>the company’s shareholders as “dividends”,</a:t>
            </a:r>
          </a:p>
          <a:p>
            <a:r>
              <a:rPr lang="en-GB" sz="3600" b="1" dirty="0"/>
              <a:t>and the rest – the retained earnings - is </a:t>
            </a:r>
          </a:p>
          <a:p>
            <a:r>
              <a:rPr lang="en-GB" sz="3600" b="1" dirty="0"/>
              <a:t>re-invested back in the company on the </a:t>
            </a:r>
          </a:p>
          <a:p>
            <a:r>
              <a:rPr lang="en-GB" sz="3600" b="1" dirty="0"/>
              <a:t>shareholders behalf. For example:</a:t>
            </a:r>
          </a:p>
          <a:p>
            <a:endParaRPr lang="en-GB" sz="3600" b="1" dirty="0"/>
          </a:p>
          <a:p>
            <a:r>
              <a:rPr lang="en-GB" sz="3600" b="1" dirty="0"/>
              <a:t>After Tax profits:				  216,000</a:t>
            </a:r>
          </a:p>
          <a:p>
            <a:r>
              <a:rPr lang="en-GB" sz="3600" b="1" dirty="0"/>
              <a:t>less Dividends:				(</a:t>
            </a:r>
            <a:r>
              <a:rPr lang="en-GB" sz="3600" b="1" u="sng" dirty="0"/>
              <a:t>100,000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Retained Earnings:				  116,000       .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3808" y="117693"/>
            <a:ext cx="5908669" cy="67403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Earnings/Profits....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Turnover/Sales Revenues.....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Cost of sales.......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Gross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Sales/Admin. expenses....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Operating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Financing costs.....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Pre-tax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Tax......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After-tax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.....but NOT the Dividends or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Retained Earnings.</a:t>
            </a:r>
            <a:r>
              <a:rPr lang="en-GB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20888"/>
            <a:ext cx="2623219" cy="175432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3600" b="1" dirty="0"/>
              <a:t>In the</a:t>
            </a:r>
          </a:p>
          <a:p>
            <a:r>
              <a:rPr lang="en-GB" sz="3600" b="1" dirty="0"/>
              <a:t>Income</a:t>
            </a:r>
          </a:p>
          <a:p>
            <a:r>
              <a:rPr lang="en-GB" sz="3600" b="1" dirty="0"/>
              <a:t>Statement...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7811241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n-GB" sz="3600" b="1" dirty="0"/>
              <a:t>The Statement of Financial Position </a:t>
            </a:r>
          </a:p>
          <a:p>
            <a:r>
              <a:rPr lang="en-GB" sz="3600" b="1" dirty="0"/>
              <a:t>      (SOFP) / Balance Sheet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SOFP contains the value of the </a:t>
            </a:r>
            <a:r>
              <a:rPr lang="en-GB" sz="3600" b="1" i="1" dirty="0"/>
              <a:t>assets</a:t>
            </a:r>
            <a:r>
              <a:rPr lang="en-GB" sz="3600" b="1" dirty="0"/>
              <a:t> that the company owns.... </a:t>
            </a:r>
          </a:p>
          <a:p>
            <a:r>
              <a:rPr lang="en-GB" sz="3600" b="1" dirty="0"/>
              <a:t>but </a:t>
            </a:r>
            <a:r>
              <a:rPr lang="en-GB" sz="3600" b="1" i="1" dirty="0"/>
              <a:t>normally</a:t>
            </a:r>
            <a:r>
              <a:rPr lang="en-GB" sz="3600" b="1" dirty="0"/>
              <a:t>, it only  deals with the </a:t>
            </a:r>
            <a:r>
              <a:rPr lang="en-GB" sz="3600" b="1" i="1" dirty="0"/>
              <a:t>tangible</a:t>
            </a:r>
            <a:r>
              <a:rPr lang="en-GB" sz="3600" b="1" dirty="0"/>
              <a:t> assets – those which have a </a:t>
            </a:r>
            <a:r>
              <a:rPr lang="en-GB" sz="3600" b="1" i="1" dirty="0"/>
              <a:t>clear value</a:t>
            </a:r>
            <a:r>
              <a:rPr lang="en-GB" sz="3600" b="1" dirty="0"/>
              <a:t>, (buildings, equipment, raw materials, etc)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581128"/>
            <a:ext cx="24530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.......and usually, not the </a:t>
            </a:r>
            <a:r>
              <a:rPr lang="en-GB" sz="3600" b="1" i="1" dirty="0"/>
              <a:t>intangible</a:t>
            </a:r>
            <a:r>
              <a:rPr lang="en-GB" sz="3600" b="1" dirty="0"/>
              <a:t> assets  -  </a:t>
            </a:r>
          </a:p>
          <a:p>
            <a:r>
              <a:rPr lang="en-GB" sz="3600" b="1" dirty="0"/>
              <a:t>those that </a:t>
            </a:r>
            <a:r>
              <a:rPr lang="en-GB" sz="3600" b="1" i="1" dirty="0"/>
              <a:t>cannot</a:t>
            </a:r>
            <a:r>
              <a:rPr lang="en-GB" sz="3600" b="1" dirty="0"/>
              <a:t> be easily valued, (the skills </a:t>
            </a:r>
          </a:p>
          <a:p>
            <a:r>
              <a:rPr lang="en-GB" sz="3600" b="1" dirty="0"/>
              <a:t>of the management team, company brands, </a:t>
            </a:r>
          </a:p>
          <a:p>
            <a:r>
              <a:rPr lang="en-GB" sz="3600" b="1" dirty="0"/>
              <a:t>customer contacts, etc.)    			    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1787" y="260648"/>
            <a:ext cx="902221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Now, this point is important. </a:t>
            </a:r>
          </a:p>
          <a:p>
            <a:endParaRPr lang="en-GB" sz="3600" b="1" dirty="0"/>
          </a:p>
          <a:p>
            <a:r>
              <a:rPr lang="en-GB" sz="3600" b="1" dirty="0"/>
              <a:t>The SOFP will not normally contain </a:t>
            </a:r>
          </a:p>
          <a:p>
            <a:r>
              <a:rPr lang="en-GB" sz="3600" b="1" dirty="0"/>
              <a:t>the value of most of the company’s, (very </a:t>
            </a:r>
          </a:p>
          <a:p>
            <a:r>
              <a:rPr lang="en-GB" sz="3600" b="1" dirty="0"/>
              <a:t>valuable), </a:t>
            </a:r>
            <a:r>
              <a:rPr lang="en-GB" sz="3600" b="1" i="1" dirty="0"/>
              <a:t>intangible assets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Because of this, the SOFP does NOT </a:t>
            </a:r>
          </a:p>
          <a:p>
            <a:r>
              <a:rPr lang="en-GB" sz="3600" b="1" dirty="0"/>
              <a:t>place a value on what is the company is worth</a:t>
            </a:r>
          </a:p>
          <a:p>
            <a:r>
              <a:rPr lang="en-GB" sz="3600" b="1" dirty="0"/>
              <a:t>and, in particular....</a:t>
            </a:r>
          </a:p>
          <a:p>
            <a:r>
              <a:rPr lang="en-GB" sz="3600" b="1" dirty="0"/>
              <a:t>....it doesn’t place a value on the </a:t>
            </a:r>
            <a:r>
              <a:rPr lang="en-GB" sz="3600" b="1" i="1" dirty="0"/>
              <a:t>true worth </a:t>
            </a:r>
          </a:p>
          <a:p>
            <a:r>
              <a:rPr lang="en-GB" sz="3600" b="1" dirty="0"/>
              <a:t>of the owner’s stake in the company.        .</a:t>
            </a:r>
          </a:p>
        </p:txBody>
      </p:sp>
    </p:spTree>
    <p:extLst>
      <p:ext uri="{BB962C8B-B14F-4D97-AF65-F5344CB8AC3E}">
        <p14:creationId xmlns:p14="http://schemas.microsoft.com/office/powerpoint/2010/main" val="14277701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09" y="548680"/>
            <a:ext cx="922566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company’s assets are split into two groups: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Non-Current (or Fixed) Assets – the assets, </a:t>
            </a:r>
          </a:p>
          <a:p>
            <a:pPr marL="742950" indent="-742950"/>
            <a:r>
              <a:rPr lang="en-GB" sz="3600" b="1" dirty="0"/>
              <a:t>such as buildings and equipment, which will be </a:t>
            </a:r>
          </a:p>
          <a:p>
            <a:pPr marL="742950" indent="-742950"/>
            <a:r>
              <a:rPr lang="en-GB" sz="3600" b="1" dirty="0"/>
              <a:t>held/kept/used by the company for </a:t>
            </a:r>
            <a:r>
              <a:rPr lang="en-GB" sz="3600" b="1" i="1" dirty="0"/>
              <a:t>1+ years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Current Assets – these are the assets, such</a:t>
            </a:r>
          </a:p>
          <a:p>
            <a:pPr marL="742950" indent="-742950"/>
            <a:r>
              <a:rPr lang="en-GB" sz="3600" b="1" dirty="0"/>
              <a:t>as raw materials, finished goods and debtors</a:t>
            </a:r>
          </a:p>
          <a:p>
            <a:pPr marL="742950" indent="-742950"/>
            <a:r>
              <a:rPr lang="en-GB" sz="3600" b="1" dirty="0"/>
              <a:t>or receivables, (money owed to the company </a:t>
            </a:r>
          </a:p>
          <a:p>
            <a:pPr marL="742950" indent="-742950"/>
            <a:r>
              <a:rPr lang="en-GB" sz="3600" b="1" dirty="0"/>
              <a:t>by customers), which will be converted into </a:t>
            </a:r>
          </a:p>
          <a:p>
            <a:pPr marL="742950" indent="-742950"/>
            <a:r>
              <a:rPr lang="en-GB" sz="3600" b="1" dirty="0"/>
              <a:t>cash within the </a:t>
            </a:r>
            <a:r>
              <a:rPr lang="en-GB" sz="3600" b="1" i="1" dirty="0"/>
              <a:t>next 12 months</a:t>
            </a:r>
            <a:r>
              <a:rPr lang="en-GB" sz="3600" b="1" dirty="0"/>
              <a:t>.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2502" y="332656"/>
            <a:ext cx="147369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Business Finance is all about:</a:t>
            </a:r>
          </a:p>
          <a:p>
            <a:endParaRPr lang="en-GB" sz="3600" b="1" dirty="0"/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Financial </a:t>
            </a:r>
            <a:r>
              <a:rPr lang="en-GB" sz="3600" b="1" i="1" dirty="0"/>
              <a:t>Planning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Making Financial </a:t>
            </a:r>
            <a:r>
              <a:rPr lang="en-GB" sz="3600" b="1" i="1" dirty="0"/>
              <a:t>Decisions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Reporting</a:t>
            </a:r>
            <a:r>
              <a:rPr lang="en-GB" sz="3600" b="1" dirty="0"/>
              <a:t> the Financial Outcomes/Results</a:t>
            </a:r>
          </a:p>
          <a:p>
            <a:endParaRPr lang="en-GB" sz="3600" b="1" dirty="0"/>
          </a:p>
          <a:p>
            <a:r>
              <a:rPr lang="en-GB" sz="3600" b="1" dirty="0"/>
              <a:t>.....and we will assume that the </a:t>
            </a:r>
            <a:r>
              <a:rPr lang="en-GB" sz="3600" b="1" i="1" dirty="0"/>
              <a:t>objective</a:t>
            </a:r>
          </a:p>
          <a:p>
            <a:r>
              <a:rPr lang="en-GB" sz="3600" b="1" dirty="0"/>
              <a:t>of this whole process is to maximize the </a:t>
            </a:r>
          </a:p>
          <a:p>
            <a:r>
              <a:rPr lang="en-GB" sz="3600" b="1" dirty="0"/>
              <a:t>worth of the company and so maximize the</a:t>
            </a:r>
          </a:p>
          <a:p>
            <a:r>
              <a:rPr lang="en-GB" sz="3600" b="1" dirty="0"/>
              <a:t>wealth of the owners of the company – the</a:t>
            </a:r>
          </a:p>
          <a:p>
            <a:r>
              <a:rPr lang="en-GB" sz="3600" b="1" dirty="0"/>
              <a:t>shareholders: Maximizing shareholder value..            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60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600" decel="100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90968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Non-Current assets are valued at their original cost, but then this is steadily reduced each year – via a pre-set formula – over their expected working life. This annual reduction </a:t>
            </a:r>
          </a:p>
          <a:p>
            <a:r>
              <a:rPr lang="en-GB" sz="3600" b="1" dirty="0"/>
              <a:t>in a fixed asset’s value is called </a:t>
            </a:r>
            <a:r>
              <a:rPr lang="en-GB" sz="3600" b="1" i="1" dirty="0"/>
              <a:t>depreciation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Therefore non-current assets are valued in the</a:t>
            </a:r>
          </a:p>
          <a:p>
            <a:r>
              <a:rPr lang="en-GB" sz="3600" b="1" dirty="0"/>
              <a:t>SOFP at: original cost </a:t>
            </a:r>
            <a:r>
              <a:rPr lang="en-GB" sz="3600" b="1" i="1" dirty="0"/>
              <a:t>less</a:t>
            </a:r>
            <a:r>
              <a:rPr lang="en-GB" sz="3600" b="1" dirty="0"/>
              <a:t> cumulative</a:t>
            </a:r>
          </a:p>
          <a:p>
            <a:r>
              <a:rPr lang="en-GB" sz="3600" b="1" dirty="0"/>
              <a:t>depreciation to date, and the result is known </a:t>
            </a:r>
          </a:p>
          <a:p>
            <a:r>
              <a:rPr lang="en-GB" sz="3600" b="1" dirty="0"/>
              <a:t>as the asset’s Net Book Value.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403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Finally, current assets </a:t>
            </a:r>
            <a:r>
              <a:rPr lang="en-GB" sz="3600" b="1" dirty="0"/>
              <a:t>are </a:t>
            </a:r>
            <a:r>
              <a:rPr lang="en-GB" sz="3600" b="1" i="1" dirty="0"/>
              <a:t>not </a:t>
            </a:r>
            <a:r>
              <a:rPr lang="en-GB" sz="3600" b="1" dirty="0"/>
              <a:t>depreciated, </a:t>
            </a:r>
          </a:p>
          <a:p>
            <a:r>
              <a:rPr lang="en-GB" sz="3600" b="1" dirty="0"/>
              <a:t>but are simply valued their cost or value.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…but remember, because it misses out the </a:t>
            </a:r>
          </a:p>
          <a:p>
            <a:r>
              <a:rPr lang="en-GB" sz="3600" b="1" dirty="0"/>
              <a:t>value of many of the intangible non-current </a:t>
            </a:r>
          </a:p>
          <a:p>
            <a:r>
              <a:rPr lang="en-GB" sz="3600" b="1" dirty="0"/>
              <a:t>assets, the SOFP will not correctly </a:t>
            </a:r>
          </a:p>
          <a:p>
            <a:r>
              <a:rPr lang="en-GB" sz="3600" b="1" dirty="0"/>
              <a:t>value the worth of the shareholders equity </a:t>
            </a:r>
          </a:p>
          <a:p>
            <a:r>
              <a:rPr lang="en-GB" sz="3600" b="1" dirty="0"/>
              <a:t>stake in the business.					.</a:t>
            </a:r>
          </a:p>
          <a:p>
            <a:r>
              <a:rPr lang="en-GB" sz="3600" b="1" dirty="0"/>
              <a:t>Assets (tangible) = £100m; </a:t>
            </a:r>
          </a:p>
          <a:p>
            <a:r>
              <a:rPr lang="en-GB" sz="3600" b="1" dirty="0"/>
              <a:t>Liabilities = £40m; SHFs = £60M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90112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company’s assets are only </a:t>
            </a:r>
            <a:r>
              <a:rPr lang="en-GB" sz="3600" b="1" i="1" dirty="0"/>
              <a:t>one half </a:t>
            </a:r>
            <a:r>
              <a:rPr lang="en-GB" sz="3600" b="1" dirty="0"/>
              <a:t>of the</a:t>
            </a:r>
          </a:p>
          <a:p>
            <a:r>
              <a:rPr lang="en-GB" sz="3600" b="1" dirty="0"/>
              <a:t>SOFP ......</a:t>
            </a:r>
          </a:p>
          <a:p>
            <a:r>
              <a:rPr lang="en-GB" sz="3600" b="1" dirty="0"/>
              <a:t>.....the other half consists of the company’s </a:t>
            </a:r>
          </a:p>
          <a:p>
            <a:r>
              <a:rPr lang="en-GB" sz="3600" b="1" i="1" dirty="0"/>
              <a:t>Liabilities</a:t>
            </a:r>
            <a:r>
              <a:rPr lang="en-GB" sz="3600" b="1" dirty="0"/>
              <a:t>, which are normally divided up into </a:t>
            </a:r>
          </a:p>
          <a:p>
            <a:r>
              <a:rPr lang="en-GB" sz="3600" b="1" dirty="0"/>
              <a:t>three groups: </a:t>
            </a:r>
          </a:p>
          <a:p>
            <a:endParaRPr lang="en-GB" sz="3600" b="1" i="1" dirty="0"/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  Non-current (or long-term)</a:t>
            </a:r>
            <a:r>
              <a:rPr lang="en-GB" sz="3600" b="1" dirty="0"/>
              <a:t> liabilities, 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  Current</a:t>
            </a:r>
            <a:r>
              <a:rPr lang="en-GB" sz="3600" b="1" dirty="0"/>
              <a:t> liabilities and the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 Shareholder’s/Owner’s Equity stake.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24" y="188640"/>
            <a:ext cx="926343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liabilities</a:t>
            </a:r>
            <a:r>
              <a:rPr lang="en-GB" sz="3600" b="1" dirty="0"/>
              <a:t> indicate what money the </a:t>
            </a:r>
          </a:p>
          <a:p>
            <a:r>
              <a:rPr lang="en-GB" sz="3600" b="1" dirty="0"/>
              <a:t>company owes. </a:t>
            </a:r>
          </a:p>
          <a:p>
            <a:r>
              <a:rPr lang="en-GB" sz="3600" b="1" dirty="0"/>
              <a:t>The Current liabilities – </a:t>
            </a:r>
          </a:p>
          <a:p>
            <a:r>
              <a:rPr lang="en-GB" sz="3600" b="1" i="1" dirty="0"/>
              <a:t>such as trade payables, (money owing to </a:t>
            </a:r>
          </a:p>
          <a:p>
            <a:r>
              <a:rPr lang="en-GB" sz="3600" b="1" i="1" dirty="0"/>
              <a:t>suppliers), taxes , short-term loans and rent </a:t>
            </a:r>
            <a:r>
              <a:rPr lang="en-GB" sz="3600" b="1" dirty="0"/>
              <a:t>– </a:t>
            </a:r>
          </a:p>
          <a:p>
            <a:r>
              <a:rPr lang="en-GB" sz="3600" b="1" dirty="0"/>
              <a:t>are those liabilities that will have to be paid </a:t>
            </a:r>
          </a:p>
          <a:p>
            <a:r>
              <a:rPr lang="en-GB" sz="3600" b="1" dirty="0"/>
              <a:t>within the next 12 months.</a:t>
            </a:r>
          </a:p>
          <a:p>
            <a:r>
              <a:rPr lang="en-GB" sz="3600" b="1" dirty="0"/>
              <a:t>The Non-Current liabilities – </a:t>
            </a:r>
          </a:p>
          <a:p>
            <a:r>
              <a:rPr lang="en-GB" sz="3600" b="1" i="1" dirty="0"/>
              <a:t>such as longer-term loans </a:t>
            </a:r>
            <a:r>
              <a:rPr lang="en-GB" sz="3600" b="1" dirty="0"/>
              <a:t>– is money owed by </a:t>
            </a:r>
          </a:p>
          <a:p>
            <a:r>
              <a:rPr lang="en-GB" sz="3600" b="1" dirty="0"/>
              <a:t>the company which does not have to be repaid </a:t>
            </a:r>
          </a:p>
          <a:p>
            <a:r>
              <a:rPr lang="en-GB" sz="3600" b="1" dirty="0"/>
              <a:t>until some years, (&gt;1 year), in the future.    	 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43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8400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…..and the Shareholder’s / Owner’s </a:t>
            </a:r>
          </a:p>
          <a:p>
            <a:r>
              <a:rPr lang="en-GB" sz="3600" b="1" dirty="0"/>
              <a:t>Equity stake – which is often referred to as </a:t>
            </a:r>
          </a:p>
          <a:p>
            <a:r>
              <a:rPr lang="en-GB" sz="3600" b="1" dirty="0"/>
              <a:t>the “</a:t>
            </a:r>
            <a:r>
              <a:rPr lang="en-GB" sz="3600" b="1" i="1" dirty="0"/>
              <a:t>Shareholders Funds</a:t>
            </a:r>
            <a:r>
              <a:rPr lang="en-GB" sz="3600" b="1" dirty="0"/>
              <a:t>” – represents the</a:t>
            </a:r>
          </a:p>
          <a:p>
            <a:r>
              <a:rPr lang="en-GB" sz="3600" b="1" dirty="0"/>
              <a:t>owners “stake” in the ownership of the</a:t>
            </a:r>
          </a:p>
          <a:p>
            <a:r>
              <a:rPr lang="en-GB" sz="3600" b="1" dirty="0"/>
              <a:t>company’s assets.</a:t>
            </a:r>
          </a:p>
          <a:p>
            <a:endParaRPr lang="en-GB" sz="3600" b="1" dirty="0"/>
          </a:p>
          <a:p>
            <a:r>
              <a:rPr lang="en-GB" sz="3600" b="1" dirty="0"/>
              <a:t>The “shareholders funds” figure is split into </a:t>
            </a:r>
          </a:p>
          <a:p>
            <a:r>
              <a:rPr lang="en-GB" sz="3600" b="1" dirty="0"/>
              <a:t>two parts: the </a:t>
            </a:r>
            <a:r>
              <a:rPr lang="en-GB" sz="3600" b="1" i="1" dirty="0"/>
              <a:t>share capital </a:t>
            </a:r>
            <a:r>
              <a:rPr lang="en-GB" sz="3600" b="1" dirty="0"/>
              <a:t>and the </a:t>
            </a:r>
            <a:r>
              <a:rPr lang="en-GB" sz="3600" b="1" i="1" dirty="0"/>
              <a:t>reserves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The share capital is the money directly put </a:t>
            </a:r>
          </a:p>
          <a:p>
            <a:r>
              <a:rPr lang="en-GB" sz="3600" b="1" dirty="0"/>
              <a:t>into the company by the shareholders.......   .</a:t>
            </a:r>
          </a:p>
        </p:txBody>
      </p:sp>
    </p:spTree>
    <p:extLst>
      <p:ext uri="{BB962C8B-B14F-4D97-AF65-F5344CB8AC3E}">
        <p14:creationId xmlns:p14="http://schemas.microsoft.com/office/powerpoint/2010/main" val="9753884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74220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...while each year’s retained profits/earnings</a:t>
            </a:r>
          </a:p>
          <a:p>
            <a:r>
              <a:rPr lang="en-GB" sz="3600" b="1" dirty="0"/>
              <a:t>is added into the reserves.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Finally, notice that the SOFP / Balance Sheet </a:t>
            </a:r>
          </a:p>
          <a:p>
            <a:r>
              <a:rPr lang="en-GB" sz="3600" b="1" dirty="0"/>
              <a:t>Values a company’s assets and liabilities </a:t>
            </a:r>
          </a:p>
          <a:p>
            <a:r>
              <a:rPr lang="en-GB" sz="3600" b="1" dirty="0"/>
              <a:t>at each “year-end”.......</a:t>
            </a:r>
          </a:p>
          <a:p>
            <a:r>
              <a:rPr lang="en-GB" sz="3600" b="1" dirty="0"/>
              <a:t>........in other words, at the end of each of </a:t>
            </a:r>
          </a:p>
          <a:p>
            <a:r>
              <a:rPr lang="en-GB" sz="3600" b="1" dirty="0"/>
              <a:t>“accounting year”.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92170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 summary, the SOFP / balance sheet will generally give an accurate value of: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current assets,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tangible</a:t>
            </a:r>
            <a:r>
              <a:rPr lang="en-GB" sz="3600" b="1" dirty="0"/>
              <a:t> non-current assets,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current liabilities, and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non-current liabilities.........     </a:t>
            </a:r>
          </a:p>
          <a:p>
            <a:pPr marL="742950" indent="-742950">
              <a:buAutoNum type="arabicPeriod"/>
            </a:pPr>
            <a:r>
              <a:rPr lang="en-GB" sz="3600" b="1" dirty="0"/>
              <a:t>However, the “Shareholders’ Funds” </a:t>
            </a:r>
          </a:p>
          <a:p>
            <a:pPr marL="742950" indent="-742950"/>
            <a:r>
              <a:rPr lang="en-GB" sz="3600" b="1" dirty="0"/>
              <a:t>       figure will not correctly value the</a:t>
            </a:r>
          </a:p>
          <a:p>
            <a:pPr marL="742950" indent="-742950"/>
            <a:r>
              <a:rPr lang="en-GB" sz="3600" b="1" dirty="0"/>
              <a:t>       shareholders’ investment in the company,</a:t>
            </a:r>
          </a:p>
          <a:p>
            <a:pPr marL="742950" indent="-742950"/>
            <a:r>
              <a:rPr lang="en-GB" sz="3600" b="1" dirty="0"/>
              <a:t>	because the SOFP / balance sheet fails to value the company’s intangible assets                 .</a:t>
            </a:r>
          </a:p>
        </p:txBody>
      </p:sp>
    </p:spTree>
  </p:cSld>
  <p:clrMapOvr>
    <a:masterClrMapping/>
  </p:clrMapOvr>
  <p:transition spd="slow"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18" y="117693"/>
            <a:ext cx="907780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So, what does a company’s SOFP / </a:t>
            </a:r>
          </a:p>
          <a:p>
            <a:r>
              <a:rPr lang="en-GB" sz="3600" b="1" dirty="0"/>
              <a:t>Balance Sheet look like? Remember, there </a:t>
            </a:r>
          </a:p>
          <a:p>
            <a:r>
              <a:rPr lang="en-GB" sz="3600" b="1" dirty="0"/>
              <a:t>will always be these five components: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Current assts.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assets.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Current liabilities.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liabilities.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Owners equity stake / Shareholders funds.</a:t>
            </a:r>
          </a:p>
          <a:p>
            <a:endParaRPr lang="en-GB" sz="3600" b="1" dirty="0"/>
          </a:p>
          <a:p>
            <a:r>
              <a:rPr lang="en-GB" sz="3600" b="1" dirty="0"/>
              <a:t>There are many different formats, but a</a:t>
            </a:r>
          </a:p>
          <a:p>
            <a:r>
              <a:rPr lang="en-GB" sz="3600" b="1" i="1" dirty="0"/>
              <a:t>typical</a:t>
            </a:r>
            <a:r>
              <a:rPr lang="en-GB" sz="3600" b="1" dirty="0"/>
              <a:t>, modern format might look like this.....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47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26" y="0"/>
            <a:ext cx="8964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300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Current liabilities:   (</a:t>
            </a:r>
            <a:r>
              <a:rPr lang="en-GB" sz="3600" b="1" u="sng" dirty="0"/>
              <a:t>160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Net current assets:			  </a:t>
            </a:r>
            <a:r>
              <a:rPr lang="en-GB" sz="3600" b="1" u="sng" dirty="0"/>
              <a:t>140</a:t>
            </a:r>
          </a:p>
          <a:p>
            <a:r>
              <a:rPr lang="en-GB" sz="3600" b="1" dirty="0"/>
              <a:t>Total assets:   				  800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Non-current liabilities:     </a:t>
            </a:r>
            <a:r>
              <a:rPr lang="en-GB" sz="3600" b="1" dirty="0">
                <a:sym typeface="Wingdings" pitchFamily="2" charset="2"/>
              </a:rPr>
              <a:t>(</a:t>
            </a:r>
            <a:r>
              <a:rPr lang="en-GB" sz="3600" b="1" u="sng" dirty="0">
                <a:sym typeface="Wingdings" pitchFamily="2" charset="2"/>
              </a:rPr>
              <a:t>100</a:t>
            </a:r>
            <a:r>
              <a:rPr lang="en-GB" sz="3600" b="1" u="sng" dirty="0"/>
              <a:t>)</a:t>
            </a:r>
          </a:p>
          <a:p>
            <a:r>
              <a:rPr lang="en-GB" sz="3600" b="1" dirty="0"/>
              <a:t>						  </a:t>
            </a:r>
            <a:r>
              <a:rPr lang="en-GB" sz="3600" b="1" u="dbl" dirty="0"/>
              <a:t>700</a:t>
            </a:r>
          </a:p>
          <a:p>
            <a:endParaRPr lang="en-GB" sz="3600" b="1" u="sng" dirty="0"/>
          </a:p>
          <a:p>
            <a:r>
              <a:rPr lang="en-GB" sz="3600" b="1" dirty="0"/>
              <a:t>Share capital:		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</a:t>
            </a:r>
            <a:r>
              <a:rPr lang="en-GB" sz="3600" b="1" u="dbl" dirty="0"/>
              <a:t>700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804248" y="407707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80120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84368" y="4149080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28384" y="4365104"/>
            <a:ext cx="11785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These</a:t>
            </a:r>
            <a:r>
              <a:rPr lang="en-GB" sz="2400" b="1" i="1" dirty="0">
                <a:solidFill>
                  <a:srgbClr val="00B050"/>
                </a:solidFill>
              </a:rPr>
              <a:t> </a:t>
            </a:r>
          </a:p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r>
              <a:rPr lang="en-GB" sz="2400" b="1" dirty="0"/>
              <a:t>balance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116632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$m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6043A54C-3F4C-483D-B6CE-75D996157D20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26" y="0"/>
            <a:ext cx="8964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or maybe like this........</a:t>
            </a:r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	  </a:t>
            </a:r>
            <a:r>
              <a:rPr lang="en-GB" sz="3600" b="1" u="sng" dirty="0"/>
              <a:t>300</a:t>
            </a:r>
          </a:p>
          <a:p>
            <a:r>
              <a:rPr lang="en-GB" sz="3600" b="1" dirty="0"/>
              <a:t>Total assets:				  960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Current liabilities:	          (</a:t>
            </a:r>
            <a:r>
              <a:rPr lang="en-GB" sz="3600" b="1" u="sng" dirty="0"/>
              <a:t>160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Total net assets:			  </a:t>
            </a:r>
            <a:r>
              <a:rPr lang="en-GB" sz="3600" b="1" u="dbl" dirty="0"/>
              <a:t>800</a:t>
            </a:r>
          </a:p>
          <a:p>
            <a:endParaRPr lang="en-GB" sz="3600" b="1" u="sng" dirty="0"/>
          </a:p>
          <a:p>
            <a:r>
              <a:rPr lang="en-GB" sz="3600" b="1" dirty="0"/>
              <a:t>Share capital:		  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700</a:t>
            </a:r>
          </a:p>
          <a:p>
            <a:r>
              <a:rPr lang="en-GB" sz="3600" b="1" dirty="0"/>
              <a:t>Non-current liabilities:    	  </a:t>
            </a:r>
            <a:r>
              <a:rPr lang="en-GB" sz="3600" b="1" u="sng" dirty="0"/>
              <a:t>100</a:t>
            </a:r>
          </a:p>
          <a:p>
            <a:r>
              <a:rPr lang="en-GB" sz="3600" b="1" dirty="0"/>
              <a:t>Total liabilities:		           </a:t>
            </a:r>
            <a:r>
              <a:rPr lang="en-GB" sz="3600" b="1" u="dbl" dirty="0"/>
              <a:t>800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732240" y="299695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08112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12360" y="3068960"/>
            <a:ext cx="0" cy="34563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6376" y="4221088"/>
            <a:ext cx="99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6136" y="0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 $m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04664"/>
            <a:ext cx="938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We can identify 3 types of </a:t>
            </a:r>
            <a:r>
              <a:rPr lang="en-GB" sz="3600" b="1" i="1" dirty="0"/>
              <a:t>Financial Decisions</a:t>
            </a:r>
            <a:r>
              <a:rPr lang="en-GB" sz="3600" b="1" dirty="0"/>
              <a:t>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i="1" dirty="0"/>
              <a:t>Strategic</a:t>
            </a:r>
            <a:r>
              <a:rPr lang="en-GB" sz="3600" b="1" dirty="0"/>
              <a:t> decisions....</a:t>
            </a:r>
          </a:p>
          <a:p>
            <a:pPr marL="742950" indent="-742950"/>
            <a:r>
              <a:rPr lang="en-GB" sz="3600" b="1" dirty="0"/>
              <a:t>					 What should we do?</a:t>
            </a:r>
          </a:p>
          <a:p>
            <a:r>
              <a:rPr lang="en-GB" sz="3600" b="1" i="1" dirty="0"/>
              <a:t>2.</a:t>
            </a:r>
            <a:r>
              <a:rPr lang="en-GB" sz="3600" b="1" dirty="0"/>
              <a:t>    </a:t>
            </a:r>
            <a:r>
              <a:rPr lang="en-GB" sz="3600" b="1" i="1" dirty="0"/>
              <a:t>Tactical</a:t>
            </a:r>
            <a:r>
              <a:rPr lang="en-GB" sz="3600" b="1" dirty="0"/>
              <a:t> decisions....</a:t>
            </a:r>
          </a:p>
          <a:p>
            <a:r>
              <a:rPr lang="en-GB" sz="3600" b="1" dirty="0"/>
              <a:t>                                   How are we going to do it?</a:t>
            </a:r>
          </a:p>
          <a:p>
            <a:endParaRPr lang="en-GB" sz="3600" b="1" dirty="0"/>
          </a:p>
          <a:p>
            <a:r>
              <a:rPr lang="en-GB" sz="3600" b="1" i="1" dirty="0"/>
              <a:t>3.</a:t>
            </a:r>
            <a:r>
              <a:rPr lang="en-GB" sz="3600" b="1" dirty="0"/>
              <a:t>    </a:t>
            </a:r>
            <a:r>
              <a:rPr lang="en-GB" sz="3600" b="1" i="1" dirty="0"/>
              <a:t>Operational </a:t>
            </a:r>
            <a:r>
              <a:rPr lang="en-GB" sz="3600" b="1" dirty="0"/>
              <a:t>decisions.....</a:t>
            </a:r>
          </a:p>
          <a:p>
            <a:r>
              <a:rPr lang="en-GB" sz="3600" b="1" dirty="0"/>
              <a:t>				Actually doing it!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768" y="-311947"/>
            <a:ext cx="8964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or even........</a:t>
            </a:r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	  </a:t>
            </a:r>
            <a:r>
              <a:rPr lang="en-GB" sz="3600" b="1" u="sng" dirty="0"/>
              <a:t>300</a:t>
            </a:r>
          </a:p>
          <a:p>
            <a:r>
              <a:rPr lang="en-GB" sz="3600" b="1" dirty="0"/>
              <a:t>Total assets:				  </a:t>
            </a:r>
            <a:r>
              <a:rPr lang="en-GB" sz="3600" b="1" u="dbl" dirty="0"/>
              <a:t>960</a:t>
            </a:r>
          </a:p>
          <a:p>
            <a:endParaRPr lang="en-GB" sz="3600" b="1" u="dbl" dirty="0"/>
          </a:p>
          <a:p>
            <a:endParaRPr lang="en-GB" sz="3600" b="1" u="sng" dirty="0"/>
          </a:p>
          <a:p>
            <a:r>
              <a:rPr lang="en-GB" sz="3600" b="1" dirty="0"/>
              <a:t>Share capital:		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700</a:t>
            </a:r>
          </a:p>
          <a:p>
            <a:r>
              <a:rPr lang="en-GB" sz="3600" b="1" dirty="0"/>
              <a:t>Non-current liabilities:    	  100</a:t>
            </a:r>
          </a:p>
          <a:p>
            <a:r>
              <a:rPr lang="en-GB" sz="3600" b="1" dirty="0"/>
              <a:t>Current liabilities:		           </a:t>
            </a:r>
            <a:r>
              <a:rPr lang="en-GB" sz="3600" b="1" u="sng" dirty="0"/>
              <a:t>160</a:t>
            </a:r>
            <a:endParaRPr lang="en-GB" sz="3600" b="1" dirty="0"/>
          </a:p>
          <a:p>
            <a:r>
              <a:rPr lang="en-GB" sz="3600" b="1" dirty="0"/>
              <a:t>Total liabilities:		           </a:t>
            </a:r>
            <a:r>
              <a:rPr lang="en-GB" sz="3600" b="1" u="dbl" dirty="0"/>
              <a:t>960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732240" y="184482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08112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>
            <a:stCxn id="8" idx="1"/>
            <a:endCxn id="9" idx="1"/>
          </p:cNvCxnSpPr>
          <p:nvPr/>
        </p:nvCxnSpPr>
        <p:spPr>
          <a:xfrm>
            <a:off x="7812360" y="1988840"/>
            <a:ext cx="0" cy="4464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6376" y="3861048"/>
            <a:ext cx="99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  $m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260648"/>
            <a:ext cx="6804248" cy="56323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 the SOFP / Balance Sheet: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Non-current (tangible) assets,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Current assets,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Non-current liabilities,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Current liabilities and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Equity/Shareholders funds.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…and maybe some of the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Intangible assets…but not all.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093296"/>
            <a:ext cx="3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844824"/>
            <a:ext cx="86113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“Profit” does NOT equal “Cash” because</a:t>
            </a:r>
          </a:p>
          <a:p>
            <a:r>
              <a:rPr lang="en-GB" sz="3600" b="1" dirty="0"/>
              <a:t>of the use of the </a:t>
            </a:r>
            <a:r>
              <a:rPr lang="en-GB" sz="3600" b="1" i="1" dirty="0"/>
              <a:t>accruals</a:t>
            </a:r>
            <a:r>
              <a:rPr lang="en-GB" sz="3600" b="1" dirty="0"/>
              <a:t> or </a:t>
            </a:r>
            <a:r>
              <a:rPr lang="en-GB" sz="3600" b="1" i="1" dirty="0"/>
              <a:t>matching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principle in accounting......</a:t>
            </a:r>
          </a:p>
          <a:p>
            <a:endParaRPr lang="en-GB" sz="3600" b="1" dirty="0"/>
          </a:p>
          <a:p>
            <a:r>
              <a:rPr lang="en-GB" sz="3600" b="1" dirty="0"/>
              <a:t>.....which says that accountants should</a:t>
            </a:r>
          </a:p>
          <a:p>
            <a:r>
              <a:rPr lang="en-GB" sz="3600" b="1" dirty="0"/>
              <a:t>always try to </a:t>
            </a:r>
            <a:r>
              <a:rPr lang="en-GB" sz="3600" b="1" i="1" dirty="0"/>
              <a:t>match</a:t>
            </a:r>
            <a:r>
              <a:rPr lang="en-GB" sz="3600" b="1" dirty="0"/>
              <a:t> costs </a:t>
            </a:r>
            <a:r>
              <a:rPr lang="en-GB" sz="3600" b="1" i="1" dirty="0"/>
              <a:t>only</a:t>
            </a:r>
            <a:r>
              <a:rPr lang="en-GB" sz="3600" b="1" dirty="0"/>
              <a:t> to the</a:t>
            </a:r>
          </a:p>
          <a:p>
            <a:r>
              <a:rPr lang="en-GB" sz="3600" b="1" dirty="0"/>
              <a:t>revenues they generate. For example....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04664"/>
            <a:ext cx="7160230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3.      The Cash Flow Statement or</a:t>
            </a:r>
          </a:p>
          <a:p>
            <a:r>
              <a:rPr lang="en-GB" sz="3600" b="1" dirty="0"/>
              <a:t>      Sources and Application of Funds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7693"/>
            <a:ext cx="873495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company pays $5,000 for 100 component </a:t>
            </a:r>
          </a:p>
          <a:p>
            <a:r>
              <a:rPr lang="en-GB" sz="3600" b="1" dirty="0"/>
              <a:t>parts and then sells 60 of them to customers</a:t>
            </a:r>
          </a:p>
          <a:p>
            <a:r>
              <a:rPr lang="en-GB" sz="3600" b="1" dirty="0"/>
              <a:t>for $6,500. Selling and administration </a:t>
            </a:r>
          </a:p>
          <a:p>
            <a:r>
              <a:rPr lang="en-GB" sz="3600" b="1" dirty="0"/>
              <a:t>expenses cost $1,000.</a:t>
            </a:r>
          </a:p>
          <a:p>
            <a:endParaRPr lang="en-GB" sz="3600" b="1" dirty="0"/>
          </a:p>
          <a:p>
            <a:r>
              <a:rPr lang="en-GB" sz="3600" b="1" dirty="0"/>
              <a:t>The profit calculation is:</a:t>
            </a:r>
          </a:p>
          <a:p>
            <a:endParaRPr lang="en-GB" sz="3600" b="1" dirty="0"/>
          </a:p>
          <a:p>
            <a:r>
              <a:rPr lang="en-GB" sz="3600" b="1" dirty="0"/>
              <a:t>Sales revenues:	 $6,500</a:t>
            </a:r>
          </a:p>
          <a:p>
            <a:r>
              <a:rPr lang="en-GB" sz="3600" b="1" dirty="0"/>
              <a:t>Cost of sales:		</a:t>
            </a:r>
            <a:r>
              <a:rPr lang="en-GB" sz="3600" b="1" u="sng" dirty="0"/>
              <a:t>($3,000</a:t>
            </a:r>
            <a:r>
              <a:rPr lang="en-GB" sz="3600" b="1" dirty="0"/>
              <a:t>)</a:t>
            </a:r>
          </a:p>
          <a:p>
            <a:r>
              <a:rPr lang="en-GB" sz="3600" b="1" i="1" dirty="0"/>
              <a:t>Gross profit</a:t>
            </a:r>
            <a:r>
              <a:rPr lang="en-GB" sz="3600" b="1" dirty="0"/>
              <a:t>:		 $3,500</a:t>
            </a:r>
          </a:p>
          <a:p>
            <a:r>
              <a:rPr lang="en-GB" sz="3600" b="1" dirty="0"/>
              <a:t>Expenses:		</a:t>
            </a:r>
            <a:r>
              <a:rPr lang="en-GB" sz="3600" b="1" u="sng" dirty="0"/>
              <a:t>($1,000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Operating profit:	 $2,500				.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652120" y="4149080"/>
            <a:ext cx="299464" cy="2376264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4653136"/>
            <a:ext cx="2651110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dirty="0"/>
              <a:t>plus 40 units</a:t>
            </a:r>
          </a:p>
          <a:p>
            <a:r>
              <a:rPr lang="en-GB" sz="2800" b="1" dirty="0"/>
              <a:t>of inventory </a:t>
            </a:r>
          </a:p>
          <a:p>
            <a:r>
              <a:rPr lang="en-GB" sz="2800" b="1" dirty="0"/>
              <a:t>valued at $2,000</a:t>
            </a:r>
          </a:p>
        </p:txBody>
      </p:sp>
      <p:sp>
        <p:nvSpPr>
          <p:cNvPr id="6" name="Oval 5"/>
          <p:cNvSpPr/>
          <p:nvPr/>
        </p:nvSpPr>
        <p:spPr>
          <a:xfrm>
            <a:off x="5508104" y="1844824"/>
            <a:ext cx="3456384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i.e.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60% of the $5,000 paid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0072" y="3068960"/>
            <a:ext cx="864096" cy="15841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04664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.....so the company has made an operating  </a:t>
            </a:r>
          </a:p>
          <a:p>
            <a:r>
              <a:rPr lang="en-GB" sz="3600" b="1" dirty="0"/>
              <a:t>profit of $2,500.....</a:t>
            </a:r>
          </a:p>
          <a:p>
            <a:endParaRPr lang="en-GB" sz="3600" b="1" dirty="0"/>
          </a:p>
          <a:p>
            <a:r>
              <a:rPr lang="en-GB" sz="3600" b="1" dirty="0"/>
              <a:t>...    but does that mean it’s got $2,500 of </a:t>
            </a:r>
          </a:p>
          <a:p>
            <a:r>
              <a:rPr lang="en-GB" sz="3600" b="1" dirty="0"/>
              <a:t>cash?</a:t>
            </a:r>
          </a:p>
          <a:p>
            <a:endParaRPr lang="en-GB" sz="3600" b="1" dirty="0"/>
          </a:p>
          <a:p>
            <a:r>
              <a:rPr lang="en-GB" sz="3600" b="1" dirty="0"/>
              <a:t>No it does not. In terms of cash:</a:t>
            </a:r>
          </a:p>
          <a:p>
            <a:endParaRPr lang="en-GB" sz="3600" b="1" dirty="0"/>
          </a:p>
          <a:p>
            <a:r>
              <a:rPr lang="en-GB" sz="3600" b="1" dirty="0"/>
              <a:t>.....Cash in: $6,500, Cash out: $6,000</a:t>
            </a:r>
          </a:p>
          <a:p>
            <a:r>
              <a:rPr lang="en-GB" sz="3600" b="1" dirty="0"/>
              <a:t>          </a:t>
            </a:r>
            <a:r>
              <a:rPr lang="en-GB" sz="3600" b="1" i="1" dirty="0"/>
              <a:t>Net cash balance</a:t>
            </a:r>
            <a:r>
              <a:rPr lang="en-GB" sz="3600" b="1" dirty="0"/>
              <a:t>: $500 only.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9687"/>
            <a:ext cx="85245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“Profit” does NOT equal “Cash” because</a:t>
            </a:r>
          </a:p>
          <a:p>
            <a:r>
              <a:rPr lang="en-GB" sz="3600" b="1" dirty="0"/>
              <a:t>of the use of the </a:t>
            </a:r>
            <a:r>
              <a:rPr lang="en-GB" sz="3600" b="1" i="1" dirty="0"/>
              <a:t>accruals</a:t>
            </a:r>
            <a:r>
              <a:rPr lang="en-GB" sz="3600" b="1" dirty="0"/>
              <a:t> or </a:t>
            </a:r>
            <a:r>
              <a:rPr lang="en-GB" sz="3600" b="1" i="1" dirty="0"/>
              <a:t>matching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principle in accounting......</a:t>
            </a:r>
          </a:p>
          <a:p>
            <a:endParaRPr lang="en-GB" sz="3600" b="1" dirty="0"/>
          </a:p>
          <a:p>
            <a:r>
              <a:rPr lang="en-GB" sz="3600" b="1" dirty="0"/>
              <a:t>.....and also because the Income Statement</a:t>
            </a:r>
          </a:p>
          <a:p>
            <a:r>
              <a:rPr lang="en-GB" sz="3600" b="1" dirty="0"/>
              <a:t>includes </a:t>
            </a:r>
            <a:r>
              <a:rPr lang="en-GB" sz="3600" b="1" i="1" dirty="0"/>
              <a:t>depreciation</a:t>
            </a:r>
            <a:r>
              <a:rPr lang="en-GB" sz="3600" b="1" dirty="0"/>
              <a:t>, which is </a:t>
            </a:r>
            <a:r>
              <a:rPr lang="en-GB" sz="3600" b="1" i="1" dirty="0"/>
              <a:t>not</a:t>
            </a:r>
            <a:r>
              <a:rPr lang="en-GB" sz="3600" b="1" dirty="0"/>
              <a:t> cash. </a:t>
            </a:r>
          </a:p>
          <a:p>
            <a:endParaRPr lang="en-GB" sz="3600" b="1" dirty="0"/>
          </a:p>
          <a:p>
            <a:r>
              <a:rPr lang="en-GB" sz="3600" b="1" dirty="0"/>
              <a:t>.....so the Income Statement looks at </a:t>
            </a:r>
            <a:r>
              <a:rPr lang="en-GB" sz="3600" b="1" i="1" dirty="0"/>
              <a:t>Profit</a:t>
            </a:r>
            <a:endParaRPr lang="en-GB" sz="3600" b="1" dirty="0"/>
          </a:p>
          <a:p>
            <a:r>
              <a:rPr lang="en-GB" sz="3600" b="1" dirty="0"/>
              <a:t>and the Cash Flow Statement looks at </a:t>
            </a:r>
            <a:r>
              <a:rPr lang="en-GB" sz="3600" b="1" i="1" dirty="0"/>
              <a:t>Cash</a:t>
            </a:r>
            <a:r>
              <a:rPr lang="en-GB" sz="36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04664"/>
            <a:ext cx="7160230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3.      The Cash Flow Statement or</a:t>
            </a:r>
          </a:p>
          <a:p>
            <a:r>
              <a:rPr lang="en-GB" sz="3600" b="1" dirty="0"/>
              <a:t>      Sources and Application of Funds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88640"/>
            <a:ext cx="8568952" cy="352839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Just like the Income Statement, the </a:t>
            </a:r>
            <a:r>
              <a:rPr lang="en-GB" sz="3600" b="1" i="1" dirty="0"/>
              <a:t>Cash </a:t>
            </a:r>
          </a:p>
          <a:p>
            <a:r>
              <a:rPr lang="en-GB" sz="3600" b="1" i="1" dirty="0"/>
              <a:t>Flow Statement</a:t>
            </a:r>
            <a:r>
              <a:rPr lang="en-GB" sz="3600" b="1" dirty="0"/>
              <a:t> looks at the flow of cash, </a:t>
            </a:r>
          </a:p>
          <a:p>
            <a:r>
              <a:rPr lang="en-GB" sz="3600" b="1" dirty="0"/>
              <a:t>(or </a:t>
            </a:r>
            <a:r>
              <a:rPr lang="en-GB" sz="3600" b="1" i="1" dirty="0"/>
              <a:t>funds</a:t>
            </a:r>
            <a:r>
              <a:rPr lang="en-GB" sz="3600" b="1" dirty="0"/>
              <a:t>), in and out of the company </a:t>
            </a:r>
            <a:r>
              <a:rPr lang="en-GB" sz="3600" b="1" i="1" dirty="0"/>
              <a:t>over </a:t>
            </a:r>
          </a:p>
          <a:p>
            <a:r>
              <a:rPr lang="en-GB" sz="3600" b="1" i="1" dirty="0"/>
              <a:t>the company’s accounting year.</a:t>
            </a:r>
          </a:p>
          <a:p>
            <a:endParaRPr lang="en-GB" sz="3600" b="1" i="1" dirty="0"/>
          </a:p>
          <a:p>
            <a:r>
              <a:rPr lang="en-GB" sz="3600" b="1" dirty="0"/>
              <a:t>In practice, the content of the </a:t>
            </a:r>
            <a:r>
              <a:rPr lang="en-GB" sz="3600" b="1" i="1" dirty="0"/>
              <a:t>Cash Flow Statement</a:t>
            </a:r>
            <a:r>
              <a:rPr lang="en-GB" sz="3600" b="1" dirty="0"/>
              <a:t> can be quite complex but the structure is always the same....... </a:t>
            </a:r>
          </a:p>
          <a:p>
            <a:r>
              <a:rPr lang="en-GB" sz="3600" b="1" dirty="0"/>
              <a:t>........in simple terms the statement looks </a:t>
            </a:r>
          </a:p>
          <a:p>
            <a:r>
              <a:rPr lang="en-GB" sz="3600" b="1" dirty="0"/>
              <a:t>at the company’s </a:t>
            </a:r>
            <a:r>
              <a:rPr lang="en-GB" sz="3600" b="1" i="1" dirty="0"/>
              <a:t>net cash flow</a:t>
            </a:r>
            <a:r>
              <a:rPr lang="en-GB" sz="3600" b="1" dirty="0"/>
              <a:t>, (cash in </a:t>
            </a:r>
          </a:p>
          <a:p>
            <a:r>
              <a:rPr lang="en-GB" sz="3600" b="1" dirty="0"/>
              <a:t>less cash out), that arises from: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6180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u="sng" dirty="0"/>
              <a:t>1.   Operating Activities </a:t>
            </a:r>
            <a:r>
              <a:rPr lang="en-GB" sz="3600" b="1" dirty="0"/>
              <a:t>– that is,</a:t>
            </a:r>
          </a:p>
          <a:p>
            <a:r>
              <a:rPr lang="en-GB" sz="3600" b="1" dirty="0"/>
              <a:t>selling goods/services to customers.....</a:t>
            </a:r>
          </a:p>
          <a:p>
            <a:endParaRPr lang="en-GB" sz="3600" b="1" dirty="0"/>
          </a:p>
          <a:p>
            <a:r>
              <a:rPr lang="en-GB" sz="3600" b="1" dirty="0"/>
              <a:t>.....and the </a:t>
            </a:r>
            <a:r>
              <a:rPr lang="en-GB" sz="3600" b="1" i="1" dirty="0"/>
              <a:t>net cash flow</a:t>
            </a:r>
            <a:r>
              <a:rPr lang="en-GB" sz="3600" b="1" dirty="0"/>
              <a:t> that arises from</a:t>
            </a:r>
          </a:p>
          <a:p>
            <a:pPr marL="742950" indent="-742950">
              <a:buAutoNum type="arabicPeriod" startAt="2"/>
            </a:pPr>
            <a:r>
              <a:rPr lang="en-GB" sz="3600" b="1" i="1" u="sng" dirty="0"/>
              <a:t>Investing Activities </a:t>
            </a:r>
            <a:r>
              <a:rPr lang="en-GB" sz="3600" b="1" dirty="0"/>
              <a:t>– buying new</a:t>
            </a:r>
          </a:p>
          <a:p>
            <a:pPr marL="742950" indent="-742950"/>
            <a:r>
              <a:rPr lang="en-GB" sz="3600" b="1" dirty="0"/>
              <a:t>machinery, equipment, etc........</a:t>
            </a:r>
          </a:p>
          <a:p>
            <a:pPr marL="742950" indent="-742950"/>
            <a:endParaRPr lang="en-GB" sz="3600" b="1" dirty="0"/>
          </a:p>
          <a:p>
            <a:r>
              <a:rPr lang="en-GB" sz="3600" b="1" dirty="0"/>
              <a:t>.......and the </a:t>
            </a:r>
            <a:r>
              <a:rPr lang="en-GB" sz="3600" b="1" i="1" dirty="0"/>
              <a:t>net cash flow </a:t>
            </a:r>
            <a:r>
              <a:rPr lang="en-GB" sz="3600" b="1" dirty="0"/>
              <a:t>that arises from</a:t>
            </a:r>
          </a:p>
          <a:p>
            <a:r>
              <a:rPr lang="en-GB" sz="3600" b="1" i="1" u="sng" dirty="0"/>
              <a:t>3.    Financing Activities </a:t>
            </a:r>
            <a:r>
              <a:rPr lang="en-GB" sz="3600" b="1" dirty="0"/>
              <a:t>– money borrowed </a:t>
            </a:r>
          </a:p>
          <a:p>
            <a:r>
              <a:rPr lang="en-GB" sz="3600" b="1" dirty="0"/>
              <a:t>from the bank, interest paid on loans, </a:t>
            </a:r>
          </a:p>
          <a:p>
            <a:r>
              <a:rPr lang="en-GB" sz="3600" b="1" dirty="0"/>
              <a:t>dividends paid to shareholders, etc.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6672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net cash flows from </a:t>
            </a:r>
            <a:r>
              <a:rPr lang="en-GB" sz="3600" b="1" i="1" dirty="0"/>
              <a:t>operating</a:t>
            </a:r>
            <a:r>
              <a:rPr lang="en-GB" sz="3600" b="1" dirty="0"/>
              <a:t>, </a:t>
            </a:r>
            <a:r>
              <a:rPr lang="en-GB" sz="3600" b="1" i="1" dirty="0"/>
              <a:t>investing</a:t>
            </a:r>
            <a:r>
              <a:rPr lang="en-GB" sz="3600" b="1" dirty="0"/>
              <a:t> and </a:t>
            </a:r>
            <a:r>
              <a:rPr lang="en-GB" sz="3600" b="1" i="1" dirty="0"/>
              <a:t>financing </a:t>
            </a:r>
            <a:r>
              <a:rPr lang="en-GB" sz="3600" b="1" dirty="0"/>
              <a:t>activities are then all netted out, to give the company’s </a:t>
            </a:r>
            <a:r>
              <a:rPr lang="en-GB" sz="3600" b="1" i="1" dirty="0"/>
              <a:t>net increase or decrease in cash over the year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In this way, the Cash Flow Statement helps to show: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	where the cash has </a:t>
            </a:r>
            <a:r>
              <a:rPr lang="en-GB" sz="3600" b="1" i="1" dirty="0"/>
              <a:t>come from</a:t>
            </a:r>
            <a:r>
              <a:rPr lang="en-GB" sz="3600" b="1" dirty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	how the cash has been </a:t>
            </a:r>
            <a:r>
              <a:rPr lang="en-GB" sz="3600" b="1" i="1" dirty="0"/>
              <a:t>spent</a:t>
            </a:r>
            <a:r>
              <a:rPr lang="en-GB" sz="3600" b="1" dirty="0"/>
              <a:t>, and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	the </a:t>
            </a:r>
            <a:r>
              <a:rPr lang="en-GB" sz="3600" b="1" i="1" dirty="0"/>
              <a:t>overall effect</a:t>
            </a:r>
            <a:r>
              <a:rPr lang="en-GB" sz="3600" b="1" dirty="0"/>
              <a:t> on the company’s net </a:t>
            </a:r>
          </a:p>
          <a:p>
            <a:r>
              <a:rPr lang="en-GB" sz="3600" b="1" dirty="0"/>
              <a:t>  	cash balance.                                            .                      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068960"/>
            <a:ext cx="2069797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Re-cap: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260648"/>
            <a:ext cx="6160661" cy="618630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Cash Flow Statement: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Profit ≠ Cash......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Matching/depreciation......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Income statement››››profit....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Cash flow statement››››cash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from Operating activities....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from Investing activities.....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from Financing activities.........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Come from?....gone to?......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Net effect on cash balances......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23731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43918" y="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*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76672"/>
            <a:ext cx="9181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Strategic decisions </a:t>
            </a:r>
            <a:r>
              <a:rPr lang="en-GB" sz="3600" b="1" dirty="0"/>
              <a:t>are taken by the </a:t>
            </a:r>
            <a:r>
              <a:rPr lang="en-GB" sz="3600" b="1" i="1" dirty="0"/>
              <a:t>senior</a:t>
            </a:r>
          </a:p>
          <a:p>
            <a:r>
              <a:rPr lang="en-GB" sz="3600" b="1" dirty="0"/>
              <a:t>financial management team.....</a:t>
            </a:r>
          </a:p>
          <a:p>
            <a:endParaRPr lang="en-GB" sz="3600" b="1" dirty="0"/>
          </a:p>
          <a:p>
            <a:r>
              <a:rPr lang="en-GB" sz="3600" b="1" i="1" dirty="0"/>
              <a:t>Tactical decisions </a:t>
            </a:r>
            <a:r>
              <a:rPr lang="en-GB" sz="3600" b="1" dirty="0"/>
              <a:t>are taken by the </a:t>
            </a:r>
            <a:r>
              <a:rPr lang="en-GB" sz="3600" b="1" i="1" dirty="0"/>
              <a:t>middle</a:t>
            </a:r>
          </a:p>
          <a:p>
            <a:r>
              <a:rPr lang="en-GB" sz="3600" b="1" dirty="0"/>
              <a:t>financial managers, and......</a:t>
            </a:r>
          </a:p>
          <a:p>
            <a:endParaRPr lang="en-GB" sz="3600" b="1" dirty="0"/>
          </a:p>
          <a:p>
            <a:r>
              <a:rPr lang="en-GB" sz="3600" b="1" i="1" dirty="0"/>
              <a:t>Operational decisions </a:t>
            </a:r>
            <a:r>
              <a:rPr lang="en-GB" sz="3600" b="1" dirty="0"/>
              <a:t>are taken by the</a:t>
            </a:r>
          </a:p>
          <a:p>
            <a:r>
              <a:rPr lang="en-GB" sz="3600" b="1" i="1" dirty="0"/>
              <a:t>junior</a:t>
            </a:r>
            <a:r>
              <a:rPr lang="en-GB" sz="3600" b="1" dirty="0"/>
              <a:t> members of the financial management</a:t>
            </a:r>
          </a:p>
          <a:p>
            <a:r>
              <a:rPr lang="en-GB" sz="3600" b="1" dirty="0"/>
              <a:t>team.                            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50" y="117693"/>
            <a:ext cx="85986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...and, as we shall see, at the CENTRE of all </a:t>
            </a:r>
          </a:p>
          <a:p>
            <a:r>
              <a:rPr lang="en-GB" sz="3600" b="1" dirty="0"/>
              <a:t>this decision making are the 3 Key Financial </a:t>
            </a:r>
          </a:p>
          <a:p>
            <a:r>
              <a:rPr lang="en-GB" sz="3600" b="1" dirty="0"/>
              <a:t>Accounting Statements:</a:t>
            </a:r>
          </a:p>
          <a:p>
            <a:endParaRPr lang="en-GB" sz="3600" b="1" dirty="0"/>
          </a:p>
          <a:p>
            <a:r>
              <a:rPr lang="en-GB" sz="3600" b="1" dirty="0"/>
              <a:t>1.	The </a:t>
            </a:r>
            <a:r>
              <a:rPr lang="en-GB" sz="3600" b="1" i="1" dirty="0"/>
              <a:t>Income Statement</a:t>
            </a:r>
            <a:r>
              <a:rPr lang="en-GB" sz="3600" b="1" dirty="0"/>
              <a:t> or </a:t>
            </a:r>
          </a:p>
          <a:p>
            <a:pPr marL="742950" indent="-742950"/>
            <a:r>
              <a:rPr lang="en-GB" sz="3600" b="1" dirty="0"/>
              <a:t>		</a:t>
            </a:r>
            <a:r>
              <a:rPr lang="en-GB" sz="3600" b="1" i="1" dirty="0"/>
              <a:t>Profit and Loss</a:t>
            </a:r>
            <a:r>
              <a:rPr lang="en-GB" sz="3600" b="1" dirty="0"/>
              <a:t> </a:t>
            </a:r>
            <a:r>
              <a:rPr lang="en-GB" sz="3600" b="1" i="1" dirty="0"/>
              <a:t>Account</a:t>
            </a:r>
            <a:r>
              <a:rPr lang="en-GB" sz="3600" b="1" dirty="0"/>
              <a:t>,</a:t>
            </a:r>
          </a:p>
          <a:p>
            <a:pPr marL="742950" indent="-742950"/>
            <a:endParaRPr lang="en-GB" sz="3600" b="1" dirty="0"/>
          </a:p>
          <a:p>
            <a:r>
              <a:rPr lang="en-GB" sz="3600" b="1" dirty="0"/>
              <a:t>2. 	The </a:t>
            </a:r>
            <a:r>
              <a:rPr lang="en-GB" sz="3600" b="1" i="1" dirty="0"/>
              <a:t>Balance Sheet</a:t>
            </a:r>
            <a:r>
              <a:rPr lang="en-GB" sz="3600" b="1" dirty="0"/>
              <a:t> or </a:t>
            </a:r>
          </a:p>
          <a:p>
            <a:r>
              <a:rPr lang="en-GB" sz="3600" b="1" dirty="0"/>
              <a:t>	</a:t>
            </a:r>
            <a:r>
              <a:rPr lang="en-GB" sz="3600" b="1" i="1" dirty="0"/>
              <a:t>Statement of Financial Position</a:t>
            </a:r>
            <a:r>
              <a:rPr lang="en-GB" sz="3600" b="1" dirty="0"/>
              <a:t>, and</a:t>
            </a:r>
          </a:p>
          <a:p>
            <a:endParaRPr lang="en-GB" sz="3600" b="1" dirty="0"/>
          </a:p>
          <a:p>
            <a:pPr marL="742950" indent="-742950">
              <a:buAutoNum type="arabicPeriod" startAt="3"/>
            </a:pPr>
            <a:r>
              <a:rPr lang="en-GB" sz="3600" b="1" dirty="0"/>
              <a:t>The </a:t>
            </a:r>
            <a:r>
              <a:rPr lang="en-GB" sz="3600" b="1" i="1" dirty="0"/>
              <a:t>Cash Flow Statement</a:t>
            </a:r>
            <a:r>
              <a:rPr lang="en-GB" sz="3600" b="1" dirty="0"/>
              <a:t> or</a:t>
            </a:r>
          </a:p>
          <a:p>
            <a:pPr marL="742950" indent="-742950"/>
            <a:r>
              <a:rPr lang="en-GB" sz="3600" b="1" dirty="0"/>
              <a:t>	 </a:t>
            </a:r>
            <a:r>
              <a:rPr lang="en-GB" sz="3600" b="1" i="1" dirty="0"/>
              <a:t>Sources and Applications of Cash......</a:t>
            </a:r>
            <a:r>
              <a:rPr lang="en-GB" sz="3600" b="1" dirty="0"/>
              <a:t>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772816"/>
            <a:ext cx="6552728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Financial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9294"/>
            <a:ext cx="889301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Accountants </a:t>
            </a:r>
            <a:r>
              <a:rPr lang="en-GB" sz="3200" b="1" i="1" dirty="0"/>
              <a:t>produce</a:t>
            </a:r>
            <a:r>
              <a:rPr lang="en-GB" sz="3200" b="1" dirty="0"/>
              <a:t> or </a:t>
            </a:r>
            <a:r>
              <a:rPr lang="en-GB" sz="3200" b="1" i="1" dirty="0"/>
              <a:t>use</a:t>
            </a:r>
            <a:r>
              <a:rPr lang="en-GB" sz="3200" b="1" dirty="0"/>
              <a:t> </a:t>
            </a:r>
            <a:r>
              <a:rPr lang="en-GB" sz="3200" b="1" i="1" dirty="0"/>
              <a:t>financial data</a:t>
            </a:r>
            <a:r>
              <a:rPr lang="en-GB" sz="3200" b="1" dirty="0"/>
              <a:t>/</a:t>
            </a:r>
          </a:p>
          <a:p>
            <a:r>
              <a:rPr lang="en-GB" sz="3200" b="1" i="1" dirty="0"/>
              <a:t>information</a:t>
            </a:r>
            <a:r>
              <a:rPr lang="en-GB" sz="3200" b="1" dirty="0"/>
              <a:t> which is needed by anyone – inside or</a:t>
            </a:r>
          </a:p>
          <a:p>
            <a:r>
              <a:rPr lang="en-GB" sz="3200" b="1" dirty="0"/>
              <a:t>outside the company - with an interest in what the </a:t>
            </a:r>
          </a:p>
          <a:p>
            <a:r>
              <a:rPr lang="en-GB" sz="3200" b="1" dirty="0"/>
              <a:t>company does and/or how it does it – the </a:t>
            </a:r>
          </a:p>
          <a:p>
            <a:r>
              <a:rPr lang="en-GB" sz="3200" b="1" dirty="0"/>
              <a:t>company’s </a:t>
            </a:r>
            <a:r>
              <a:rPr lang="en-GB" sz="3200" b="1" i="1" dirty="0"/>
              <a:t>STAKEHOLDERS </a:t>
            </a:r>
            <a:r>
              <a:rPr lang="en-GB" sz="3200" b="1" dirty="0"/>
              <a:t>who are: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Government/tax authorities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Owners/Investors/Shareholders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Lenders 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Managers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Employees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Suppliers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Customers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and the Community......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9385</TotalTime>
  <Words>3806</Words>
  <Application>Microsoft Macintosh PowerPoint</Application>
  <PresentationFormat>On-screen Show (4:3)</PresentationFormat>
  <Paragraphs>709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908</cp:revision>
  <dcterms:created xsi:type="dcterms:W3CDTF">2013-05-09T15:31:40Z</dcterms:created>
  <dcterms:modified xsi:type="dcterms:W3CDTF">2021-04-14T11:19:15Z</dcterms:modified>
</cp:coreProperties>
</file>