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615" r:id="rId2"/>
    <p:sldId id="347" r:id="rId3"/>
    <p:sldId id="351" r:id="rId4"/>
    <p:sldId id="878" r:id="rId5"/>
    <p:sldId id="879" r:id="rId6"/>
    <p:sldId id="348" r:id="rId7"/>
    <p:sldId id="349" r:id="rId8"/>
    <p:sldId id="881" r:id="rId9"/>
    <p:sldId id="355" r:id="rId10"/>
    <p:sldId id="880" r:id="rId11"/>
    <p:sldId id="354" r:id="rId12"/>
    <p:sldId id="356" r:id="rId13"/>
    <p:sldId id="882" r:id="rId14"/>
    <p:sldId id="358" r:id="rId15"/>
    <p:sldId id="359" r:id="rId16"/>
    <p:sldId id="360" r:id="rId17"/>
    <p:sldId id="361" r:id="rId18"/>
    <p:sldId id="366" r:id="rId19"/>
    <p:sldId id="466" r:id="rId20"/>
    <p:sldId id="365" r:id="rId21"/>
    <p:sldId id="468" r:id="rId22"/>
    <p:sldId id="469" r:id="rId23"/>
    <p:sldId id="363" r:id="rId24"/>
    <p:sldId id="883" r:id="rId25"/>
    <p:sldId id="368" r:id="rId26"/>
    <p:sldId id="884" r:id="rId27"/>
    <p:sldId id="889" r:id="rId28"/>
    <p:sldId id="806" r:id="rId29"/>
    <p:sldId id="885" r:id="rId30"/>
    <p:sldId id="886" r:id="rId31"/>
    <p:sldId id="369" r:id="rId32"/>
    <p:sldId id="807" r:id="rId33"/>
    <p:sldId id="370" r:id="rId34"/>
    <p:sldId id="896" r:id="rId35"/>
    <p:sldId id="371" r:id="rId36"/>
    <p:sldId id="372" r:id="rId37"/>
    <p:sldId id="373" r:id="rId38"/>
    <p:sldId id="374" r:id="rId39"/>
    <p:sldId id="779" r:id="rId40"/>
    <p:sldId id="780" r:id="rId41"/>
    <p:sldId id="887" r:id="rId42"/>
    <p:sldId id="897" r:id="rId43"/>
    <p:sldId id="893" r:id="rId44"/>
    <p:sldId id="894" r:id="rId45"/>
    <p:sldId id="895" r:id="rId46"/>
    <p:sldId id="475" r:id="rId47"/>
    <p:sldId id="844" r:id="rId48"/>
    <p:sldId id="845" r:id="rId49"/>
    <p:sldId id="846" r:id="rId50"/>
    <p:sldId id="847" r:id="rId51"/>
    <p:sldId id="460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90347" autoAdjust="0"/>
  </p:normalViewPr>
  <p:slideViewPr>
    <p:cSldViewPr>
      <p:cViewPr varScale="1">
        <p:scale>
          <a:sx n="103" d="100"/>
          <a:sy n="103" d="100"/>
        </p:scale>
        <p:origin x="18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528F1-BD93-4A31-B777-37355354BFFB}" type="datetimeFigureOut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799F9-063A-4753-9F7F-293930345C2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00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56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A8D-2D74-429F-90CA-EA1877C633D7}" type="datetime1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7A4A-1E04-4B9B-B425-D9DC73E75935}" type="datetime1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333-AB45-4724-96ED-EAE9635B22C4}" type="datetime1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FC09-9298-4BEE-8746-6C7644965D53}" type="datetime1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E30-318F-4C16-9790-F08C83659176}" type="datetime1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0954-B977-433C-9462-AF3464322CF6}" type="datetime1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F595-EAAE-4DDE-9E1F-C7C108ABE38F}" type="datetime1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C17A-181C-443A-8A34-D477E77D2624}" type="datetime1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8027-76A6-4E33-A356-47C826E45ACA}" type="datetime1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F641-53A7-44A7-8BD6-4F26BC7C0E05}" type="datetime1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AF33-33D2-410B-87F7-052514A3EBC2}" type="datetime1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E5AB-7DE2-4BCF-B365-5C073D053C8D}" type="datetime1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 dir="d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51520" y="1628800"/>
            <a:ext cx="8640960" cy="31700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/>
              <a:t> WEEK 4 NOTES </a:t>
            </a:r>
          </a:p>
          <a:p>
            <a:r>
              <a:rPr lang="en-GB" sz="4000" b="1" dirty="0"/>
              <a:t>(Relevant for Assignment 1)                   </a:t>
            </a:r>
          </a:p>
          <a:p>
            <a:r>
              <a:rPr lang="en-GB" sz="4000" b="1" dirty="0"/>
              <a:t>			</a:t>
            </a:r>
          </a:p>
          <a:p>
            <a:r>
              <a:rPr lang="en-GB" sz="4000" b="1" dirty="0"/>
              <a:t>	 Financial Statement Analysis</a:t>
            </a:r>
          </a:p>
          <a:p>
            <a:endParaRPr lang="en-GB" sz="40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332656"/>
            <a:ext cx="877849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There is a very useful variant of </a:t>
            </a:r>
            <a:r>
              <a:rPr lang="en-GB" sz="3600" b="1" dirty="0" err="1"/>
              <a:t>RoE</a:t>
            </a:r>
            <a:r>
              <a:rPr lang="en-GB" sz="3600" b="1" dirty="0"/>
              <a:t>, called</a:t>
            </a:r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which examines the </a:t>
            </a:r>
            <a:r>
              <a:rPr lang="en-GB" sz="3600" b="1" i="1" dirty="0"/>
              <a:t>components</a:t>
            </a:r>
            <a:r>
              <a:rPr lang="en-GB" sz="3600" b="1" dirty="0"/>
              <a:t> of the</a:t>
            </a:r>
          </a:p>
          <a:p>
            <a:r>
              <a:rPr lang="en-GB" sz="3600" b="1" dirty="0"/>
              <a:t>ROE and so helps to provide some useful</a:t>
            </a:r>
          </a:p>
          <a:p>
            <a:r>
              <a:rPr lang="en-GB" sz="3600" b="1" dirty="0"/>
              <a:t>insights into what determines the company’s</a:t>
            </a:r>
          </a:p>
          <a:p>
            <a:r>
              <a:rPr lang="en-GB" sz="3600" b="1" dirty="0"/>
              <a:t>profitability, from the shareholders’ </a:t>
            </a:r>
          </a:p>
          <a:p>
            <a:r>
              <a:rPr lang="en-GB" sz="3600" b="1" dirty="0"/>
              <a:t>viewpoint. We’ll look at this a little later.     . </a:t>
            </a:r>
          </a:p>
          <a:p>
            <a:endParaRPr lang="en-GB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1187624" y="1556792"/>
            <a:ext cx="640871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rgbClr val="002060"/>
                </a:solidFill>
              </a:rPr>
              <a:t>DuPont Analysis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51520" y="117693"/>
            <a:ext cx="8719054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3600" b="1" dirty="0"/>
          </a:p>
          <a:p>
            <a:endParaRPr lang="en-GB" sz="3600" b="1" u="sng" dirty="0"/>
          </a:p>
          <a:p>
            <a:r>
              <a:rPr lang="en-GB" sz="3600" b="1" dirty="0"/>
              <a:t>We’ve already covered many of these when </a:t>
            </a:r>
          </a:p>
          <a:p>
            <a:r>
              <a:rPr lang="en-GB" sz="3600" b="1" dirty="0"/>
              <a:t>looking at Working Capital management....</a:t>
            </a:r>
          </a:p>
          <a:p>
            <a:pPr marL="742950" indent="-742950">
              <a:buAutoNum type="arabicPeriod"/>
            </a:pPr>
            <a:r>
              <a:rPr lang="en-GB" sz="3600" b="1" i="1" dirty="0"/>
              <a:t>Inventory Days</a:t>
            </a:r>
            <a:endParaRPr lang="en-GB" sz="3600" b="1" dirty="0"/>
          </a:p>
          <a:p>
            <a:pPr marL="742950" indent="-742950">
              <a:buAutoNum type="arabicPeriod"/>
            </a:pPr>
            <a:r>
              <a:rPr lang="en-GB" sz="3600" b="1" i="1" dirty="0"/>
              <a:t>Receivable Days</a:t>
            </a:r>
            <a:r>
              <a:rPr lang="en-GB" sz="3600" b="1" dirty="0"/>
              <a:t>.</a:t>
            </a:r>
          </a:p>
          <a:p>
            <a:pPr marL="742950" indent="-742950">
              <a:buAutoNum type="arabicPeriod"/>
            </a:pPr>
            <a:r>
              <a:rPr lang="en-GB" sz="3600" b="1" i="1" dirty="0"/>
              <a:t>Payable Days</a:t>
            </a:r>
            <a:r>
              <a:rPr lang="en-GB" sz="3600" b="1" dirty="0"/>
              <a:t>.</a:t>
            </a:r>
          </a:p>
          <a:p>
            <a:pPr marL="742950" indent="-742950">
              <a:buAutoNum type="arabicPeriod"/>
            </a:pPr>
            <a:r>
              <a:rPr lang="en-GB" sz="3600" b="1" i="1" dirty="0"/>
              <a:t>WC Turnover.</a:t>
            </a:r>
          </a:p>
          <a:p>
            <a:pPr marL="742950" indent="-742950">
              <a:buAutoNum type="arabicPeriod"/>
            </a:pPr>
            <a:r>
              <a:rPr lang="en-GB" sz="3600" b="1" i="1" dirty="0"/>
              <a:t>Cash Operating Cycle</a:t>
            </a:r>
            <a:r>
              <a:rPr lang="en-GB" sz="3600" b="1" dirty="0"/>
              <a:t>, (sometimes called</a:t>
            </a:r>
          </a:p>
          <a:p>
            <a:pPr marL="742950" indent="-742950"/>
            <a:r>
              <a:rPr lang="en-GB" sz="3600" b="1" dirty="0"/>
              <a:t>        the </a:t>
            </a:r>
            <a:r>
              <a:rPr lang="en-GB" sz="3600" b="1" i="1" dirty="0"/>
              <a:t>Cash Conversion Cycle)</a:t>
            </a:r>
            <a:r>
              <a:rPr lang="en-GB" sz="3600" b="1" dirty="0"/>
              <a:t>.</a:t>
            </a:r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But in addition we have......                            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32656"/>
            <a:ext cx="7920880" cy="64633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           Efficiency or Activity ratios</a:t>
            </a:r>
          </a:p>
        </p:txBody>
      </p:sp>
      <p:sp>
        <p:nvSpPr>
          <p:cNvPr id="5" name="Right Brace 4"/>
          <p:cNvSpPr/>
          <p:nvPr/>
        </p:nvSpPr>
        <p:spPr>
          <a:xfrm>
            <a:off x="5220072" y="2564904"/>
            <a:ext cx="288032" cy="1296144"/>
          </a:xfrm>
          <a:prstGeom prst="rightBrace">
            <a:avLst>
              <a:gd name="adj1" fmla="val 8333"/>
              <a:gd name="adj2" fmla="val 5070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868144" y="2636912"/>
            <a:ext cx="3168352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or the Turnover ratios....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9512" y="0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endParaRPr lang="en-GB" sz="3600" b="1" dirty="0"/>
          </a:p>
          <a:p>
            <a:pPr marL="742950" indent="-742950"/>
            <a:endParaRPr lang="en-GB" sz="36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7584" y="1844824"/>
            <a:ext cx="61926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17693"/>
            <a:ext cx="87849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/>
              <a:t>6.</a:t>
            </a:r>
            <a:r>
              <a:rPr lang="en-GB" sz="3600" b="1" i="1" dirty="0">
                <a:solidFill>
                  <a:srgbClr val="FF0000"/>
                </a:solidFill>
              </a:rPr>
              <a:t>    </a:t>
            </a:r>
            <a:r>
              <a:rPr lang="en-GB" sz="3600" b="1" i="1" dirty="0"/>
              <a:t>Asset Turnover ratio</a:t>
            </a:r>
          </a:p>
          <a:p>
            <a:pPr marL="742950" indent="-742950"/>
            <a:endParaRPr lang="en-GB" sz="3600" b="1" i="1" dirty="0"/>
          </a:p>
          <a:p>
            <a:pPr marL="742950" indent="-742950"/>
            <a:r>
              <a:rPr lang="en-GB" sz="3600" b="1" i="1" dirty="0"/>
              <a:t>                     Sales Revenues</a:t>
            </a:r>
          </a:p>
          <a:p>
            <a:pPr marL="742950" indent="-742950"/>
            <a:r>
              <a:rPr lang="en-GB" sz="3600" b="1" i="1" dirty="0"/>
              <a:t>     Fixed Assets + Net Current Assets</a:t>
            </a:r>
            <a:endParaRPr lang="en-GB" sz="3600" b="1" dirty="0"/>
          </a:p>
          <a:p>
            <a:pPr marL="742950" indent="-742950"/>
            <a:r>
              <a:rPr lang="en-GB" sz="3600" b="1" dirty="0"/>
              <a:t>....which indicates how many $-worth of </a:t>
            </a:r>
          </a:p>
          <a:p>
            <a:pPr marL="742950" indent="-742950"/>
            <a:r>
              <a:rPr lang="en-GB" sz="3600" b="1" dirty="0"/>
              <a:t>sales are generated from every $1 invested in</a:t>
            </a:r>
          </a:p>
          <a:p>
            <a:pPr marL="742950" indent="-742950"/>
            <a:r>
              <a:rPr lang="en-GB" sz="3600" b="1" dirty="0"/>
              <a:t>assets. The higher, the better, but.....</a:t>
            </a:r>
          </a:p>
          <a:p>
            <a:pPr marL="742950" indent="-742950"/>
            <a:r>
              <a:rPr lang="en-GB" sz="3600" b="1" dirty="0"/>
              <a:t>.......expect this ratio to be </a:t>
            </a:r>
            <a:r>
              <a:rPr lang="en-GB" sz="3600" b="1" i="1" dirty="0"/>
              <a:t>quite high </a:t>
            </a:r>
            <a:r>
              <a:rPr lang="en-GB" sz="3600" b="1" dirty="0"/>
              <a:t>in </a:t>
            </a:r>
          </a:p>
          <a:p>
            <a:pPr marL="742950" indent="-742950"/>
            <a:r>
              <a:rPr lang="en-GB" sz="3600" b="1" dirty="0"/>
              <a:t>companies involved with consumer “staples”,</a:t>
            </a:r>
          </a:p>
          <a:p>
            <a:pPr marL="742950" indent="-742950"/>
            <a:r>
              <a:rPr lang="en-GB" sz="3600" b="1" dirty="0"/>
              <a:t>but </a:t>
            </a:r>
            <a:r>
              <a:rPr lang="en-GB" sz="3600" b="1" i="1" dirty="0"/>
              <a:t>quite low </a:t>
            </a:r>
            <a:r>
              <a:rPr lang="en-GB" sz="3600" b="1" dirty="0"/>
              <a:t>for utility and telecom</a:t>
            </a:r>
          </a:p>
          <a:p>
            <a:pPr marL="742950" indent="-742950"/>
            <a:r>
              <a:rPr lang="en-GB" sz="3600" b="1" dirty="0"/>
              <a:t>companies. </a:t>
            </a:r>
          </a:p>
          <a:p>
            <a:pPr marL="742950" indent="-742950"/>
            <a:r>
              <a:rPr lang="en-GB" sz="3600" b="1" dirty="0"/>
              <a:t>       (Think about the </a:t>
            </a:r>
            <a:r>
              <a:rPr lang="en-GB" sz="3600" b="1" i="1" dirty="0"/>
              <a:t>type </a:t>
            </a:r>
            <a:r>
              <a:rPr lang="en-GB" sz="3600" b="1" dirty="0"/>
              <a:t>of business.)		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692696"/>
            <a:ext cx="87484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GB" sz="3600" b="1" dirty="0"/>
              <a:t>7.  Sales per Employee.</a:t>
            </a:r>
          </a:p>
          <a:p>
            <a:pPr marL="742950" indent="-742950"/>
            <a:endParaRPr lang="en-GB" sz="3600" b="1" i="1" dirty="0"/>
          </a:p>
          <a:p>
            <a:pPr marL="742950" indent="-742950"/>
            <a:r>
              <a:rPr lang="en-GB" sz="3600" b="1" i="1" dirty="0"/>
              <a:t>                          Sales</a:t>
            </a:r>
          </a:p>
          <a:p>
            <a:pPr marL="742950" indent="-742950"/>
            <a:r>
              <a:rPr lang="en-GB" sz="3600" b="1" i="1" dirty="0"/>
              <a:t>             Number of Employees</a:t>
            </a:r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...which gives the $-value of sales generated </a:t>
            </a:r>
          </a:p>
          <a:p>
            <a:pPr marL="742950" indent="-742950"/>
            <a:r>
              <a:rPr lang="en-GB" sz="3600" b="1" dirty="0"/>
              <a:t>by each employee, and so looks at employee</a:t>
            </a:r>
          </a:p>
          <a:p>
            <a:pPr marL="742950" indent="-742950"/>
            <a:r>
              <a:rPr lang="en-GB" sz="3600" b="1" dirty="0"/>
              <a:t>productivity.						       .											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63688" y="2420888"/>
            <a:ext cx="40324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9512" y="116632"/>
            <a:ext cx="87967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 </a:t>
            </a:r>
          </a:p>
          <a:p>
            <a:endParaRPr lang="en-GB" sz="3600" b="1" dirty="0"/>
          </a:p>
          <a:p>
            <a:r>
              <a:rPr lang="en-GB" sz="3600" b="1" dirty="0"/>
              <a:t>Remembering how important liquidity is to</a:t>
            </a:r>
          </a:p>
          <a:p>
            <a:r>
              <a:rPr lang="en-GB" sz="3600" b="1" dirty="0"/>
              <a:t>a company’s survival.........</a:t>
            </a:r>
          </a:p>
          <a:p>
            <a:endParaRPr lang="en-GB" sz="3600" b="1" dirty="0"/>
          </a:p>
          <a:p>
            <a:pPr marL="742950" indent="-742950">
              <a:buAutoNum type="arabicPeriod"/>
            </a:pPr>
            <a:r>
              <a:rPr lang="en-GB" sz="3600" b="1" i="1" u="sng" dirty="0"/>
              <a:t>Current Ratio</a:t>
            </a:r>
            <a:r>
              <a:rPr lang="en-GB" sz="3600" b="1" i="1" dirty="0"/>
              <a:t>:      Current Assets</a:t>
            </a:r>
          </a:p>
          <a:p>
            <a:pPr marL="742950" indent="-742950"/>
            <a:r>
              <a:rPr lang="en-GB" sz="3600" b="1" i="1" dirty="0"/>
              <a:t>					  Current Liabilities</a:t>
            </a:r>
          </a:p>
          <a:p>
            <a:pPr marL="742950" indent="-742950"/>
            <a:r>
              <a:rPr lang="en-GB" sz="3600" b="1" i="1" dirty="0"/>
              <a:t>2.</a:t>
            </a:r>
            <a:r>
              <a:rPr lang="en-GB" sz="3600" b="1" dirty="0"/>
              <a:t>	</a:t>
            </a:r>
            <a:r>
              <a:rPr lang="en-GB" sz="3600" b="1" i="1" u="sng" dirty="0"/>
              <a:t>Quick Ratio</a:t>
            </a:r>
          </a:p>
          <a:p>
            <a:pPr marL="742950" indent="-742950"/>
            <a:r>
              <a:rPr lang="en-GB" sz="3600" b="1" i="1" dirty="0"/>
              <a:t>       or </a:t>
            </a:r>
            <a:r>
              <a:rPr lang="en-GB" sz="3600" b="1" i="1" u="sng" dirty="0"/>
              <a:t>Acid Test</a:t>
            </a:r>
            <a:r>
              <a:rPr lang="en-GB" sz="3600" b="1" i="1" dirty="0"/>
              <a:t>:   </a:t>
            </a:r>
          </a:p>
          <a:p>
            <a:pPr marL="742950" indent="-742950"/>
            <a:r>
              <a:rPr lang="en-GB" sz="3600" b="1" dirty="0"/>
              <a:t>				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11960" y="3501008"/>
            <a:ext cx="324036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12360" y="3212976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≥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7824" y="5103674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/>
              <a:t>Current Assets – Inventories</a:t>
            </a:r>
          </a:p>
          <a:p>
            <a:r>
              <a:rPr lang="en-GB" sz="3600" b="1" i="1" dirty="0"/>
              <a:t>       Current Liabilities                        </a:t>
            </a:r>
          </a:p>
          <a:p>
            <a:r>
              <a:rPr lang="en-GB" sz="3600" b="1" i="1" dirty="0">
                <a:solidFill>
                  <a:srgbClr val="FF0000"/>
                </a:solidFill>
              </a:rPr>
              <a:t>                                                   </a:t>
            </a:r>
            <a:r>
              <a:rPr lang="en-GB" sz="3600" b="1" i="1" dirty="0"/>
              <a:t>.</a:t>
            </a:r>
            <a:endParaRPr lang="en-GB" sz="3600" b="1" i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31840" y="5733256"/>
            <a:ext cx="51125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72400" y="5373216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  ≥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404664"/>
            <a:ext cx="3456384" cy="64633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  </a:t>
            </a:r>
            <a:r>
              <a:rPr lang="en-GB" sz="3600" b="1" dirty="0"/>
              <a:t>Liquidity ratios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9511" y="404664"/>
            <a:ext cx="896448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 startAt="3"/>
            </a:pPr>
            <a:r>
              <a:rPr lang="en-GB" sz="3600" b="1" i="1" u="sng" dirty="0"/>
              <a:t>WC Turnover</a:t>
            </a:r>
            <a:r>
              <a:rPr lang="en-GB" sz="3600" b="1" i="1" dirty="0"/>
              <a:t>:                    Sales</a:t>
            </a:r>
          </a:p>
          <a:p>
            <a:pPr marL="742950" indent="-742950"/>
            <a:r>
              <a:rPr lang="en-GB" sz="3600" b="1" i="1" dirty="0"/>
              <a:t>					     Net Current Assets</a:t>
            </a:r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This ratio can be used to give a warning of</a:t>
            </a:r>
          </a:p>
          <a:p>
            <a:pPr marL="742950" indent="-742950"/>
            <a:r>
              <a:rPr lang="en-GB" sz="3600" b="1" i="1" dirty="0"/>
              <a:t>insufficient liquidity</a:t>
            </a:r>
            <a:r>
              <a:rPr lang="en-GB" sz="3600" b="1" dirty="0"/>
              <a:t>/overtrading/insufficient</a:t>
            </a:r>
          </a:p>
          <a:p>
            <a:pPr marL="742950" indent="-742950"/>
            <a:r>
              <a:rPr lang="en-GB" sz="3600" b="1" dirty="0"/>
              <a:t>investment in working capital......if this ratio</a:t>
            </a:r>
          </a:p>
          <a:p>
            <a:pPr marL="742950" indent="-742950"/>
            <a:r>
              <a:rPr lang="en-GB" sz="3600" b="1" dirty="0"/>
              <a:t>is </a:t>
            </a:r>
            <a:r>
              <a:rPr lang="en-GB" sz="3600" b="1" i="1" dirty="0"/>
              <a:t>significantly higher </a:t>
            </a:r>
            <a:r>
              <a:rPr lang="en-GB" sz="3600" b="1" dirty="0"/>
              <a:t>than similar companies.</a:t>
            </a:r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If it’s </a:t>
            </a:r>
            <a:r>
              <a:rPr lang="en-GB" sz="3600" b="1" i="1" dirty="0"/>
              <a:t>much lower</a:t>
            </a:r>
            <a:r>
              <a:rPr lang="en-GB" sz="3600" b="1" dirty="0"/>
              <a:t>, then it indicates </a:t>
            </a:r>
            <a:r>
              <a:rPr lang="en-GB" sz="3600" b="1" i="1" dirty="0"/>
              <a:t>inefficient</a:t>
            </a:r>
          </a:p>
          <a:p>
            <a:pPr marL="742950" indent="-742950"/>
            <a:r>
              <a:rPr lang="en-GB" sz="3600" b="1" dirty="0"/>
              <a:t>WC management....poor use of working</a:t>
            </a:r>
          </a:p>
          <a:p>
            <a:pPr marL="742950" indent="-742950"/>
            <a:r>
              <a:rPr lang="en-GB" sz="3600" b="1" dirty="0"/>
              <a:t>capital resources.                                                  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499992" y="1052736"/>
            <a:ext cx="3528392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8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8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9512" y="117693"/>
            <a:ext cx="9224067" cy="67403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endParaRPr lang="en-GB" sz="3600" b="1" u="sng" dirty="0"/>
          </a:p>
          <a:p>
            <a:r>
              <a:rPr lang="en-GB" sz="3600" b="1" dirty="0"/>
              <a:t>The terms “gearing” or “leverage” refers to</a:t>
            </a:r>
          </a:p>
          <a:p>
            <a:r>
              <a:rPr lang="en-GB" sz="3600" b="1" dirty="0"/>
              <a:t>the amount of debt, (or loan), financing the </a:t>
            </a:r>
          </a:p>
          <a:p>
            <a:r>
              <a:rPr lang="en-GB" sz="3600" b="1" dirty="0"/>
              <a:t>company is using. </a:t>
            </a:r>
          </a:p>
          <a:p>
            <a:r>
              <a:rPr lang="en-GB" sz="3600" b="1" dirty="0"/>
              <a:t>The </a:t>
            </a:r>
            <a:r>
              <a:rPr lang="en-GB" sz="3600" b="1" i="1" dirty="0"/>
              <a:t>amount</a:t>
            </a:r>
            <a:r>
              <a:rPr lang="en-GB" sz="3600" b="1" dirty="0"/>
              <a:t> of debt finance is of interest because:</a:t>
            </a:r>
          </a:p>
          <a:p>
            <a:r>
              <a:rPr lang="en-GB" sz="3600" b="1" dirty="0"/>
              <a:t>   </a:t>
            </a:r>
            <a:r>
              <a:rPr lang="en-GB" sz="3600" b="1" i="1" dirty="0"/>
              <a:t>Increased debt/gearing = Increased risk</a:t>
            </a:r>
          </a:p>
          <a:p>
            <a:r>
              <a:rPr lang="en-GB" sz="3600" b="1" dirty="0"/>
              <a:t>This is because of the nature of debt finance...</a:t>
            </a:r>
          </a:p>
          <a:p>
            <a:r>
              <a:rPr lang="en-GB" sz="3600" b="1" dirty="0"/>
              <a:t>if the company </a:t>
            </a:r>
            <a:r>
              <a:rPr lang="en-GB" sz="3600" b="1" i="1" dirty="0"/>
              <a:t>defaults</a:t>
            </a:r>
            <a:r>
              <a:rPr lang="en-GB" sz="3600" b="1" dirty="0"/>
              <a:t> on it’s debt </a:t>
            </a:r>
            <a:r>
              <a:rPr lang="en-GB" sz="3600" b="1" i="1" dirty="0"/>
              <a:t>interest</a:t>
            </a:r>
            <a:r>
              <a:rPr lang="en-GB" sz="3600" b="1" dirty="0"/>
              <a:t>,</a:t>
            </a:r>
          </a:p>
          <a:p>
            <a:r>
              <a:rPr lang="en-GB" sz="3600" b="1" dirty="0"/>
              <a:t>or debt </a:t>
            </a:r>
            <a:r>
              <a:rPr lang="en-GB" sz="3600" b="1" i="1" dirty="0"/>
              <a:t>capital repayments</a:t>
            </a:r>
            <a:r>
              <a:rPr lang="en-GB" sz="3600" b="1" dirty="0"/>
              <a:t>, then the company</a:t>
            </a:r>
          </a:p>
          <a:p>
            <a:r>
              <a:rPr lang="en-GB" sz="3600" b="1" dirty="0"/>
              <a:t>is likely to go out of business.....                     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404664"/>
            <a:ext cx="4896544" cy="64633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 Financial Gearing ratios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9512" y="260648"/>
            <a:ext cx="89644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...and </a:t>
            </a:r>
            <a:r>
              <a:rPr lang="en-GB" sz="3600" b="1" i="1" dirty="0"/>
              <a:t>the more </a:t>
            </a:r>
            <a:r>
              <a:rPr lang="en-GB" sz="3600" b="1" dirty="0"/>
              <a:t>the company has borrowed,</a:t>
            </a:r>
          </a:p>
          <a:p>
            <a:r>
              <a:rPr lang="en-GB" sz="3600" b="1" i="1" dirty="0"/>
              <a:t>the more </a:t>
            </a:r>
            <a:r>
              <a:rPr lang="en-GB" sz="3600" b="1" dirty="0"/>
              <a:t>interest it has to pay, </a:t>
            </a:r>
            <a:r>
              <a:rPr lang="en-GB" sz="3600" b="1" i="1" dirty="0"/>
              <a:t>the more</a:t>
            </a:r>
          </a:p>
          <a:p>
            <a:r>
              <a:rPr lang="en-GB" sz="3600" b="1" dirty="0"/>
              <a:t>loans it will have to repay and </a:t>
            </a:r>
            <a:r>
              <a:rPr lang="en-GB" sz="3600" b="1" i="1" dirty="0"/>
              <a:t>the greater</a:t>
            </a:r>
          </a:p>
          <a:p>
            <a:r>
              <a:rPr lang="en-GB" sz="3600" b="1" i="1" dirty="0"/>
              <a:t>the risk/chance </a:t>
            </a:r>
            <a:r>
              <a:rPr lang="en-GB" sz="3600" b="1" dirty="0"/>
              <a:t>of default. This risk is termed:</a:t>
            </a:r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What can be good about gearing – and why </a:t>
            </a:r>
          </a:p>
          <a:p>
            <a:r>
              <a:rPr lang="en-GB" sz="3600" b="1" dirty="0"/>
              <a:t>it’s called “gearing” – is because the use of debt finance can be used to </a:t>
            </a:r>
            <a:r>
              <a:rPr lang="en-GB" sz="3600" b="1" i="1" dirty="0"/>
              <a:t>MAGNIFY</a:t>
            </a:r>
            <a:r>
              <a:rPr lang="en-GB" sz="3600" b="1" dirty="0"/>
              <a:t> the impact of a </a:t>
            </a:r>
            <a:r>
              <a:rPr lang="en-GB" sz="3600" b="1" i="1" dirty="0"/>
              <a:t>change in sales </a:t>
            </a:r>
            <a:r>
              <a:rPr lang="en-GB" sz="3600" b="1" dirty="0"/>
              <a:t>on the </a:t>
            </a:r>
            <a:r>
              <a:rPr lang="en-GB" sz="3600" b="1" i="1" dirty="0"/>
              <a:t>change</a:t>
            </a:r>
            <a:r>
              <a:rPr lang="en-GB" sz="3600" b="1" dirty="0"/>
              <a:t> </a:t>
            </a:r>
            <a:r>
              <a:rPr lang="en-GB" sz="3600" b="1" i="1" dirty="0"/>
              <a:t>in</a:t>
            </a:r>
            <a:r>
              <a:rPr lang="en-GB" sz="3600" b="1" dirty="0"/>
              <a:t> the company’s </a:t>
            </a:r>
            <a:r>
              <a:rPr lang="en-GB" sz="3600" b="1" i="1" dirty="0"/>
              <a:t>profits after tax and interest</a:t>
            </a:r>
            <a:r>
              <a:rPr lang="en-GB" sz="3600" b="1" dirty="0"/>
              <a:t>.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9792" y="2780928"/>
            <a:ext cx="3392275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   </a:t>
            </a:r>
            <a:r>
              <a:rPr lang="en-GB" sz="3600" b="1" dirty="0">
                <a:solidFill>
                  <a:srgbClr val="002060"/>
                </a:solidFill>
              </a:rPr>
              <a:t>Financial Risk  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476672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Sales			1000</a:t>
            </a:r>
          </a:p>
          <a:p>
            <a:r>
              <a:rPr lang="en-GB" sz="3600" b="1" dirty="0"/>
              <a:t>Cost of Sales		(</a:t>
            </a:r>
            <a:r>
              <a:rPr lang="en-GB" sz="3600" b="1" u="sng" dirty="0"/>
              <a:t>500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Gross profit	          500</a:t>
            </a:r>
          </a:p>
          <a:p>
            <a:r>
              <a:rPr lang="en-GB" sz="3600" b="1" dirty="0"/>
              <a:t>Expenses			(</a:t>
            </a:r>
            <a:r>
              <a:rPr lang="en-GB" sz="3600" b="1" u="sng" dirty="0"/>
              <a:t>200</a:t>
            </a:r>
            <a:r>
              <a:rPr lang="en-GB" sz="3600" b="1" dirty="0"/>
              <a:t>)	  </a:t>
            </a:r>
          </a:p>
          <a:p>
            <a:r>
              <a:rPr lang="en-GB" sz="3600" b="1" dirty="0"/>
              <a:t>Operating Profit	 300	   </a:t>
            </a:r>
          </a:p>
          <a:p>
            <a:r>
              <a:rPr lang="en-GB" sz="3600" b="1" dirty="0"/>
              <a:t>Interest			 (</a:t>
            </a:r>
            <a:r>
              <a:rPr lang="en-GB" sz="3600" b="1" u="sng" dirty="0"/>
              <a:t>50</a:t>
            </a:r>
            <a:r>
              <a:rPr lang="en-GB" sz="3600" b="1" dirty="0"/>
              <a:t>)	   </a:t>
            </a:r>
          </a:p>
          <a:p>
            <a:r>
              <a:rPr lang="en-GB" sz="3600" b="1" dirty="0"/>
              <a:t>Taxable profit		 250	   </a:t>
            </a:r>
          </a:p>
          <a:p>
            <a:r>
              <a:rPr lang="en-GB" sz="3600" b="1" dirty="0"/>
              <a:t>20% Tax			 (</a:t>
            </a:r>
            <a:r>
              <a:rPr lang="en-GB" sz="3600" b="1" u="sng" dirty="0"/>
              <a:t>50</a:t>
            </a:r>
            <a:r>
              <a:rPr lang="en-GB" sz="3600" b="1" dirty="0"/>
              <a:t>)           </a:t>
            </a:r>
          </a:p>
          <a:p>
            <a:r>
              <a:rPr lang="en-GB" sz="3600" b="1" dirty="0"/>
              <a:t>After-Tax Profit	 200	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4248" y="1052736"/>
            <a:ext cx="1656184" cy="5847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b="1" dirty="0"/>
              <a:t>50% 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4248" y="5445224"/>
            <a:ext cx="1584175" cy="5847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b="1" dirty="0"/>
              <a:t>  60%↑.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927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An example of the “gearing effect”, Javid Ltd....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8104" y="1052736"/>
            <a:ext cx="12241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002060"/>
                </a:solidFill>
              </a:rPr>
              <a:t>1500</a:t>
            </a:r>
          </a:p>
          <a:p>
            <a:r>
              <a:rPr lang="en-GB" sz="3600" b="1" dirty="0"/>
              <a:t>(</a:t>
            </a:r>
            <a:r>
              <a:rPr lang="en-GB" sz="3600" b="1" u="sng" dirty="0">
                <a:solidFill>
                  <a:srgbClr val="002060"/>
                </a:solidFill>
              </a:rPr>
              <a:t>750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</a:t>
            </a:r>
            <a:r>
              <a:rPr lang="en-GB" sz="3600" b="1" dirty="0">
                <a:solidFill>
                  <a:srgbClr val="002060"/>
                </a:solidFill>
              </a:rPr>
              <a:t>750</a:t>
            </a:r>
          </a:p>
          <a:p>
            <a:r>
              <a:rPr lang="en-GB" sz="3600" b="1" dirty="0"/>
              <a:t>(</a:t>
            </a:r>
            <a:r>
              <a:rPr lang="en-GB" sz="3600" b="1" u="sng" dirty="0">
                <a:solidFill>
                  <a:srgbClr val="002060"/>
                </a:solidFill>
              </a:rPr>
              <a:t>300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</a:t>
            </a:r>
            <a:r>
              <a:rPr lang="en-GB" sz="3600" b="1" dirty="0">
                <a:solidFill>
                  <a:srgbClr val="002060"/>
                </a:solidFill>
              </a:rPr>
              <a:t>450</a:t>
            </a:r>
          </a:p>
          <a:p>
            <a:r>
              <a:rPr lang="en-GB" sz="3600" b="1" dirty="0"/>
              <a:t> (</a:t>
            </a:r>
            <a:r>
              <a:rPr lang="en-GB" sz="3600" b="1" u="sng" dirty="0">
                <a:solidFill>
                  <a:srgbClr val="002060"/>
                </a:solidFill>
              </a:rPr>
              <a:t>50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</a:t>
            </a:r>
            <a:r>
              <a:rPr lang="en-GB" sz="3600" b="1" dirty="0">
                <a:solidFill>
                  <a:srgbClr val="002060"/>
                </a:solidFill>
              </a:rPr>
              <a:t>400</a:t>
            </a:r>
          </a:p>
          <a:p>
            <a:r>
              <a:rPr lang="en-GB" sz="3600" b="1" dirty="0"/>
              <a:t> (</a:t>
            </a:r>
            <a:r>
              <a:rPr lang="en-GB" sz="3600" b="1" u="sng" dirty="0">
                <a:solidFill>
                  <a:srgbClr val="002060"/>
                </a:solidFill>
              </a:rPr>
              <a:t>80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</a:t>
            </a:r>
            <a:r>
              <a:rPr lang="en-GB" sz="3600" b="1" dirty="0">
                <a:solidFill>
                  <a:srgbClr val="002060"/>
                </a:solidFill>
              </a:rPr>
              <a:t>320</a:t>
            </a:r>
            <a:r>
              <a:rPr lang="en-GB" sz="3600" b="1" dirty="0"/>
              <a:t>    </a:t>
            </a:r>
          </a:p>
          <a:p>
            <a:r>
              <a:rPr lang="en-GB" sz="3600" b="1" dirty="0"/>
              <a:t>                 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uiExpand="1" build="allAtOnce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476672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Sales			1000</a:t>
            </a:r>
          </a:p>
          <a:p>
            <a:r>
              <a:rPr lang="en-GB" sz="3600" b="1" dirty="0"/>
              <a:t>Cost of Sales		(</a:t>
            </a:r>
            <a:r>
              <a:rPr lang="en-GB" sz="3600" b="1" u="sng" dirty="0"/>
              <a:t>500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Gross profit	          500</a:t>
            </a:r>
          </a:p>
          <a:p>
            <a:r>
              <a:rPr lang="en-GB" sz="3600" b="1" dirty="0"/>
              <a:t>Expenses			(</a:t>
            </a:r>
            <a:r>
              <a:rPr lang="en-GB" sz="3600" b="1" u="sng" dirty="0"/>
              <a:t>200</a:t>
            </a:r>
            <a:r>
              <a:rPr lang="en-GB" sz="3600" b="1" dirty="0"/>
              <a:t>)	  </a:t>
            </a:r>
          </a:p>
          <a:p>
            <a:r>
              <a:rPr lang="en-GB" sz="3600" b="1" dirty="0"/>
              <a:t>Operating Profit	 300	   </a:t>
            </a:r>
          </a:p>
          <a:p>
            <a:r>
              <a:rPr lang="en-GB" sz="3600" b="1" dirty="0"/>
              <a:t>Interest			 (</a:t>
            </a:r>
            <a:r>
              <a:rPr lang="en-GB" sz="3600" b="1" u="sng" dirty="0"/>
              <a:t>50</a:t>
            </a:r>
            <a:r>
              <a:rPr lang="en-GB" sz="3600" b="1" dirty="0"/>
              <a:t>)	   </a:t>
            </a:r>
          </a:p>
          <a:p>
            <a:r>
              <a:rPr lang="en-GB" sz="3600" b="1" dirty="0"/>
              <a:t>Taxable profit		 250	   </a:t>
            </a:r>
          </a:p>
          <a:p>
            <a:r>
              <a:rPr lang="en-GB" sz="3600" b="1" dirty="0"/>
              <a:t>20% Tax			 (</a:t>
            </a:r>
            <a:r>
              <a:rPr lang="en-GB" sz="3600" b="1" u="sng" dirty="0"/>
              <a:t>50</a:t>
            </a:r>
            <a:r>
              <a:rPr lang="en-GB" sz="3600" b="1" dirty="0"/>
              <a:t>)           </a:t>
            </a:r>
          </a:p>
          <a:p>
            <a:r>
              <a:rPr lang="en-GB" sz="3600" b="1" dirty="0"/>
              <a:t>After-Tax Profit	 200	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4248" y="1052736"/>
            <a:ext cx="1366080" cy="5847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b="1" dirty="0"/>
              <a:t>50% 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6256" y="5301208"/>
            <a:ext cx="1273105" cy="5847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b="1" dirty="0"/>
              <a:t>60%↓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323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But be careful, gearing works </a:t>
            </a:r>
            <a:r>
              <a:rPr lang="en-GB" sz="3600" b="1" i="1" dirty="0"/>
              <a:t>both</a:t>
            </a:r>
            <a:r>
              <a:rPr lang="en-GB" sz="3600" b="1" dirty="0"/>
              <a:t> ways....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8104" y="1052736"/>
            <a:ext cx="26622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 500</a:t>
            </a:r>
          </a:p>
          <a:p>
            <a:r>
              <a:rPr lang="en-GB" sz="3600" b="1" dirty="0"/>
              <a:t>(</a:t>
            </a:r>
            <a:r>
              <a:rPr lang="en-GB" sz="3600" b="1" u="sng" dirty="0"/>
              <a:t>250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250</a:t>
            </a:r>
          </a:p>
          <a:p>
            <a:r>
              <a:rPr lang="en-GB" sz="3600" b="1" dirty="0"/>
              <a:t>(</a:t>
            </a:r>
            <a:r>
              <a:rPr lang="en-GB" sz="3600" b="1" u="sng" dirty="0"/>
              <a:t>100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150</a:t>
            </a:r>
          </a:p>
          <a:p>
            <a:r>
              <a:rPr lang="en-GB" sz="3600" b="1" dirty="0"/>
              <a:t> (</a:t>
            </a:r>
            <a:r>
              <a:rPr lang="en-GB" sz="3600" b="1" u="sng" dirty="0"/>
              <a:t>50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100</a:t>
            </a:r>
          </a:p>
          <a:p>
            <a:r>
              <a:rPr lang="en-GB" sz="3600" b="1" dirty="0"/>
              <a:t> (</a:t>
            </a:r>
            <a:r>
              <a:rPr lang="en-GB" sz="3600" b="1" u="sng" dirty="0"/>
              <a:t>20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 80                      		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28384" y="6309320"/>
            <a:ext cx="29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23528" y="332656"/>
            <a:ext cx="871296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The 3 key Financial Statements – the Income Statement, the Balance Sheet and the Cash Flow Statement – can now be used to evaluate the company’s performance, in terms of:</a:t>
            </a:r>
          </a:p>
          <a:p>
            <a:endParaRPr lang="en-GB" sz="3600" b="1" dirty="0"/>
          </a:p>
          <a:p>
            <a:pPr lvl="2">
              <a:buFont typeface="Arial" pitchFamily="34" charset="0"/>
              <a:buChar char="•"/>
            </a:pPr>
            <a:r>
              <a:rPr lang="en-GB" sz="3600" b="1" dirty="0"/>
              <a:t>Profitability,</a:t>
            </a:r>
          </a:p>
          <a:p>
            <a:pPr lvl="2">
              <a:buFont typeface="Arial" pitchFamily="34" charset="0"/>
              <a:buChar char="•"/>
            </a:pPr>
            <a:r>
              <a:rPr lang="en-GB" sz="3600" b="1" dirty="0"/>
              <a:t>Efficiency,</a:t>
            </a:r>
          </a:p>
          <a:p>
            <a:pPr lvl="2">
              <a:buFont typeface="Arial" pitchFamily="34" charset="0"/>
              <a:buChar char="•"/>
            </a:pPr>
            <a:r>
              <a:rPr lang="en-GB" sz="3600" b="1" dirty="0"/>
              <a:t>Liquidity,</a:t>
            </a:r>
          </a:p>
          <a:p>
            <a:pPr lvl="2">
              <a:buFont typeface="Arial" pitchFamily="34" charset="0"/>
              <a:buChar char="•"/>
            </a:pPr>
            <a:r>
              <a:rPr lang="en-GB" sz="3600" b="1" dirty="0"/>
              <a:t>Financial Gearing and</a:t>
            </a:r>
          </a:p>
          <a:p>
            <a:pPr lvl="2">
              <a:buFont typeface="Arial" pitchFamily="34" charset="0"/>
              <a:buChar char="•"/>
            </a:pPr>
            <a:r>
              <a:rPr lang="en-GB" sz="3600" b="1" dirty="0"/>
              <a:t>Investment.                                               .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23528" y="908720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....and the </a:t>
            </a:r>
            <a:r>
              <a:rPr lang="en-GB" sz="3600" b="1" i="1" dirty="0"/>
              <a:t>higher</a:t>
            </a:r>
            <a:r>
              <a:rPr lang="en-GB" sz="3600" b="1" dirty="0"/>
              <a:t> the gearing, (i.e. the more debt the company has), the </a:t>
            </a:r>
            <a:r>
              <a:rPr lang="en-GB" sz="3600" b="1" i="1" dirty="0"/>
              <a:t>more</a:t>
            </a:r>
            <a:r>
              <a:rPr lang="en-GB" sz="3600" b="1" dirty="0"/>
              <a:t> </a:t>
            </a:r>
            <a:r>
              <a:rPr lang="en-GB" sz="3600" b="1" i="1" dirty="0"/>
              <a:t>interest</a:t>
            </a:r>
            <a:r>
              <a:rPr lang="en-GB" sz="3600" b="1" dirty="0"/>
              <a:t> it has to pay, and the </a:t>
            </a:r>
            <a:r>
              <a:rPr lang="en-GB" sz="3600" b="1" i="1" dirty="0"/>
              <a:t>greater</a:t>
            </a:r>
            <a:r>
              <a:rPr lang="en-GB" sz="3600" b="1" dirty="0"/>
              <a:t> is the magnification effect of a change in revenues on the company’s after-tax profits.</a:t>
            </a:r>
          </a:p>
          <a:p>
            <a:endParaRPr lang="en-GB" sz="3600" b="1" dirty="0"/>
          </a:p>
          <a:p>
            <a:r>
              <a:rPr lang="en-GB" sz="3600" b="1" dirty="0"/>
              <a:t>For example.......                                            .                                              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23528" y="476672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Sales			1000</a:t>
            </a:r>
          </a:p>
          <a:p>
            <a:r>
              <a:rPr lang="en-GB" sz="3600" b="1" dirty="0"/>
              <a:t>Cost of Sales		(</a:t>
            </a:r>
            <a:r>
              <a:rPr lang="en-GB" sz="3600" b="1" u="sng" dirty="0"/>
              <a:t>500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Gross profit	          500</a:t>
            </a:r>
          </a:p>
          <a:p>
            <a:r>
              <a:rPr lang="en-GB" sz="3600" b="1" dirty="0"/>
              <a:t>Expenses			(</a:t>
            </a:r>
            <a:r>
              <a:rPr lang="en-GB" sz="3600" b="1" u="sng" dirty="0"/>
              <a:t>200</a:t>
            </a:r>
            <a:r>
              <a:rPr lang="en-GB" sz="3600" b="1" dirty="0"/>
              <a:t>)	  </a:t>
            </a:r>
          </a:p>
          <a:p>
            <a:r>
              <a:rPr lang="en-GB" sz="3600" b="1" dirty="0"/>
              <a:t>Operating Profit	 300	   </a:t>
            </a:r>
          </a:p>
          <a:p>
            <a:r>
              <a:rPr lang="en-GB" sz="3600" b="1" dirty="0"/>
              <a:t>Interest		        (</a:t>
            </a:r>
            <a:r>
              <a:rPr lang="en-GB" sz="3600" b="1" u="sng" dirty="0"/>
              <a:t>100</a:t>
            </a:r>
            <a:r>
              <a:rPr lang="en-GB" sz="3600" b="1" dirty="0"/>
              <a:t>)	   </a:t>
            </a:r>
          </a:p>
          <a:p>
            <a:r>
              <a:rPr lang="en-GB" sz="3600" b="1" dirty="0"/>
              <a:t>Taxable profit		200	   </a:t>
            </a:r>
          </a:p>
          <a:p>
            <a:r>
              <a:rPr lang="en-GB" sz="3600" b="1" dirty="0"/>
              <a:t>20% Tax			(</a:t>
            </a:r>
            <a:r>
              <a:rPr lang="en-GB" sz="3600" b="1" u="sng" dirty="0"/>
              <a:t>40</a:t>
            </a:r>
            <a:r>
              <a:rPr lang="en-GB" sz="3600" b="1" dirty="0"/>
              <a:t>)           </a:t>
            </a:r>
          </a:p>
          <a:p>
            <a:r>
              <a:rPr lang="en-GB" sz="3600" b="1" dirty="0"/>
              <a:t>After-Tax Profit	160	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4248" y="1052736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50% 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5445224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75%↑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9089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Instead of 50 of interest, if interest is now 100: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8104" y="1052736"/>
            <a:ext cx="27363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1500</a:t>
            </a:r>
          </a:p>
          <a:p>
            <a:r>
              <a:rPr lang="en-GB" sz="3600" b="1" dirty="0"/>
              <a:t>(</a:t>
            </a:r>
            <a:r>
              <a:rPr lang="en-GB" sz="3600" b="1" u="sng" dirty="0"/>
              <a:t>750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750</a:t>
            </a:r>
          </a:p>
          <a:p>
            <a:r>
              <a:rPr lang="en-GB" sz="3600" b="1" dirty="0"/>
              <a:t>(</a:t>
            </a:r>
            <a:r>
              <a:rPr lang="en-GB" sz="3600" b="1" u="sng" dirty="0"/>
              <a:t>300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450</a:t>
            </a:r>
          </a:p>
          <a:p>
            <a:r>
              <a:rPr lang="en-GB" sz="3600" b="1" dirty="0"/>
              <a:t>(</a:t>
            </a:r>
            <a:r>
              <a:rPr lang="en-GB" sz="3600" b="1" u="sng" dirty="0"/>
              <a:t>100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350</a:t>
            </a:r>
          </a:p>
          <a:p>
            <a:r>
              <a:rPr lang="en-GB" sz="3600" b="1" dirty="0"/>
              <a:t> (</a:t>
            </a:r>
            <a:r>
              <a:rPr lang="en-GB" sz="3600" b="1" u="sng" dirty="0"/>
              <a:t>70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280                             	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23528" y="476672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Sales			1000</a:t>
            </a:r>
          </a:p>
          <a:p>
            <a:r>
              <a:rPr lang="en-GB" sz="3600" b="1" dirty="0"/>
              <a:t>Cost of Sales		(</a:t>
            </a:r>
            <a:r>
              <a:rPr lang="en-GB" sz="3600" b="1" u="sng" dirty="0"/>
              <a:t>500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Gross profit	          500</a:t>
            </a:r>
          </a:p>
          <a:p>
            <a:r>
              <a:rPr lang="en-GB" sz="3600" b="1" dirty="0"/>
              <a:t>Expenses			(</a:t>
            </a:r>
            <a:r>
              <a:rPr lang="en-GB" sz="3600" b="1" u="sng" dirty="0"/>
              <a:t>200</a:t>
            </a:r>
            <a:r>
              <a:rPr lang="en-GB" sz="3600" b="1" dirty="0"/>
              <a:t>)	  </a:t>
            </a:r>
          </a:p>
          <a:p>
            <a:r>
              <a:rPr lang="en-GB" sz="3600" b="1"/>
              <a:t>Operating Profit	  300	   </a:t>
            </a:r>
          </a:p>
          <a:p>
            <a:r>
              <a:rPr lang="en-GB" sz="3600" b="1"/>
              <a:t>Interest		         (</a:t>
            </a:r>
            <a:r>
              <a:rPr lang="en-GB" sz="3600" b="1" u="sng"/>
              <a:t>100</a:t>
            </a:r>
            <a:r>
              <a:rPr lang="en-GB" sz="3600" b="1"/>
              <a:t>)	   </a:t>
            </a:r>
          </a:p>
          <a:p>
            <a:r>
              <a:rPr lang="en-GB" sz="3600" b="1"/>
              <a:t>Taxable </a:t>
            </a:r>
            <a:r>
              <a:rPr lang="en-GB" sz="3600" b="1" dirty="0"/>
              <a:t>profit		 200	   </a:t>
            </a:r>
          </a:p>
          <a:p>
            <a:r>
              <a:rPr lang="en-GB" sz="3600" b="1" dirty="0"/>
              <a:t>20% Tax			 (</a:t>
            </a:r>
            <a:r>
              <a:rPr lang="en-GB" sz="3600" b="1" u="sng" dirty="0"/>
              <a:t>40</a:t>
            </a:r>
            <a:r>
              <a:rPr lang="en-GB" sz="3600" b="1" dirty="0"/>
              <a:t>)           </a:t>
            </a:r>
          </a:p>
          <a:p>
            <a:r>
              <a:rPr lang="en-GB" sz="3600" b="1" dirty="0"/>
              <a:t>After-Tax Profit	 160	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4248" y="1052736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50%↓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0232" y="5517232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   </a:t>
            </a:r>
            <a:r>
              <a:rPr lang="en-GB" sz="3200" b="1" dirty="0"/>
              <a:t>75%↓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3568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And of course......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8104" y="1052736"/>
            <a:ext cx="12241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 500</a:t>
            </a:r>
          </a:p>
          <a:p>
            <a:r>
              <a:rPr lang="en-GB" sz="3600" b="1" dirty="0"/>
              <a:t>(</a:t>
            </a:r>
            <a:r>
              <a:rPr lang="en-GB" sz="3600" b="1" u="sng" dirty="0"/>
              <a:t>250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250</a:t>
            </a:r>
          </a:p>
          <a:p>
            <a:r>
              <a:rPr lang="en-GB" sz="3600" b="1" dirty="0"/>
              <a:t>(</a:t>
            </a:r>
            <a:r>
              <a:rPr lang="en-GB" sz="3600" b="1" u="sng" dirty="0"/>
              <a:t>100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150</a:t>
            </a:r>
          </a:p>
          <a:p>
            <a:r>
              <a:rPr lang="en-GB" sz="3600" b="1" dirty="0"/>
              <a:t>(</a:t>
            </a:r>
            <a:r>
              <a:rPr lang="en-GB" sz="3600" b="1" u="sng" dirty="0"/>
              <a:t>100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 50</a:t>
            </a:r>
          </a:p>
          <a:p>
            <a:r>
              <a:rPr lang="en-GB" sz="3600" b="1" dirty="0"/>
              <a:t> (</a:t>
            </a:r>
            <a:r>
              <a:rPr lang="en-GB" sz="3600" b="1" u="sng" dirty="0"/>
              <a:t>10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 40                      .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9511" y="260648"/>
            <a:ext cx="87616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/>
              <a:t>Gearing/leverage</a:t>
            </a:r>
            <a:r>
              <a:rPr lang="en-GB" sz="3600" b="1" dirty="0"/>
              <a:t>:  The amount/proportion of a company’s finance that is provided by </a:t>
            </a:r>
          </a:p>
          <a:p>
            <a:r>
              <a:rPr lang="en-GB" sz="3600" b="1" dirty="0"/>
              <a:t>loans/debt can be found from </a:t>
            </a:r>
            <a:r>
              <a:rPr lang="en-GB" sz="3600" b="1" i="1" dirty="0"/>
              <a:t>either</a:t>
            </a:r>
            <a:r>
              <a:rPr lang="en-GB" sz="3600" b="1" dirty="0"/>
              <a:t>...</a:t>
            </a:r>
          </a:p>
          <a:p>
            <a:endParaRPr lang="en-GB" sz="3600" b="1" dirty="0"/>
          </a:p>
          <a:p>
            <a:pPr marL="742950" indent="-742950"/>
            <a:r>
              <a:rPr lang="en-GB" sz="3600" b="1" dirty="0"/>
              <a:t>1.   </a:t>
            </a:r>
            <a:r>
              <a:rPr lang="en-GB" sz="3600" b="1" u="sng" dirty="0"/>
              <a:t>Debt Ratio</a:t>
            </a:r>
            <a:r>
              <a:rPr lang="en-GB" sz="3600" b="1" dirty="0"/>
              <a:t>:  </a:t>
            </a:r>
          </a:p>
          <a:p>
            <a:pPr marL="742950" indent="-742950"/>
            <a:r>
              <a:rPr lang="en-GB" sz="3600" b="1" dirty="0"/>
              <a:t>  			  Long Term Loans</a:t>
            </a:r>
          </a:p>
          <a:p>
            <a:pPr marL="742950" indent="-742950"/>
            <a:r>
              <a:rPr lang="en-GB" sz="3600" b="1" dirty="0"/>
              <a:t>  Non-current assets + Net current assets</a:t>
            </a:r>
          </a:p>
          <a:p>
            <a:pPr marL="742950" indent="-742950"/>
            <a:r>
              <a:rPr lang="en-GB" sz="3600" b="1" i="1" dirty="0"/>
              <a:t>or.....</a:t>
            </a:r>
            <a:r>
              <a:rPr lang="en-GB" sz="3600" b="1" dirty="0"/>
              <a:t> </a:t>
            </a:r>
          </a:p>
          <a:p>
            <a:pPr marL="742950" indent="-742950"/>
            <a:r>
              <a:rPr lang="en-GB" sz="3600" b="1" dirty="0"/>
              <a:t>2.   </a:t>
            </a:r>
            <a:r>
              <a:rPr lang="en-GB" sz="3600" b="1" u="sng" dirty="0"/>
              <a:t>Gearing Ratio</a:t>
            </a:r>
            <a:r>
              <a:rPr lang="en-GB" sz="3600" b="1" dirty="0"/>
              <a:t>:</a:t>
            </a:r>
          </a:p>
          <a:p>
            <a:pPr marL="742950" indent="-742950"/>
            <a:r>
              <a:rPr lang="en-GB" sz="3600" b="1" dirty="0"/>
              <a:t>			  Long Term Loans</a:t>
            </a:r>
          </a:p>
          <a:p>
            <a:pPr marL="742950" indent="-742950"/>
            <a:r>
              <a:rPr lang="en-GB" sz="3600" b="1" dirty="0"/>
              <a:t>			Shareholders Funds                         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9552" y="3645024"/>
            <a:ext cx="71287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28385" y="3353802"/>
            <a:ext cx="1228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X 100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123728" y="5805264"/>
            <a:ext cx="367240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84168" y="5517232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X 100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8059" y="117693"/>
            <a:ext cx="905594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....but a more useful measure of gearing and</a:t>
            </a:r>
          </a:p>
          <a:p>
            <a:r>
              <a:rPr lang="en-GB" sz="3600" b="1" dirty="0"/>
              <a:t>the financial risk it generates </a:t>
            </a:r>
            <a:r>
              <a:rPr lang="en-GB" sz="3600" b="1" i="1" dirty="0"/>
              <a:t>may</a:t>
            </a:r>
            <a:r>
              <a:rPr lang="en-GB" sz="3600" b="1" dirty="0"/>
              <a:t> be given by:</a:t>
            </a:r>
          </a:p>
          <a:p>
            <a:endParaRPr lang="en-GB" sz="3600" b="1" dirty="0"/>
          </a:p>
          <a:p>
            <a:pPr marL="742950" indent="-742950">
              <a:buAutoNum type="arabicPeriod" startAt="3"/>
            </a:pPr>
            <a:r>
              <a:rPr lang="en-GB" sz="3600" b="1" u="sng" dirty="0"/>
              <a:t>Debt/EBITDA ratio</a:t>
            </a:r>
          </a:p>
          <a:p>
            <a:pPr marL="742950" indent="-742950"/>
            <a:r>
              <a:rPr lang="en-GB" sz="3600" b="1" dirty="0"/>
              <a:t>					   Long + Short-Term Debt</a:t>
            </a:r>
          </a:p>
          <a:p>
            <a:pPr marL="742950" indent="-742950"/>
            <a:r>
              <a:rPr lang="en-GB" sz="3600" b="1" dirty="0"/>
              <a:t>				      		       EBITDA</a:t>
            </a:r>
          </a:p>
          <a:p>
            <a:pPr marL="742950" indent="-742950"/>
            <a:r>
              <a:rPr lang="en-GB" sz="3600" b="1" dirty="0"/>
              <a:t>This indicates how long it might take the</a:t>
            </a:r>
          </a:p>
          <a:p>
            <a:pPr marL="742950" indent="-742950"/>
            <a:r>
              <a:rPr lang="en-GB" sz="3600" b="1" dirty="0"/>
              <a:t>company to generate sufficient cash to repay </a:t>
            </a:r>
          </a:p>
          <a:p>
            <a:pPr marL="742950" indent="-742950"/>
            <a:r>
              <a:rPr lang="en-GB" sz="3600" b="1" dirty="0"/>
              <a:t>its loans. </a:t>
            </a:r>
          </a:p>
          <a:p>
            <a:pPr marL="742950" indent="-742950"/>
            <a:r>
              <a:rPr lang="en-GB" sz="3600" b="1" dirty="0"/>
              <a:t>Therefore a </a:t>
            </a:r>
            <a:r>
              <a:rPr lang="en-GB" sz="3600" b="1" i="1" dirty="0"/>
              <a:t>high</a:t>
            </a:r>
            <a:r>
              <a:rPr lang="en-GB" sz="3600" b="1" dirty="0"/>
              <a:t> Debt/EBITDA ratio can be </a:t>
            </a:r>
          </a:p>
          <a:p>
            <a:pPr marL="742950" indent="-742950"/>
            <a:r>
              <a:rPr lang="en-GB" sz="3600" b="1" dirty="0"/>
              <a:t>seen as being </a:t>
            </a:r>
            <a:r>
              <a:rPr lang="en-GB" sz="3600" b="1" i="1" dirty="0"/>
              <a:t>dangerous</a:t>
            </a:r>
            <a:r>
              <a:rPr lang="en-GB" sz="3600" b="1" dirty="0"/>
              <a:t>.                                   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139952" y="2924944"/>
            <a:ext cx="453650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8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8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95536" y="476672"/>
            <a:ext cx="860306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And an </a:t>
            </a:r>
            <a:r>
              <a:rPr lang="en-GB" sz="3600" b="1" i="1" dirty="0"/>
              <a:t>equally important </a:t>
            </a:r>
            <a:r>
              <a:rPr lang="en-GB" sz="3600" b="1" dirty="0"/>
              <a:t>measure of the</a:t>
            </a:r>
          </a:p>
          <a:p>
            <a:r>
              <a:rPr lang="en-GB" sz="3600" b="1" dirty="0"/>
              <a:t>financial risk exposure caused by high</a:t>
            </a:r>
          </a:p>
          <a:p>
            <a:r>
              <a:rPr lang="en-GB" sz="3600" b="1" dirty="0"/>
              <a:t>gearing is.....</a:t>
            </a:r>
          </a:p>
          <a:p>
            <a:endParaRPr lang="en-GB" sz="3600" b="1" dirty="0"/>
          </a:p>
          <a:p>
            <a:r>
              <a:rPr lang="en-GB" sz="3600" b="1" dirty="0"/>
              <a:t>4. </a:t>
            </a:r>
            <a:r>
              <a:rPr lang="en-GB" sz="3600" b="1" u="sng" dirty="0"/>
              <a:t>Interest Cover Ratio</a:t>
            </a:r>
            <a:r>
              <a:rPr lang="en-GB" sz="3600" b="1" dirty="0"/>
              <a:t>:</a:t>
            </a:r>
          </a:p>
          <a:p>
            <a:endParaRPr lang="en-GB" sz="3600" b="1" dirty="0"/>
          </a:p>
          <a:p>
            <a:r>
              <a:rPr lang="en-GB" sz="3600" b="1" dirty="0"/>
              <a:t>                    Operating Profit</a:t>
            </a:r>
          </a:p>
          <a:p>
            <a:r>
              <a:rPr lang="en-GB" sz="3600" b="1" dirty="0"/>
              <a:t>                           Interest</a:t>
            </a:r>
          </a:p>
          <a:p>
            <a:endParaRPr lang="en-GB" sz="3600" b="1" dirty="0"/>
          </a:p>
          <a:p>
            <a:r>
              <a:rPr lang="en-GB" sz="3600" b="1" dirty="0"/>
              <a:t>the </a:t>
            </a:r>
            <a:r>
              <a:rPr lang="en-GB" sz="3600" b="1" i="1" dirty="0"/>
              <a:t>lower</a:t>
            </a:r>
            <a:r>
              <a:rPr lang="en-GB" sz="3600" b="1" dirty="0"/>
              <a:t> this ratio is.....the </a:t>
            </a:r>
            <a:r>
              <a:rPr lang="en-GB" sz="3600" b="1" i="1" dirty="0"/>
              <a:t>higher </a:t>
            </a:r>
            <a:r>
              <a:rPr lang="en-GB" sz="3600" b="1" dirty="0"/>
              <a:t>the risk</a:t>
            </a:r>
          </a:p>
          <a:p>
            <a:r>
              <a:rPr lang="en-GB" sz="3600" b="1" dirty="0"/>
              <a:t>of default on interest payments.                   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411760" y="4365104"/>
            <a:ext cx="33123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26531" y="332656"/>
            <a:ext cx="901746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However a </a:t>
            </a:r>
            <a:r>
              <a:rPr lang="en-GB" sz="3600" b="1" i="1" dirty="0"/>
              <a:t>better way </a:t>
            </a:r>
            <a:r>
              <a:rPr lang="en-GB" sz="3600" b="1" dirty="0"/>
              <a:t>of analysing this risk</a:t>
            </a:r>
          </a:p>
          <a:p>
            <a:r>
              <a:rPr lang="en-GB" sz="3600" b="1" dirty="0"/>
              <a:t>may be through:</a:t>
            </a:r>
          </a:p>
          <a:p>
            <a:endParaRPr lang="en-GB" sz="3600" b="1" dirty="0"/>
          </a:p>
          <a:p>
            <a:pPr marL="742950" indent="-742950">
              <a:buAutoNum type="arabicPeriod" startAt="5"/>
            </a:pPr>
            <a:r>
              <a:rPr lang="en-GB" sz="3600" b="1" u="sng" dirty="0"/>
              <a:t>EBITDA/Interest ratio</a:t>
            </a:r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				   EBITDA</a:t>
            </a:r>
          </a:p>
          <a:p>
            <a:pPr marL="742950" indent="-742950"/>
            <a:r>
              <a:rPr lang="en-GB" sz="3600" b="1" dirty="0"/>
              <a:t>				   Interest</a:t>
            </a:r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Remember, profit is </a:t>
            </a:r>
            <a:r>
              <a:rPr lang="en-GB" sz="3600" b="1" i="1" dirty="0"/>
              <a:t>not cash</a:t>
            </a:r>
            <a:r>
              <a:rPr lang="en-GB" sz="3600" b="1" dirty="0"/>
              <a:t>...but EBITDA</a:t>
            </a:r>
          </a:p>
          <a:p>
            <a:pPr marL="742950" indent="-742950"/>
            <a:r>
              <a:rPr lang="en-GB" sz="3600" b="1" dirty="0"/>
              <a:t>attempts to measure profit on a </a:t>
            </a:r>
            <a:r>
              <a:rPr lang="en-GB" sz="3600" b="1" i="1" dirty="0"/>
              <a:t>cash basis</a:t>
            </a:r>
            <a:r>
              <a:rPr lang="en-GB" sz="3600" b="1" dirty="0"/>
              <a:t>...</a:t>
            </a:r>
          </a:p>
          <a:p>
            <a:pPr marL="742950" indent="-742950"/>
            <a:r>
              <a:rPr lang="en-GB" sz="3600" b="1" dirty="0"/>
              <a:t>and it is with </a:t>
            </a:r>
            <a:r>
              <a:rPr lang="en-GB" sz="3600" b="1" i="1" dirty="0"/>
              <a:t>cash</a:t>
            </a:r>
            <a:r>
              <a:rPr lang="en-GB" sz="3600" b="1" dirty="0"/>
              <a:t> that interest has to be paid.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75856" y="3717032"/>
            <a:ext cx="14401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8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8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60648"/>
            <a:ext cx="911102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Finally, there is an </a:t>
            </a:r>
            <a:r>
              <a:rPr lang="en-GB" sz="3600" b="1" i="1" dirty="0"/>
              <a:t>unusual</a:t>
            </a:r>
            <a:r>
              <a:rPr lang="en-GB" sz="3600" b="1" dirty="0"/>
              <a:t> measure of</a:t>
            </a:r>
          </a:p>
          <a:p>
            <a:r>
              <a:rPr lang="en-GB" sz="3600" b="1" dirty="0"/>
              <a:t>gearing that we will come back to later:</a:t>
            </a:r>
          </a:p>
          <a:p>
            <a:endParaRPr lang="en-GB" sz="3600" b="1" dirty="0"/>
          </a:p>
          <a:p>
            <a:pPr marL="742950" indent="-742950">
              <a:buAutoNum type="arabicPeriod" startAt="6"/>
            </a:pPr>
            <a:r>
              <a:rPr lang="en-GB" sz="3600" b="1" u="sng" dirty="0"/>
              <a:t>Total Assets/Shareholders Funds</a:t>
            </a:r>
          </a:p>
          <a:p>
            <a:pPr marL="742950" indent="-742950">
              <a:buAutoNum type="arabicPeriod" startAt="6"/>
            </a:pPr>
            <a:endParaRPr lang="en-GB" sz="3600" b="1" u="sng" dirty="0"/>
          </a:p>
          <a:p>
            <a:pPr marL="742950" indent="-742950"/>
            <a:r>
              <a:rPr lang="en-GB" sz="3600" b="1" dirty="0"/>
              <a:t>				Total Assets</a:t>
            </a:r>
          </a:p>
          <a:p>
            <a:pPr marL="742950" indent="-742950"/>
            <a:r>
              <a:rPr lang="en-GB" sz="3600" b="1" dirty="0"/>
              <a:t>			  Shareholders Funds</a:t>
            </a:r>
          </a:p>
          <a:p>
            <a:pPr marL="742950" indent="-742950"/>
            <a:endParaRPr lang="en-GB" sz="3600" b="1" dirty="0"/>
          </a:p>
          <a:p>
            <a:r>
              <a:rPr lang="en-GB" sz="3600" b="1" dirty="0"/>
              <a:t>This measures gearing by focusing on the</a:t>
            </a:r>
          </a:p>
          <a:p>
            <a:r>
              <a:rPr lang="en-GB" sz="3600" b="1" dirty="0"/>
              <a:t>proportion of the company’s assets which</a:t>
            </a:r>
          </a:p>
          <a:p>
            <a:r>
              <a:rPr lang="en-GB" sz="3600" b="1" dirty="0"/>
              <a:t>are financed by </a:t>
            </a:r>
            <a:r>
              <a:rPr lang="en-GB" sz="3600" b="1" i="1" dirty="0"/>
              <a:t>equity</a:t>
            </a:r>
            <a:r>
              <a:rPr lang="en-GB" sz="3600" b="1" dirty="0"/>
              <a:t>, (rather than by debt). 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411760" y="3573016"/>
            <a:ext cx="3600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5" y="1916832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1. </a:t>
            </a:r>
            <a:r>
              <a:rPr lang="en-GB" sz="3600" b="1" u="sng" dirty="0"/>
              <a:t>Earnings Per Share/EPS</a:t>
            </a:r>
          </a:p>
          <a:p>
            <a:endParaRPr lang="en-GB" sz="3600" b="1" dirty="0"/>
          </a:p>
          <a:p>
            <a:r>
              <a:rPr lang="en-GB" sz="3600" b="1" dirty="0"/>
              <a:t>	        After Tax Profits</a:t>
            </a:r>
          </a:p>
          <a:p>
            <a:r>
              <a:rPr lang="en-GB" sz="3600" b="1" dirty="0"/>
              <a:t> 	 Number of Shares in Issue</a:t>
            </a:r>
          </a:p>
          <a:p>
            <a:endParaRPr lang="en-GB" sz="3600" b="1" dirty="0"/>
          </a:p>
          <a:p>
            <a:r>
              <a:rPr lang="en-GB" sz="3600" b="1" dirty="0"/>
              <a:t>Indicates how much profit is generated for </a:t>
            </a:r>
          </a:p>
          <a:p>
            <a:r>
              <a:rPr lang="en-GB" sz="3600" b="1" dirty="0"/>
              <a:t>the shareholders for </a:t>
            </a:r>
            <a:r>
              <a:rPr lang="en-GB" sz="3600" b="1" i="1" dirty="0"/>
              <a:t>each share </a:t>
            </a:r>
            <a:r>
              <a:rPr lang="en-GB" sz="3600" b="1" dirty="0"/>
              <a:t>in issue.     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03648" y="3645024"/>
            <a:ext cx="52565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520" y="404664"/>
            <a:ext cx="3641766" cy="64633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Investment Ratios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17693"/>
            <a:ext cx="885698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EPS can be quite a difficult concept, and there are several variations, so any reference to EPS must be treated with care.</a:t>
            </a:r>
          </a:p>
          <a:p>
            <a:endParaRPr lang="en-GB" sz="3600" b="1" dirty="0"/>
          </a:p>
          <a:p>
            <a:r>
              <a:rPr lang="en-GB" sz="3600" b="1" dirty="0"/>
              <a:t>However, normally, you won’t have to calculate the EPS because you will find that it is </a:t>
            </a:r>
            <a:r>
              <a:rPr lang="en-GB" sz="3600" b="1" i="1" dirty="0"/>
              <a:t>already calculated for you </a:t>
            </a:r>
            <a:r>
              <a:rPr lang="en-GB" sz="3600" b="1" dirty="0"/>
              <a:t>at the bottom of the company’s  Income Statement, where </a:t>
            </a:r>
            <a:r>
              <a:rPr lang="en-GB" sz="3600" b="1" i="1" dirty="0"/>
              <a:t>two</a:t>
            </a:r>
            <a:r>
              <a:rPr lang="en-GB" sz="3600" b="1" dirty="0"/>
              <a:t> measures of EPS are given:</a:t>
            </a:r>
          </a:p>
          <a:p>
            <a:endParaRPr lang="en-GB" sz="3600" b="1" dirty="0"/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	Basic EPS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	Diluted EPS				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9512" y="117693"/>
            <a:ext cx="8753678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Before we look at this, do remember what</a:t>
            </a:r>
          </a:p>
          <a:p>
            <a:r>
              <a:rPr lang="en-GB" sz="3600" b="1" dirty="0"/>
              <a:t>we said before.....</a:t>
            </a:r>
          </a:p>
          <a:p>
            <a:endParaRPr lang="en-GB" sz="3600" b="1" dirty="0"/>
          </a:p>
          <a:p>
            <a:r>
              <a:rPr lang="en-GB" sz="3600" b="1" i="1" dirty="0"/>
              <a:t>Individual</a:t>
            </a:r>
            <a:r>
              <a:rPr lang="en-GB" sz="3600" b="1" dirty="0"/>
              <a:t> financial ratios tell us very little.</a:t>
            </a:r>
          </a:p>
          <a:p>
            <a:endParaRPr lang="en-GB" sz="3600" b="1" dirty="0"/>
          </a:p>
          <a:p>
            <a:r>
              <a:rPr lang="en-GB" sz="3600" b="1" dirty="0"/>
              <a:t>We can only start to really understand the </a:t>
            </a:r>
          </a:p>
          <a:p>
            <a:r>
              <a:rPr lang="en-GB" sz="3600" b="1" dirty="0"/>
              <a:t>message they give if we look at </a:t>
            </a:r>
            <a:r>
              <a:rPr lang="en-GB" sz="3600" b="1" i="1" dirty="0"/>
              <a:t>either....</a:t>
            </a:r>
          </a:p>
          <a:p>
            <a:endParaRPr lang="en-GB" sz="3600" b="1" dirty="0"/>
          </a:p>
          <a:p>
            <a:r>
              <a:rPr lang="en-GB" sz="3600" b="1" dirty="0"/>
              <a:t>the “</a:t>
            </a:r>
            <a:r>
              <a:rPr lang="en-GB" sz="3600" b="1" i="1" dirty="0"/>
              <a:t>trend over time</a:t>
            </a:r>
            <a:r>
              <a:rPr lang="en-GB" sz="3600" b="1" dirty="0"/>
              <a:t>” of the ratio </a:t>
            </a:r>
            <a:r>
              <a:rPr lang="en-GB" sz="3600" b="1" i="1" dirty="0"/>
              <a:t>and/or....</a:t>
            </a:r>
          </a:p>
          <a:p>
            <a:endParaRPr lang="en-GB" sz="3600" b="1" i="1" dirty="0"/>
          </a:p>
          <a:p>
            <a:r>
              <a:rPr lang="en-GB" sz="3600" b="1" dirty="0"/>
              <a:t>“</a:t>
            </a:r>
            <a:r>
              <a:rPr lang="en-GB" sz="3600" b="1" i="1" dirty="0"/>
              <a:t>compare” </a:t>
            </a:r>
            <a:r>
              <a:rPr lang="en-GB" sz="3600" b="1" dirty="0"/>
              <a:t>with ratios of similar-business</a:t>
            </a:r>
          </a:p>
          <a:p>
            <a:r>
              <a:rPr lang="en-GB" sz="3600" b="1" dirty="0"/>
              <a:t>companies.                                                       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404664"/>
            <a:ext cx="835055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“basic EPS” figure is similar to our </a:t>
            </a:r>
          </a:p>
          <a:p>
            <a:r>
              <a:rPr lang="en-GB" sz="3600" b="1" dirty="0"/>
              <a:t>definition, but is based on the </a:t>
            </a:r>
            <a:r>
              <a:rPr lang="en-GB" sz="3600" b="1" i="1" dirty="0"/>
              <a:t>average</a:t>
            </a:r>
          </a:p>
          <a:p>
            <a:r>
              <a:rPr lang="en-GB" sz="3600" b="1" dirty="0"/>
              <a:t>number of shares over the financial year.</a:t>
            </a:r>
          </a:p>
          <a:p>
            <a:endParaRPr lang="en-GB" sz="3600" b="1" dirty="0"/>
          </a:p>
          <a:p>
            <a:r>
              <a:rPr lang="en-GB" sz="3600" b="1" dirty="0"/>
              <a:t>The “diluted EPS” figure is what </a:t>
            </a:r>
            <a:r>
              <a:rPr lang="en-GB" sz="3600" b="1" i="1" dirty="0"/>
              <a:t>would be</a:t>
            </a:r>
          </a:p>
          <a:p>
            <a:r>
              <a:rPr lang="en-GB" sz="3600" b="1" dirty="0"/>
              <a:t>the EPS is all outstanding </a:t>
            </a:r>
            <a:r>
              <a:rPr lang="en-GB" sz="3600" b="1" i="1" dirty="0"/>
              <a:t>share options</a:t>
            </a:r>
          </a:p>
          <a:p>
            <a:r>
              <a:rPr lang="en-GB" sz="3600" b="1" dirty="0"/>
              <a:t>are “exercised”. </a:t>
            </a:r>
          </a:p>
          <a:p>
            <a:endParaRPr lang="en-GB" sz="3600" b="1" dirty="0"/>
          </a:p>
          <a:p>
            <a:r>
              <a:rPr lang="en-GB" sz="3600" b="1" dirty="0"/>
              <a:t>For financial analysis purposes, the </a:t>
            </a:r>
            <a:r>
              <a:rPr lang="en-GB" sz="3600" b="1" i="1" dirty="0"/>
              <a:t>diluted</a:t>
            </a:r>
          </a:p>
          <a:p>
            <a:r>
              <a:rPr lang="en-GB" sz="3600" b="1" i="1" dirty="0"/>
              <a:t>EPS</a:t>
            </a:r>
            <a:r>
              <a:rPr lang="en-GB" sz="3600" b="1" dirty="0"/>
              <a:t> figure is the best one to use.           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8683" y="260648"/>
            <a:ext cx="91053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The EPS ratio looks at the company’s profitability purely from the </a:t>
            </a:r>
            <a:r>
              <a:rPr lang="en-GB" sz="3600" b="1" i="1" dirty="0"/>
              <a:t>shareholder’s viewpoint</a:t>
            </a:r>
            <a:r>
              <a:rPr lang="en-GB" sz="3600" b="1" dirty="0"/>
              <a:t>, after tax and interest payments.  </a:t>
            </a:r>
          </a:p>
          <a:p>
            <a:endParaRPr lang="en-GB" sz="3600" b="1" dirty="0"/>
          </a:p>
          <a:p>
            <a:pPr marL="742950" indent="-742950"/>
            <a:r>
              <a:rPr lang="en-GB" sz="3600" b="1" dirty="0"/>
              <a:t>What we look for here is </a:t>
            </a:r>
            <a:r>
              <a:rPr lang="en-GB" sz="3600" b="1" i="1" dirty="0"/>
              <a:t>year-by-year growth</a:t>
            </a:r>
          </a:p>
          <a:p>
            <a:pPr marL="742950" indent="-742950"/>
            <a:r>
              <a:rPr lang="en-GB" sz="3600" b="1" dirty="0"/>
              <a:t>in this EPS figure.....the </a:t>
            </a:r>
            <a:r>
              <a:rPr lang="en-GB" sz="3600" b="1" i="1" dirty="0"/>
              <a:t>trend over time</a:t>
            </a:r>
            <a:r>
              <a:rPr lang="en-GB" sz="3600" b="1" dirty="0"/>
              <a:t>.</a:t>
            </a:r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However, it is important to remember that</a:t>
            </a:r>
          </a:p>
          <a:p>
            <a:pPr marL="742950" indent="-742950"/>
            <a:r>
              <a:rPr lang="en-GB" sz="3600" b="1" i="1" dirty="0"/>
              <a:t>inter-company</a:t>
            </a:r>
            <a:r>
              <a:rPr lang="en-GB" sz="3600" b="1" dirty="0"/>
              <a:t> </a:t>
            </a:r>
            <a:r>
              <a:rPr lang="en-GB" sz="3600" b="1" i="1" dirty="0"/>
              <a:t>comparisons</a:t>
            </a:r>
            <a:r>
              <a:rPr lang="en-GB" sz="3600" b="1" dirty="0"/>
              <a:t> of EPS are</a:t>
            </a:r>
          </a:p>
          <a:p>
            <a:pPr marL="742950" indent="-742950"/>
            <a:r>
              <a:rPr lang="en-GB" sz="3600" b="1" i="1" dirty="0"/>
              <a:t>meaningless</a:t>
            </a:r>
            <a:r>
              <a:rPr lang="en-GB" sz="3600" b="1" dirty="0"/>
              <a:t>, because different companies</a:t>
            </a:r>
          </a:p>
          <a:p>
            <a:pPr marL="742950" indent="-742950"/>
            <a:r>
              <a:rPr lang="en-GB" sz="3600" b="1" dirty="0"/>
              <a:t>will have different number of shares in issue.  .                                         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9512" y="188640"/>
            <a:ext cx="893065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2. </a:t>
            </a:r>
            <a:r>
              <a:rPr lang="en-GB" sz="3600" b="1" u="sng" dirty="0"/>
              <a:t>Price-Earnings Ratio/PER</a:t>
            </a:r>
          </a:p>
          <a:p>
            <a:endParaRPr lang="en-GB" sz="3600" b="1" dirty="0"/>
          </a:p>
          <a:p>
            <a:r>
              <a:rPr lang="en-GB" sz="3600" b="1" dirty="0"/>
              <a:t>	   Stock Market Price per Share</a:t>
            </a:r>
          </a:p>
          <a:p>
            <a:r>
              <a:rPr lang="en-GB" sz="3600" b="1" dirty="0"/>
              <a:t>                       	        EPS</a:t>
            </a:r>
          </a:p>
          <a:p>
            <a:r>
              <a:rPr lang="en-GB" sz="3600" b="1" dirty="0"/>
              <a:t>This shows the share price as a “</a:t>
            </a:r>
            <a:r>
              <a:rPr lang="en-GB" sz="3600" b="1" i="1" dirty="0"/>
              <a:t>multiple</a:t>
            </a:r>
            <a:r>
              <a:rPr lang="en-GB" sz="3600" b="1" dirty="0"/>
              <a:t>” of </a:t>
            </a:r>
          </a:p>
          <a:p>
            <a:r>
              <a:rPr lang="en-GB" sz="3600" b="1" dirty="0"/>
              <a:t>the </a:t>
            </a:r>
            <a:r>
              <a:rPr lang="en-GB" sz="3600" b="1" i="1" dirty="0"/>
              <a:t>after-tax</a:t>
            </a:r>
            <a:r>
              <a:rPr lang="en-GB" sz="3600" b="1" dirty="0"/>
              <a:t> profits per share. </a:t>
            </a:r>
          </a:p>
          <a:p>
            <a:r>
              <a:rPr lang="en-GB" sz="3600" b="1" dirty="0"/>
              <a:t>The PER can be seen as an indication of the </a:t>
            </a:r>
          </a:p>
          <a:p>
            <a:r>
              <a:rPr lang="en-GB" sz="3600" b="1" i="1" dirty="0"/>
              <a:t>stock market’s view </a:t>
            </a:r>
            <a:r>
              <a:rPr lang="en-GB" sz="3600" b="1" dirty="0"/>
              <a:t>of the </a:t>
            </a:r>
            <a:r>
              <a:rPr lang="en-GB" sz="3600" b="1" i="1" dirty="0"/>
              <a:t>company’s future</a:t>
            </a:r>
            <a:r>
              <a:rPr lang="en-GB" sz="3600" b="1" dirty="0"/>
              <a:t> </a:t>
            </a:r>
          </a:p>
          <a:p>
            <a:r>
              <a:rPr lang="en-GB" sz="3600" b="1" dirty="0"/>
              <a:t>GROWTH prospects and the ability of the </a:t>
            </a:r>
          </a:p>
          <a:p>
            <a:r>
              <a:rPr lang="en-GB" sz="3600" b="1" dirty="0"/>
              <a:t>management team...the </a:t>
            </a:r>
            <a:r>
              <a:rPr lang="en-GB" sz="3600" b="1" i="1" dirty="0"/>
              <a:t>higher</a:t>
            </a:r>
            <a:r>
              <a:rPr lang="en-GB" sz="3600" b="1" dirty="0"/>
              <a:t> this multiple, </a:t>
            </a:r>
          </a:p>
          <a:p>
            <a:r>
              <a:rPr lang="en-GB" sz="3600" b="1" dirty="0"/>
              <a:t>the </a:t>
            </a:r>
            <a:r>
              <a:rPr lang="en-GB" sz="3600" b="1" i="1" dirty="0"/>
              <a:t>better</a:t>
            </a:r>
            <a:r>
              <a:rPr lang="en-GB" sz="3600" b="1" dirty="0"/>
              <a:t>. 							  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75656" y="1916832"/>
            <a:ext cx="5400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5657671"/>
            <a:ext cx="8618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                    (But, in another sense, the more</a:t>
            </a:r>
          </a:p>
          <a:p>
            <a:r>
              <a:rPr lang="en-GB" sz="3600" b="1" dirty="0"/>
              <a:t>“</a:t>
            </a:r>
            <a:r>
              <a:rPr lang="en-GB" sz="3600" b="1" i="1" dirty="0"/>
              <a:t>expensive</a:t>
            </a:r>
            <a:r>
              <a:rPr lang="en-GB" sz="3600" b="1" dirty="0"/>
              <a:t>” the shares.)		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68685" y="332656"/>
            <a:ext cx="903484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/>
            <a:endParaRPr lang="en-GB" sz="3600" b="1" dirty="0"/>
          </a:p>
          <a:p>
            <a:r>
              <a:rPr lang="en-GB" sz="3600" b="1" dirty="0"/>
              <a:t>When comparing the PERs of companies in</a:t>
            </a:r>
          </a:p>
          <a:p>
            <a:r>
              <a:rPr lang="en-GB" sz="3600" b="1" dirty="0"/>
              <a:t>the </a:t>
            </a:r>
            <a:r>
              <a:rPr lang="en-GB" sz="3600" b="1" i="1" dirty="0"/>
              <a:t>same area of business</a:t>
            </a:r>
            <a:r>
              <a:rPr lang="en-GB" sz="3600" b="1" dirty="0"/>
              <a:t>, the company</a:t>
            </a:r>
          </a:p>
          <a:p>
            <a:r>
              <a:rPr lang="en-GB" sz="3600" b="1" dirty="0"/>
              <a:t>with the </a:t>
            </a:r>
            <a:r>
              <a:rPr lang="en-GB" sz="3600" b="1" i="1" dirty="0"/>
              <a:t>higher</a:t>
            </a:r>
            <a:r>
              <a:rPr lang="en-GB" sz="3600" b="1" dirty="0"/>
              <a:t> PER is seen by the stock </a:t>
            </a:r>
          </a:p>
          <a:p>
            <a:r>
              <a:rPr lang="en-GB" sz="3600" b="1" dirty="0"/>
              <a:t>market to have the </a:t>
            </a:r>
            <a:r>
              <a:rPr lang="en-GB" sz="3600" b="1" i="1" dirty="0"/>
              <a:t>better</a:t>
            </a:r>
            <a:r>
              <a:rPr lang="en-GB" sz="3600" b="1" dirty="0"/>
              <a:t> management team</a:t>
            </a:r>
          </a:p>
          <a:p>
            <a:r>
              <a:rPr lang="en-GB" sz="3600" b="1" dirty="0"/>
              <a:t>and </a:t>
            </a:r>
            <a:r>
              <a:rPr lang="en-GB" sz="3600" b="1" i="1" dirty="0"/>
              <a:t>better</a:t>
            </a:r>
            <a:r>
              <a:rPr lang="en-GB" sz="3600" b="1" dirty="0"/>
              <a:t> future growth prospects.  </a:t>
            </a:r>
          </a:p>
          <a:p>
            <a:endParaRPr lang="en-GB" sz="3600" b="1" dirty="0"/>
          </a:p>
          <a:p>
            <a:pPr marL="742950" indent="-742950"/>
            <a:r>
              <a:rPr lang="en-GB" sz="3600" b="1" dirty="0"/>
              <a:t>(.....however, with the PER, looking at the </a:t>
            </a:r>
          </a:p>
          <a:p>
            <a:pPr marL="742950" indent="-742950"/>
            <a:r>
              <a:rPr lang="en-GB" sz="3600" b="1" i="1" dirty="0"/>
              <a:t>trend over time </a:t>
            </a:r>
            <a:r>
              <a:rPr lang="en-GB" sz="3600" b="1" dirty="0"/>
              <a:t>of a company’s PER is </a:t>
            </a:r>
          </a:p>
          <a:p>
            <a:pPr marL="742950" indent="-742950"/>
            <a:r>
              <a:rPr lang="en-GB" sz="3600" b="1" i="1" dirty="0"/>
              <a:t>meaningless</a:t>
            </a:r>
            <a:r>
              <a:rPr lang="en-GB" sz="3600" b="1" dirty="0"/>
              <a:t>.)              					   .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548680"/>
            <a:ext cx="85109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Finally, notice there is an </a:t>
            </a:r>
            <a:r>
              <a:rPr lang="en-GB" sz="3600" b="1" i="1" dirty="0"/>
              <a:t>alternative </a:t>
            </a:r>
            <a:r>
              <a:rPr lang="en-GB" sz="3600" b="1" dirty="0"/>
              <a:t>way of</a:t>
            </a:r>
          </a:p>
          <a:p>
            <a:r>
              <a:rPr lang="en-GB" sz="3600" b="1" dirty="0"/>
              <a:t>calculating the PER, (which gives the </a:t>
            </a:r>
            <a:r>
              <a:rPr lang="en-GB" sz="3600" b="1" i="1" dirty="0"/>
              <a:t>same </a:t>
            </a:r>
          </a:p>
          <a:p>
            <a:r>
              <a:rPr lang="en-GB" sz="3600" b="1" dirty="0"/>
              <a:t>value as before):</a:t>
            </a:r>
          </a:p>
          <a:p>
            <a:endParaRPr lang="en-GB" sz="3600" b="1" dirty="0"/>
          </a:p>
          <a:p>
            <a:r>
              <a:rPr lang="en-GB" sz="3600" b="1" dirty="0"/>
              <a:t>PER  =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5736" y="2420888"/>
            <a:ext cx="677140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Market Capitalisation</a:t>
            </a:r>
          </a:p>
          <a:p>
            <a:r>
              <a:rPr lang="en-GB" sz="3600" b="1" dirty="0"/>
              <a:t>  Earnings after Tax</a:t>
            </a:r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							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339752" y="2996952"/>
            <a:ext cx="39604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83568" y="3933056"/>
            <a:ext cx="6912768" cy="1562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...where “market capitalisation”: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Stock market price per share  x     Number of shares in issue        .</a:t>
            </a:r>
            <a:endParaRPr lang="en-GB" sz="36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927164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3. </a:t>
            </a:r>
            <a:r>
              <a:rPr lang="en-GB" sz="3600" b="1" u="sng" dirty="0"/>
              <a:t>Dividend Yield</a:t>
            </a:r>
          </a:p>
          <a:p>
            <a:endParaRPr lang="en-GB" sz="3600" b="1" dirty="0"/>
          </a:p>
          <a:p>
            <a:r>
              <a:rPr lang="en-GB" sz="3600" b="1" dirty="0"/>
              <a:t>If you invest in shares, you hope to get a</a:t>
            </a:r>
          </a:p>
          <a:p>
            <a:r>
              <a:rPr lang="en-GB" sz="3600" b="1" dirty="0"/>
              <a:t>“</a:t>
            </a:r>
            <a:r>
              <a:rPr lang="en-GB" sz="3600" b="1" i="1" dirty="0"/>
              <a:t>return</a:t>
            </a:r>
            <a:r>
              <a:rPr lang="en-GB" sz="3600" b="1" dirty="0"/>
              <a:t>” (to make a profit), in </a:t>
            </a:r>
            <a:r>
              <a:rPr lang="en-GB" sz="3600" b="1" i="1" dirty="0"/>
              <a:t>TWO</a:t>
            </a:r>
            <a:r>
              <a:rPr lang="en-GB" sz="3600" b="1" dirty="0"/>
              <a:t> ways....</a:t>
            </a:r>
          </a:p>
          <a:p>
            <a:endParaRPr lang="en-GB" sz="3600" b="1" dirty="0"/>
          </a:p>
          <a:p>
            <a:r>
              <a:rPr lang="en-GB" sz="3600" b="1" dirty="0"/>
              <a:t>One way is through the profits the company</a:t>
            </a:r>
          </a:p>
          <a:p>
            <a:r>
              <a:rPr lang="en-GB" sz="3600" b="1" dirty="0"/>
              <a:t>gives back to shareholders in the form of</a:t>
            </a:r>
          </a:p>
          <a:p>
            <a:r>
              <a:rPr lang="en-GB" sz="3600" b="1" dirty="0"/>
              <a:t>“</a:t>
            </a:r>
            <a:r>
              <a:rPr lang="en-GB" sz="3600" b="1" i="1" dirty="0"/>
              <a:t>dividends</a:t>
            </a:r>
            <a:r>
              <a:rPr lang="en-GB" sz="3600" b="1" dirty="0"/>
              <a:t>”......</a:t>
            </a:r>
          </a:p>
          <a:p>
            <a:r>
              <a:rPr lang="en-GB" sz="3600" b="1" dirty="0"/>
              <a:t>.......and the other way is you hope to be able</a:t>
            </a:r>
          </a:p>
          <a:p>
            <a:r>
              <a:rPr lang="en-GB" sz="3600" b="1" dirty="0"/>
              <a:t>to sell the shares for a higher price than you</a:t>
            </a:r>
          </a:p>
          <a:p>
            <a:r>
              <a:rPr lang="en-GB" sz="3600" b="1" dirty="0"/>
              <a:t>paid to buy them, and so make a “</a:t>
            </a:r>
            <a:r>
              <a:rPr lang="en-GB" sz="3600" b="1" i="1" dirty="0"/>
              <a:t>capital gain</a:t>
            </a:r>
            <a:r>
              <a:rPr lang="en-GB" sz="3600" b="1" dirty="0"/>
              <a:t>”.</a:t>
            </a:r>
          </a:p>
          <a:p>
            <a:r>
              <a:rPr lang="en-GB" sz="3600" b="1" dirty="0"/>
              <a:t>                                                                             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9512" y="116632"/>
            <a:ext cx="1584600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</a:t>
            </a:r>
            <a:r>
              <a:rPr lang="en-GB" sz="3600" b="1" i="1" dirty="0"/>
              <a:t>Dividend Yield </a:t>
            </a:r>
            <a:r>
              <a:rPr lang="en-GB" sz="3600" b="1" dirty="0"/>
              <a:t>just looks at </a:t>
            </a:r>
            <a:r>
              <a:rPr lang="en-GB" sz="3600" b="1" i="1" dirty="0"/>
              <a:t>one</a:t>
            </a:r>
            <a:r>
              <a:rPr lang="en-GB" sz="3600" b="1" dirty="0"/>
              <a:t> aspect</a:t>
            </a:r>
          </a:p>
          <a:p>
            <a:r>
              <a:rPr lang="en-GB" sz="3600" b="1" dirty="0"/>
              <a:t>of this return on a share....the return in the</a:t>
            </a:r>
          </a:p>
          <a:p>
            <a:r>
              <a:rPr lang="en-GB" sz="3600" b="1" dirty="0"/>
              <a:t>form of </a:t>
            </a:r>
            <a:r>
              <a:rPr lang="en-GB" sz="3600" b="1" i="1" dirty="0"/>
              <a:t>dividends</a:t>
            </a:r>
            <a:r>
              <a:rPr lang="en-GB" sz="3600" b="1" dirty="0"/>
              <a:t>:</a:t>
            </a:r>
          </a:p>
          <a:p>
            <a:r>
              <a:rPr lang="en-GB" sz="3600" b="1" dirty="0"/>
              <a:t>				Dividend per Share</a:t>
            </a:r>
          </a:p>
          <a:p>
            <a:r>
              <a:rPr lang="en-GB" sz="3600" b="1" dirty="0"/>
              <a:t>			    Stock Market Share Price</a:t>
            </a:r>
          </a:p>
          <a:p>
            <a:endParaRPr lang="en-GB" sz="3600" b="1" dirty="0"/>
          </a:p>
          <a:p>
            <a:r>
              <a:rPr lang="en-GB" sz="3600" b="1" dirty="0"/>
              <a:t>This ratio is seen as important because some</a:t>
            </a:r>
          </a:p>
          <a:p>
            <a:r>
              <a:rPr lang="en-GB" sz="3600" b="1" dirty="0"/>
              <a:t>investors are </a:t>
            </a:r>
            <a:r>
              <a:rPr lang="en-GB" sz="3600" b="1" i="1" dirty="0"/>
              <a:t>particularly</a:t>
            </a:r>
            <a:r>
              <a:rPr lang="en-GB" sz="3600" b="1" dirty="0"/>
              <a:t> attracted to the</a:t>
            </a:r>
          </a:p>
          <a:p>
            <a:r>
              <a:rPr lang="en-GB" sz="3600" b="1" dirty="0"/>
              <a:t>dividend / </a:t>
            </a:r>
            <a:r>
              <a:rPr lang="en-GB" sz="3600" b="1" i="1" dirty="0"/>
              <a:t>income</a:t>
            </a:r>
            <a:r>
              <a:rPr lang="en-GB" sz="3600" b="1" dirty="0"/>
              <a:t> element of a share’s total </a:t>
            </a:r>
          </a:p>
          <a:p>
            <a:r>
              <a:rPr lang="en-GB" sz="3600" b="1" dirty="0"/>
              <a:t>return, where a </a:t>
            </a:r>
            <a:r>
              <a:rPr lang="en-GB" sz="3600" b="1" i="1" dirty="0"/>
              <a:t>high</a:t>
            </a:r>
            <a:r>
              <a:rPr lang="en-GB" sz="3600" b="1" dirty="0"/>
              <a:t> dividend yield is seen as</a:t>
            </a:r>
          </a:p>
          <a:p>
            <a:r>
              <a:rPr lang="en-GB" sz="3600" b="1" dirty="0"/>
              <a:t>a </a:t>
            </a:r>
            <a:r>
              <a:rPr lang="en-GB" sz="3600" b="1" i="1" dirty="0"/>
              <a:t>good</a:t>
            </a:r>
            <a:r>
              <a:rPr lang="en-GB" sz="3600" b="1" dirty="0"/>
              <a:t> characteristic.					.                                                                   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91880" y="2348880"/>
            <a:ext cx="46085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52034" y="1988840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x 100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24955" y="332656"/>
            <a:ext cx="891904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4. </a:t>
            </a:r>
            <a:r>
              <a:rPr lang="en-GB" sz="3600" b="1" u="sng" dirty="0"/>
              <a:t>Dividend Payout Ratio </a:t>
            </a:r>
            <a:r>
              <a:rPr lang="en-GB" sz="3600" b="1" dirty="0"/>
              <a:t>and the....</a:t>
            </a:r>
          </a:p>
          <a:p>
            <a:r>
              <a:rPr lang="en-GB" sz="3600" b="1" dirty="0"/>
              <a:t>5. </a:t>
            </a:r>
            <a:r>
              <a:rPr lang="en-GB" sz="3600" b="1" u="sng" dirty="0"/>
              <a:t>Dividend Cover</a:t>
            </a:r>
          </a:p>
          <a:p>
            <a:endParaRPr lang="en-GB" sz="3600" b="1" dirty="0"/>
          </a:p>
          <a:p>
            <a:r>
              <a:rPr lang="en-GB" sz="3600" b="1" dirty="0"/>
              <a:t>The dividend payout ratio looks at the </a:t>
            </a:r>
          </a:p>
          <a:p>
            <a:r>
              <a:rPr lang="en-GB" sz="3600" b="1" i="1" dirty="0"/>
              <a:t>proportion</a:t>
            </a:r>
            <a:r>
              <a:rPr lang="en-GB" sz="3600" b="1" dirty="0"/>
              <a:t> of a company’s after-tax profits </a:t>
            </a:r>
          </a:p>
          <a:p>
            <a:r>
              <a:rPr lang="en-GB" sz="3600" b="1" dirty="0"/>
              <a:t>that are paid out as dividends.</a:t>
            </a:r>
          </a:p>
          <a:p>
            <a:endParaRPr lang="en-GB" sz="3600" b="1" dirty="0"/>
          </a:p>
          <a:p>
            <a:r>
              <a:rPr lang="en-GB" sz="3600" b="1" dirty="0"/>
              <a:t>The </a:t>
            </a:r>
            <a:r>
              <a:rPr lang="en-GB" sz="3600" b="1" i="1" dirty="0"/>
              <a:t>lower </a:t>
            </a:r>
            <a:r>
              <a:rPr lang="en-GB" sz="3600" b="1" dirty="0"/>
              <a:t>this proportion is, the </a:t>
            </a:r>
            <a:r>
              <a:rPr lang="en-GB" sz="3600" b="1" i="1" dirty="0"/>
              <a:t>more certain</a:t>
            </a:r>
          </a:p>
          <a:p>
            <a:r>
              <a:rPr lang="en-GB" sz="3600" b="1" dirty="0"/>
              <a:t>investors are about the company’s ability</a:t>
            </a:r>
          </a:p>
          <a:p>
            <a:r>
              <a:rPr lang="en-GB" sz="3600" b="1" dirty="0"/>
              <a:t>to continue to pay out the current level of</a:t>
            </a:r>
          </a:p>
          <a:p>
            <a:r>
              <a:rPr lang="en-GB" sz="3600" b="1" dirty="0"/>
              <a:t>dividends in the future....                                    .</a:t>
            </a:r>
          </a:p>
          <a:p>
            <a:endParaRPr lang="en-GB" sz="36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1962" y="476672"/>
            <a:ext cx="8780417" cy="661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If the company has a </a:t>
            </a:r>
            <a:r>
              <a:rPr lang="en-GB" sz="3600" b="1" i="1" dirty="0"/>
              <a:t>high payout ratio</a:t>
            </a:r>
            <a:r>
              <a:rPr lang="en-GB" sz="3600" b="1" dirty="0"/>
              <a:t>, then</a:t>
            </a:r>
          </a:p>
          <a:p>
            <a:r>
              <a:rPr lang="en-GB" sz="3600" b="1" dirty="0"/>
              <a:t>even a </a:t>
            </a:r>
            <a:r>
              <a:rPr lang="en-GB" sz="3600" b="1" i="1" dirty="0"/>
              <a:t>small fall </a:t>
            </a:r>
            <a:r>
              <a:rPr lang="en-GB" sz="3600" b="1" dirty="0"/>
              <a:t>in future profits is likely to </a:t>
            </a:r>
          </a:p>
          <a:p>
            <a:r>
              <a:rPr lang="en-GB" sz="3600" b="1" dirty="0"/>
              <a:t>mean a </a:t>
            </a:r>
            <a:r>
              <a:rPr lang="en-GB" sz="3600" b="1" i="1" dirty="0"/>
              <a:t>reduction</a:t>
            </a:r>
            <a:r>
              <a:rPr lang="en-GB" sz="3600" b="1" dirty="0"/>
              <a:t> in the level of future</a:t>
            </a:r>
          </a:p>
          <a:p>
            <a:r>
              <a:rPr lang="en-GB" sz="3600" b="1" dirty="0"/>
              <a:t>dividends.....</a:t>
            </a:r>
          </a:p>
          <a:p>
            <a:r>
              <a:rPr lang="en-GB" sz="3600" b="1" dirty="0"/>
              <a:t>		           Dividends Paid</a:t>
            </a:r>
          </a:p>
          <a:p>
            <a:r>
              <a:rPr lang="en-GB" sz="3600" b="1" dirty="0"/>
              <a:t>		          After Tax Profits             </a:t>
            </a:r>
          </a:p>
          <a:p>
            <a:endParaRPr lang="en-GB" sz="3600" b="1" dirty="0"/>
          </a:p>
          <a:p>
            <a:r>
              <a:rPr lang="en-GB" sz="3600" b="1" dirty="0"/>
              <a:t>The Dividend Cover ratio is the </a:t>
            </a:r>
            <a:r>
              <a:rPr lang="en-GB" sz="3600" b="1" i="1" dirty="0"/>
              <a:t>inverse</a:t>
            </a:r>
            <a:r>
              <a:rPr lang="en-GB" sz="3600" b="1" dirty="0"/>
              <a:t> of the</a:t>
            </a:r>
          </a:p>
          <a:p>
            <a:r>
              <a:rPr lang="en-GB" sz="3600" b="1" i="1" dirty="0"/>
              <a:t>payout </a:t>
            </a:r>
            <a:r>
              <a:rPr lang="en-GB" sz="3600" b="1" dirty="0"/>
              <a:t>ratio:    </a:t>
            </a:r>
          </a:p>
          <a:p>
            <a:r>
              <a:rPr lang="en-GB" sz="3600" b="1" dirty="0"/>
              <a:t>			  After Tax Profits</a:t>
            </a:r>
          </a:p>
          <a:p>
            <a:r>
              <a:rPr lang="en-GB" sz="3600" b="1" dirty="0"/>
              <a:t>		 	   Dividends Paid                       .</a:t>
            </a:r>
            <a:endParaRPr lang="en-GB" sz="3600" b="1" dirty="0">
              <a:solidFill>
                <a:srgbClr val="FF0000"/>
              </a:solidFill>
            </a:endParaRPr>
          </a:p>
          <a:p>
            <a:endParaRPr lang="en-GB" sz="28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43808" y="3284984"/>
            <a:ext cx="33123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59832" y="6021288"/>
            <a:ext cx="3096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37871" y="404664"/>
            <a:ext cx="880612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.....and it works in much the same way as</a:t>
            </a:r>
          </a:p>
          <a:p>
            <a:r>
              <a:rPr lang="en-GB" sz="3600" b="1" dirty="0"/>
              <a:t>the Interest Cover ratio.......</a:t>
            </a:r>
          </a:p>
          <a:p>
            <a:endParaRPr lang="en-GB" sz="3600" b="1" dirty="0"/>
          </a:p>
          <a:p>
            <a:r>
              <a:rPr lang="en-GB" sz="3600" b="1" dirty="0"/>
              <a:t>...by indicating </a:t>
            </a:r>
            <a:r>
              <a:rPr lang="en-GB" sz="3600" b="1" i="1" dirty="0"/>
              <a:t>how many times </a:t>
            </a:r>
            <a:r>
              <a:rPr lang="en-GB" sz="3600" b="1" dirty="0"/>
              <a:t>the dividend</a:t>
            </a:r>
          </a:p>
          <a:p>
            <a:r>
              <a:rPr lang="en-GB" sz="3600" b="1" dirty="0"/>
              <a:t>is </a:t>
            </a:r>
            <a:r>
              <a:rPr lang="en-GB" sz="3600" b="1" i="1" dirty="0"/>
              <a:t>covered</a:t>
            </a:r>
            <a:r>
              <a:rPr lang="en-GB" sz="3600" b="1" dirty="0"/>
              <a:t> by the earnings after tax and</a:t>
            </a:r>
          </a:p>
          <a:p>
            <a:r>
              <a:rPr lang="en-GB" sz="3600" b="1" dirty="0"/>
              <a:t>interest.</a:t>
            </a:r>
          </a:p>
          <a:p>
            <a:endParaRPr lang="en-GB" sz="3600" b="1" dirty="0"/>
          </a:p>
          <a:p>
            <a:r>
              <a:rPr lang="en-GB" sz="3600" b="1" dirty="0"/>
              <a:t>The </a:t>
            </a:r>
            <a:r>
              <a:rPr lang="en-GB" sz="3600" b="1" i="1" dirty="0"/>
              <a:t>higher</a:t>
            </a:r>
            <a:r>
              <a:rPr lang="en-GB" sz="3600" b="1" dirty="0"/>
              <a:t> the dividend cover, the </a:t>
            </a:r>
            <a:r>
              <a:rPr lang="en-GB" sz="3600" b="1" i="1" dirty="0"/>
              <a:t>lower</a:t>
            </a:r>
            <a:r>
              <a:rPr lang="en-GB" sz="3600" b="1" dirty="0"/>
              <a:t> the</a:t>
            </a:r>
          </a:p>
          <a:p>
            <a:r>
              <a:rPr lang="en-GB" sz="3600" b="1" dirty="0"/>
              <a:t>risk that future dividends will </a:t>
            </a:r>
            <a:r>
              <a:rPr lang="en-GB" sz="3600" b="1" i="1" dirty="0"/>
              <a:t>fall below </a:t>
            </a:r>
            <a:r>
              <a:rPr lang="en-GB" sz="3600" b="1" dirty="0"/>
              <a:t>the</a:t>
            </a:r>
          </a:p>
          <a:p>
            <a:r>
              <a:rPr lang="en-GB" sz="3600" b="1" dirty="0"/>
              <a:t>current dividend level.			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60648"/>
            <a:ext cx="888935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In addition, there are two other points to </a:t>
            </a:r>
          </a:p>
          <a:p>
            <a:r>
              <a:rPr lang="en-GB" sz="3600" b="1" dirty="0"/>
              <a:t>keep in mind.</a:t>
            </a:r>
          </a:p>
          <a:p>
            <a:endParaRPr lang="en-GB" sz="3600" b="1" dirty="0"/>
          </a:p>
          <a:p>
            <a:pPr marL="742950" indent="-742950">
              <a:buAutoNum type="arabicPeriod"/>
            </a:pPr>
            <a:r>
              <a:rPr lang="en-GB" sz="3600" b="1" dirty="0"/>
              <a:t>The best </a:t>
            </a:r>
            <a:r>
              <a:rPr lang="en-GB" sz="3600" b="1" i="1" dirty="0"/>
              <a:t>choice of ratios </a:t>
            </a:r>
            <a:r>
              <a:rPr lang="en-GB" sz="3600" b="1" dirty="0"/>
              <a:t>to use in any</a:t>
            </a:r>
          </a:p>
          <a:p>
            <a:pPr marL="742950" indent="-742950"/>
            <a:r>
              <a:rPr lang="en-GB" sz="3600" b="1" dirty="0"/>
              <a:t>financial analysis must take into account</a:t>
            </a:r>
          </a:p>
          <a:p>
            <a:pPr marL="742950" indent="-742950"/>
            <a:r>
              <a:rPr lang="en-GB" sz="3600" b="1" dirty="0"/>
              <a:t>the </a:t>
            </a:r>
            <a:r>
              <a:rPr lang="en-GB" sz="3600" b="1" i="1" dirty="0"/>
              <a:t>type of business </a:t>
            </a:r>
            <a:r>
              <a:rPr lang="en-GB" sz="3600" b="1" dirty="0"/>
              <a:t>involved: </a:t>
            </a:r>
          </a:p>
          <a:p>
            <a:pPr marL="742950" indent="-742950"/>
            <a:r>
              <a:rPr lang="en-GB" sz="3600" b="1" dirty="0"/>
              <a:t>is it </a:t>
            </a:r>
            <a:r>
              <a:rPr lang="en-GB" sz="3600" b="1" i="1" dirty="0"/>
              <a:t>labour intensive</a:t>
            </a:r>
            <a:r>
              <a:rPr lang="en-GB" sz="3600" b="1" dirty="0"/>
              <a:t> or is it </a:t>
            </a:r>
            <a:r>
              <a:rPr lang="en-GB" sz="3600" b="1" i="1" dirty="0"/>
              <a:t>capital intensive</a:t>
            </a:r>
            <a:r>
              <a:rPr lang="en-GB" sz="3600" b="1" dirty="0"/>
              <a:t>; </a:t>
            </a:r>
          </a:p>
          <a:p>
            <a:pPr marL="742950" indent="-742950"/>
            <a:r>
              <a:rPr lang="en-GB" sz="3600" b="1" dirty="0"/>
              <a:t>is it a </a:t>
            </a:r>
            <a:r>
              <a:rPr lang="en-GB" sz="3600" b="1" i="1" dirty="0"/>
              <a:t>service business</a:t>
            </a:r>
            <a:r>
              <a:rPr lang="en-GB" sz="3600" b="1" dirty="0"/>
              <a:t>, or </a:t>
            </a:r>
            <a:r>
              <a:rPr lang="en-GB" sz="3600" b="1" i="1" dirty="0"/>
              <a:t>retail business </a:t>
            </a:r>
            <a:r>
              <a:rPr lang="en-GB" sz="3600" b="1" dirty="0"/>
              <a:t>or is </a:t>
            </a:r>
          </a:p>
          <a:p>
            <a:pPr marL="742950" indent="-742950"/>
            <a:r>
              <a:rPr lang="en-GB" sz="3600" b="1" dirty="0"/>
              <a:t>it in </a:t>
            </a:r>
            <a:r>
              <a:rPr lang="en-GB" sz="3600" b="1" i="1" dirty="0"/>
              <a:t>manufacturing</a:t>
            </a:r>
            <a:r>
              <a:rPr lang="en-GB" sz="3600" b="1" dirty="0"/>
              <a:t>; is it under </a:t>
            </a:r>
            <a:r>
              <a:rPr lang="en-GB" sz="3600" b="1" i="1" dirty="0"/>
              <a:t>competitive</a:t>
            </a:r>
          </a:p>
          <a:p>
            <a:pPr marL="742950" indent="-742950"/>
            <a:r>
              <a:rPr lang="en-GB" sz="3600" b="1" i="1" dirty="0"/>
              <a:t>pressures</a:t>
            </a:r>
            <a:r>
              <a:rPr lang="en-GB" sz="3600" b="1" dirty="0"/>
              <a:t> or is it more </a:t>
            </a:r>
            <a:r>
              <a:rPr lang="en-GB" sz="3600" b="1" i="1" dirty="0"/>
              <a:t>monopolistic</a:t>
            </a:r>
            <a:r>
              <a:rPr lang="en-GB" sz="3600" b="1" dirty="0"/>
              <a:t>; is it in a </a:t>
            </a:r>
          </a:p>
          <a:p>
            <a:pPr marL="742950" indent="-742950"/>
            <a:r>
              <a:rPr lang="en-GB" sz="3600" b="1" i="1" dirty="0"/>
              <a:t>high-risk</a:t>
            </a:r>
            <a:r>
              <a:rPr lang="en-GB" sz="3600" b="1" dirty="0"/>
              <a:t> area or </a:t>
            </a:r>
            <a:r>
              <a:rPr lang="en-GB" sz="3600" b="1" i="1" dirty="0"/>
              <a:t>low-risk</a:t>
            </a:r>
            <a:r>
              <a:rPr lang="en-GB" sz="3600" b="1" dirty="0"/>
              <a:t> area of business?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7693"/>
            <a:ext cx="486003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Returning to Javid Ltd:</a:t>
            </a:r>
          </a:p>
          <a:p>
            <a:r>
              <a:rPr lang="en-GB" sz="3600" b="1" dirty="0"/>
              <a:t>Sales			1000</a:t>
            </a:r>
          </a:p>
          <a:p>
            <a:r>
              <a:rPr lang="en-GB" sz="3600" b="1" dirty="0"/>
              <a:t>Cost of Sales		(</a:t>
            </a:r>
            <a:r>
              <a:rPr lang="en-GB" sz="3600" b="1" u="sng" dirty="0"/>
              <a:t>500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Gross profit	          500</a:t>
            </a:r>
          </a:p>
          <a:p>
            <a:r>
              <a:rPr lang="en-GB" sz="3600" b="1" dirty="0"/>
              <a:t>Expenses			(</a:t>
            </a:r>
            <a:r>
              <a:rPr lang="en-GB" sz="3600" b="1" u="sng" dirty="0"/>
              <a:t>200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Operating Profit	 300</a:t>
            </a:r>
          </a:p>
          <a:p>
            <a:r>
              <a:rPr lang="en-GB" sz="3600" b="1" dirty="0"/>
              <a:t>Interest			 (</a:t>
            </a:r>
            <a:r>
              <a:rPr lang="en-GB" sz="3600" b="1" u="sng" dirty="0"/>
              <a:t>50</a:t>
            </a:r>
            <a:r>
              <a:rPr lang="en-GB" sz="3600" b="1" dirty="0"/>
              <a:t>)	   </a:t>
            </a:r>
          </a:p>
          <a:p>
            <a:r>
              <a:rPr lang="en-GB" sz="3600" b="1" dirty="0"/>
              <a:t>Taxable profit		 250	   </a:t>
            </a:r>
          </a:p>
          <a:p>
            <a:r>
              <a:rPr lang="en-GB" sz="3600" b="1" dirty="0"/>
              <a:t>20% Tax			 (</a:t>
            </a:r>
            <a:r>
              <a:rPr lang="en-GB" sz="3600" b="1" u="sng" dirty="0"/>
              <a:t>50</a:t>
            </a:r>
            <a:r>
              <a:rPr lang="en-GB" sz="3600" b="1" dirty="0"/>
              <a:t>)           </a:t>
            </a:r>
          </a:p>
          <a:p>
            <a:r>
              <a:rPr lang="en-GB" sz="3600" b="1" dirty="0"/>
              <a:t>After-Tax Profit	 200</a:t>
            </a:r>
          </a:p>
          <a:p>
            <a:r>
              <a:rPr lang="en-GB" sz="3600" b="1" dirty="0"/>
              <a:t>Dividends		  </a:t>
            </a:r>
            <a:r>
              <a:rPr lang="en-GB" sz="3600" b="1" u="sng" dirty="0"/>
              <a:t>40</a:t>
            </a:r>
          </a:p>
          <a:p>
            <a:r>
              <a:rPr lang="en-GB" sz="3600" b="1" dirty="0"/>
              <a:t>Retained Earnings	 160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1"/>
            <a:ext cx="4211960" cy="6858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u="sng" dirty="0"/>
              <a:t>Dividend Cover</a:t>
            </a:r>
          </a:p>
          <a:p>
            <a:r>
              <a:rPr lang="en-GB" sz="3600" b="1" dirty="0"/>
              <a:t> 200</a:t>
            </a:r>
          </a:p>
          <a:p>
            <a:r>
              <a:rPr lang="en-GB" sz="3600" b="1" dirty="0"/>
              <a:t>  40</a:t>
            </a:r>
          </a:p>
          <a:p>
            <a:r>
              <a:rPr lang="en-GB" sz="3600" b="1" u="sng" dirty="0"/>
              <a:t>Dividend Payout</a:t>
            </a:r>
          </a:p>
          <a:p>
            <a:r>
              <a:rPr lang="en-GB" sz="3600" b="1" dirty="0"/>
              <a:t>  40</a:t>
            </a:r>
          </a:p>
          <a:p>
            <a:r>
              <a:rPr lang="en-GB" sz="3600" b="1" dirty="0"/>
              <a:t> 200</a:t>
            </a:r>
          </a:p>
          <a:p>
            <a:r>
              <a:rPr lang="en-GB" sz="3600" b="1" i="1" dirty="0"/>
              <a:t>Future</a:t>
            </a:r>
            <a:r>
              <a:rPr lang="en-GB" sz="3600" b="1" dirty="0"/>
              <a:t> profits will </a:t>
            </a:r>
          </a:p>
          <a:p>
            <a:r>
              <a:rPr lang="en-GB" sz="3600" b="1" dirty="0"/>
              <a:t>have to </a:t>
            </a:r>
            <a:r>
              <a:rPr lang="en-GB" sz="3600" b="1" i="1" dirty="0"/>
              <a:t>fall</a:t>
            </a:r>
            <a:r>
              <a:rPr lang="en-GB" sz="3600" b="1" dirty="0"/>
              <a:t> by </a:t>
            </a:r>
          </a:p>
          <a:p>
            <a:r>
              <a:rPr lang="en-GB" sz="3600" b="1" i="1" dirty="0"/>
              <a:t>more than</a:t>
            </a:r>
            <a:r>
              <a:rPr lang="en-GB" sz="3600" b="1" dirty="0"/>
              <a:t> 80%, </a:t>
            </a:r>
          </a:p>
          <a:p>
            <a:r>
              <a:rPr lang="en-GB" sz="3600" b="1" dirty="0"/>
              <a:t>before dividends </a:t>
            </a:r>
          </a:p>
          <a:p>
            <a:r>
              <a:rPr lang="en-GB" sz="3600" b="1" dirty="0"/>
              <a:t>will have to fall from</a:t>
            </a:r>
          </a:p>
          <a:p>
            <a:r>
              <a:rPr lang="en-GB" sz="3600" b="1" dirty="0"/>
              <a:t>their current level. 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076056" y="1124744"/>
            <a:ext cx="6480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2160" y="836712"/>
            <a:ext cx="2307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= 5 X (times)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60032" y="116632"/>
            <a:ext cx="0" cy="64807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2160" y="2492896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= 20%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148064" y="2780928"/>
            <a:ext cx="6480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41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1068328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6.    </a:t>
            </a:r>
            <a:r>
              <a:rPr lang="en-GB" sz="3600" b="1" u="sng" dirty="0"/>
              <a:t>DuPont Analysis</a:t>
            </a:r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This analyses the components of the </a:t>
            </a:r>
          </a:p>
          <a:p>
            <a:pPr marL="742950" indent="-742950"/>
            <a:r>
              <a:rPr lang="en-GB" sz="3600" b="1" dirty="0"/>
              <a:t>company’s Return on Equity ratio, as follows:</a:t>
            </a:r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Return on Equity is a combination of = </a:t>
            </a:r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200" b="1" dirty="0"/>
              <a:t>After Tax Profit       Revenues               Total Assets</a:t>
            </a:r>
          </a:p>
          <a:p>
            <a:pPr marL="742950" indent="-742950"/>
            <a:r>
              <a:rPr lang="en-GB" sz="3200" b="1" dirty="0"/>
              <a:t>     Revenues          Total Assets        Shareholders Funds</a:t>
            </a:r>
          </a:p>
          <a:p>
            <a:pPr marL="742950" indent="-742950"/>
            <a:endParaRPr lang="en-GB" sz="3200" b="1" dirty="0"/>
          </a:p>
          <a:p>
            <a:pPr marL="742950" indent="-742950"/>
            <a:r>
              <a:rPr lang="en-GB" sz="3600" b="1" dirty="0"/>
              <a:t>In other words.....						   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653136"/>
            <a:ext cx="25557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31840" y="4653136"/>
            <a:ext cx="1872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40152" y="4653136"/>
            <a:ext cx="3203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99792" y="4365104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92080" y="4365104"/>
            <a:ext cx="42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x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42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6632"/>
            <a:ext cx="1068328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The </a:t>
            </a:r>
            <a:r>
              <a:rPr lang="en-GB" sz="3600" b="1" dirty="0" err="1"/>
              <a:t>RoE</a:t>
            </a:r>
            <a:r>
              <a:rPr lang="en-GB" sz="3600" b="1" dirty="0"/>
              <a:t> is a function of a company’s:</a:t>
            </a:r>
          </a:p>
          <a:p>
            <a:pPr marL="1200150" lvl="1" indent="-742950">
              <a:buAutoNum type="arabicPeriod"/>
            </a:pPr>
            <a:r>
              <a:rPr lang="en-GB" sz="3600" b="1" dirty="0"/>
              <a:t>Net profit margin; </a:t>
            </a:r>
          </a:p>
          <a:p>
            <a:pPr marL="1200150" lvl="1" indent="-742950">
              <a:buAutoNum type="arabicPeriod"/>
            </a:pPr>
            <a:r>
              <a:rPr lang="en-GB" sz="3600" b="1" dirty="0"/>
              <a:t>Total asset turnover and</a:t>
            </a:r>
          </a:p>
          <a:p>
            <a:r>
              <a:rPr lang="en-GB" sz="3600" b="1" dirty="0"/>
              <a:t>    3.    “Gearing” when measured by total </a:t>
            </a:r>
          </a:p>
          <a:p>
            <a:r>
              <a:rPr lang="en-GB" sz="3600" b="1" dirty="0"/>
              <a:t>             assets/shareholder.......</a:t>
            </a:r>
          </a:p>
          <a:p>
            <a:endParaRPr lang="en-GB" sz="3600" b="1" dirty="0"/>
          </a:p>
          <a:p>
            <a:pPr marL="742950" indent="-742950"/>
            <a:r>
              <a:rPr lang="en-GB" sz="3200" b="1" dirty="0"/>
              <a:t>After Tax Profit       Revenues               Total Assets</a:t>
            </a:r>
          </a:p>
          <a:p>
            <a:pPr marL="742950" indent="-742950"/>
            <a:r>
              <a:rPr lang="en-GB" sz="3200" b="1" dirty="0"/>
              <a:t>     Revenues          Total Assets        Shareholders Funds</a:t>
            </a:r>
          </a:p>
          <a:p>
            <a:pPr marL="742950" indent="-742950"/>
            <a:endParaRPr lang="en-GB" sz="3200" b="1" dirty="0"/>
          </a:p>
          <a:p>
            <a:r>
              <a:rPr lang="en-GB" sz="3600" b="1" dirty="0"/>
              <a:t>By using the DuPont analysis it is possible to </a:t>
            </a:r>
          </a:p>
          <a:p>
            <a:r>
              <a:rPr lang="en-GB" sz="3600" b="1" i="1" dirty="0"/>
              <a:t>analyse</a:t>
            </a:r>
            <a:r>
              <a:rPr lang="en-GB" sz="3600" b="1" dirty="0"/>
              <a:t> “</a:t>
            </a:r>
            <a:r>
              <a:rPr lang="en-GB" sz="3600" b="1" i="1" dirty="0"/>
              <a:t>why</a:t>
            </a:r>
            <a:r>
              <a:rPr lang="en-GB" sz="3600" b="1" dirty="0"/>
              <a:t>” different companies have </a:t>
            </a:r>
          </a:p>
          <a:p>
            <a:r>
              <a:rPr lang="en-GB" sz="3600" b="1" dirty="0"/>
              <a:t>different returns on equity.				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7504" y="4005064"/>
            <a:ext cx="25557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31840" y="4005064"/>
            <a:ext cx="1872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96136" y="4005064"/>
            <a:ext cx="3203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99792" y="371703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0072" y="3645024"/>
            <a:ext cx="42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x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187624" y="1196752"/>
            <a:ext cx="648072" cy="22322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63888" y="1772816"/>
            <a:ext cx="504056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56176" y="2420888"/>
            <a:ext cx="1008112" cy="1008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88640"/>
            <a:ext cx="8618065" cy="67403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7. </a:t>
            </a:r>
            <a:r>
              <a:rPr lang="en-GB" sz="3600" b="1" u="sng" dirty="0"/>
              <a:t>EV/EBITDA Multiple</a:t>
            </a:r>
          </a:p>
          <a:p>
            <a:endParaRPr lang="en-GB" sz="3600" b="1" dirty="0"/>
          </a:p>
          <a:p>
            <a:r>
              <a:rPr lang="en-GB" sz="3600" b="1" dirty="0"/>
              <a:t>This can be used, (like the PER), to form a</a:t>
            </a:r>
          </a:p>
          <a:p>
            <a:r>
              <a:rPr lang="en-GB" sz="3600" b="1" dirty="0"/>
              <a:t>judgement about whether a company’s</a:t>
            </a:r>
          </a:p>
          <a:p>
            <a:r>
              <a:rPr lang="en-GB" sz="3600" b="1" dirty="0"/>
              <a:t>shares are “cheap” or “expensive”:</a:t>
            </a:r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The lower the multiple – when compared </a:t>
            </a:r>
          </a:p>
          <a:p>
            <a:r>
              <a:rPr lang="en-GB" sz="3600" b="1" dirty="0"/>
              <a:t>with similar industry companies – the </a:t>
            </a:r>
          </a:p>
          <a:p>
            <a:r>
              <a:rPr lang="en-GB" sz="3600" b="1" dirty="0"/>
              <a:t>“</a:t>
            </a:r>
            <a:r>
              <a:rPr lang="en-GB" sz="3600" b="1" i="1" dirty="0"/>
              <a:t>better value</a:t>
            </a:r>
            <a:r>
              <a:rPr lang="en-GB" sz="3600" b="1" dirty="0"/>
              <a:t>” are thought to be the shares</a:t>
            </a:r>
          </a:p>
          <a:p>
            <a:r>
              <a:rPr lang="en-GB" sz="3600" b="1" dirty="0"/>
              <a:t>and vice versa.						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7824" y="3212976"/>
            <a:ext cx="172819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    </a:t>
            </a:r>
            <a:r>
              <a:rPr lang="en-GB" sz="3600" b="1" dirty="0"/>
              <a:t>EV</a:t>
            </a:r>
          </a:p>
          <a:p>
            <a:r>
              <a:rPr lang="en-GB" sz="3600" b="1" dirty="0"/>
              <a:t>EBITDA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059832" y="3789040"/>
            <a:ext cx="136815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8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8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8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27392" y="188640"/>
            <a:ext cx="891660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EV: stands for Enterprise value, defined as.....</a:t>
            </a:r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Total market value of the equity</a:t>
            </a:r>
          </a:p>
          <a:p>
            <a:r>
              <a:rPr lang="en-GB" sz="3600" b="1" dirty="0"/>
              <a:t>+ Short term loans</a:t>
            </a:r>
          </a:p>
          <a:p>
            <a:r>
              <a:rPr lang="en-GB" sz="3600" b="1" dirty="0"/>
              <a:t>+ Long term loans</a:t>
            </a:r>
          </a:p>
          <a:p>
            <a:pPr>
              <a:buFontTx/>
              <a:buChar char="-"/>
            </a:pPr>
            <a:r>
              <a:rPr lang="en-GB" sz="3600" b="1" dirty="0"/>
              <a:t>   Cash balances</a:t>
            </a:r>
          </a:p>
          <a:p>
            <a:r>
              <a:rPr lang="en-GB" sz="3600" b="1" dirty="0"/>
              <a:t>= Enterprise value</a:t>
            </a:r>
          </a:p>
          <a:p>
            <a:endParaRPr lang="en-GB" sz="3600" b="1" dirty="0"/>
          </a:p>
          <a:p>
            <a:r>
              <a:rPr lang="en-GB" sz="3600" b="1" dirty="0"/>
              <a:t>EBITDA: “</a:t>
            </a:r>
            <a:r>
              <a:rPr lang="en-GB" sz="3600" b="1" i="1" dirty="0"/>
              <a:t>cash</a:t>
            </a:r>
            <a:r>
              <a:rPr lang="en-GB" sz="3600" b="1" dirty="0"/>
              <a:t>” measure of operating profit.  .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156176" y="1124744"/>
            <a:ext cx="2808312" cy="1440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“Market capitalisation”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923928" y="1772816"/>
            <a:ext cx="2520280" cy="7920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>
            <a:off x="3995936" y="3140968"/>
            <a:ext cx="299464" cy="1368152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4427984" y="3284984"/>
            <a:ext cx="1512168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“Net    debt”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83568" y="4653136"/>
            <a:ext cx="316835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8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17693"/>
            <a:ext cx="873668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supporters of EV/EBITDA believe that</a:t>
            </a:r>
          </a:p>
          <a:p>
            <a:r>
              <a:rPr lang="en-GB" sz="3600" b="1" dirty="0"/>
              <a:t>it is </a:t>
            </a:r>
            <a:r>
              <a:rPr lang="en-GB" sz="3600" b="1" i="1" dirty="0"/>
              <a:t>superior</a:t>
            </a:r>
            <a:r>
              <a:rPr lang="en-GB" sz="3600" b="1" dirty="0"/>
              <a:t> to the Price-Earnings ratio</a:t>
            </a:r>
          </a:p>
          <a:p>
            <a:r>
              <a:rPr lang="en-GB" sz="3600" b="1" dirty="0"/>
              <a:t>because:</a:t>
            </a:r>
          </a:p>
          <a:p>
            <a:endParaRPr lang="en-GB" sz="3600" b="1" dirty="0"/>
          </a:p>
          <a:p>
            <a:r>
              <a:rPr lang="en-GB" sz="3600" b="1" dirty="0"/>
              <a:t>The PER only uses the </a:t>
            </a:r>
            <a:r>
              <a:rPr lang="en-GB" sz="3600" b="1" i="1" dirty="0"/>
              <a:t>value of the shares </a:t>
            </a:r>
            <a:r>
              <a:rPr lang="en-GB" sz="3600" b="1" dirty="0"/>
              <a:t>– </a:t>
            </a:r>
          </a:p>
          <a:p>
            <a:r>
              <a:rPr lang="en-GB" sz="3600" b="1" dirty="0"/>
              <a:t>and so does not relate to the </a:t>
            </a:r>
            <a:r>
              <a:rPr lang="en-GB" sz="3600" b="1" i="1" dirty="0"/>
              <a:t>total value </a:t>
            </a:r>
            <a:r>
              <a:rPr lang="en-GB" sz="3600" b="1" dirty="0"/>
              <a:t>of </a:t>
            </a:r>
          </a:p>
          <a:p>
            <a:r>
              <a:rPr lang="en-GB" sz="3600" b="1" dirty="0"/>
              <a:t>the company....</a:t>
            </a:r>
          </a:p>
          <a:p>
            <a:endParaRPr lang="en-GB" sz="3600" b="1" dirty="0"/>
          </a:p>
          <a:p>
            <a:r>
              <a:rPr lang="en-GB" sz="3600" b="1" dirty="0"/>
              <a:t>....and the PER “</a:t>
            </a:r>
            <a:r>
              <a:rPr lang="en-GB" sz="3600" b="1" i="1" dirty="0"/>
              <a:t>Profits after tax</a:t>
            </a:r>
            <a:r>
              <a:rPr lang="en-GB" sz="3600" b="1" dirty="0"/>
              <a:t>” figure </a:t>
            </a:r>
          </a:p>
          <a:p>
            <a:r>
              <a:rPr lang="en-GB" sz="3600" b="1" dirty="0"/>
              <a:t>doesn’t reflect the profit generated by the </a:t>
            </a:r>
          </a:p>
          <a:p>
            <a:r>
              <a:rPr lang="en-GB" sz="3600" b="1" dirty="0"/>
              <a:t>overall </a:t>
            </a:r>
            <a:r>
              <a:rPr lang="en-GB" sz="3600" b="1" i="1" dirty="0"/>
              <a:t>business</a:t>
            </a:r>
            <a:r>
              <a:rPr lang="en-GB" sz="3600" b="1" dirty="0"/>
              <a:t>, and can be subject to </a:t>
            </a:r>
          </a:p>
          <a:p>
            <a:r>
              <a:rPr lang="en-GB" sz="3600" b="1" dirty="0"/>
              <a:t>manipulation.						     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8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8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8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12038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>
              <a:solidFill>
                <a:srgbClr val="00B0F0"/>
              </a:solidFill>
            </a:endParaRPr>
          </a:p>
          <a:p>
            <a:pPr marL="742950" indent="-742950">
              <a:buAutoNum type="arabicPeriod"/>
            </a:pPr>
            <a:r>
              <a:rPr lang="en-GB" sz="3600" b="1" dirty="0"/>
              <a:t>Look at the trend over 3/5 years.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Compare ratios with other companies in same area of business.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Look at growth rates.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Profitability ratios.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Efficiency or Activity ratios.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Liquidity ratios.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Gearing ratios.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Investment ratios.				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188640"/>
            <a:ext cx="4896544" cy="64633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Re-cap:</a:t>
            </a:r>
            <a:r>
              <a:rPr lang="en-GB" dirty="0"/>
              <a:t> </a:t>
            </a:r>
            <a:r>
              <a:rPr lang="en-GB" sz="3600" b="1" dirty="0"/>
              <a:t>Financial Ratios</a:t>
            </a:r>
            <a:endParaRPr lang="en-GB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47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332656"/>
            <a:ext cx="6643935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002060"/>
                </a:solidFill>
              </a:rPr>
              <a:t>Some advice when undertaking </a:t>
            </a:r>
          </a:p>
          <a:p>
            <a:r>
              <a:rPr lang="en-GB" sz="3600" b="1" dirty="0"/>
              <a:t>Financial Statement Analysis</a:t>
            </a:r>
            <a:r>
              <a:rPr lang="en-GB" sz="3600" b="1" dirty="0">
                <a:solidFill>
                  <a:srgbClr val="002060"/>
                </a:solidFill>
              </a:rPr>
              <a:t>........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916832"/>
            <a:ext cx="861806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Always think carefully about </a:t>
            </a:r>
            <a:r>
              <a:rPr lang="en-GB" sz="3600" b="1" i="1" dirty="0"/>
              <a:t>which </a:t>
            </a:r>
            <a:r>
              <a:rPr lang="en-GB" sz="3600" b="1" dirty="0"/>
              <a:t>you</a:t>
            </a:r>
          </a:p>
          <a:p>
            <a:pPr marL="742950" indent="-742950"/>
            <a:r>
              <a:rPr lang="en-GB" sz="3600" b="1" dirty="0"/>
              <a:t>ratios you select, </a:t>
            </a:r>
          </a:p>
          <a:p>
            <a:pPr marL="742950" indent="-742950"/>
            <a:r>
              <a:rPr lang="en-GB" sz="3600" b="1" dirty="0"/>
              <a:t>.....explain the </a:t>
            </a:r>
            <a:r>
              <a:rPr lang="en-GB" sz="3600" b="1" i="1" dirty="0"/>
              <a:t>purpose</a:t>
            </a:r>
            <a:r>
              <a:rPr lang="en-GB" sz="3600" b="1" dirty="0"/>
              <a:t> of each one, </a:t>
            </a:r>
          </a:p>
          <a:p>
            <a:pPr marL="742950" indent="-742950"/>
            <a:r>
              <a:rPr lang="en-GB" sz="3600" b="1" dirty="0"/>
              <a:t>.....explain how each is </a:t>
            </a:r>
            <a:r>
              <a:rPr lang="en-GB" sz="3600" b="1" i="1" dirty="0"/>
              <a:t>calculated</a:t>
            </a:r>
            <a:r>
              <a:rPr lang="en-GB" sz="3600" b="1" dirty="0"/>
              <a:t>, </a:t>
            </a:r>
          </a:p>
          <a:p>
            <a:pPr marL="742950" indent="-742950"/>
            <a:r>
              <a:rPr lang="en-GB" sz="3600" b="1" i="1" dirty="0"/>
              <a:t>.....</a:t>
            </a:r>
            <a:r>
              <a:rPr lang="en-GB" sz="3600" b="1" dirty="0"/>
              <a:t>explain why you have </a:t>
            </a:r>
            <a:r>
              <a:rPr lang="en-GB" sz="3600" b="1" i="1" dirty="0"/>
              <a:t>chosen</a:t>
            </a:r>
            <a:r>
              <a:rPr lang="en-GB" sz="3600" b="1" dirty="0"/>
              <a:t> each one, </a:t>
            </a:r>
          </a:p>
          <a:p>
            <a:pPr marL="742950" indent="-742950"/>
            <a:r>
              <a:rPr lang="en-GB" sz="3600" b="1" dirty="0"/>
              <a:t>.....and – MOST IMPORTANT OF ALL – what</a:t>
            </a:r>
          </a:p>
          <a:p>
            <a:pPr marL="742950" indent="-742950"/>
            <a:r>
              <a:rPr lang="en-GB" sz="3600" b="1" dirty="0"/>
              <a:t>      does each ratio “tell” you....what are its </a:t>
            </a:r>
          </a:p>
          <a:p>
            <a:pPr marL="742950" indent="-742950"/>
            <a:r>
              <a:rPr lang="en-GB" sz="3600" b="1" dirty="0"/>
              <a:t>      </a:t>
            </a:r>
            <a:r>
              <a:rPr lang="en-GB" sz="3600" b="1" i="1" dirty="0"/>
              <a:t>implications</a:t>
            </a:r>
            <a:r>
              <a:rPr lang="en-GB" sz="3600" b="1" dirty="0"/>
              <a:t>. </a:t>
            </a:r>
          </a:p>
          <a:p>
            <a:pPr marL="742950" indent="-742950"/>
            <a:r>
              <a:rPr lang="en-GB" sz="3600" b="1" dirty="0"/>
              <a:t>								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0788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/>
            <a:r>
              <a:rPr lang="en-GB" sz="3600" b="1" dirty="0"/>
              <a:t>2.	Never look at </a:t>
            </a:r>
            <a:r>
              <a:rPr lang="en-GB" sz="3600" b="1" i="1" dirty="0"/>
              <a:t>individual</a:t>
            </a:r>
            <a:r>
              <a:rPr lang="en-GB" sz="3600" b="1" dirty="0"/>
              <a:t> ratios, always</a:t>
            </a:r>
          </a:p>
          <a:p>
            <a:pPr marL="742950" indent="-742950"/>
            <a:r>
              <a:rPr lang="en-GB" sz="3600" b="1" dirty="0"/>
              <a:t>	try to look at the </a:t>
            </a:r>
            <a:r>
              <a:rPr lang="en-GB" sz="3600" b="1" i="1" dirty="0"/>
              <a:t>trend</a:t>
            </a:r>
            <a:r>
              <a:rPr lang="en-GB" sz="3600" b="1" dirty="0"/>
              <a:t> over the last</a:t>
            </a:r>
          </a:p>
          <a:p>
            <a:pPr marL="742950" indent="-742950"/>
            <a:r>
              <a:rPr lang="en-GB" sz="3600" b="1" dirty="0"/>
              <a:t>	few years.</a:t>
            </a:r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3.	Also, try to </a:t>
            </a:r>
            <a:r>
              <a:rPr lang="en-GB" sz="3600" b="1" i="1" dirty="0"/>
              <a:t>compare</a:t>
            </a:r>
            <a:r>
              <a:rPr lang="en-GB" sz="3600" b="1" dirty="0"/>
              <a:t> one company’s </a:t>
            </a:r>
          </a:p>
          <a:p>
            <a:pPr marL="742950" indent="-742950"/>
            <a:r>
              <a:rPr lang="en-GB" sz="3600" b="1" dirty="0"/>
              <a:t>	ratios with those of another company</a:t>
            </a:r>
          </a:p>
          <a:p>
            <a:pPr marL="742950" indent="-742950"/>
            <a:r>
              <a:rPr lang="en-GB" sz="3600" b="1" dirty="0"/>
              <a:t>	in the </a:t>
            </a:r>
            <a:r>
              <a:rPr lang="en-GB" sz="3600" b="1" i="1" dirty="0"/>
              <a:t>same area business</a:t>
            </a:r>
            <a:r>
              <a:rPr lang="en-GB" sz="3600" b="1" dirty="0"/>
              <a:t>.	</a:t>
            </a:r>
          </a:p>
          <a:p>
            <a:pPr marL="742950" indent="-742950"/>
            <a:endParaRPr lang="en-GB" sz="3600" b="1" dirty="0"/>
          </a:p>
          <a:p>
            <a:pPr marL="742950" indent="-742950">
              <a:buAutoNum type="arabicPeriod" startAt="4"/>
            </a:pPr>
            <a:r>
              <a:rPr lang="en-GB" sz="3600" b="1" dirty="0"/>
              <a:t>Don’t forget to look at, and compare,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growth rates</a:t>
            </a:r>
            <a:r>
              <a:rPr lang="en-GB" sz="3600" b="1" dirty="0"/>
              <a:t>.					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332656"/>
            <a:ext cx="861806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/>
            <a:r>
              <a:rPr lang="en-GB" sz="3600" b="1" dirty="0"/>
              <a:t>5.    </a:t>
            </a:r>
            <a:r>
              <a:rPr lang="en-GB" sz="3600" b="1" i="1" dirty="0"/>
              <a:t>Never</a:t>
            </a:r>
            <a:r>
              <a:rPr lang="en-GB" sz="3600" b="1" dirty="0"/>
              <a:t> simply state that a particular</a:t>
            </a:r>
          </a:p>
          <a:p>
            <a:pPr marL="742950" indent="-742950"/>
            <a:r>
              <a:rPr lang="en-GB" sz="3600" b="1" dirty="0"/>
              <a:t>	ratio is “going up” or is “falling”.....</a:t>
            </a:r>
          </a:p>
          <a:p>
            <a:pPr marL="742950" indent="-742950"/>
            <a:r>
              <a:rPr lang="en-GB" sz="3600" b="1" dirty="0"/>
              <a:t>	instead always:</a:t>
            </a:r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	Try and find out </a:t>
            </a:r>
            <a:r>
              <a:rPr lang="en-GB" sz="3600" b="1" i="1" dirty="0"/>
              <a:t>why </a:t>
            </a:r>
            <a:r>
              <a:rPr lang="en-GB" sz="3600" b="1" dirty="0"/>
              <a:t>the ratio is</a:t>
            </a:r>
          </a:p>
          <a:p>
            <a:pPr marL="742950" indent="-742950"/>
            <a:r>
              <a:rPr lang="en-GB" sz="3600" b="1" dirty="0"/>
              <a:t>	changing – what’s the </a:t>
            </a:r>
            <a:r>
              <a:rPr lang="en-GB" sz="3600" b="1" i="1" dirty="0"/>
              <a:t>cause </a:t>
            </a:r>
            <a:r>
              <a:rPr lang="en-GB" sz="3600" b="1" dirty="0"/>
              <a:t>of the</a:t>
            </a:r>
          </a:p>
          <a:p>
            <a:pPr marL="742950" indent="-742950"/>
            <a:r>
              <a:rPr lang="en-GB" sz="3600" b="1" dirty="0"/>
              <a:t>	change – do some research!</a:t>
            </a:r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	What is the </a:t>
            </a:r>
            <a:r>
              <a:rPr lang="en-GB" sz="3600" b="1" i="1" dirty="0"/>
              <a:t>significance</a:t>
            </a:r>
            <a:r>
              <a:rPr lang="en-GB" sz="3600" b="1" dirty="0"/>
              <a:t> of the change –</a:t>
            </a:r>
          </a:p>
          <a:p>
            <a:pPr marL="742950" indent="-742950"/>
            <a:r>
              <a:rPr lang="en-GB" sz="3600" b="1" dirty="0"/>
              <a:t>	is it “good news” or “bad news” or</a:t>
            </a:r>
          </a:p>
          <a:p>
            <a:pPr marL="742950" indent="-742950"/>
            <a:r>
              <a:rPr lang="en-GB" sz="3600" b="1" dirty="0"/>
              <a:t>	what? Think about it!		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48680"/>
            <a:ext cx="821173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/>
            <a:r>
              <a:rPr lang="en-GB" sz="3600" b="1" dirty="0"/>
              <a:t>Thus </a:t>
            </a:r>
            <a:r>
              <a:rPr lang="en-GB" sz="3600" b="1" i="1" dirty="0"/>
              <a:t>thought</a:t>
            </a:r>
            <a:r>
              <a:rPr lang="en-GB" sz="3600" b="1" dirty="0"/>
              <a:t> is needed, both in ratio </a:t>
            </a:r>
          </a:p>
          <a:p>
            <a:pPr marL="742950" indent="-742950"/>
            <a:r>
              <a:rPr lang="en-GB" sz="3600" b="1" i="1" dirty="0"/>
              <a:t>selection</a:t>
            </a:r>
            <a:r>
              <a:rPr lang="en-GB" sz="3600" b="1" dirty="0"/>
              <a:t> and in ratio </a:t>
            </a:r>
            <a:r>
              <a:rPr lang="en-GB" sz="3600" b="1" i="1" dirty="0"/>
              <a:t>interpretation</a:t>
            </a:r>
            <a:r>
              <a:rPr lang="en-GB" sz="3600" b="1" dirty="0"/>
              <a:t>.</a:t>
            </a:r>
          </a:p>
          <a:p>
            <a:pPr marL="742950" indent="-742950"/>
            <a:endParaRPr lang="en-GB" sz="3600" b="1" dirty="0"/>
          </a:p>
          <a:p>
            <a:pPr marL="742950" indent="-742950">
              <a:buAutoNum type="arabicPeriod" startAt="2"/>
            </a:pPr>
            <a:endParaRPr lang="en-GB" sz="3600" b="1" dirty="0"/>
          </a:p>
          <a:p>
            <a:pPr marL="742950" indent="-742950">
              <a:buAutoNum type="arabicPeriod" startAt="2"/>
            </a:pPr>
            <a:r>
              <a:rPr lang="en-GB" sz="3600" b="1" dirty="0"/>
              <a:t>As well as financial ratios, we will also</a:t>
            </a:r>
          </a:p>
          <a:p>
            <a:pPr marL="742950" indent="-742950"/>
            <a:r>
              <a:rPr lang="en-GB" sz="3600" b="1" dirty="0"/>
              <a:t> be interested in looking at growth rates,</a:t>
            </a:r>
          </a:p>
          <a:p>
            <a:pPr marL="742950" indent="-742950"/>
            <a:r>
              <a:rPr lang="en-GB" sz="3600" b="1" dirty="0"/>
              <a:t>such as......</a:t>
            </a:r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i="1" dirty="0"/>
              <a:t>Sales growth; profits growth; dividend </a:t>
            </a:r>
          </a:p>
          <a:p>
            <a:pPr marL="742950" indent="-742950"/>
            <a:r>
              <a:rPr lang="en-GB" sz="3600" b="1" i="1" dirty="0"/>
              <a:t>growth; etc</a:t>
            </a:r>
            <a:r>
              <a:rPr lang="en-GB" sz="3600" b="1" dirty="0"/>
              <a:t>.				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0" decel="100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7693"/>
            <a:ext cx="850187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/>
            <a:r>
              <a:rPr lang="en-GB" sz="3600" b="1" dirty="0"/>
              <a:t>6.	Use graphs and charts and “pie</a:t>
            </a:r>
          </a:p>
          <a:p>
            <a:pPr marL="1200150" lvl="1" indent="-742950"/>
            <a:r>
              <a:rPr lang="en-GB" sz="3600" b="1" dirty="0"/>
              <a:t>   diagrams” if they help </a:t>
            </a:r>
            <a:r>
              <a:rPr lang="en-GB" sz="3600" b="1" i="1" dirty="0"/>
              <a:t>illustrate</a:t>
            </a:r>
            <a:r>
              <a:rPr lang="en-GB" sz="3600" b="1" dirty="0"/>
              <a:t> and</a:t>
            </a:r>
          </a:p>
          <a:p>
            <a:pPr marL="1200150" lvl="1" indent="-742950"/>
            <a:r>
              <a:rPr lang="en-GB" sz="3600" b="1" dirty="0"/>
              <a:t>   </a:t>
            </a:r>
            <a:r>
              <a:rPr lang="en-GB" sz="3600" b="1" i="1" dirty="0"/>
              <a:t>explain</a:t>
            </a:r>
            <a:r>
              <a:rPr lang="en-GB" sz="3600" b="1" dirty="0"/>
              <a:t> your analysis. </a:t>
            </a:r>
          </a:p>
          <a:p>
            <a:pPr marL="1200150" lvl="1" indent="-742950"/>
            <a:endParaRPr lang="en-GB" sz="3600" b="1" dirty="0"/>
          </a:p>
          <a:p>
            <a:pPr marL="1200150" lvl="1" indent="-742950"/>
            <a:r>
              <a:rPr lang="en-GB" sz="3600" b="1" dirty="0"/>
              <a:t>   Remember, you’re try to tell a </a:t>
            </a:r>
            <a:r>
              <a:rPr lang="en-GB" sz="3600" b="1" i="1" dirty="0"/>
              <a:t>story </a:t>
            </a:r>
          </a:p>
          <a:p>
            <a:pPr marL="1200150" lvl="1" indent="-742950"/>
            <a:r>
              <a:rPr lang="en-GB" sz="3600" b="1" i="1" dirty="0"/>
              <a:t>   </a:t>
            </a:r>
            <a:r>
              <a:rPr lang="en-GB" sz="3600" b="1" dirty="0"/>
              <a:t>about what has been happening to the </a:t>
            </a:r>
          </a:p>
          <a:p>
            <a:pPr marL="1200150" lvl="1" indent="-742950"/>
            <a:r>
              <a:rPr lang="en-GB" sz="3600" b="1" dirty="0"/>
              <a:t>   company.</a:t>
            </a:r>
          </a:p>
          <a:p>
            <a:pPr marL="1200150" lvl="1" indent="-742950"/>
            <a:r>
              <a:rPr lang="en-GB" sz="3600" b="1" dirty="0"/>
              <a:t>   </a:t>
            </a:r>
          </a:p>
          <a:p>
            <a:pPr marL="1200150" lvl="1" indent="-742950"/>
            <a:r>
              <a:rPr lang="en-GB" sz="3600" b="1" dirty="0"/>
              <a:t>  Use your </a:t>
            </a:r>
            <a:r>
              <a:rPr lang="en-GB" sz="3600" b="1" i="1" dirty="0"/>
              <a:t>knowledge</a:t>
            </a:r>
            <a:r>
              <a:rPr lang="en-GB" sz="3600" b="1" dirty="0"/>
              <a:t> and use your </a:t>
            </a:r>
          </a:p>
          <a:p>
            <a:pPr marL="1200150" lvl="1" indent="-742950"/>
            <a:r>
              <a:rPr lang="en-GB" sz="3600" b="1" dirty="0"/>
              <a:t>   </a:t>
            </a:r>
            <a:r>
              <a:rPr lang="en-GB" sz="3600" b="1" i="1" dirty="0"/>
              <a:t>imagination</a:t>
            </a:r>
            <a:r>
              <a:rPr lang="en-GB" sz="3600" b="1" dirty="0"/>
              <a:t> as much as possible.....</a:t>
            </a:r>
          </a:p>
          <a:p>
            <a:pPr marL="1200150" lvl="1" indent="-742950"/>
            <a:endParaRPr lang="en-GB" sz="3600" b="1" dirty="0"/>
          </a:p>
          <a:p>
            <a:pPr marL="1200150" lvl="1" indent="-742950"/>
            <a:r>
              <a:rPr lang="en-GB" sz="3600" b="1" dirty="0"/>
              <a:t>   ANALYSE, THINK, RESEARCH!!!       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51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412776"/>
            <a:ext cx="805380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.....and that’s it!!!</a:t>
            </a:r>
          </a:p>
          <a:p>
            <a:r>
              <a:rPr lang="en-GB" sz="4000" b="1" dirty="0"/>
              <a:t>				</a:t>
            </a:r>
          </a:p>
          <a:p>
            <a:endParaRPr lang="en-GB" sz="4000" b="1" dirty="0"/>
          </a:p>
          <a:p>
            <a:endParaRPr lang="en-GB" sz="4000" b="1" dirty="0"/>
          </a:p>
          <a:p>
            <a:endParaRPr lang="en-GB" sz="4000" b="1" dirty="0"/>
          </a:p>
          <a:p>
            <a:endParaRPr lang="en-GB" sz="4000" b="1" dirty="0"/>
          </a:p>
          <a:p>
            <a:endParaRPr lang="en-GB" sz="4000" b="1" dirty="0"/>
          </a:p>
          <a:p>
            <a:r>
              <a:rPr lang="en-GB" sz="4000" b="1" dirty="0"/>
              <a:t>								   .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592" y="3284984"/>
            <a:ext cx="7056784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err="1">
                <a:solidFill>
                  <a:schemeClr val="tx1"/>
                </a:solidFill>
              </a:rPr>
              <a:t>sa.palan@lsclondon.co.uk</a:t>
            </a:r>
            <a:endParaRPr lang="en-GB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60543" y="117840"/>
            <a:ext cx="864096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u="sng" dirty="0"/>
          </a:p>
          <a:p>
            <a:endParaRPr lang="en-GB" sz="3600" b="1" dirty="0"/>
          </a:p>
          <a:p>
            <a:pPr marL="742950" indent="-742950">
              <a:buAutoNum type="arabicPeriod"/>
            </a:pPr>
            <a:r>
              <a:rPr lang="en-GB" sz="3600" b="1" u="sng" dirty="0"/>
              <a:t>ROCE / Return on Capital Employed  </a:t>
            </a:r>
          </a:p>
          <a:p>
            <a:pPr marL="742950" indent="-742950">
              <a:buAutoNum type="arabicPeriod"/>
            </a:pPr>
            <a:endParaRPr lang="en-GB" sz="3600" b="1" dirty="0"/>
          </a:p>
          <a:p>
            <a:pPr marL="742950" indent="-742950"/>
            <a:r>
              <a:rPr lang="en-GB" sz="3600" b="1" dirty="0"/>
              <a:t>                     Operating Profit</a:t>
            </a:r>
          </a:p>
          <a:p>
            <a:pPr marL="742950" indent="-742950"/>
            <a:r>
              <a:rPr lang="en-GB" sz="3600" b="1" dirty="0"/>
              <a:t>Non-Current Assets + Net Current Assets*</a:t>
            </a:r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Looks at the overall profitability of the </a:t>
            </a:r>
          </a:p>
          <a:p>
            <a:pPr marL="742950" indent="-742950"/>
            <a:r>
              <a:rPr lang="en-GB" sz="3600" b="1" dirty="0"/>
              <a:t>company and is seen as a key “management </a:t>
            </a:r>
          </a:p>
          <a:p>
            <a:pPr marL="742950" indent="-742950"/>
            <a:r>
              <a:rPr lang="en-GB" sz="3600" b="1" dirty="0"/>
              <a:t>performance” ratio: Management’s ability</a:t>
            </a:r>
          </a:p>
          <a:p>
            <a:pPr marL="742950" indent="-742950"/>
            <a:r>
              <a:rPr lang="en-GB" sz="3600" b="1" dirty="0"/>
              <a:t>to generate profits, before considering tax</a:t>
            </a:r>
          </a:p>
          <a:p>
            <a:pPr marL="742950" indent="-742950"/>
            <a:r>
              <a:rPr lang="en-GB" sz="3600" b="1" dirty="0"/>
              <a:t>or financing costs.                                              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51520" y="2924944"/>
            <a:ext cx="75608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65030" y="2632556"/>
            <a:ext cx="1128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X 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4008" y="6093296"/>
            <a:ext cx="3472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*or the alternative.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404664"/>
            <a:ext cx="2447593" cy="646331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Profitability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3848" y="404664"/>
            <a:ext cx="4829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4 </a:t>
            </a:r>
            <a:r>
              <a:rPr lang="en-GB" sz="3600" b="1" i="1" dirty="0"/>
              <a:t>KEY</a:t>
            </a:r>
            <a:r>
              <a:rPr lang="en-GB" sz="3600" b="1" dirty="0"/>
              <a:t> ratios are.......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99912" y="260648"/>
            <a:ext cx="894129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2. </a:t>
            </a:r>
            <a:r>
              <a:rPr lang="en-GB" sz="3600" b="1" u="sng" dirty="0"/>
              <a:t>Gross Profit Margin</a:t>
            </a:r>
            <a:r>
              <a:rPr lang="en-GB" sz="3600" b="1" dirty="0"/>
              <a:t>.</a:t>
            </a:r>
          </a:p>
          <a:p>
            <a:endParaRPr lang="en-GB" sz="3600" b="1" dirty="0"/>
          </a:p>
          <a:p>
            <a:r>
              <a:rPr lang="en-GB" sz="3600" b="1" dirty="0"/>
              <a:t>              Gross Profit</a:t>
            </a:r>
          </a:p>
          <a:p>
            <a:r>
              <a:rPr lang="en-GB" sz="3600" b="1" dirty="0"/>
              <a:t>            Sales Revenues</a:t>
            </a:r>
          </a:p>
          <a:p>
            <a:endParaRPr lang="en-GB" sz="3600" b="1" dirty="0"/>
          </a:p>
          <a:p>
            <a:r>
              <a:rPr lang="en-GB" sz="3600" b="1" dirty="0"/>
              <a:t>Looks at how much profit the company is</a:t>
            </a:r>
          </a:p>
          <a:p>
            <a:r>
              <a:rPr lang="en-GB" sz="3600" b="1" dirty="0"/>
              <a:t>able to generate from selling its goods or</a:t>
            </a:r>
          </a:p>
          <a:p>
            <a:r>
              <a:rPr lang="en-GB" sz="3600" b="1" dirty="0"/>
              <a:t>services; in order to pay its </a:t>
            </a:r>
            <a:r>
              <a:rPr lang="en-GB" sz="3600" b="1" i="1" dirty="0"/>
              <a:t>sales</a:t>
            </a:r>
            <a:r>
              <a:rPr lang="en-GB" sz="3600" b="1" dirty="0"/>
              <a:t>, </a:t>
            </a:r>
            <a:r>
              <a:rPr lang="en-GB" sz="3600" b="1" i="1" dirty="0"/>
              <a:t>marketing</a:t>
            </a:r>
          </a:p>
          <a:p>
            <a:r>
              <a:rPr lang="en-GB" sz="3600" b="1" dirty="0"/>
              <a:t>and </a:t>
            </a:r>
            <a:r>
              <a:rPr lang="en-GB" sz="3600" b="1" i="1" dirty="0"/>
              <a:t>distribution expenses</a:t>
            </a:r>
            <a:r>
              <a:rPr lang="en-GB" sz="3600" b="1" dirty="0"/>
              <a:t>; its </a:t>
            </a:r>
            <a:r>
              <a:rPr lang="en-GB" sz="3600" b="1" i="1" dirty="0"/>
              <a:t>administration </a:t>
            </a:r>
          </a:p>
          <a:p>
            <a:r>
              <a:rPr lang="en-GB" sz="3600" b="1" i="1" dirty="0"/>
              <a:t>costs</a:t>
            </a:r>
            <a:r>
              <a:rPr lang="en-GB" sz="3600" b="1" dirty="0"/>
              <a:t>, its </a:t>
            </a:r>
            <a:r>
              <a:rPr lang="en-GB" sz="3600" b="1" i="1" dirty="0"/>
              <a:t>interest charges </a:t>
            </a:r>
            <a:r>
              <a:rPr lang="en-GB" sz="3600" b="1" dirty="0"/>
              <a:t>and </a:t>
            </a:r>
            <a:r>
              <a:rPr lang="en-GB" sz="3600" b="1" i="1" dirty="0"/>
              <a:t>taxes</a:t>
            </a:r>
            <a:r>
              <a:rPr lang="en-GB" sz="3600" b="1" dirty="0"/>
              <a:t>.....as well </a:t>
            </a:r>
          </a:p>
          <a:p>
            <a:r>
              <a:rPr lang="en-GB" sz="3600" b="1" dirty="0"/>
              <a:t>as generating a profit for shareholders.       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19672" y="1988840"/>
            <a:ext cx="295232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32040" y="1628800"/>
            <a:ext cx="2857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X 100</a:t>
            </a:r>
          </a:p>
          <a:p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99912" y="260648"/>
            <a:ext cx="869532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3. </a:t>
            </a:r>
            <a:r>
              <a:rPr lang="en-GB" sz="3600" b="1" u="sng" dirty="0"/>
              <a:t>Operating Profit Margin</a:t>
            </a:r>
            <a:r>
              <a:rPr lang="en-GB" sz="3600" b="1" dirty="0"/>
              <a:t>.</a:t>
            </a:r>
          </a:p>
          <a:p>
            <a:endParaRPr lang="en-GB" sz="3600" b="1" dirty="0"/>
          </a:p>
          <a:p>
            <a:r>
              <a:rPr lang="en-GB" sz="3600" b="1" dirty="0"/>
              <a:t>           Operating Profit</a:t>
            </a:r>
          </a:p>
          <a:p>
            <a:r>
              <a:rPr lang="en-GB" sz="3600" b="1" dirty="0"/>
              <a:t>            Sales Revenues</a:t>
            </a:r>
          </a:p>
          <a:p>
            <a:endParaRPr lang="en-GB" sz="3600" b="1" dirty="0"/>
          </a:p>
          <a:p>
            <a:r>
              <a:rPr lang="en-GB" sz="3600" b="1" dirty="0"/>
              <a:t>In conjunction with the Gross Profit Margin, </a:t>
            </a:r>
          </a:p>
          <a:p>
            <a:r>
              <a:rPr lang="en-GB" sz="3600" b="1" dirty="0"/>
              <a:t>this looks at how well the company is</a:t>
            </a:r>
          </a:p>
          <a:p>
            <a:r>
              <a:rPr lang="en-GB" sz="3600" b="1" i="1" dirty="0"/>
              <a:t>controlling its costs </a:t>
            </a:r>
            <a:r>
              <a:rPr lang="en-GB" sz="3600" b="1" dirty="0"/>
              <a:t>and/or it can indicate</a:t>
            </a:r>
          </a:p>
          <a:p>
            <a:r>
              <a:rPr lang="en-GB" sz="3600" b="1" dirty="0"/>
              <a:t>the </a:t>
            </a:r>
            <a:r>
              <a:rPr lang="en-GB" sz="3600" b="1" i="1" dirty="0"/>
              <a:t>competitive pressures </a:t>
            </a:r>
            <a:r>
              <a:rPr lang="en-GB" sz="3600" b="1" dirty="0"/>
              <a:t>that the company</a:t>
            </a:r>
          </a:p>
          <a:p>
            <a:r>
              <a:rPr lang="en-GB" sz="3600" b="1" dirty="0"/>
              <a:t>is operating under.					        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19672" y="1988840"/>
            <a:ext cx="295232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32040" y="1628800"/>
            <a:ext cx="2857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X 100</a:t>
            </a:r>
          </a:p>
          <a:p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7504" y="117693"/>
            <a:ext cx="872072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4. </a:t>
            </a:r>
            <a:r>
              <a:rPr lang="en-GB" sz="3600" b="1" u="sng" dirty="0"/>
              <a:t>Return on Equity/</a:t>
            </a:r>
            <a:r>
              <a:rPr lang="en-GB" sz="3600" b="1" u="sng" dirty="0" err="1"/>
              <a:t>RoE</a:t>
            </a:r>
            <a:endParaRPr lang="en-GB" sz="3600" b="1" u="sng" dirty="0"/>
          </a:p>
          <a:p>
            <a:endParaRPr lang="en-GB" sz="3600" b="1" dirty="0"/>
          </a:p>
          <a:p>
            <a:r>
              <a:rPr lang="en-GB" sz="3600" b="1" dirty="0"/>
              <a:t>               After Tax Profit</a:t>
            </a:r>
          </a:p>
          <a:p>
            <a:r>
              <a:rPr lang="en-GB" sz="3600" b="1" dirty="0"/>
              <a:t>           Shareholders Funds</a:t>
            </a:r>
          </a:p>
          <a:p>
            <a:endParaRPr lang="en-GB" sz="3600" b="1" dirty="0"/>
          </a:p>
          <a:p>
            <a:r>
              <a:rPr lang="en-GB" sz="3600" b="1" dirty="0"/>
              <a:t>This is, perhaps, the </a:t>
            </a:r>
            <a:r>
              <a:rPr lang="en-GB" sz="3600" b="1" i="1" dirty="0"/>
              <a:t>least important </a:t>
            </a:r>
            <a:r>
              <a:rPr lang="en-GB" sz="3600" b="1" dirty="0"/>
              <a:t>of the</a:t>
            </a:r>
          </a:p>
          <a:p>
            <a:r>
              <a:rPr lang="en-GB" sz="3600" b="1" dirty="0"/>
              <a:t>profitability measures, mainly because the</a:t>
            </a:r>
          </a:p>
          <a:p>
            <a:r>
              <a:rPr lang="en-GB" sz="3600" b="1" dirty="0"/>
              <a:t>“Shareholders Funds” figure has little real</a:t>
            </a:r>
          </a:p>
          <a:p>
            <a:r>
              <a:rPr lang="en-GB" sz="3600" b="1" i="1" dirty="0"/>
              <a:t>economic meaning </a:t>
            </a:r>
            <a:r>
              <a:rPr lang="en-GB" sz="3600" b="1" dirty="0"/>
              <a:t>– because the balance</a:t>
            </a:r>
          </a:p>
          <a:p>
            <a:r>
              <a:rPr lang="en-GB" sz="3600" b="1" dirty="0"/>
              <a:t>sheet excludes most intangible asset values. </a:t>
            </a:r>
          </a:p>
          <a:p>
            <a:r>
              <a:rPr lang="en-GB" sz="3600" b="1" dirty="0"/>
              <a:t>However......							 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59632" y="1844824"/>
            <a:ext cx="388843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08104" y="1484784"/>
            <a:ext cx="210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x 100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9464</TotalTime>
  <Words>3509</Words>
  <Application>Microsoft Macintosh PowerPoint</Application>
  <PresentationFormat>On-screen Show (4:3)</PresentationFormat>
  <Paragraphs>670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Analysis and Management</dc:title>
  <dc:creator>Steve</dc:creator>
  <cp:lastModifiedBy>AmbikaiPalan Selladuray</cp:lastModifiedBy>
  <cp:revision>901</cp:revision>
  <dcterms:created xsi:type="dcterms:W3CDTF">2013-05-09T15:31:40Z</dcterms:created>
  <dcterms:modified xsi:type="dcterms:W3CDTF">2021-04-14T12:30:56Z</dcterms:modified>
</cp:coreProperties>
</file>