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0" r:id="rId2"/>
    <p:sldId id="285" r:id="rId3"/>
    <p:sldId id="287" r:id="rId4"/>
    <p:sldId id="262" r:id="rId5"/>
    <p:sldId id="294" r:id="rId6"/>
    <p:sldId id="263" r:id="rId7"/>
    <p:sldId id="264" r:id="rId8"/>
    <p:sldId id="265" r:id="rId9"/>
    <p:sldId id="288" r:id="rId10"/>
    <p:sldId id="290" r:id="rId11"/>
    <p:sldId id="291" r:id="rId12"/>
    <p:sldId id="292" r:id="rId13"/>
    <p:sldId id="293" r:id="rId14"/>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1"/>
  </p:normalViewPr>
  <p:slideViewPr>
    <p:cSldViewPr>
      <p:cViewPr>
        <p:scale>
          <a:sx n="123" d="100"/>
          <a:sy n="123" d="100"/>
        </p:scale>
        <p:origin x="1320" y="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539750" y="6453188"/>
            <a:ext cx="22320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sz="1000" dirty="0">
              <a:latin typeface="Calibri" pitchFamily="34" charset="0"/>
            </a:endParaRPr>
          </a:p>
        </p:txBody>
      </p:sp>
      <p:sp>
        <p:nvSpPr>
          <p:cNvPr id="6" name="Text Placeholder 2"/>
          <p:cNvSpPr>
            <a:spLocks noGrp="1"/>
          </p:cNvSpPr>
          <p:nvPr>
            <p:ph idx="1"/>
          </p:nvPr>
        </p:nvSpPr>
        <p:spPr bwMode="auto">
          <a:xfrm>
            <a:off x="539552" y="1052736"/>
            <a:ext cx="8229600" cy="5256212"/>
          </a:xfrm>
          <a:prstGeom prst="rect">
            <a:avLst/>
          </a:prstGeom>
          <a:noFill/>
          <a:ln w="9525">
            <a:noFill/>
            <a:miter lim="800000"/>
            <a:headEnd/>
            <a:tailEnd/>
          </a:ln>
        </p:spPr>
        <p:txBody>
          <a:bodyPr/>
          <a:lstStyle>
            <a:lvl1pPr algn="l">
              <a:defRPr sz="3200" baseline="0">
                <a:solidFill>
                  <a:srgbClr val="1390A1"/>
                </a:solidFill>
                <a:latin typeface="+mn-lt"/>
              </a:defRPr>
            </a:lvl1pPr>
            <a:lvl2pPr algn="l">
              <a:defRPr sz="3200">
                <a:solidFill>
                  <a:schemeClr val="tx1"/>
                </a:solidFill>
                <a:latin typeface="+mn-lt"/>
              </a:defRPr>
            </a:lvl2pPr>
            <a:lvl3pPr algn="l">
              <a:defRPr sz="3200">
                <a:solidFill>
                  <a:schemeClr val="tx1"/>
                </a:solidFill>
                <a:latin typeface="+mn-lt"/>
              </a:defRPr>
            </a:lvl3pPr>
            <a:lvl4pPr algn="l">
              <a:defRPr sz="3200">
                <a:solidFill>
                  <a:schemeClr val="tx1"/>
                </a:solidFill>
                <a:latin typeface="+mn-lt"/>
              </a:defRPr>
            </a:lvl4pPr>
            <a:lvl5pPr algn="l">
              <a:defRPr sz="3200">
                <a:solidFill>
                  <a:schemeClr val="tx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Slide Number Placeholder 5"/>
          <p:cNvSpPr>
            <a:spLocks noGrp="1"/>
          </p:cNvSpPr>
          <p:nvPr>
            <p:ph type="sldNum" sz="quarter" idx="10"/>
          </p:nvPr>
        </p:nvSpPr>
        <p:spPr>
          <a:xfrm>
            <a:off x="6659563" y="6381750"/>
            <a:ext cx="2133600" cy="365125"/>
          </a:xfrm>
        </p:spPr>
        <p:txBody>
          <a:bodyPr/>
          <a:lstStyle>
            <a:lvl1pPr>
              <a:defRPr smtClean="0"/>
            </a:lvl1pPr>
          </a:lstStyle>
          <a:p>
            <a:pPr>
              <a:defRPr/>
            </a:pPr>
            <a:fld id="{6072184B-4441-44C8-B32F-F122894ECDC7}" type="slidenum">
              <a:rPr lang="en-GB"/>
              <a:pPr>
                <a:defRPr/>
              </a:pPr>
              <a:t>‹#›</a:t>
            </a:fld>
            <a:endParaRPr lang="en-GB" dirty="0"/>
          </a:p>
        </p:txBody>
      </p:sp>
    </p:spTree>
    <p:extLst>
      <p:ext uri="{BB962C8B-B14F-4D97-AF65-F5344CB8AC3E}">
        <p14:creationId xmlns:p14="http://schemas.microsoft.com/office/powerpoint/2010/main" val="169878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32035" y="0"/>
            <a:ext cx="7561385" cy="768350"/>
          </a:xfrm>
          <a:prstGeom prst="rect">
            <a:avLst/>
          </a:prstGeom>
        </p:spPr>
        <p:txBody>
          <a:bodyPr/>
          <a:lstStyle/>
          <a:p>
            <a:r>
              <a:rPr lang="en-US"/>
              <a:t>Click to edit Master title style</a:t>
            </a:r>
            <a:endParaRPr lang="en-GB"/>
          </a:p>
        </p:txBody>
      </p:sp>
      <p:sp>
        <p:nvSpPr>
          <p:cNvPr id="3" name="Slide Number Placeholder 5"/>
          <p:cNvSpPr>
            <a:spLocks noGrp="1"/>
          </p:cNvSpPr>
          <p:nvPr>
            <p:ph type="sldNum" sz="quarter" idx="10"/>
          </p:nvPr>
        </p:nvSpPr>
        <p:spPr/>
        <p:txBody>
          <a:bodyPr/>
          <a:lstStyle>
            <a:lvl1pPr>
              <a:defRPr/>
            </a:lvl1pPr>
          </a:lstStyle>
          <a:p>
            <a:pPr>
              <a:defRPr/>
            </a:pPr>
            <a:fld id="{83283CFA-A0C0-456B-A600-557AA31A14B0}" type="slidenum">
              <a:rPr lang="en-GB"/>
              <a:pPr>
                <a:defRPr/>
              </a:pPr>
              <a:t>‹#›</a:t>
            </a:fld>
            <a:endParaRPr lang="en-GB" dirty="0"/>
          </a:p>
        </p:txBody>
      </p:sp>
    </p:spTree>
    <p:extLst>
      <p:ext uri="{BB962C8B-B14F-4D97-AF65-F5344CB8AC3E}">
        <p14:creationId xmlns:p14="http://schemas.microsoft.com/office/powerpoint/2010/main" val="381695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2035" y="0"/>
            <a:ext cx="7561385" cy="76835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5"/>
          <p:cNvSpPr>
            <a:spLocks noGrp="1"/>
          </p:cNvSpPr>
          <p:nvPr>
            <p:ph type="sldNum" sz="quarter" idx="10"/>
          </p:nvPr>
        </p:nvSpPr>
        <p:spPr/>
        <p:txBody>
          <a:bodyPr/>
          <a:lstStyle>
            <a:lvl1pPr>
              <a:defRPr/>
            </a:lvl1pPr>
          </a:lstStyle>
          <a:p>
            <a:pPr>
              <a:defRPr/>
            </a:pPr>
            <a:fld id="{D73D5E5C-712E-4F86-8BF9-421727BAFFE3}" type="slidenum">
              <a:rPr lang="en-GB"/>
              <a:pPr>
                <a:defRPr/>
              </a:pPr>
              <a:t>‹#›</a:t>
            </a:fld>
            <a:endParaRPr lang="en-GB" dirty="0"/>
          </a:p>
        </p:txBody>
      </p:sp>
    </p:spTree>
    <p:extLst>
      <p:ext uri="{BB962C8B-B14F-4D97-AF65-F5344CB8AC3E}">
        <p14:creationId xmlns:p14="http://schemas.microsoft.com/office/powerpoint/2010/main" val="2787751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95288" y="1052513"/>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latin typeface="+mn-lt"/>
              </a:defRPr>
            </a:lvl1pPr>
          </a:lstStyle>
          <a:p>
            <a:pPr>
              <a:defRPr/>
            </a:pPr>
            <a:fld id="{1B012E0F-D681-4737-AA05-B72779E3CF75}" type="slidenum">
              <a:rPr lang="en-GB"/>
              <a:pPr>
                <a:defRPr/>
              </a:pPr>
              <a:t>‹#›</a:t>
            </a:fld>
            <a:endParaRPr lang="en-GB" dirty="0"/>
          </a:p>
        </p:txBody>
      </p:sp>
      <p:pic>
        <p:nvPicPr>
          <p:cNvPr id="102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381750"/>
            <a:ext cx="35083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1029" name="TextBox 7"/>
          <p:cNvSpPr txBox="1">
            <a:spLocks noChangeArrowheads="1"/>
          </p:cNvSpPr>
          <p:nvPr/>
        </p:nvSpPr>
        <p:spPr bwMode="auto">
          <a:xfrm>
            <a:off x="539750" y="6453188"/>
            <a:ext cx="2592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GB" sz="1000" dirty="0">
                <a:latin typeface="Calibri" pitchFamily="34" charset="0"/>
              </a:rPr>
              <a:t>© McGraw-Hill Education (UK) Limited 2013</a:t>
            </a:r>
          </a:p>
        </p:txBody>
      </p:sp>
      <p:sp>
        <p:nvSpPr>
          <p:cNvPr id="12" name="Rectangle 11"/>
          <p:cNvSpPr/>
          <p:nvPr/>
        </p:nvSpPr>
        <p:spPr>
          <a:xfrm>
            <a:off x="0" y="-4763"/>
            <a:ext cx="9144000" cy="836613"/>
          </a:xfrm>
          <a:prstGeom prst="rect">
            <a:avLst/>
          </a:prstGeom>
          <a:solidFill>
            <a:srgbClr val="071897">
              <a:alpha val="9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031" name="Title Placeholder 1"/>
          <p:cNvSpPr>
            <a:spLocks noGrp="1"/>
          </p:cNvSpPr>
          <p:nvPr>
            <p:ph type="title"/>
          </p:nvPr>
        </p:nvSpPr>
        <p:spPr bwMode="auto">
          <a:xfrm>
            <a:off x="1381125" y="0"/>
            <a:ext cx="75628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t>Click to edit Master title style</a:t>
            </a:r>
            <a:endParaRPr lang="en-GB"/>
          </a:p>
        </p:txBody>
      </p:sp>
      <p:pic>
        <p:nvPicPr>
          <p:cNvPr id="1032"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750" y="-11113"/>
            <a:ext cx="1185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cxnSp>
        <p:nvCxnSpPr>
          <p:cNvPr id="16" name="Straight Connector 15"/>
          <p:cNvCxnSpPr/>
          <p:nvPr/>
        </p:nvCxnSpPr>
        <p:spPr>
          <a:xfrm flipV="1">
            <a:off x="-33338" y="901700"/>
            <a:ext cx="9177338" cy="6350"/>
          </a:xfrm>
          <a:prstGeom prst="line">
            <a:avLst/>
          </a:prstGeom>
          <a:ln w="38100">
            <a:solidFill>
              <a:srgbClr val="071897"/>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1" r:id="rId1"/>
    <p:sldLayoutId id="2147483679" r:id="rId2"/>
    <p:sldLayoutId id="2147483680" r:id="rId3"/>
  </p:sldLayoutIdLst>
  <p:txStyles>
    <p:titleStyle>
      <a:lvl1pPr algn="ctr" rtl="0" fontAlgn="base">
        <a:spcBef>
          <a:spcPct val="0"/>
        </a:spcBef>
        <a:spcAft>
          <a:spcPct val="0"/>
        </a:spcAft>
        <a:defRPr sz="4400" kern="1200">
          <a:solidFill>
            <a:srgbClr val="FFFFF7"/>
          </a:solidFill>
          <a:latin typeface="+mj-lt"/>
          <a:ea typeface="+mj-ea"/>
          <a:cs typeface="+mj-cs"/>
        </a:defRPr>
      </a:lvl1pPr>
      <a:lvl2pPr algn="ctr" rtl="0" fontAlgn="base">
        <a:spcBef>
          <a:spcPct val="0"/>
        </a:spcBef>
        <a:spcAft>
          <a:spcPct val="0"/>
        </a:spcAft>
        <a:defRPr sz="4400">
          <a:solidFill>
            <a:srgbClr val="FFFFF7"/>
          </a:solidFill>
          <a:latin typeface="Calibri" pitchFamily="34" charset="0"/>
        </a:defRPr>
      </a:lvl2pPr>
      <a:lvl3pPr algn="ctr" rtl="0" fontAlgn="base">
        <a:spcBef>
          <a:spcPct val="0"/>
        </a:spcBef>
        <a:spcAft>
          <a:spcPct val="0"/>
        </a:spcAft>
        <a:defRPr sz="4400">
          <a:solidFill>
            <a:srgbClr val="FFFFF7"/>
          </a:solidFill>
          <a:latin typeface="Calibri" pitchFamily="34" charset="0"/>
        </a:defRPr>
      </a:lvl3pPr>
      <a:lvl4pPr algn="ctr" rtl="0" fontAlgn="base">
        <a:spcBef>
          <a:spcPct val="0"/>
        </a:spcBef>
        <a:spcAft>
          <a:spcPct val="0"/>
        </a:spcAft>
        <a:defRPr sz="4400">
          <a:solidFill>
            <a:srgbClr val="FFFFF7"/>
          </a:solidFill>
          <a:latin typeface="Calibri" pitchFamily="34" charset="0"/>
        </a:defRPr>
      </a:lvl4pPr>
      <a:lvl5pPr algn="ctr" rtl="0" fontAlgn="base">
        <a:spcBef>
          <a:spcPct val="0"/>
        </a:spcBef>
        <a:spcAft>
          <a:spcPct val="0"/>
        </a:spcAft>
        <a:defRPr sz="4400">
          <a:solidFill>
            <a:srgbClr val="FFFFF7"/>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baseline="0">
          <a:solidFill>
            <a:srgbClr val="149AAC"/>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31913" y="0"/>
            <a:ext cx="7561262" cy="768350"/>
          </a:xfrm>
        </p:spPr>
        <p:txBody>
          <a:bodyPr/>
          <a:lstStyle/>
          <a:p>
            <a:r>
              <a:rPr lang="en-US" dirty="0">
                <a:solidFill>
                  <a:schemeClr val="bg2"/>
                </a:solidFill>
              </a:rPr>
              <a:t>Learning objectives</a:t>
            </a:r>
          </a:p>
        </p:txBody>
      </p:sp>
      <p:sp>
        <p:nvSpPr>
          <p:cNvPr id="4099" name="Rectangle 3"/>
          <p:cNvSpPr>
            <a:spLocks noGrp="1" noChangeArrowheads="1"/>
          </p:cNvSpPr>
          <p:nvPr>
            <p:ph idx="1"/>
          </p:nvPr>
        </p:nvSpPr>
        <p:spPr>
          <a:xfrm>
            <a:off x="457200" y="1571625"/>
            <a:ext cx="8229600" cy="5000625"/>
          </a:xfrm>
        </p:spPr>
        <p:txBody>
          <a:bodyPr/>
          <a:lstStyle/>
          <a:p>
            <a:r>
              <a:rPr lang="en-US" sz="2400" dirty="0"/>
              <a:t>Distinguish between management accounting and financial accounting</a:t>
            </a:r>
          </a:p>
          <a:p>
            <a:r>
              <a:rPr lang="en-US" sz="2400" dirty="0"/>
              <a:t>Outline the development of management accounting</a:t>
            </a:r>
          </a:p>
          <a:p>
            <a:r>
              <a:rPr lang="en-US" sz="2400" dirty="0"/>
              <a:t>Appreciate the roles of budgets and budgetary control</a:t>
            </a:r>
          </a:p>
          <a:p>
            <a:r>
              <a:rPr lang="en-US" sz="2400" dirty="0"/>
              <a:t>Understand manufacturing accounts and basic costing terminology</a:t>
            </a:r>
          </a:p>
          <a:p>
            <a:r>
              <a:rPr lang="en-US" sz="2400" dirty="0"/>
              <a:t>Distinguish between absorption costing and marginal costing</a:t>
            </a:r>
          </a:p>
          <a:p>
            <a:r>
              <a:rPr lang="en-US" sz="2400" dirty="0"/>
              <a:t>Outline the main areas of management accounting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Different costs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92166"/>
            <a:ext cx="6867103" cy="5179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554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5" y="-171400"/>
            <a:ext cx="7705796" cy="1278850"/>
          </a:xfrm>
        </p:spPr>
        <p:txBody>
          <a:bodyPr/>
          <a:lstStyle/>
          <a:p>
            <a:r>
              <a:rPr lang="en-GB" dirty="0"/>
              <a:t>Absorption and Marginal Costing</a:t>
            </a:r>
          </a:p>
        </p:txBody>
      </p:sp>
      <p:sp>
        <p:nvSpPr>
          <p:cNvPr id="3" name="Content Placeholder 2"/>
          <p:cNvSpPr>
            <a:spLocks noGrp="1"/>
          </p:cNvSpPr>
          <p:nvPr>
            <p:ph idx="1"/>
          </p:nvPr>
        </p:nvSpPr>
        <p:spPr/>
        <p:txBody>
          <a:bodyPr/>
          <a:lstStyle/>
          <a:p>
            <a:pPr lvl="0"/>
            <a:r>
              <a:rPr lang="en-US" dirty="0"/>
              <a:t>Absorption costing</a:t>
            </a:r>
          </a:p>
          <a:p>
            <a:pPr lvl="1"/>
            <a:r>
              <a:rPr lang="en-US" dirty="0">
                <a:solidFill>
                  <a:prstClr val="black"/>
                </a:solidFill>
              </a:rPr>
              <a:t>Used for product costing</a:t>
            </a:r>
          </a:p>
          <a:p>
            <a:pPr lvl="1"/>
            <a:r>
              <a:rPr lang="en-US" dirty="0">
                <a:solidFill>
                  <a:prstClr val="black"/>
                </a:solidFill>
              </a:rPr>
              <a:t>Includes full cost of overheads</a:t>
            </a:r>
          </a:p>
          <a:p>
            <a:pPr lvl="1"/>
            <a:r>
              <a:rPr lang="en-US" dirty="0">
                <a:solidFill>
                  <a:prstClr val="black"/>
                </a:solidFill>
              </a:rPr>
              <a:t>Used in financial accounting for inventory valuation and profit calculation</a:t>
            </a:r>
          </a:p>
          <a:p>
            <a:pPr lvl="0"/>
            <a:r>
              <a:rPr lang="en-US" dirty="0"/>
              <a:t>Marginal costing</a:t>
            </a:r>
          </a:p>
          <a:p>
            <a:pPr lvl="1"/>
            <a:r>
              <a:rPr lang="en-US" dirty="0">
                <a:solidFill>
                  <a:prstClr val="black"/>
                </a:solidFill>
              </a:rPr>
              <a:t>Identifies costs as variable or fixed</a:t>
            </a:r>
          </a:p>
          <a:p>
            <a:pPr lvl="1"/>
            <a:r>
              <a:rPr lang="en-US" dirty="0">
                <a:solidFill>
                  <a:prstClr val="black"/>
                </a:solidFill>
              </a:rPr>
              <a:t>Provides relevant costs </a:t>
            </a:r>
          </a:p>
          <a:p>
            <a:pPr lvl="1"/>
            <a:r>
              <a:rPr lang="en-US" dirty="0">
                <a:solidFill>
                  <a:prstClr val="black"/>
                </a:solidFill>
              </a:rPr>
              <a:t>Used in decision making</a:t>
            </a:r>
          </a:p>
          <a:p>
            <a:endParaRPr lang="en-GB" dirty="0"/>
          </a:p>
        </p:txBody>
      </p:sp>
    </p:spTree>
    <p:extLst>
      <p:ext uri="{BB962C8B-B14F-4D97-AF65-F5344CB8AC3E}">
        <p14:creationId xmlns:p14="http://schemas.microsoft.com/office/powerpoint/2010/main" val="1309381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035" y="61009"/>
            <a:ext cx="7561385" cy="646331"/>
          </a:xfrm>
        </p:spPr>
        <p:txBody>
          <a:bodyPr/>
          <a:lstStyle/>
          <a:p>
            <a:r>
              <a:rPr lang="en-GB" sz="3600" dirty="0"/>
              <a:t>Standard costing and variance analysis</a:t>
            </a:r>
          </a:p>
        </p:txBody>
      </p:sp>
      <p:sp>
        <p:nvSpPr>
          <p:cNvPr id="3" name="Content Placeholder 2"/>
          <p:cNvSpPr>
            <a:spLocks noGrp="1"/>
          </p:cNvSpPr>
          <p:nvPr>
            <p:ph idx="1"/>
          </p:nvPr>
        </p:nvSpPr>
        <p:spPr/>
        <p:txBody>
          <a:bodyPr/>
          <a:lstStyle/>
          <a:p>
            <a:r>
              <a:rPr lang="en-US" dirty="0"/>
              <a:t>Standard costing </a:t>
            </a:r>
          </a:p>
          <a:p>
            <a:pPr lvl="1"/>
            <a:r>
              <a:rPr lang="en-US" dirty="0"/>
              <a:t>Planned unit costs</a:t>
            </a:r>
          </a:p>
          <a:p>
            <a:pPr lvl="1"/>
            <a:r>
              <a:rPr lang="en-US" dirty="0"/>
              <a:t>Useful for planning and control</a:t>
            </a:r>
          </a:p>
          <a:p>
            <a:pPr lvl="1"/>
            <a:r>
              <a:rPr lang="en-US" dirty="0"/>
              <a:t>Actual costs may fluctuate</a:t>
            </a:r>
          </a:p>
          <a:p>
            <a:r>
              <a:rPr lang="en-US" dirty="0"/>
              <a:t>Variance analysis</a:t>
            </a:r>
          </a:p>
          <a:p>
            <a:pPr lvl="1"/>
            <a:r>
              <a:rPr lang="en-US" dirty="0"/>
              <a:t>Comparison of planned costs and actual costs</a:t>
            </a:r>
          </a:p>
          <a:p>
            <a:r>
              <a:rPr lang="en-US" dirty="0"/>
              <a:t>Enables an analysis of performance where planned and actual activity differ</a:t>
            </a:r>
          </a:p>
          <a:p>
            <a:pPr lvl="1"/>
            <a:r>
              <a:rPr lang="en-US" dirty="0"/>
              <a:t>Action may be taken to investigate differences</a:t>
            </a:r>
          </a:p>
          <a:p>
            <a:endParaRPr lang="en-GB" dirty="0"/>
          </a:p>
        </p:txBody>
      </p:sp>
    </p:spTree>
    <p:extLst>
      <p:ext uri="{BB962C8B-B14F-4D97-AF65-F5344CB8AC3E}">
        <p14:creationId xmlns:p14="http://schemas.microsoft.com/office/powerpoint/2010/main" val="3012903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035" y="91787"/>
            <a:ext cx="7561385" cy="584775"/>
          </a:xfrm>
        </p:spPr>
        <p:txBody>
          <a:bodyPr/>
          <a:lstStyle/>
          <a:p>
            <a:r>
              <a:rPr lang="en-GB" sz="3200" dirty="0"/>
              <a:t>Developments in Management Accounting</a:t>
            </a:r>
          </a:p>
        </p:txBody>
      </p:sp>
      <p:sp>
        <p:nvSpPr>
          <p:cNvPr id="3" name="Content Placeholder 2"/>
          <p:cNvSpPr>
            <a:spLocks noGrp="1"/>
          </p:cNvSpPr>
          <p:nvPr>
            <p:ph idx="1"/>
          </p:nvPr>
        </p:nvSpPr>
        <p:spPr/>
        <p:txBody>
          <a:bodyPr/>
          <a:lstStyle/>
          <a:p>
            <a:r>
              <a:rPr lang="en-GB" dirty="0"/>
              <a:t>Management accounting is constantly developing to meet the needs of businesses</a:t>
            </a:r>
          </a:p>
          <a:p>
            <a:r>
              <a:rPr lang="en-GB" dirty="0"/>
              <a:t>More accurate ways of identifying overhead costs with particular products and activities</a:t>
            </a:r>
          </a:p>
          <a:p>
            <a:pPr lvl="1"/>
            <a:r>
              <a:rPr lang="en-GB" dirty="0"/>
              <a:t>Activity based costing</a:t>
            </a:r>
          </a:p>
          <a:p>
            <a:r>
              <a:rPr lang="en-GB" dirty="0"/>
              <a:t>As international businesses have become more competitive, a new technique emerge</a:t>
            </a:r>
          </a:p>
          <a:p>
            <a:pPr lvl="1"/>
            <a:r>
              <a:rPr lang="en-GB" dirty="0"/>
              <a:t>Balanced Scorecard</a:t>
            </a:r>
          </a:p>
        </p:txBody>
      </p:sp>
    </p:spTree>
    <p:extLst>
      <p:ext uri="{BB962C8B-B14F-4D97-AF65-F5344CB8AC3E}">
        <p14:creationId xmlns:p14="http://schemas.microsoft.com/office/powerpoint/2010/main" val="398085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331913" y="0"/>
            <a:ext cx="7561262" cy="768350"/>
          </a:xfrm>
        </p:spPr>
        <p:txBody>
          <a:bodyPr/>
          <a:lstStyle/>
          <a:p>
            <a:r>
              <a:rPr lang="en-GB" dirty="0">
                <a:solidFill>
                  <a:schemeClr val="bg2"/>
                </a:solidFill>
              </a:rPr>
              <a:t>Management Accounting</a:t>
            </a:r>
            <a:endParaRPr lang="en-US" dirty="0">
              <a:solidFill>
                <a:schemeClr val="bg2"/>
              </a:solidFill>
            </a:endParaRPr>
          </a:p>
        </p:txBody>
      </p:sp>
      <p:sp>
        <p:nvSpPr>
          <p:cNvPr id="5123" name="Rectangle 3"/>
          <p:cNvSpPr>
            <a:spLocks noGrp="1" noChangeArrowheads="1"/>
          </p:cNvSpPr>
          <p:nvPr>
            <p:ph idx="1"/>
          </p:nvPr>
        </p:nvSpPr>
        <p:spPr>
          <a:xfrm>
            <a:off x="468313" y="1557338"/>
            <a:ext cx="8229600" cy="4538662"/>
          </a:xfrm>
        </p:spPr>
        <p:txBody>
          <a:bodyPr/>
          <a:lstStyle/>
          <a:p>
            <a:pPr>
              <a:lnSpc>
                <a:spcPct val="90000"/>
              </a:lnSpc>
            </a:pPr>
            <a:r>
              <a:rPr lang="en-GB" sz="2800" dirty="0"/>
              <a:t>The process of collecting, collating and reporting information that is of use to the managers of a business</a:t>
            </a:r>
          </a:p>
          <a:p>
            <a:pPr>
              <a:lnSpc>
                <a:spcPct val="90000"/>
              </a:lnSpc>
              <a:buFontTx/>
              <a:buNone/>
            </a:pPr>
            <a:endParaRPr lang="en-GB" sz="2800" dirty="0"/>
          </a:p>
          <a:p>
            <a:pPr>
              <a:lnSpc>
                <a:spcPct val="90000"/>
              </a:lnSpc>
            </a:pPr>
            <a:r>
              <a:rPr lang="en-GB" sz="2800" dirty="0"/>
              <a:t>  Management accounting information for:</a:t>
            </a:r>
          </a:p>
          <a:p>
            <a:pPr lvl="1">
              <a:lnSpc>
                <a:spcPct val="90000"/>
              </a:lnSpc>
            </a:pPr>
            <a:r>
              <a:rPr lang="en-GB" sz="2600" dirty="0"/>
              <a:t>Costing services and products</a:t>
            </a:r>
          </a:p>
          <a:p>
            <a:pPr lvl="1">
              <a:lnSpc>
                <a:spcPct val="90000"/>
              </a:lnSpc>
            </a:pPr>
            <a:r>
              <a:rPr lang="en-GB" sz="2600" dirty="0"/>
              <a:t>Planning and budgeting</a:t>
            </a:r>
          </a:p>
          <a:p>
            <a:pPr lvl="1">
              <a:lnSpc>
                <a:spcPct val="90000"/>
              </a:lnSpc>
            </a:pPr>
            <a:r>
              <a:rPr lang="en-GB" sz="2600" dirty="0"/>
              <a:t>Decision making </a:t>
            </a:r>
          </a:p>
          <a:p>
            <a:pPr lvl="1">
              <a:lnSpc>
                <a:spcPct val="90000"/>
              </a:lnSpc>
            </a:pPr>
            <a:r>
              <a:rPr lang="en-GB" sz="2600" dirty="0"/>
              <a:t>Budgetary control</a:t>
            </a:r>
            <a:endParaRPr lang="en-US"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035" y="30232"/>
            <a:ext cx="7561385" cy="707886"/>
          </a:xfrm>
        </p:spPr>
        <p:txBody>
          <a:bodyPr/>
          <a:lstStyle/>
          <a:p>
            <a:r>
              <a:rPr lang="en-GB" sz="4000" dirty="0"/>
              <a:t>Origins of Management Accounting</a:t>
            </a:r>
          </a:p>
        </p:txBody>
      </p:sp>
      <p:sp>
        <p:nvSpPr>
          <p:cNvPr id="3" name="Content Placeholder 2"/>
          <p:cNvSpPr>
            <a:spLocks noGrp="1"/>
          </p:cNvSpPr>
          <p:nvPr>
            <p:ph idx="1"/>
          </p:nvPr>
        </p:nvSpPr>
        <p:spPr/>
        <p:txBody>
          <a:bodyPr/>
          <a:lstStyle/>
          <a:p>
            <a:r>
              <a:rPr lang="en-GB" dirty="0"/>
              <a:t>Evolved in 20</a:t>
            </a:r>
            <a:r>
              <a:rPr lang="en-GB" baseline="30000" dirty="0"/>
              <a:t>th</a:t>
            </a:r>
            <a:r>
              <a:rPr lang="en-GB" dirty="0"/>
              <a:t> Century</a:t>
            </a:r>
          </a:p>
          <a:p>
            <a:endParaRPr lang="en-GB" dirty="0"/>
          </a:p>
          <a:p>
            <a:r>
              <a:rPr lang="en-GB" dirty="0"/>
              <a:t>To help with planning and decision making in a systematic way</a:t>
            </a:r>
          </a:p>
          <a:p>
            <a:endParaRPr lang="en-GB" dirty="0"/>
          </a:p>
          <a:p>
            <a:r>
              <a:rPr lang="en-GB" dirty="0"/>
              <a:t>Small businesses may not need management accounts</a:t>
            </a:r>
          </a:p>
        </p:txBody>
      </p:sp>
    </p:spTree>
    <p:extLst>
      <p:ext uri="{BB962C8B-B14F-4D97-AF65-F5344CB8AC3E}">
        <p14:creationId xmlns:p14="http://schemas.microsoft.com/office/powerpoint/2010/main" val="264939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1043608" y="-285750"/>
            <a:ext cx="8194426" cy="126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2800" dirty="0">
                <a:solidFill>
                  <a:schemeClr val="bg2"/>
                </a:solidFill>
              </a:rPr>
              <a:t>Management Accounting vs. Financial Accounting</a:t>
            </a:r>
            <a:endParaRPr lang="en-US" sz="2800" dirty="0">
              <a:solidFill>
                <a:schemeClr val="bg2"/>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38" y="1412776"/>
            <a:ext cx="7867650"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Manufacturing accounts</a:t>
            </a:r>
          </a:p>
        </p:txBody>
      </p:sp>
      <p:sp>
        <p:nvSpPr>
          <p:cNvPr id="3" name="Content Placeholder 2"/>
          <p:cNvSpPr>
            <a:spLocks noGrp="1"/>
          </p:cNvSpPr>
          <p:nvPr>
            <p:ph idx="1"/>
          </p:nvPr>
        </p:nvSpPr>
        <p:spPr/>
        <p:txBody>
          <a:bodyPr/>
          <a:lstStyle/>
          <a:p>
            <a:r>
              <a:rPr lang="en-GB" dirty="0"/>
              <a:t>Links financial and management accounting through inventory valuation</a:t>
            </a:r>
          </a:p>
          <a:p>
            <a:r>
              <a:rPr lang="en-GB" dirty="0"/>
              <a:t>3 inventory accounts</a:t>
            </a:r>
          </a:p>
          <a:p>
            <a:pPr lvl="1"/>
            <a:r>
              <a:rPr lang="en-GB" sz="2000" b="1" i="1" dirty="0"/>
              <a:t>Direct materials </a:t>
            </a:r>
            <a:r>
              <a:rPr lang="en-GB" sz="2000" dirty="0"/>
              <a:t>– Calculate the cost of direct materials consumed during the period (as opposed to the direct materials </a:t>
            </a:r>
            <a:r>
              <a:rPr lang="en-GB" sz="2000" i="1" dirty="0"/>
              <a:t>purchased </a:t>
            </a:r>
            <a:r>
              <a:rPr lang="en-GB" sz="2000" dirty="0"/>
              <a:t>during the period). </a:t>
            </a:r>
          </a:p>
          <a:p>
            <a:pPr lvl="1"/>
            <a:r>
              <a:rPr lang="en-GB" sz="2000" b="1" dirty="0"/>
              <a:t> </a:t>
            </a:r>
            <a:r>
              <a:rPr lang="en-GB" sz="2000" b="1" i="1" dirty="0"/>
              <a:t>Work in progress </a:t>
            </a:r>
            <a:r>
              <a:rPr lang="en-GB" sz="2000" dirty="0"/>
              <a:t>– Calculate the costs incurred in making finished goods (and to exclude the costs incurred in manufacturing items that are not completed during the period and so are not available for sale). </a:t>
            </a:r>
          </a:p>
          <a:p>
            <a:pPr lvl="1"/>
            <a:r>
              <a:rPr lang="en-GB" sz="2000" b="1" i="1" dirty="0"/>
              <a:t>Finished goods </a:t>
            </a:r>
            <a:r>
              <a:rPr lang="en-GB" sz="2000" dirty="0"/>
              <a:t>– Calculate the cost of the goods that were actually sold (and to exclude closing inventories of finished goods that were available for sale, but not sold). </a:t>
            </a:r>
          </a:p>
        </p:txBody>
      </p:sp>
    </p:spTree>
    <p:extLst>
      <p:ext uri="{BB962C8B-B14F-4D97-AF65-F5344CB8AC3E}">
        <p14:creationId xmlns:p14="http://schemas.microsoft.com/office/powerpoint/2010/main" val="128208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31913" y="-154434"/>
            <a:ext cx="7561262" cy="1077218"/>
          </a:xfrm>
        </p:spPr>
        <p:txBody>
          <a:bodyPr/>
          <a:lstStyle/>
          <a:p>
            <a:r>
              <a:rPr lang="en-US" sz="3200" dirty="0">
                <a:solidFill>
                  <a:schemeClr val="bg2"/>
                </a:solidFill>
              </a:rPr>
              <a:t>  Costing of products </a:t>
            </a:r>
            <a:br>
              <a:rPr lang="en-US" sz="3200" dirty="0">
                <a:solidFill>
                  <a:schemeClr val="bg2"/>
                </a:solidFill>
              </a:rPr>
            </a:br>
            <a:r>
              <a:rPr lang="en-US" sz="3200" dirty="0">
                <a:solidFill>
                  <a:schemeClr val="bg2"/>
                </a:solidFill>
              </a:rPr>
              <a:t>in a manufacturing business</a:t>
            </a:r>
          </a:p>
        </p:txBody>
      </p:sp>
      <p:sp>
        <p:nvSpPr>
          <p:cNvPr id="7171" name="Rectangle 3"/>
          <p:cNvSpPr>
            <a:spLocks noGrp="1" noChangeArrowheads="1"/>
          </p:cNvSpPr>
          <p:nvPr>
            <p:ph idx="1"/>
          </p:nvPr>
        </p:nvSpPr>
        <p:spPr/>
        <p:txBody>
          <a:bodyPr/>
          <a:lstStyle/>
          <a:p>
            <a:r>
              <a:rPr lang="en-US" dirty="0"/>
              <a:t>Absorption cost principles : Production cost comprises the sum of</a:t>
            </a:r>
          </a:p>
          <a:p>
            <a:r>
              <a:rPr lang="en-US" dirty="0"/>
              <a:t>Direct material </a:t>
            </a:r>
          </a:p>
          <a:p>
            <a:pPr lvl="1"/>
            <a:r>
              <a:rPr lang="en-US" dirty="0"/>
              <a:t>Cost of material used </a:t>
            </a:r>
          </a:p>
          <a:p>
            <a:r>
              <a:rPr lang="en-US" dirty="0"/>
              <a:t>Direct wages</a:t>
            </a:r>
          </a:p>
          <a:p>
            <a:pPr lvl="1"/>
            <a:r>
              <a:rPr lang="en-US" dirty="0"/>
              <a:t>Wages paid to operatives</a:t>
            </a:r>
          </a:p>
          <a:p>
            <a:r>
              <a:rPr lang="en-US" dirty="0"/>
              <a:t>Direct expenses</a:t>
            </a:r>
          </a:p>
          <a:p>
            <a:r>
              <a:rPr lang="en-US" dirty="0"/>
              <a:t>Production overhead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31913" y="0"/>
            <a:ext cx="7561262" cy="768350"/>
          </a:xfrm>
        </p:spPr>
        <p:txBody>
          <a:bodyPr/>
          <a:lstStyle/>
          <a:p>
            <a:r>
              <a:rPr lang="en-US" dirty="0">
                <a:solidFill>
                  <a:schemeClr val="bg2"/>
                </a:solidFill>
              </a:rPr>
              <a:t>Terminology</a:t>
            </a:r>
          </a:p>
        </p:txBody>
      </p:sp>
      <p:sp>
        <p:nvSpPr>
          <p:cNvPr id="8195" name="Rectangle 3"/>
          <p:cNvSpPr>
            <a:spLocks noGrp="1" noChangeArrowheads="1"/>
          </p:cNvSpPr>
          <p:nvPr>
            <p:ph idx="1"/>
          </p:nvPr>
        </p:nvSpPr>
        <p:spPr/>
        <p:txBody>
          <a:bodyPr/>
          <a:lstStyle/>
          <a:p>
            <a:r>
              <a:rPr lang="en-US" dirty="0"/>
              <a:t>Prime costs is the sum of all direct costs</a:t>
            </a:r>
          </a:p>
          <a:p>
            <a:r>
              <a:rPr lang="en-US" dirty="0"/>
              <a:t>Production costs </a:t>
            </a:r>
          </a:p>
          <a:p>
            <a:pPr lvl="1"/>
            <a:r>
              <a:rPr lang="en-US" dirty="0"/>
              <a:t>Prime costs + Production overheads</a:t>
            </a:r>
          </a:p>
          <a:p>
            <a:r>
              <a:rPr lang="en-US" dirty="0"/>
              <a:t>Period costs</a:t>
            </a:r>
          </a:p>
          <a:p>
            <a:pPr lvl="1"/>
            <a:r>
              <a:rPr lang="en-US" dirty="0"/>
              <a:t>Non manufacturing costs</a:t>
            </a:r>
          </a:p>
          <a:p>
            <a:pPr lvl="1"/>
            <a:r>
              <a:rPr lang="en-US" dirty="0"/>
              <a:t>Operating expenses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331913" y="-546"/>
            <a:ext cx="7561262" cy="769441"/>
          </a:xfrm>
        </p:spPr>
        <p:txBody>
          <a:bodyPr/>
          <a:lstStyle/>
          <a:p>
            <a:r>
              <a:rPr lang="en-US" dirty="0">
                <a:solidFill>
                  <a:schemeClr val="bg2"/>
                </a:solidFill>
              </a:rPr>
              <a:t>Terminology</a:t>
            </a:r>
          </a:p>
        </p:txBody>
      </p:sp>
      <p:sp>
        <p:nvSpPr>
          <p:cNvPr id="9219" name="Rectangle 3"/>
          <p:cNvSpPr>
            <a:spLocks noGrp="1" noChangeArrowheads="1"/>
          </p:cNvSpPr>
          <p:nvPr>
            <p:ph idx="1"/>
          </p:nvPr>
        </p:nvSpPr>
        <p:spPr>
          <a:xfrm>
            <a:off x="323528" y="1196752"/>
            <a:ext cx="8363272" cy="4896544"/>
          </a:xfrm>
        </p:spPr>
        <p:txBody>
          <a:bodyPr/>
          <a:lstStyle/>
          <a:p>
            <a:pPr algn="just"/>
            <a:r>
              <a:rPr lang="en-GB" sz="2400" b="0" i="1" u="none" strike="noStrike" baseline="0" dirty="0">
                <a:latin typeface="Stone Serif"/>
              </a:rPr>
              <a:t>Fixed costs </a:t>
            </a:r>
            <a:r>
              <a:rPr lang="en-GB" sz="2400" b="0" i="0" u="none" strike="noStrike" baseline="0" dirty="0">
                <a:latin typeface="Stone Serif"/>
              </a:rPr>
              <a:t>are costs which, within a stated range of output</a:t>
            </a:r>
            <a:r>
              <a:rPr lang="en-GB" sz="2400" b="0" i="0" u="none" strike="noStrike" dirty="0">
                <a:latin typeface="Stone Serif"/>
              </a:rPr>
              <a:t> </a:t>
            </a:r>
            <a:r>
              <a:rPr lang="en-GB" sz="2400" b="0" i="0" u="none" strike="noStrike" baseline="0" dirty="0">
                <a:latin typeface="Stone Serif"/>
              </a:rPr>
              <a:t>continue at the same amount</a:t>
            </a:r>
          </a:p>
          <a:p>
            <a:pPr lvl="1" algn="just"/>
            <a:r>
              <a:rPr lang="en-GB" sz="2400" dirty="0">
                <a:latin typeface="Stone Serif"/>
              </a:rPr>
              <a:t>E.g. Rent, Rates</a:t>
            </a:r>
          </a:p>
          <a:p>
            <a:pPr lvl="0" algn="just"/>
            <a:r>
              <a:rPr lang="en-GB" sz="2400" i="1" dirty="0">
                <a:latin typeface="Stone Serif"/>
              </a:rPr>
              <a:t>Stepped fixed costs</a:t>
            </a:r>
            <a:endParaRPr lang="en-US" sz="2400" i="1" dirty="0">
              <a:latin typeface="Stone Serif"/>
            </a:endParaRPr>
          </a:p>
          <a:p>
            <a:pPr lvl="1" algn="just"/>
            <a:r>
              <a:rPr lang="en-GB" sz="2400" b="0" i="0" u="none" strike="noStrike" baseline="0" dirty="0">
                <a:latin typeface="Stone Serif"/>
              </a:rPr>
              <a:t>Beyond range fixed costs may increase</a:t>
            </a:r>
          </a:p>
          <a:p>
            <a:r>
              <a:rPr lang="en-GB" sz="2400" i="1" dirty="0">
                <a:latin typeface="Stone Serif"/>
              </a:rPr>
              <a:t>Variable costs </a:t>
            </a:r>
            <a:r>
              <a:rPr lang="en-GB" sz="2400" dirty="0">
                <a:latin typeface="Stone Serif"/>
              </a:rPr>
              <a:t>change directly in line with the volume of production. </a:t>
            </a:r>
          </a:p>
          <a:p>
            <a:pPr lvl="1"/>
            <a:r>
              <a:rPr lang="en-GB" sz="2400" b="0" i="0" u="none" strike="noStrike" baseline="0" dirty="0">
                <a:solidFill>
                  <a:srgbClr val="000000"/>
                </a:solidFill>
                <a:latin typeface="Stone Serif"/>
              </a:rPr>
              <a:t>E.g. Direct material costs</a:t>
            </a:r>
          </a:p>
          <a:p>
            <a:pPr algn="just"/>
            <a:r>
              <a:rPr lang="en-GB" sz="2400" b="0" i="1" u="none" strike="noStrike" baseline="0" dirty="0">
                <a:latin typeface="Stone Serif"/>
              </a:rPr>
              <a:t>Semi-variable costs </a:t>
            </a:r>
            <a:r>
              <a:rPr lang="en-GB" sz="2400" b="0" i="0" u="none" strike="noStrike" baseline="0" dirty="0">
                <a:latin typeface="Stone Serif"/>
              </a:rPr>
              <a:t>are those with a fixed annual cost and a variable cost per unit consumed. </a:t>
            </a:r>
          </a:p>
          <a:p>
            <a:pPr lvl="1" algn="just"/>
            <a:r>
              <a:rPr lang="en-GB" sz="2400" dirty="0">
                <a:latin typeface="Stone Serif"/>
              </a:rPr>
              <a:t>Utility costs such as electricity, telephone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Budgetary control</a:t>
            </a:r>
          </a:p>
        </p:txBody>
      </p:sp>
      <p:sp>
        <p:nvSpPr>
          <p:cNvPr id="3" name="Content Placeholder 2"/>
          <p:cNvSpPr>
            <a:spLocks noGrp="1"/>
          </p:cNvSpPr>
          <p:nvPr>
            <p:ph idx="1"/>
          </p:nvPr>
        </p:nvSpPr>
        <p:spPr/>
        <p:txBody>
          <a:bodyPr/>
          <a:lstStyle/>
          <a:p>
            <a:r>
              <a:rPr lang="en-GB" dirty="0"/>
              <a:t>A budget is a financial plan</a:t>
            </a:r>
          </a:p>
          <a:p>
            <a:r>
              <a:rPr lang="en-GB" dirty="0"/>
              <a:t>What the company expects the future to look like</a:t>
            </a:r>
          </a:p>
          <a:p>
            <a:r>
              <a:rPr lang="en-GB" dirty="0"/>
              <a:t>Acts a target against which comparisons are made</a:t>
            </a:r>
          </a:p>
          <a:p>
            <a:pPr lvl="1"/>
            <a:r>
              <a:rPr lang="en-GB" dirty="0"/>
              <a:t>Control</a:t>
            </a:r>
          </a:p>
          <a:p>
            <a:r>
              <a:rPr lang="en-GB" dirty="0"/>
              <a:t>Budgeted Income statement</a:t>
            </a:r>
          </a:p>
          <a:p>
            <a:r>
              <a:rPr lang="en-GB" dirty="0"/>
              <a:t>Budgeted Statement of financial position</a:t>
            </a:r>
          </a:p>
        </p:txBody>
      </p:sp>
    </p:spTree>
    <p:extLst>
      <p:ext uri="{BB962C8B-B14F-4D97-AF65-F5344CB8AC3E}">
        <p14:creationId xmlns:p14="http://schemas.microsoft.com/office/powerpoint/2010/main" val="209322953"/>
      </p:ext>
    </p:extLst>
  </p:cSld>
  <p:clrMapOvr>
    <a:masterClrMapping/>
  </p:clrMapOvr>
</p:sld>
</file>

<file path=ppt/theme/theme1.xml><?xml version="1.0" encoding="utf-8"?>
<a:theme xmlns:a="http://schemas.openxmlformats.org/drawingml/2006/main" name="Theme4">
  <a:themeElements>
    <a:clrScheme name="Custom 11">
      <a:dk1>
        <a:sysClr val="windowText" lastClr="000000"/>
      </a:dk1>
      <a:lt1>
        <a:srgbClr val="FFFFE1"/>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TotalTime>
  <Words>524</Words>
  <Application>Microsoft Macintosh PowerPoint</Application>
  <PresentationFormat>On-screen Show (4:3)</PresentationFormat>
  <Paragraphs>84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Stone Serif</vt:lpstr>
      <vt:lpstr>Theme4</vt:lpstr>
      <vt:lpstr>Learning objectives</vt:lpstr>
      <vt:lpstr>Management Accounting</vt:lpstr>
      <vt:lpstr>Origins of Management Accounting</vt:lpstr>
      <vt:lpstr>PowerPoint Presentation</vt:lpstr>
      <vt:lpstr>Manufacturing accounts</vt:lpstr>
      <vt:lpstr>  Costing of products  in a manufacturing business</vt:lpstr>
      <vt:lpstr>Terminology</vt:lpstr>
      <vt:lpstr>Terminology</vt:lpstr>
      <vt:lpstr>Budgetary control</vt:lpstr>
      <vt:lpstr>Different costs</vt:lpstr>
      <vt:lpstr>Absorption and Marginal Costing</vt:lpstr>
      <vt:lpstr>Standard costing and variance analysis</vt:lpstr>
      <vt:lpstr>Developments in Management Accounting</vt:lpstr>
    </vt:vector>
  </TitlesOfParts>
  <Company>McGraw-Hill Education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Leiah Batchelor</dc:creator>
  <cp:lastModifiedBy>AmbikaiPalan Selladuray</cp:lastModifiedBy>
  <cp:revision>21</cp:revision>
  <dcterms:created xsi:type="dcterms:W3CDTF">2010-01-18T15:55:34Z</dcterms:created>
  <dcterms:modified xsi:type="dcterms:W3CDTF">2022-03-15T16:36:34Z</dcterms:modified>
</cp:coreProperties>
</file>