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0" r:id="rId2"/>
    <p:sldId id="864" r:id="rId3"/>
    <p:sldId id="865" r:id="rId4"/>
    <p:sldId id="870" r:id="rId5"/>
    <p:sldId id="871" r:id="rId6"/>
    <p:sldId id="872" r:id="rId7"/>
    <p:sldId id="866" r:id="rId8"/>
    <p:sldId id="919" r:id="rId9"/>
    <p:sldId id="869" r:id="rId10"/>
    <p:sldId id="282" r:id="rId11"/>
    <p:sldId id="283" r:id="rId12"/>
    <p:sldId id="284" r:id="rId13"/>
    <p:sldId id="912" r:id="rId14"/>
    <p:sldId id="913" r:id="rId15"/>
    <p:sldId id="914" r:id="rId16"/>
    <p:sldId id="916" r:id="rId17"/>
    <p:sldId id="915" r:id="rId18"/>
    <p:sldId id="290" r:id="rId19"/>
    <p:sldId id="836" r:id="rId20"/>
    <p:sldId id="4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0347" autoAdjust="0"/>
  </p:normalViewPr>
  <p:slideViewPr>
    <p:cSldViewPr>
      <p:cViewPr varScale="1">
        <p:scale>
          <a:sx n="103" d="100"/>
          <a:sy n="103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28F1-BD93-4A31-B777-37355354BFFB}" type="datetimeFigureOut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99F9-063A-4753-9F7F-293930345C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2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80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A8D-2D74-429F-90CA-EA1877C633D7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7A4A-1E04-4B9B-B425-D9DC73E75935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333-AB45-4724-96ED-EAE9635B22C4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FC09-9298-4BEE-8746-6C7644965D53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E30-318F-4C16-9790-F08C83659176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0954-B977-433C-9462-AF3464322CF6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595-EAAE-4DDE-9E1F-C7C108ABE38F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C17A-181C-443A-8A34-D477E77D2624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8027-76A6-4E33-A356-47C826E45ACA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641-53A7-44A7-8BD6-4F26BC7C0E05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AF33-33D2-410B-87F7-052514A3EBC2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E5AB-7DE2-4BCF-B365-5C073D053C8D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24744"/>
            <a:ext cx="820891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			</a:t>
            </a:r>
          </a:p>
          <a:p>
            <a:r>
              <a:rPr lang="en-GB" sz="4000" b="1" dirty="0"/>
              <a:t>	The Main Financial Statements</a:t>
            </a:r>
          </a:p>
          <a:p>
            <a:r>
              <a:rPr lang="en-GB" sz="4000" b="1" dirty="0"/>
              <a:t>                  A QUICK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9" y="571917"/>
            <a:ext cx="7992888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2"/>
            </a:pPr>
            <a:r>
              <a:rPr lang="en-GB" sz="3600" b="1" dirty="0"/>
              <a:t>The Statement of Financial Position </a:t>
            </a:r>
          </a:p>
          <a:p>
            <a:r>
              <a:rPr lang="en-GB" sz="3600" b="1" dirty="0"/>
              <a:t>       (or SOFP)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7008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The SOFP contains the value of the </a:t>
            </a:r>
            <a:r>
              <a:rPr lang="en-GB" sz="3600" b="1" i="1" dirty="0"/>
              <a:t>assets</a:t>
            </a:r>
            <a:r>
              <a:rPr lang="en-GB" sz="3600" b="1" dirty="0"/>
              <a:t> that the company owns.... </a:t>
            </a:r>
          </a:p>
          <a:p>
            <a:r>
              <a:rPr lang="en-GB" sz="3600" b="1" dirty="0"/>
              <a:t>but </a:t>
            </a:r>
            <a:r>
              <a:rPr lang="en-GB" sz="3600" b="1" i="1" dirty="0"/>
              <a:t>normally</a:t>
            </a:r>
            <a:r>
              <a:rPr lang="en-GB" sz="3600" b="1" dirty="0"/>
              <a:t>, it only  deals with the </a:t>
            </a:r>
            <a:r>
              <a:rPr lang="en-GB" sz="3600" b="1" i="1" dirty="0"/>
              <a:t>tangible</a:t>
            </a:r>
            <a:r>
              <a:rPr lang="en-GB" sz="3600" b="1" dirty="0"/>
              <a:t> assets – those which have a </a:t>
            </a:r>
            <a:r>
              <a:rPr lang="en-GB" sz="3600" b="1" i="1" dirty="0"/>
              <a:t>clear value</a:t>
            </a:r>
            <a:r>
              <a:rPr lang="en-GB" sz="3600" b="1" dirty="0"/>
              <a:t>, (buildings, equipment, raw materials, etc) –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581128"/>
            <a:ext cx="245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			    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09" y="548680"/>
            <a:ext cx="930786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company’s assets are split into two groups:</a:t>
            </a:r>
          </a:p>
          <a:p>
            <a:pPr marL="742950" indent="-742950">
              <a:buAutoNum type="arabicPeriod"/>
            </a:pPr>
            <a:r>
              <a:rPr lang="en-GB" sz="3600" b="1" dirty="0"/>
              <a:t>Non-Current (or Fixed) Assets – the assets, </a:t>
            </a:r>
          </a:p>
          <a:p>
            <a:pPr marL="742950" indent="-742950"/>
            <a:r>
              <a:rPr lang="en-GB" sz="3600" b="1" dirty="0"/>
              <a:t>such as buildings and equipment, which will be </a:t>
            </a:r>
          </a:p>
          <a:p>
            <a:pPr marL="742950" indent="-742950"/>
            <a:r>
              <a:rPr lang="en-GB" sz="3600" b="1" dirty="0"/>
              <a:t>held/kept/used by the company for </a:t>
            </a:r>
            <a:r>
              <a:rPr lang="en-GB" sz="3600" b="1" i="1" dirty="0"/>
              <a:t>1+ years</a:t>
            </a:r>
            <a:r>
              <a:rPr lang="en-GB" sz="3600" b="1" dirty="0"/>
              <a:t>.</a:t>
            </a:r>
          </a:p>
          <a:p>
            <a:pPr marL="742950" indent="-742950">
              <a:buAutoNum type="arabicPeriod" startAt="2"/>
            </a:pPr>
            <a:r>
              <a:rPr lang="en-GB" sz="3600" b="1" dirty="0"/>
              <a:t>Current Assets – these are the assets, such</a:t>
            </a:r>
          </a:p>
          <a:p>
            <a:pPr marL="742950" indent="-742950"/>
            <a:r>
              <a:rPr lang="en-GB" sz="3600" b="1" dirty="0"/>
              <a:t>as raw materials, finished goods and debtors</a:t>
            </a:r>
          </a:p>
          <a:p>
            <a:pPr marL="742950" indent="-742950"/>
            <a:r>
              <a:rPr lang="en-GB" sz="3600" b="1" dirty="0"/>
              <a:t>or receivables, (money owed to the company </a:t>
            </a:r>
          </a:p>
          <a:p>
            <a:pPr marL="742950" indent="-742950"/>
            <a:r>
              <a:rPr lang="en-GB" sz="3600" b="1" dirty="0"/>
              <a:t>by customers), which will be converted into </a:t>
            </a:r>
          </a:p>
          <a:p>
            <a:r>
              <a:rPr lang="en-GB" sz="3600" b="1" dirty="0"/>
              <a:t>cash within the </a:t>
            </a:r>
            <a:r>
              <a:rPr lang="en-GB" sz="3600" b="1" i="1" dirty="0"/>
              <a:t>next 12 months</a:t>
            </a:r>
            <a:r>
              <a:rPr lang="en-GB" sz="3600" b="1" dirty="0"/>
              <a:t>. </a:t>
            </a:r>
            <a:r>
              <a:rPr lang="en-GB" sz="3600" b="1" i="1" dirty="0"/>
              <a:t>current assets </a:t>
            </a:r>
          </a:p>
          <a:p>
            <a:r>
              <a:rPr lang="en-GB" sz="3600" b="1" dirty="0"/>
              <a:t>are </a:t>
            </a:r>
            <a:r>
              <a:rPr lang="en-GB" sz="3600" b="1" i="1" dirty="0"/>
              <a:t>not </a:t>
            </a:r>
            <a:r>
              <a:rPr lang="en-GB" sz="3600" b="1" dirty="0"/>
              <a:t>depreciated, but are simply valued </a:t>
            </a:r>
          </a:p>
          <a:p>
            <a:r>
              <a:rPr lang="en-GB" sz="3600" b="1" dirty="0"/>
              <a:t>at their cost or value.					.</a:t>
            </a:r>
          </a:p>
          <a:p>
            <a:pPr marL="742950" indent="-742950"/>
            <a:r>
              <a:rPr lang="en-GB" sz="3600" b="1" dirty="0"/>
              <a:t>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90968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Non-Current assets are valued at their original cost, but then this is steadily reduced each year – via a pre-set formula – over their expected working life. This annual reduction </a:t>
            </a:r>
          </a:p>
          <a:p>
            <a:r>
              <a:rPr lang="en-GB" sz="3600" b="1" dirty="0"/>
              <a:t>in a fixed asset’s value is called </a:t>
            </a:r>
            <a:r>
              <a:rPr lang="en-GB" sz="3600" b="1" i="1" dirty="0"/>
              <a:t>depreciation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Therefore non-current assets are valued in the</a:t>
            </a:r>
          </a:p>
          <a:p>
            <a:r>
              <a:rPr lang="en-GB" sz="3600" b="1" dirty="0"/>
              <a:t>SOFP at: original cost </a:t>
            </a:r>
            <a:r>
              <a:rPr lang="en-GB" sz="3600" b="1" i="1" dirty="0"/>
              <a:t>less</a:t>
            </a:r>
            <a:r>
              <a:rPr lang="en-GB" sz="3600" b="1" dirty="0"/>
              <a:t> cumulative</a:t>
            </a:r>
          </a:p>
          <a:p>
            <a:r>
              <a:rPr lang="en-GB" sz="3600" b="1" dirty="0"/>
              <a:t>depreciation to date, and the result is known </a:t>
            </a:r>
          </a:p>
          <a:p>
            <a:r>
              <a:rPr lang="en-GB" sz="3600" b="1" dirty="0"/>
              <a:t>as the asset’s Net Book Value.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92696"/>
            <a:ext cx="888288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company’s assets are only </a:t>
            </a:r>
            <a:r>
              <a:rPr lang="en-GB" sz="3600" b="1" i="1" dirty="0"/>
              <a:t>one half </a:t>
            </a:r>
            <a:r>
              <a:rPr lang="en-GB" sz="3600" b="1" dirty="0"/>
              <a:t>of the</a:t>
            </a:r>
          </a:p>
          <a:p>
            <a:r>
              <a:rPr lang="en-GB" sz="3600" b="1" dirty="0"/>
              <a:t>SOFP......</a:t>
            </a:r>
          </a:p>
          <a:p>
            <a:r>
              <a:rPr lang="en-GB" sz="3600" b="1" dirty="0"/>
              <a:t>.....the other half consists of the company’s </a:t>
            </a:r>
          </a:p>
          <a:p>
            <a:r>
              <a:rPr lang="en-GB" sz="3600" b="1" i="1" dirty="0"/>
              <a:t>Liabilities and Shareholders’ funds</a:t>
            </a:r>
            <a:r>
              <a:rPr lang="en-GB" sz="3600" b="1" dirty="0"/>
              <a:t>, </a:t>
            </a:r>
          </a:p>
          <a:p>
            <a:r>
              <a:rPr lang="en-GB" sz="3600" b="1" dirty="0"/>
              <a:t>which are normally divided up into </a:t>
            </a:r>
          </a:p>
          <a:p>
            <a:r>
              <a:rPr lang="en-GB" sz="3600" b="1" dirty="0"/>
              <a:t>three groups: </a:t>
            </a:r>
          </a:p>
          <a:p>
            <a:endParaRPr lang="en-GB" sz="3600" b="1" i="1" dirty="0"/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  Non-current (or long-term)</a:t>
            </a:r>
            <a:r>
              <a:rPr lang="en-GB" sz="3600" b="1" dirty="0"/>
              <a:t> liabilities, </a:t>
            </a:r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  Current</a:t>
            </a:r>
            <a:r>
              <a:rPr lang="en-GB" sz="3600" b="1" dirty="0"/>
              <a:t> liabilities and the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 Shareholder’s/Owner’s Equity stake.        .</a:t>
            </a:r>
          </a:p>
          <a:p>
            <a:endParaRPr lang="en-GB" sz="36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724" y="188640"/>
            <a:ext cx="926343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</a:t>
            </a:r>
            <a:r>
              <a:rPr lang="en-GB" sz="3600" b="1" i="1" dirty="0"/>
              <a:t>liabilities</a:t>
            </a:r>
            <a:r>
              <a:rPr lang="en-GB" sz="3600" b="1" dirty="0"/>
              <a:t> indicate what money the </a:t>
            </a:r>
          </a:p>
          <a:p>
            <a:r>
              <a:rPr lang="en-GB" sz="3600" b="1" dirty="0"/>
              <a:t>company owes. </a:t>
            </a:r>
          </a:p>
          <a:p>
            <a:r>
              <a:rPr lang="en-GB" sz="3600" b="1" dirty="0"/>
              <a:t>The Current liabilities – </a:t>
            </a:r>
          </a:p>
          <a:p>
            <a:r>
              <a:rPr lang="en-GB" sz="3600" b="1" i="1" dirty="0"/>
              <a:t>such as trade payables, (money owing to </a:t>
            </a:r>
          </a:p>
          <a:p>
            <a:r>
              <a:rPr lang="en-GB" sz="3600" b="1" i="1" dirty="0"/>
              <a:t>suppliers), taxes , short-term loans and rent </a:t>
            </a:r>
            <a:r>
              <a:rPr lang="en-GB" sz="3600" b="1" dirty="0"/>
              <a:t>– </a:t>
            </a:r>
          </a:p>
          <a:p>
            <a:r>
              <a:rPr lang="en-GB" sz="3600" b="1" dirty="0"/>
              <a:t>are those liabilities that will have to be paid </a:t>
            </a:r>
          </a:p>
          <a:p>
            <a:r>
              <a:rPr lang="en-GB" sz="3600" b="1" dirty="0"/>
              <a:t>within the next 12 months.</a:t>
            </a:r>
          </a:p>
          <a:p>
            <a:r>
              <a:rPr lang="en-GB" sz="3600" b="1" dirty="0"/>
              <a:t>The Non-Current liabilities – </a:t>
            </a:r>
          </a:p>
          <a:p>
            <a:r>
              <a:rPr lang="en-GB" sz="3600" b="1" i="1" dirty="0"/>
              <a:t>such as longer-term loans </a:t>
            </a:r>
            <a:r>
              <a:rPr lang="en-GB" sz="3600" b="1" dirty="0"/>
              <a:t>– is money owed by </a:t>
            </a:r>
          </a:p>
          <a:p>
            <a:r>
              <a:rPr lang="en-GB" sz="3600" b="1" dirty="0"/>
              <a:t>the company which does not have to be repaid </a:t>
            </a:r>
          </a:p>
          <a:p>
            <a:r>
              <a:rPr lang="en-GB" sz="3600" b="1" dirty="0"/>
              <a:t>until some years, (&gt;1 year), in the future.    	 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6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6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6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600" decel="100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84004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…..and the Shareholder’s / Owner’s </a:t>
            </a:r>
          </a:p>
          <a:p>
            <a:r>
              <a:rPr lang="en-GB" sz="3600" b="1" dirty="0"/>
              <a:t>Equity stake – which is often referred to as </a:t>
            </a:r>
          </a:p>
          <a:p>
            <a:r>
              <a:rPr lang="en-GB" sz="3600" b="1" dirty="0"/>
              <a:t>the “</a:t>
            </a:r>
            <a:r>
              <a:rPr lang="en-GB" sz="3600" b="1" i="1" dirty="0"/>
              <a:t>Shareholders Funds</a:t>
            </a:r>
            <a:r>
              <a:rPr lang="en-GB" sz="3600" b="1" dirty="0"/>
              <a:t>” – represents the</a:t>
            </a:r>
          </a:p>
          <a:p>
            <a:r>
              <a:rPr lang="en-GB" sz="3600" b="1" dirty="0"/>
              <a:t>owners “stake” in the ownership of the</a:t>
            </a:r>
          </a:p>
          <a:p>
            <a:r>
              <a:rPr lang="en-GB" sz="3600" b="1" dirty="0"/>
              <a:t>company’s assets.</a:t>
            </a:r>
          </a:p>
          <a:p>
            <a:endParaRPr lang="en-GB" sz="3600" b="1" dirty="0"/>
          </a:p>
          <a:p>
            <a:r>
              <a:rPr lang="en-GB" sz="3600" b="1" dirty="0"/>
              <a:t>The “shareholders funds” figure is split into </a:t>
            </a:r>
          </a:p>
          <a:p>
            <a:r>
              <a:rPr lang="en-GB" sz="3600" b="1" dirty="0"/>
              <a:t>two parts: the </a:t>
            </a:r>
            <a:r>
              <a:rPr lang="en-GB" sz="3600" b="1" i="1" dirty="0"/>
              <a:t>share capital </a:t>
            </a:r>
            <a:r>
              <a:rPr lang="en-GB" sz="3600" b="1" dirty="0"/>
              <a:t>and the </a:t>
            </a:r>
            <a:r>
              <a:rPr lang="en-GB" sz="3600" b="1" i="1" dirty="0"/>
              <a:t>reserves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The share capital is the money directly put </a:t>
            </a:r>
          </a:p>
          <a:p>
            <a:r>
              <a:rPr lang="en-GB" sz="3600" b="1" dirty="0"/>
              <a:t>into the company by the shareholders.......   .</a:t>
            </a:r>
          </a:p>
        </p:txBody>
      </p:sp>
    </p:spTree>
    <p:extLst>
      <p:ext uri="{BB962C8B-B14F-4D97-AF65-F5344CB8AC3E}">
        <p14:creationId xmlns:p14="http://schemas.microsoft.com/office/powerpoint/2010/main" val="97538840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836712"/>
            <a:ext cx="87422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...while each year’s retained profits/earnings</a:t>
            </a:r>
          </a:p>
          <a:p>
            <a:r>
              <a:rPr lang="en-GB" sz="3600" b="1" dirty="0"/>
              <a:t>is added into the reserves.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Finally, notice that the SOFP values</a:t>
            </a:r>
          </a:p>
          <a:p>
            <a:r>
              <a:rPr lang="en-GB" sz="3600" b="1" dirty="0"/>
              <a:t>a company’s assets and liabilities at each</a:t>
            </a:r>
          </a:p>
          <a:p>
            <a:r>
              <a:rPr lang="en-GB" sz="3600" b="1" dirty="0"/>
              <a:t>“year-end”.......</a:t>
            </a:r>
          </a:p>
          <a:p>
            <a:r>
              <a:rPr lang="en-GB" sz="3600" b="1" dirty="0"/>
              <a:t>........in other words, at the end of each of </a:t>
            </a:r>
          </a:p>
          <a:p>
            <a:r>
              <a:rPr lang="en-GB" sz="3600" b="1" dirty="0"/>
              <a:t>“accounting year”. </a:t>
            </a:r>
          </a:p>
          <a:p>
            <a:endParaRPr lang="en-GB" sz="36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9217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In summary, the SOFP will give the value of: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current assets,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</a:t>
            </a:r>
            <a:r>
              <a:rPr lang="en-GB" sz="3600" b="1" i="1" dirty="0"/>
              <a:t>tangible</a:t>
            </a:r>
            <a:r>
              <a:rPr lang="en-GB" sz="3600" b="1" dirty="0"/>
              <a:t> non-current assets,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current liabilities, 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non-current liabilities and     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Shareholders’ Funds </a:t>
            </a:r>
          </a:p>
          <a:p>
            <a:pPr marL="742950" indent="-742950"/>
            <a:endParaRPr lang="en-GB" sz="3600" b="1" dirty="0"/>
          </a:p>
        </p:txBody>
      </p:sp>
    </p:spTree>
  </p:cSld>
  <p:clrMapOvr>
    <a:masterClrMapping/>
  </p:clrMapOvr>
  <p:transition spd="slow"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18" y="117693"/>
            <a:ext cx="907780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So, what does a company’s SOFP</a:t>
            </a:r>
          </a:p>
          <a:p>
            <a:r>
              <a:rPr lang="en-GB" sz="3600" b="1" dirty="0"/>
              <a:t>look like? Remember, there will always be </a:t>
            </a:r>
          </a:p>
          <a:p>
            <a:r>
              <a:rPr lang="en-GB" sz="3600" b="1" dirty="0"/>
              <a:t>these five components:</a:t>
            </a:r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dirty="0"/>
              <a:t>Current </a:t>
            </a:r>
            <a:r>
              <a:rPr lang="en-GB" sz="3600" b="1" dirty="0" err="1"/>
              <a:t>assests</a:t>
            </a:r>
            <a:r>
              <a:rPr lang="en-GB" sz="3600" b="1" dirty="0"/>
              <a:t>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Non-current assets.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Current liabilities.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Non-current liabilities.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Owners equity stake / Shareholders funds.</a:t>
            </a:r>
          </a:p>
          <a:p>
            <a:endParaRPr lang="en-GB" sz="3600" b="1" dirty="0"/>
          </a:p>
          <a:p>
            <a:r>
              <a:rPr lang="en-GB" sz="3600" b="1" dirty="0"/>
              <a:t>There are many different formats, but a</a:t>
            </a:r>
          </a:p>
          <a:p>
            <a:r>
              <a:rPr lang="en-GB" sz="3600" b="1" i="1" dirty="0"/>
              <a:t>typical</a:t>
            </a:r>
            <a:r>
              <a:rPr lang="en-GB" sz="3600" b="1" dirty="0"/>
              <a:t>, modern format might look like this.....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426" y="0"/>
            <a:ext cx="896457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SOFP as at 31/12/2019</a:t>
            </a:r>
          </a:p>
          <a:p>
            <a:r>
              <a:rPr lang="en-GB" sz="3600" b="1" dirty="0"/>
              <a:t>Non-current assets:		  660</a:t>
            </a:r>
          </a:p>
          <a:p>
            <a:r>
              <a:rPr lang="en-GB" sz="3600" b="1" dirty="0"/>
              <a:t>Current assets:			  </a:t>
            </a:r>
            <a:r>
              <a:rPr lang="en-GB" sz="3600" b="1" u="sng" dirty="0"/>
              <a:t>300</a:t>
            </a:r>
          </a:p>
          <a:p>
            <a:r>
              <a:rPr lang="en-GB" sz="3600" b="1" dirty="0"/>
              <a:t>Total assets:				  </a:t>
            </a:r>
            <a:r>
              <a:rPr lang="en-GB" sz="3600" b="1" u="dbl" dirty="0"/>
              <a:t>960</a:t>
            </a:r>
          </a:p>
          <a:p>
            <a:endParaRPr lang="en-GB" sz="3600" b="1" u="dbl" dirty="0"/>
          </a:p>
          <a:p>
            <a:endParaRPr lang="en-GB" sz="3600" b="1" u="sng" dirty="0"/>
          </a:p>
          <a:p>
            <a:r>
              <a:rPr lang="en-GB" sz="3600" b="1" dirty="0"/>
              <a:t>Share capital:				  150</a:t>
            </a:r>
          </a:p>
          <a:p>
            <a:r>
              <a:rPr lang="en-GB" sz="3600" b="1" dirty="0"/>
              <a:t>Reserves/Retained Earnings:   </a:t>
            </a:r>
            <a:r>
              <a:rPr lang="en-GB" sz="3600" b="1" u="sng" dirty="0"/>
              <a:t>550</a:t>
            </a:r>
            <a:endParaRPr lang="en-GB" sz="3600" b="1" dirty="0"/>
          </a:p>
          <a:p>
            <a:r>
              <a:rPr lang="en-GB" sz="3600" b="1" dirty="0"/>
              <a:t>Equity/Shareholders funds:	  700</a:t>
            </a:r>
          </a:p>
          <a:p>
            <a:r>
              <a:rPr lang="en-GB" sz="3600" b="1" dirty="0"/>
              <a:t>Non-current liabilities:    	  100</a:t>
            </a:r>
          </a:p>
          <a:p>
            <a:r>
              <a:rPr lang="en-GB" sz="3600" b="1" dirty="0"/>
              <a:t>Current liabilities:		           </a:t>
            </a:r>
            <a:r>
              <a:rPr lang="en-GB" sz="3600" b="1" u="sng" dirty="0"/>
              <a:t>160</a:t>
            </a:r>
            <a:endParaRPr lang="en-GB" sz="3600" b="1" dirty="0"/>
          </a:p>
          <a:p>
            <a:r>
              <a:rPr lang="en-GB" sz="3600" b="1" dirty="0"/>
              <a:t>Shareholder’s funds &amp;</a:t>
            </a:r>
          </a:p>
          <a:p>
            <a:r>
              <a:rPr lang="en-GB" sz="3600" b="1" dirty="0"/>
              <a:t> liabilities:		                     </a:t>
            </a:r>
            <a:r>
              <a:rPr lang="en-GB" sz="3600" b="1" u="dbl" dirty="0"/>
              <a:t>960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732240" y="1844824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6804248" y="6309320"/>
            <a:ext cx="1008112" cy="288032"/>
          </a:xfrm>
          <a:prstGeom prst="rightArrow">
            <a:avLst>
              <a:gd name="adj1" fmla="val 437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>
            <a:stCxn id="8" idx="1"/>
            <a:endCxn id="9" idx="1"/>
          </p:cNvCxnSpPr>
          <p:nvPr/>
        </p:nvCxnSpPr>
        <p:spPr>
          <a:xfrm>
            <a:off x="7812360" y="1988840"/>
            <a:ext cx="0" cy="44644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56376" y="3861048"/>
            <a:ext cx="9977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/>
              <a:t>equal</a:t>
            </a:r>
          </a:p>
          <a:p>
            <a:r>
              <a:rPr lang="en-GB" sz="2400" b="1" dirty="0"/>
              <a:t>values</a:t>
            </a:r>
          </a:p>
          <a:p>
            <a:endParaRPr lang="en-GB" sz="2400" b="1" dirty="0"/>
          </a:p>
          <a:p>
            <a:r>
              <a:rPr lang="en-GB" sz="2400" b="1" dirty="0"/>
              <a:t>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128" y="0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  £m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48464" y="6093296"/>
            <a:ext cx="45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6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600" decel="100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600" decel="100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600" decel="100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600" decel="100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00" decel="100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00" decel="100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76672"/>
            <a:ext cx="5976664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/>
            <a:r>
              <a:rPr lang="en-GB" sz="3600" b="1" dirty="0"/>
              <a:t>1.	Income Statement </a:t>
            </a:r>
          </a:p>
          <a:p>
            <a:pPr marL="742950" indent="-742950"/>
            <a:r>
              <a:rPr lang="en-GB" sz="3600" b="1" dirty="0"/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204864"/>
            <a:ext cx="9273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Time for a little more </a:t>
            </a:r>
            <a:r>
              <a:rPr lang="en-GB" sz="3600" b="1" i="1" dirty="0"/>
              <a:t>accounting terminology</a:t>
            </a:r>
            <a:r>
              <a:rPr lang="en-GB" sz="3600" b="1" dirty="0"/>
              <a:t>...</a:t>
            </a:r>
          </a:p>
          <a:p>
            <a:endParaRPr lang="en-GB" sz="3600" b="1" dirty="0"/>
          </a:p>
          <a:p>
            <a:r>
              <a:rPr lang="en-GB" sz="3600" b="1" dirty="0"/>
              <a:t>The money that the company receives from</a:t>
            </a:r>
          </a:p>
          <a:p>
            <a:r>
              <a:rPr lang="en-GB" sz="3600" b="1" dirty="0"/>
              <a:t>selling its goods or services is called a variety </a:t>
            </a:r>
          </a:p>
          <a:p>
            <a:r>
              <a:rPr lang="en-GB" sz="3600" b="1" dirty="0"/>
              <a:t>of names:</a:t>
            </a:r>
          </a:p>
          <a:p>
            <a:r>
              <a:rPr lang="en-GB" sz="3600" b="1" dirty="0"/>
              <a:t>	Revenues or Sales Income or Turnover.....</a:t>
            </a:r>
          </a:p>
          <a:p>
            <a:r>
              <a:rPr lang="en-GB" sz="3600" b="1" dirty="0"/>
              <a:t>and........                                                                   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1723549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260648"/>
            <a:ext cx="6804248" cy="50783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In the SOFP: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Non-current (tangible) assets,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Current assets,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Non-current liabilities,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Current liabilities and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Equity/Shareholders funds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093296"/>
            <a:ext cx="3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7693"/>
            <a:ext cx="90564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The sales revenues, minus the </a:t>
            </a:r>
            <a:r>
              <a:rPr lang="en-GB" sz="3600" b="1" i="1" dirty="0"/>
              <a:t>costs incurred</a:t>
            </a:r>
          </a:p>
          <a:p>
            <a:r>
              <a:rPr lang="en-GB" sz="3600" b="1" dirty="0"/>
              <a:t>in generating those revenues, produces the</a:t>
            </a:r>
          </a:p>
          <a:p>
            <a:r>
              <a:rPr lang="en-GB" sz="3600" b="1" dirty="0"/>
              <a:t>company’s Profit, (or </a:t>
            </a:r>
            <a:r>
              <a:rPr lang="en-GB" sz="3600" b="1" i="1" dirty="0"/>
              <a:t>loss</a:t>
            </a:r>
            <a:r>
              <a:rPr lang="en-GB" sz="3600" b="1" dirty="0"/>
              <a:t>, if costs are greater </a:t>
            </a:r>
          </a:p>
          <a:p>
            <a:r>
              <a:rPr lang="en-GB" sz="3600" b="1" dirty="0"/>
              <a:t>than revenues).</a:t>
            </a:r>
          </a:p>
          <a:p>
            <a:endParaRPr lang="en-GB" sz="3600" b="1" dirty="0"/>
          </a:p>
          <a:p>
            <a:r>
              <a:rPr lang="en-GB" sz="3600" b="1" dirty="0"/>
              <a:t>Finally, both costs and revenues are calculated</a:t>
            </a:r>
          </a:p>
          <a:p>
            <a:r>
              <a:rPr lang="en-GB" sz="3600" b="1" dirty="0"/>
              <a:t>over the period of </a:t>
            </a:r>
            <a:r>
              <a:rPr lang="en-GB" sz="3600" b="1" i="1" dirty="0"/>
              <a:t>twelve months </a:t>
            </a:r>
            <a:r>
              <a:rPr lang="en-GB" sz="3600" b="1" dirty="0"/>
              <a:t>– called the</a:t>
            </a:r>
          </a:p>
          <a:p>
            <a:r>
              <a:rPr lang="en-GB" sz="3600" b="1" dirty="0"/>
              <a:t>company’s accounting year - to give the</a:t>
            </a:r>
          </a:p>
          <a:p>
            <a:r>
              <a:rPr lang="en-GB" sz="3600" b="1" dirty="0"/>
              <a:t>company’s </a:t>
            </a:r>
            <a:r>
              <a:rPr lang="en-GB" sz="3600" b="1" i="1" dirty="0"/>
              <a:t>annual profit</a:t>
            </a:r>
            <a:r>
              <a:rPr lang="en-GB" sz="3600" b="1" dirty="0"/>
              <a:t>.          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9425" y="620688"/>
            <a:ext cx="89845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1" dirty="0"/>
              <a:t>How</a:t>
            </a:r>
            <a:r>
              <a:rPr lang="en-GB" sz="3600" b="1" dirty="0"/>
              <a:t>ever, as we’ll see, there are many </a:t>
            </a:r>
          </a:p>
          <a:p>
            <a:r>
              <a:rPr lang="en-GB" sz="3600" b="1" i="1" dirty="0"/>
              <a:t>different definitions </a:t>
            </a:r>
            <a:r>
              <a:rPr lang="en-GB" sz="3600" b="1" dirty="0"/>
              <a:t>of profit.....</a:t>
            </a:r>
          </a:p>
          <a:p>
            <a:endParaRPr lang="en-GB" sz="3600" b="1" dirty="0"/>
          </a:p>
          <a:p>
            <a:r>
              <a:rPr lang="en-GB" sz="3600" b="1" dirty="0"/>
              <a:t>.....and also note that company’s annual </a:t>
            </a:r>
          </a:p>
          <a:p>
            <a:r>
              <a:rPr lang="en-GB" sz="3600" b="1" dirty="0"/>
              <a:t>profit is sometimes called its</a:t>
            </a:r>
            <a:r>
              <a:rPr lang="en-GB" sz="3600" b="1" i="1" dirty="0"/>
              <a:t> Earnings </a:t>
            </a:r>
            <a:r>
              <a:rPr lang="en-GB" sz="3600" b="1" dirty="0"/>
              <a:t>or </a:t>
            </a:r>
          </a:p>
          <a:p>
            <a:r>
              <a:rPr lang="en-GB" sz="3600" b="1" dirty="0"/>
              <a:t>sometimes, (particularly with US companies), </a:t>
            </a:r>
          </a:p>
          <a:p>
            <a:r>
              <a:rPr lang="en-GB" sz="3600" b="1" dirty="0"/>
              <a:t>its annual Income.	</a:t>
            </a:r>
          </a:p>
          <a:p>
            <a:endParaRPr lang="en-GB" sz="3600" b="1" dirty="0"/>
          </a:p>
          <a:p>
            <a:r>
              <a:rPr lang="en-GB" sz="3600" b="1" dirty="0"/>
              <a:t>So what does the Income Statement, (or</a:t>
            </a:r>
          </a:p>
          <a:p>
            <a:r>
              <a:rPr lang="en-GB" sz="3600" b="1" dirty="0"/>
              <a:t>Profit and Loss Account), look like?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51520" y="116632"/>
            <a:ext cx="4429156" cy="121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 </a:t>
            </a:r>
            <a:r>
              <a:rPr lang="en-GB" sz="3600" b="1" i="1" dirty="0">
                <a:solidFill>
                  <a:schemeClr val="tx1"/>
                </a:solidFill>
              </a:rPr>
              <a:t>Annual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Income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0298" y="1928802"/>
            <a:ext cx="34612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      Revenues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Cost of Sales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  Gross Profit</a:t>
            </a:r>
          </a:p>
          <a:p>
            <a:r>
              <a:rPr lang="en-GB" sz="3600" b="1" dirty="0"/>
              <a:t>  (Depreciation)</a:t>
            </a:r>
          </a:p>
          <a:p>
            <a:r>
              <a:rPr lang="en-GB" sz="3600" b="1" dirty="0"/>
              <a:t>     (</a:t>
            </a:r>
            <a:r>
              <a:rPr lang="en-GB" sz="3600" b="1" i="1" u="sng" dirty="0"/>
              <a:t>Expenses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Operating Profit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12160" y="188640"/>
            <a:ext cx="3131840" cy="3024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Material and Labour costs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directly used to produce the goods/services sold.</a:t>
            </a:r>
          </a:p>
        </p:txBody>
      </p:sp>
      <p:sp>
        <p:nvSpPr>
          <p:cNvPr id="6" name="Oval 5"/>
          <p:cNvSpPr/>
          <p:nvPr/>
        </p:nvSpPr>
        <p:spPr>
          <a:xfrm>
            <a:off x="251520" y="1772816"/>
            <a:ext cx="1571636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From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00760" y="3284984"/>
            <a:ext cx="3143240" cy="3357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A </a:t>
            </a:r>
            <a:r>
              <a:rPr lang="en-GB" sz="3200" b="1" i="1" dirty="0">
                <a:solidFill>
                  <a:schemeClr val="tx1"/>
                </a:solidFill>
              </a:rPr>
              <a:t>proportionate</a:t>
            </a:r>
            <a:r>
              <a:rPr lang="en-GB" sz="3200" b="1" dirty="0">
                <a:solidFill>
                  <a:schemeClr val="tx1"/>
                </a:solidFill>
              </a:rPr>
              <a:t> “allocation” of money spent on machinery, buildings, etc</a:t>
            </a:r>
            <a:r>
              <a:rPr lang="en-GB" sz="3200" b="1" dirty="0"/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47664" y="2348880"/>
            <a:ext cx="1512168" cy="28803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72132" y="1844824"/>
            <a:ext cx="872076" cy="7983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43570" y="3861048"/>
            <a:ext cx="944654" cy="680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35902" y="6211669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7504" y="4797152"/>
            <a:ext cx="2555776" cy="1872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Admin., sales, distribution costs, etc.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267744" y="4509120"/>
            <a:ext cx="720080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19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86050" y="117693"/>
            <a:ext cx="343453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      Revenues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Cost of Sales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  Gross Profit</a:t>
            </a:r>
          </a:p>
          <a:p>
            <a:r>
              <a:rPr lang="en-GB" sz="3600" b="1" dirty="0"/>
              <a:t>  (Depreciation)</a:t>
            </a:r>
          </a:p>
          <a:p>
            <a:r>
              <a:rPr lang="en-GB" sz="3600" b="1" dirty="0"/>
              <a:t>     (</a:t>
            </a:r>
            <a:r>
              <a:rPr lang="en-GB" sz="3600" b="1" i="1" u="sng" dirty="0"/>
              <a:t>Expenses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Operating Profit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Finance costs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Profit before Tax</a:t>
            </a:r>
          </a:p>
          <a:p>
            <a:r>
              <a:rPr lang="en-GB" sz="3600" b="1" dirty="0"/>
              <a:t>          (</a:t>
            </a:r>
            <a:r>
              <a:rPr lang="en-GB" sz="3600" b="1" u="sng" dirty="0"/>
              <a:t>Tax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Profit after Tax</a:t>
            </a:r>
          </a:p>
          <a:p>
            <a:r>
              <a:rPr lang="en-GB" sz="3600" b="1" dirty="0"/>
              <a:t>     (</a:t>
            </a:r>
            <a:r>
              <a:rPr lang="en-GB" sz="3600" b="1" u="sng" dirty="0"/>
              <a:t>Dividends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Retained Profit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16" y="357166"/>
            <a:ext cx="178595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Interest on Loans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2264" y="1928802"/>
            <a:ext cx="2392224" cy="20717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This is a percentage  of Profit before Tax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785794"/>
            <a:ext cx="2786018" cy="3286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These are the profits that belong to the owners /the </a:t>
            </a:r>
            <a:r>
              <a:rPr lang="en-GB" sz="3200" b="1" i="1" dirty="0">
                <a:solidFill>
                  <a:schemeClr val="tx1"/>
                </a:solidFill>
              </a:rPr>
              <a:t>shareholders</a:t>
            </a:r>
          </a:p>
        </p:txBody>
      </p:sp>
      <p:sp>
        <p:nvSpPr>
          <p:cNvPr id="8" name="Oval 7"/>
          <p:cNvSpPr/>
          <p:nvPr/>
        </p:nvSpPr>
        <p:spPr>
          <a:xfrm>
            <a:off x="0" y="4429132"/>
            <a:ext cx="2357422" cy="2214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Profits paid out to Owners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86512" y="4500570"/>
            <a:ext cx="2714644" cy="2000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Profits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re-invested 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back in the company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4929190" y="1785926"/>
            <a:ext cx="2286016" cy="14287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742922" y="3285788"/>
            <a:ext cx="2018504" cy="16442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928794" y="5572140"/>
            <a:ext cx="1357322" cy="35719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714480" y="4071942"/>
            <a:ext cx="1571636" cy="100013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00760" y="5857892"/>
            <a:ext cx="785818" cy="64294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15404" y="6357958"/>
            <a:ext cx="39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703750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Income Statement for the y/e 31/12/2019 (£)</a:t>
            </a:r>
          </a:p>
          <a:p>
            <a:r>
              <a:rPr lang="en-GB" sz="2800" b="1" dirty="0"/>
              <a:t>Sales revenues:				800,000</a:t>
            </a:r>
          </a:p>
          <a:p>
            <a:r>
              <a:rPr lang="en-GB" sz="2800" b="1" i="1" dirty="0"/>
              <a:t>less</a:t>
            </a:r>
            <a:r>
              <a:rPr lang="en-GB" sz="2800" b="1" dirty="0"/>
              <a:t> Cost of Sales:			          (</a:t>
            </a:r>
            <a:r>
              <a:rPr lang="en-GB" sz="2800" b="1" u="sng" dirty="0"/>
              <a:t>300,000</a:t>
            </a:r>
            <a:r>
              <a:rPr lang="en-GB" sz="2800" b="1" dirty="0"/>
              <a:t>)</a:t>
            </a:r>
          </a:p>
          <a:p>
            <a:r>
              <a:rPr lang="en-GB" sz="2800" b="1" dirty="0"/>
              <a:t>Gross Profit:					500,000</a:t>
            </a:r>
          </a:p>
          <a:p>
            <a:r>
              <a:rPr lang="en-GB" sz="2800" b="1" i="1" dirty="0"/>
              <a:t>less</a:t>
            </a:r>
            <a:r>
              <a:rPr lang="en-GB" sz="2800" b="1" dirty="0"/>
              <a:t> Depreciation:				 (80,000)</a:t>
            </a:r>
          </a:p>
          <a:p>
            <a:r>
              <a:rPr lang="en-GB" sz="2800" b="1" i="1" dirty="0"/>
              <a:t>less</a:t>
            </a:r>
            <a:r>
              <a:rPr lang="en-GB" sz="2800" b="1" dirty="0"/>
              <a:t> Sales/Admin Expenses:	          (</a:t>
            </a:r>
            <a:r>
              <a:rPr lang="en-GB" sz="2800" b="1" u="sng" dirty="0"/>
              <a:t>100,000</a:t>
            </a:r>
            <a:r>
              <a:rPr lang="en-GB" sz="2800" b="1" dirty="0"/>
              <a:t>)</a:t>
            </a:r>
          </a:p>
          <a:p>
            <a:r>
              <a:rPr lang="en-GB" sz="2800" b="1" dirty="0"/>
              <a:t>Operating Profit/PBIT/EBIT:		320,000</a:t>
            </a:r>
          </a:p>
          <a:p>
            <a:r>
              <a:rPr lang="en-GB" sz="2800" b="1" i="1" dirty="0"/>
              <a:t>less</a:t>
            </a:r>
            <a:r>
              <a:rPr lang="en-GB" sz="2800" b="1" dirty="0"/>
              <a:t> Finance Costs(e.g. Interest):          (</a:t>
            </a:r>
            <a:r>
              <a:rPr lang="en-GB" sz="2800" b="1" u="sng" dirty="0"/>
              <a:t>50,000</a:t>
            </a:r>
            <a:r>
              <a:rPr lang="en-GB" sz="2800" b="1" dirty="0"/>
              <a:t>)</a:t>
            </a:r>
          </a:p>
          <a:p>
            <a:r>
              <a:rPr lang="en-GB" sz="2800" b="1" dirty="0"/>
              <a:t>Pre-Tax Profit/PBT/EBT:			270,000</a:t>
            </a:r>
          </a:p>
          <a:p>
            <a:r>
              <a:rPr lang="en-GB" sz="2800" b="1" i="1" dirty="0"/>
              <a:t>less </a:t>
            </a:r>
            <a:r>
              <a:rPr lang="en-GB" sz="2800" b="1" dirty="0"/>
              <a:t>Corporation</a:t>
            </a:r>
            <a:r>
              <a:rPr lang="en-GB" sz="2800" b="1" i="1" dirty="0"/>
              <a:t> </a:t>
            </a:r>
            <a:r>
              <a:rPr lang="en-GB" sz="2800" b="1" dirty="0"/>
              <a:t>Tax:	                       (</a:t>
            </a:r>
            <a:r>
              <a:rPr lang="en-GB" sz="2800" b="1" u="sng" dirty="0"/>
              <a:t>54,000</a:t>
            </a:r>
            <a:r>
              <a:rPr lang="en-GB" sz="2800" b="1" dirty="0"/>
              <a:t>)</a:t>
            </a:r>
          </a:p>
          <a:p>
            <a:r>
              <a:rPr lang="en-GB" sz="2800" b="1" dirty="0"/>
              <a:t>After Tax Profit/PAT/EAT:		216,000 </a:t>
            </a:r>
          </a:p>
          <a:p>
            <a:r>
              <a:rPr lang="en-GB" sz="2800" b="1" dirty="0"/>
              <a:t>less Dividends:			          (</a:t>
            </a:r>
            <a:r>
              <a:rPr lang="en-GB" sz="2800" b="1" u="sng" dirty="0"/>
              <a:t>100,000</a:t>
            </a:r>
            <a:r>
              <a:rPr lang="en-GB" sz="2800" b="1" dirty="0"/>
              <a:t>)</a:t>
            </a:r>
          </a:p>
          <a:p>
            <a:r>
              <a:rPr lang="en-GB" sz="2800" b="1" dirty="0"/>
              <a:t>Retained profits for the year:	           </a:t>
            </a:r>
            <a:r>
              <a:rPr lang="en-GB" sz="2800" b="1" u="sng" dirty="0"/>
              <a:t> 116,000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AC8D8-F8E7-FC4D-8FA5-45CB7982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38F2FA-8030-1D4B-82CE-8ECF3DF6CA97}"/>
              </a:ext>
            </a:extLst>
          </p:cNvPr>
          <p:cNvSpPr/>
          <p:nvPr/>
        </p:nvSpPr>
        <p:spPr>
          <a:xfrm>
            <a:off x="611560" y="980728"/>
            <a:ext cx="80752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u="sng" dirty="0"/>
              <a:t>An alternative format that can be used</a:t>
            </a:r>
          </a:p>
          <a:p>
            <a:r>
              <a:rPr lang="en-GB" sz="2800" b="1" dirty="0"/>
              <a:t>Income Statement for the y/e 31/12/2019     (£)</a:t>
            </a:r>
          </a:p>
          <a:p>
            <a:r>
              <a:rPr lang="en-GB" sz="2800" b="1" dirty="0"/>
              <a:t>Sales revenues:				         800,000</a:t>
            </a:r>
          </a:p>
          <a:p>
            <a:r>
              <a:rPr lang="en-GB" sz="2800" b="1" i="1" dirty="0"/>
              <a:t>less</a:t>
            </a:r>
            <a:r>
              <a:rPr lang="en-GB" sz="2800" b="1" dirty="0"/>
              <a:t> Cost of Sales:		                              (</a:t>
            </a:r>
            <a:r>
              <a:rPr lang="en-GB" sz="2800" b="1" u="sng" dirty="0"/>
              <a:t>300,000</a:t>
            </a:r>
            <a:r>
              <a:rPr lang="en-GB" sz="2800" b="1" dirty="0"/>
              <a:t>)</a:t>
            </a:r>
          </a:p>
          <a:p>
            <a:r>
              <a:rPr lang="en-GB" sz="2800" b="1" dirty="0"/>
              <a:t>Gross Profit:				                     500,000</a:t>
            </a:r>
          </a:p>
          <a:p>
            <a:r>
              <a:rPr lang="en-GB" sz="2800" b="1" i="1" dirty="0"/>
              <a:t>less</a:t>
            </a:r>
            <a:r>
              <a:rPr lang="en-GB" sz="2800" b="1" dirty="0"/>
              <a:t> Operating expense:			        (180,000)</a:t>
            </a:r>
          </a:p>
          <a:p>
            <a:r>
              <a:rPr lang="en-GB" sz="2800" b="1" i="1" dirty="0"/>
              <a:t>less</a:t>
            </a:r>
            <a:r>
              <a:rPr lang="en-GB" sz="2800" b="1" dirty="0"/>
              <a:t> Finance Costs(e.g. Interest):                    (</a:t>
            </a:r>
            <a:r>
              <a:rPr lang="en-GB" sz="2800" b="1" u="sng" dirty="0"/>
              <a:t>50,000</a:t>
            </a:r>
            <a:r>
              <a:rPr lang="en-GB" sz="2800" b="1" dirty="0"/>
              <a:t>)</a:t>
            </a:r>
          </a:p>
          <a:p>
            <a:r>
              <a:rPr lang="en-GB" sz="2800" b="1" dirty="0"/>
              <a:t>Profit before tax/PBT/EBT:	                      270,000</a:t>
            </a:r>
          </a:p>
          <a:p>
            <a:r>
              <a:rPr lang="en-GB" sz="2800" b="1" i="1" dirty="0"/>
              <a:t>less </a:t>
            </a:r>
            <a:r>
              <a:rPr lang="en-GB" sz="2800" b="1" dirty="0"/>
              <a:t>Corporation</a:t>
            </a:r>
            <a:r>
              <a:rPr lang="en-GB" sz="2800" b="1" i="1" dirty="0"/>
              <a:t> </a:t>
            </a:r>
            <a:r>
              <a:rPr lang="en-GB" sz="2800" b="1" dirty="0"/>
              <a:t>Tax:	                                  (</a:t>
            </a:r>
            <a:r>
              <a:rPr lang="en-GB" sz="2800" b="1" u="sng" dirty="0"/>
              <a:t>54,000</a:t>
            </a:r>
            <a:r>
              <a:rPr lang="en-GB" sz="2800" b="1" dirty="0"/>
              <a:t>)</a:t>
            </a:r>
          </a:p>
          <a:p>
            <a:r>
              <a:rPr lang="en-GB" sz="2800" b="1" dirty="0"/>
              <a:t>Profit after tax/PAT/EAT :		           216,000 </a:t>
            </a:r>
          </a:p>
          <a:p>
            <a:r>
              <a:rPr lang="en-GB" sz="2800" b="1" dirty="0"/>
              <a:t>less Dividends:			                     (</a:t>
            </a:r>
            <a:r>
              <a:rPr lang="en-GB" sz="2800" b="1" u="sng" dirty="0"/>
              <a:t>100,000</a:t>
            </a:r>
            <a:r>
              <a:rPr lang="en-GB" sz="2800" b="1" dirty="0"/>
              <a:t>)</a:t>
            </a:r>
          </a:p>
          <a:p>
            <a:r>
              <a:rPr lang="en-GB" sz="2800" b="1" dirty="0"/>
              <a:t>Retained profits for the year:	                       </a:t>
            </a:r>
            <a:r>
              <a:rPr lang="en-GB" sz="2800" b="1" u="sng" dirty="0"/>
              <a:t>116,000</a:t>
            </a:r>
          </a:p>
        </p:txBody>
      </p:sp>
    </p:spTree>
    <p:extLst>
      <p:ext uri="{BB962C8B-B14F-4D97-AF65-F5344CB8AC3E}">
        <p14:creationId xmlns:p14="http://schemas.microsoft.com/office/powerpoint/2010/main" val="3514593936"/>
      </p:ext>
    </p:extLst>
  </p:cSld>
  <p:clrMapOvr>
    <a:masterClrMapping/>
  </p:clrMapOvr>
  <p:transition spd="slow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76672"/>
            <a:ext cx="1723549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3808" y="117693"/>
            <a:ext cx="6763390" cy="618630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Earnings/Profits....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Turnover/Sales Revenues.....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Cost of sales.......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Gross profit.....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Sales/Admin. expenses....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Financing costs.....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Profit before tax.....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Tax......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Profit after tax.....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Dividends 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Retained profits/earnings</a:t>
            </a:r>
            <a:r>
              <a:rPr lang="en-GB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20888"/>
            <a:ext cx="2623219" cy="1754326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3600" b="1" dirty="0"/>
              <a:t>In the</a:t>
            </a:r>
          </a:p>
          <a:p>
            <a:r>
              <a:rPr lang="en-GB" sz="3600" b="1" dirty="0"/>
              <a:t>Income</a:t>
            </a:r>
          </a:p>
          <a:p>
            <a:r>
              <a:rPr lang="en-GB" sz="3600" b="1" dirty="0"/>
              <a:t>Statement...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allAtOnce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10108</TotalTime>
  <Words>1333</Words>
  <Application>Microsoft Macintosh PowerPoint</Application>
  <PresentationFormat>On-screen Show (4:3)</PresentationFormat>
  <Paragraphs>242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and Management</dc:title>
  <dc:creator>Steve</dc:creator>
  <cp:lastModifiedBy>AmbikaiPalan Selladuray</cp:lastModifiedBy>
  <cp:revision>954</cp:revision>
  <dcterms:created xsi:type="dcterms:W3CDTF">2013-05-09T15:31:40Z</dcterms:created>
  <dcterms:modified xsi:type="dcterms:W3CDTF">2021-07-30T13:37:43Z</dcterms:modified>
</cp:coreProperties>
</file>