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0" r:id="rId2"/>
    <p:sldId id="869" r:id="rId3"/>
    <p:sldId id="485" r:id="rId4"/>
    <p:sldId id="925" r:id="rId5"/>
    <p:sldId id="929" r:id="rId6"/>
    <p:sldId id="943" r:id="rId7"/>
    <p:sldId id="944" r:id="rId8"/>
    <p:sldId id="613" r:id="rId9"/>
    <p:sldId id="930" r:id="rId10"/>
    <p:sldId id="932" r:id="rId11"/>
    <p:sldId id="933" r:id="rId12"/>
    <p:sldId id="934" r:id="rId13"/>
    <p:sldId id="935" r:id="rId14"/>
    <p:sldId id="938" r:id="rId15"/>
    <p:sldId id="936" r:id="rId16"/>
    <p:sldId id="937" r:id="rId17"/>
    <p:sldId id="941" r:id="rId18"/>
    <p:sldId id="939" r:id="rId19"/>
    <p:sldId id="940" r:id="rId20"/>
    <p:sldId id="516" r:id="rId21"/>
    <p:sldId id="827" r:id="rId22"/>
    <p:sldId id="942" r:id="rId23"/>
    <p:sldId id="744" r:id="rId24"/>
    <p:sldId id="745" r:id="rId25"/>
    <p:sldId id="746" r:id="rId26"/>
    <p:sldId id="800" r:id="rId27"/>
    <p:sldId id="801" r:id="rId28"/>
    <p:sldId id="803" r:id="rId29"/>
    <p:sldId id="523" r:id="rId30"/>
    <p:sldId id="805" r:id="rId31"/>
    <p:sldId id="497" r:id="rId32"/>
    <p:sldId id="475" r:id="rId33"/>
    <p:sldId id="844" r:id="rId34"/>
    <p:sldId id="845" r:id="rId35"/>
    <p:sldId id="846" r:id="rId36"/>
    <p:sldId id="847" r:id="rId37"/>
    <p:sldId id="920" r:id="rId38"/>
    <p:sldId id="922" r:id="rId39"/>
    <p:sldId id="921" r:id="rId40"/>
    <p:sldId id="92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40" autoAdjust="0"/>
    <p:restoredTop sz="90347" autoAdjust="0"/>
  </p:normalViewPr>
  <p:slideViewPr>
    <p:cSldViewPr>
      <p:cViewPr varScale="1">
        <p:scale>
          <a:sx n="103" d="100"/>
          <a:sy n="103" d="100"/>
        </p:scale>
        <p:origin x="175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528F1-BD93-4A31-B777-37355354BFFB}" type="datetimeFigureOut">
              <a:rPr lang="en-GB" smtClean="0"/>
              <a:pPr/>
              <a:t>06/08/2021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799F9-063A-4753-9F7F-293930345C2B}" type="slidenum">
              <a:rPr lang="en-GB" smtClean="0"/>
              <a:pPr/>
              <a:t>‹#›</a:t>
            </a:fld>
            <a:endParaRPr lang="en-GB" dirty="0"/>
          </a:p>
        </p:txBody>
      </p:sp>
    </p:spTree>
    <p:extLst>
      <p:ext uri="{BB962C8B-B14F-4D97-AF65-F5344CB8AC3E}">
        <p14:creationId xmlns:p14="http://schemas.microsoft.com/office/powerpoint/2010/main" val="29360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C2BEA8D-2D74-429F-90CA-EA1877C633D7}" type="datetime1">
              <a:rPr lang="en-GB" smtClean="0"/>
              <a:pPr/>
              <a:t>06/08/2021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407A4A-1E04-4B9B-B425-D9DC73E75935}" type="datetime1">
              <a:rPr lang="en-GB" smtClean="0"/>
              <a:pPr/>
              <a:t>06/08/2021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33C5333-AB45-4724-96ED-EAE9635B22C4}" type="datetime1">
              <a:rPr lang="en-GB" smtClean="0"/>
              <a:pPr/>
              <a:t>06/08/2021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566FC09-9298-4BEE-8746-6C7644965D53}" type="datetime1">
              <a:rPr lang="en-GB" smtClean="0"/>
              <a:pPr/>
              <a:t>06/08/2021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AE30-318F-4C16-9790-F08C83659176}" type="datetime1">
              <a:rPr lang="en-GB" smtClean="0"/>
              <a:pPr/>
              <a:t>06/08/2021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5FD0954-B977-433C-9462-AF3464322CF6}" type="datetime1">
              <a:rPr lang="en-GB" smtClean="0"/>
              <a:pPr/>
              <a:t>06/08/2021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3AF595-EAAE-4DDE-9E1F-C7C108ABE38F}" type="datetime1">
              <a:rPr lang="en-GB" smtClean="0"/>
              <a:pPr/>
              <a:t>06/08/2021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86C17A-181C-443A-8A34-D477E77D2624}" type="datetime1">
              <a:rPr lang="en-GB" smtClean="0"/>
              <a:pPr/>
              <a:t>06/08/2021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E8027-76A6-4E33-A356-47C826E45ACA}" type="datetime1">
              <a:rPr lang="en-GB" smtClean="0"/>
              <a:pPr/>
              <a:t>06/08/2021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EF641-53A7-44A7-8BD6-4F26BC7C0E05}" type="datetime1">
              <a:rPr lang="en-GB" smtClean="0"/>
              <a:pPr/>
              <a:t>06/08/2021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AF33-33D2-410B-87F7-052514A3EBC2}" type="datetime1">
              <a:rPr lang="en-GB" smtClean="0"/>
              <a:pPr/>
              <a:t>06/08/2021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1E5AB-7DE2-4BCF-B365-5C073D053C8D}" type="datetime1">
              <a:rPr lang="en-GB" smtClean="0"/>
              <a:pPr/>
              <a:t>06/08/2021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A54C-3F4C-483D-B6CE-75D996157D2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d"/>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124744"/>
            <a:ext cx="8208912" cy="1938992"/>
          </a:xfrm>
          <a:prstGeom prst="rect">
            <a:avLst/>
          </a:prstGeom>
          <a:noFill/>
          <a:ln w="76200">
            <a:solidFill>
              <a:schemeClr val="tx1"/>
            </a:solidFill>
          </a:ln>
        </p:spPr>
        <p:txBody>
          <a:bodyPr wrap="square" rtlCol="0">
            <a:spAutoFit/>
          </a:bodyPr>
          <a:lstStyle/>
          <a:p>
            <a:r>
              <a:rPr lang="en-GB" sz="4000" b="1" dirty="0"/>
              <a:t>			</a:t>
            </a:r>
          </a:p>
          <a:p>
            <a:r>
              <a:rPr lang="en-GB" sz="4000" b="1" dirty="0"/>
              <a:t>	The Main Financial Statements</a:t>
            </a:r>
          </a:p>
          <a:p>
            <a:r>
              <a:rPr lang="en-GB" sz="4000" b="1" dirty="0"/>
              <a:t>                  A QUICK REVIEW</a:t>
            </a:r>
          </a:p>
        </p:txBody>
      </p:sp>
      <p:sp>
        <p:nvSpPr>
          <p:cNvPr id="4" name="Slide Number Placeholder 3"/>
          <p:cNvSpPr>
            <a:spLocks noGrp="1"/>
          </p:cNvSpPr>
          <p:nvPr>
            <p:ph type="sldNum" sz="quarter" idx="12"/>
          </p:nvPr>
        </p:nvSpPr>
        <p:spPr/>
        <p:txBody>
          <a:bodyPr/>
          <a:lstStyle/>
          <a:p>
            <a:fld id="{6043A54C-3F4C-483D-B6CE-75D996157D20}" type="slidenum">
              <a:rPr lang="en-GB" smtClean="0"/>
              <a:pPr/>
              <a:t>1</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10</a:t>
            </a:fld>
            <a:endParaRPr lang="en-GB" dirty="0"/>
          </a:p>
        </p:txBody>
      </p:sp>
      <p:sp>
        <p:nvSpPr>
          <p:cNvPr id="3" name="TextBox 2"/>
          <p:cNvSpPr txBox="1"/>
          <p:nvPr/>
        </p:nvSpPr>
        <p:spPr>
          <a:xfrm>
            <a:off x="107504" y="188640"/>
            <a:ext cx="9230606" cy="6186309"/>
          </a:xfrm>
          <a:prstGeom prst="rect">
            <a:avLst/>
          </a:prstGeom>
          <a:noFill/>
        </p:spPr>
        <p:txBody>
          <a:bodyPr wrap="square" rtlCol="0">
            <a:spAutoFit/>
          </a:bodyPr>
          <a:lstStyle/>
          <a:p>
            <a:r>
              <a:rPr lang="en-GB" sz="3600" b="1" dirty="0"/>
              <a:t>However be aware, that </a:t>
            </a:r>
            <a:r>
              <a:rPr lang="en-GB" sz="3600" b="1" i="1" dirty="0"/>
              <a:t>PROFIT </a:t>
            </a:r>
            <a:r>
              <a:rPr lang="en-GB" sz="3600" b="1" dirty="0"/>
              <a:t>is NOT </a:t>
            </a:r>
          </a:p>
          <a:p>
            <a:r>
              <a:rPr lang="en-GB" sz="3600" b="1" i="1" dirty="0"/>
              <a:t>CASH</a:t>
            </a:r>
            <a:r>
              <a:rPr lang="en-GB" sz="3600" b="1" dirty="0"/>
              <a:t>.....</a:t>
            </a:r>
          </a:p>
          <a:p>
            <a:pPr>
              <a:buFont typeface="Arial" pitchFamily="34" charset="0"/>
              <a:buChar char="•"/>
            </a:pPr>
            <a:r>
              <a:rPr lang="en-GB" sz="3600" b="1" dirty="0"/>
              <a:t>Companies can be profitable – but still run</a:t>
            </a:r>
          </a:p>
          <a:p>
            <a:r>
              <a:rPr lang="en-GB" sz="3600" b="1" dirty="0"/>
              <a:t>out of cash and go out of business, </a:t>
            </a:r>
          </a:p>
          <a:p>
            <a:endParaRPr lang="en-GB" sz="3600" b="1" dirty="0"/>
          </a:p>
          <a:p>
            <a:r>
              <a:rPr lang="en-GB" sz="3600" b="1" dirty="0"/>
              <a:t>And companies can be unprofitable/making</a:t>
            </a:r>
          </a:p>
          <a:p>
            <a:r>
              <a:rPr lang="en-GB" sz="3600" b="1" dirty="0"/>
              <a:t>losses, but still be </a:t>
            </a:r>
            <a:r>
              <a:rPr lang="en-GB" sz="3600" b="1" i="1" dirty="0"/>
              <a:t>liquid</a:t>
            </a:r>
            <a:r>
              <a:rPr lang="en-GB" sz="3600" b="1" dirty="0"/>
              <a:t>. This is important for </a:t>
            </a:r>
          </a:p>
          <a:p>
            <a:r>
              <a:rPr lang="en-GB" sz="3600" b="1" dirty="0"/>
              <a:t>the short term.</a:t>
            </a:r>
          </a:p>
          <a:p>
            <a:r>
              <a:rPr lang="en-GB" sz="3600" b="1" dirty="0"/>
              <a:t>But, in the medium-to-longer term, companies need to be </a:t>
            </a:r>
            <a:r>
              <a:rPr lang="en-GB" sz="3600" b="1" i="1" dirty="0"/>
              <a:t>both</a:t>
            </a:r>
            <a:r>
              <a:rPr lang="en-GB" sz="3600" b="1" dirty="0"/>
              <a:t> liquid </a:t>
            </a:r>
            <a:r>
              <a:rPr lang="en-GB" sz="3600" b="1" i="1" dirty="0"/>
              <a:t>and</a:t>
            </a:r>
            <a:r>
              <a:rPr lang="en-GB" sz="3600" b="1" dirty="0"/>
              <a:t> profitable to</a:t>
            </a:r>
          </a:p>
          <a:p>
            <a:r>
              <a:rPr lang="en-GB" sz="3600" b="1" dirty="0"/>
              <a:t>survive and grow.                                                   .</a:t>
            </a:r>
          </a:p>
        </p:txBody>
      </p:sp>
    </p:spTree>
    <p:extLst>
      <p:ext uri="{BB962C8B-B14F-4D97-AF65-F5344CB8AC3E}">
        <p14:creationId xmlns:p14="http://schemas.microsoft.com/office/powerpoint/2010/main" val="104047432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anim calcmode="lin" valueType="num">
                                      <p:cBhvr>
                                        <p:cTn id="40" dur="2000" fill="hold"/>
                                        <p:tgtEl>
                                          <p:spTgt spid="3">
                                            <p:txEl>
                                              <p:pRg st="8" end="8"/>
                                            </p:txEl>
                                          </p:spTgt>
                                        </p:tgtEl>
                                        <p:attrNameLst>
                                          <p:attrName>style.rotation</p:attrName>
                                        </p:attrNameLst>
                                      </p:cBhvr>
                                      <p:tavLst>
                                        <p:tav tm="0">
                                          <p:val>
                                            <p:fltVal val="720"/>
                                          </p:val>
                                        </p:tav>
                                        <p:tav tm="100000">
                                          <p:val>
                                            <p:fltVal val="0"/>
                                          </p:val>
                                        </p:tav>
                                      </p:tavLst>
                                    </p:anim>
                                    <p:anim calcmode="lin" valueType="num">
                                      <p:cBhvr>
                                        <p:cTn id="41"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2" dur="2000" fill="hold"/>
                                        <p:tgtEl>
                                          <p:spTgt spid="3">
                                            <p:txEl>
                                              <p:pRg st="8" end="8"/>
                                            </p:txEl>
                                          </p:spTgt>
                                        </p:tgtEl>
                                        <p:attrNameLst>
                                          <p:attrName>ppt_w</p:attrName>
                                        </p:attrNameLst>
                                      </p:cBhvr>
                                      <p:tavLst>
                                        <p:tav tm="0">
                                          <p:val>
                                            <p:fltVal val="0"/>
                                          </p:val>
                                        </p:tav>
                                        <p:tav tm="100000">
                                          <p:val>
                                            <p:strVal val="#ppt_w"/>
                                          </p:val>
                                        </p:tav>
                                      </p:tavLst>
                                    </p:anim>
                                  </p:childTnLst>
                                </p:cTn>
                              </p:par>
                              <p:par>
                                <p:cTn id="43" presetID="35"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2000"/>
                                        <p:tgtEl>
                                          <p:spTgt spid="3">
                                            <p:txEl>
                                              <p:pRg st="9" end="9"/>
                                            </p:txEl>
                                          </p:spTgt>
                                        </p:tgtEl>
                                      </p:cBhvr>
                                    </p:animEffect>
                                    <p:anim calcmode="lin" valueType="num">
                                      <p:cBhvr>
                                        <p:cTn id="46" dur="2000" fill="hold"/>
                                        <p:tgtEl>
                                          <p:spTgt spid="3">
                                            <p:txEl>
                                              <p:pRg st="9" end="9"/>
                                            </p:txEl>
                                          </p:spTgt>
                                        </p:tgtEl>
                                        <p:attrNameLst>
                                          <p:attrName>style.rotation</p:attrName>
                                        </p:attrNameLst>
                                      </p:cBhvr>
                                      <p:tavLst>
                                        <p:tav tm="0">
                                          <p:val>
                                            <p:fltVal val="720"/>
                                          </p:val>
                                        </p:tav>
                                        <p:tav tm="100000">
                                          <p:val>
                                            <p:fltVal val="0"/>
                                          </p:val>
                                        </p:tav>
                                      </p:tavLst>
                                    </p:anim>
                                    <p:anim calcmode="lin" valueType="num">
                                      <p:cBhvr>
                                        <p:cTn id="47" dur="2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8" dur="2000" fill="hold"/>
                                        <p:tgtEl>
                                          <p:spTgt spid="3">
                                            <p:txEl>
                                              <p:pRg st="9" end="9"/>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11</a:t>
            </a:fld>
            <a:endParaRPr lang="en-GB" dirty="0"/>
          </a:p>
        </p:txBody>
      </p:sp>
      <p:sp>
        <p:nvSpPr>
          <p:cNvPr id="3" name="TextBox 2"/>
          <p:cNvSpPr txBox="1"/>
          <p:nvPr/>
        </p:nvSpPr>
        <p:spPr>
          <a:xfrm>
            <a:off x="251520" y="188640"/>
            <a:ext cx="8712968" cy="6186309"/>
          </a:xfrm>
          <a:prstGeom prst="rect">
            <a:avLst/>
          </a:prstGeom>
          <a:noFill/>
        </p:spPr>
        <p:txBody>
          <a:bodyPr wrap="square" rtlCol="0">
            <a:spAutoFit/>
          </a:bodyPr>
          <a:lstStyle/>
          <a:p>
            <a:r>
              <a:rPr lang="en-GB" sz="3600" b="1" dirty="0"/>
              <a:t>A company’s profitability is usually assessed through the use of a range of different </a:t>
            </a:r>
            <a:r>
              <a:rPr lang="en-GB" sz="3600" b="1" i="1" dirty="0"/>
              <a:t>financial ratios</a:t>
            </a:r>
            <a:r>
              <a:rPr lang="en-GB" sz="3600" b="1" dirty="0"/>
              <a:t>. </a:t>
            </a:r>
          </a:p>
          <a:p>
            <a:pPr marL="742950" indent="-742950"/>
            <a:r>
              <a:rPr lang="en-GB" sz="3600" b="1" dirty="0"/>
              <a:t>Two of these are:</a:t>
            </a:r>
          </a:p>
          <a:p>
            <a:pPr marL="742950" indent="-742950"/>
            <a:r>
              <a:rPr lang="en-GB" sz="3600" b="1" dirty="0"/>
              <a:t>1. Gross profit ratio</a:t>
            </a:r>
          </a:p>
          <a:p>
            <a:pPr marL="742950" indent="-742950"/>
            <a:r>
              <a:rPr lang="en-GB" sz="3600" b="1" dirty="0"/>
              <a:t>2. Net profit ratio (Profit before or after tax to sales ratio.</a:t>
            </a:r>
          </a:p>
          <a:p>
            <a:pPr marL="742950" indent="-742950"/>
            <a:r>
              <a:rPr lang="en-GB" sz="3600" b="1" dirty="0"/>
              <a:t>Note to students: There are several other profitability ratios which will be dealt with in the next lecture.  						</a:t>
            </a:r>
            <a:r>
              <a:rPr lang="en-GB" sz="3600" b="1" dirty="0">
                <a:solidFill>
                  <a:srgbClr val="FF0000"/>
                </a:solidFill>
              </a:rPr>
              <a:t>	</a:t>
            </a:r>
            <a:endParaRPr lang="en-GB" sz="3600" b="1" dirty="0"/>
          </a:p>
        </p:txBody>
      </p:sp>
      <p:cxnSp>
        <p:nvCxnSpPr>
          <p:cNvPr id="5" name="Straight Connector 4"/>
          <p:cNvCxnSpPr/>
          <p:nvPr/>
        </p:nvCxnSpPr>
        <p:spPr>
          <a:xfrm>
            <a:off x="323528" y="5733256"/>
            <a:ext cx="75608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489788"/>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3">
                                            <p:txEl>
                                              <p:pRg st="3" end="3"/>
                                            </p:txEl>
                                          </p:spTgt>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2000" fill="hold"/>
                                        <p:tgtEl>
                                          <p:spTgt spid="5"/>
                                        </p:tgtEl>
                                        <p:attrNameLst>
                                          <p:attrName>ppt_x</p:attrName>
                                        </p:attrNameLst>
                                      </p:cBhvr>
                                      <p:tavLst>
                                        <p:tav tm="0">
                                          <p:val>
                                            <p:strVal val="1+#ppt_w/2"/>
                                          </p:val>
                                        </p:tav>
                                        <p:tav tm="100000">
                                          <p:val>
                                            <p:strVal val="#ppt_x"/>
                                          </p:val>
                                        </p:tav>
                                      </p:tavLst>
                                    </p:anim>
                                    <p:anim calcmode="lin" valueType="num">
                                      <p:cBhvr additive="base">
                                        <p:cTn id="3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12</a:t>
            </a:fld>
            <a:endParaRPr lang="en-GB" dirty="0"/>
          </a:p>
        </p:txBody>
      </p:sp>
      <p:sp>
        <p:nvSpPr>
          <p:cNvPr id="3" name="TextBox 2"/>
          <p:cNvSpPr txBox="1"/>
          <p:nvPr/>
        </p:nvSpPr>
        <p:spPr>
          <a:xfrm>
            <a:off x="251520" y="1052736"/>
            <a:ext cx="7489486" cy="1754326"/>
          </a:xfrm>
          <a:prstGeom prst="rect">
            <a:avLst/>
          </a:prstGeom>
          <a:noFill/>
        </p:spPr>
        <p:txBody>
          <a:bodyPr wrap="none" rtlCol="0">
            <a:spAutoFit/>
          </a:bodyPr>
          <a:lstStyle/>
          <a:p>
            <a:r>
              <a:rPr lang="en-GB" sz="3600" b="1" i="1" u="sng" dirty="0"/>
              <a:t>Gross Profit ratio</a:t>
            </a:r>
            <a:r>
              <a:rPr lang="en-GB" sz="3600" b="1" i="1" dirty="0"/>
              <a:t>:                </a:t>
            </a:r>
            <a:r>
              <a:rPr lang="en-GB" sz="3600" b="1" dirty="0"/>
              <a:t>Gross Profit</a:t>
            </a:r>
          </a:p>
          <a:p>
            <a:pPr marL="4400550" lvl="8" indent="-742950"/>
            <a:r>
              <a:rPr lang="en-GB" sz="3600" b="1" dirty="0"/>
              <a:t>			 Sales</a:t>
            </a:r>
          </a:p>
          <a:p>
            <a:pPr marL="742950" indent="-742950"/>
            <a:endParaRPr lang="en-GB" sz="3600" b="1" dirty="0"/>
          </a:p>
        </p:txBody>
      </p:sp>
      <p:sp>
        <p:nvSpPr>
          <p:cNvPr id="4" name="TextBox 3"/>
          <p:cNvSpPr txBox="1"/>
          <p:nvPr/>
        </p:nvSpPr>
        <p:spPr>
          <a:xfrm>
            <a:off x="0" y="0"/>
            <a:ext cx="4594719" cy="646331"/>
          </a:xfrm>
          <a:prstGeom prst="rect">
            <a:avLst/>
          </a:prstGeom>
          <a:noFill/>
        </p:spPr>
        <p:txBody>
          <a:bodyPr wrap="none" rtlCol="0">
            <a:spAutoFit/>
          </a:bodyPr>
          <a:lstStyle/>
          <a:p>
            <a:r>
              <a:rPr lang="en-GB" sz="3600" b="1" dirty="0"/>
              <a:t>The Profit Margins.......</a:t>
            </a:r>
          </a:p>
        </p:txBody>
      </p:sp>
      <p:cxnSp>
        <p:nvCxnSpPr>
          <p:cNvPr id="6" name="Straight Connector 5"/>
          <p:cNvCxnSpPr/>
          <p:nvPr/>
        </p:nvCxnSpPr>
        <p:spPr>
          <a:xfrm>
            <a:off x="5436096" y="1700808"/>
            <a:ext cx="21602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12360" y="1412776"/>
            <a:ext cx="1128835" cy="584775"/>
          </a:xfrm>
          <a:prstGeom prst="rect">
            <a:avLst/>
          </a:prstGeom>
          <a:noFill/>
        </p:spPr>
        <p:txBody>
          <a:bodyPr wrap="none" rtlCol="0">
            <a:spAutoFit/>
          </a:bodyPr>
          <a:lstStyle/>
          <a:p>
            <a:r>
              <a:rPr lang="en-GB" sz="3200" b="1" dirty="0"/>
              <a:t>X 100</a:t>
            </a:r>
          </a:p>
        </p:txBody>
      </p:sp>
      <p:sp>
        <p:nvSpPr>
          <p:cNvPr id="10" name="TextBox 9"/>
          <p:cNvSpPr txBox="1"/>
          <p:nvPr/>
        </p:nvSpPr>
        <p:spPr>
          <a:xfrm>
            <a:off x="323528" y="2204864"/>
            <a:ext cx="8910131" cy="4524315"/>
          </a:xfrm>
          <a:prstGeom prst="rect">
            <a:avLst/>
          </a:prstGeom>
          <a:noFill/>
        </p:spPr>
        <p:txBody>
          <a:bodyPr wrap="none" rtlCol="0">
            <a:spAutoFit/>
          </a:bodyPr>
          <a:lstStyle/>
          <a:p>
            <a:r>
              <a:rPr lang="en-GB" sz="3600" b="1" dirty="0"/>
              <a:t>The gross profit margin reflects the </a:t>
            </a:r>
          </a:p>
          <a:p>
            <a:r>
              <a:rPr lang="en-GB" sz="3600" b="1" dirty="0"/>
              <a:t>company’s “pricing strategy*”. </a:t>
            </a:r>
          </a:p>
          <a:p>
            <a:r>
              <a:rPr lang="en-GB" sz="3600" b="1" dirty="0"/>
              <a:t>A low margin signals that the company is </a:t>
            </a:r>
          </a:p>
          <a:p>
            <a:r>
              <a:rPr lang="en-GB" sz="3600" b="1" dirty="0"/>
              <a:t>going for high sales/low prices; a higher </a:t>
            </a:r>
          </a:p>
          <a:p>
            <a:r>
              <a:rPr lang="en-GB" sz="3600" b="1" dirty="0"/>
              <a:t>margin suggests a strategy of lower sales/ </a:t>
            </a:r>
          </a:p>
          <a:p>
            <a:r>
              <a:rPr lang="en-GB" sz="3600" b="1" dirty="0"/>
              <a:t>higher prices, and.....</a:t>
            </a:r>
          </a:p>
          <a:p>
            <a:r>
              <a:rPr lang="en-GB" sz="3600" b="1" dirty="0"/>
              <a:t>...and generally, we would expect this ratio to</a:t>
            </a:r>
          </a:p>
          <a:p>
            <a:r>
              <a:rPr lang="en-GB" sz="3600" b="1" dirty="0"/>
              <a:t>be </a:t>
            </a:r>
            <a:r>
              <a:rPr lang="en-GB" sz="3600" b="1" i="1" dirty="0"/>
              <a:t>quite stable </a:t>
            </a:r>
            <a:r>
              <a:rPr lang="en-GB" sz="3600" b="1" dirty="0"/>
              <a:t>over time.				. </a:t>
            </a:r>
          </a:p>
        </p:txBody>
      </p:sp>
      <p:sp>
        <p:nvSpPr>
          <p:cNvPr id="11" name="Rounded Rectangle 10"/>
          <p:cNvSpPr/>
          <p:nvPr/>
        </p:nvSpPr>
        <p:spPr>
          <a:xfrm>
            <a:off x="5220072" y="116632"/>
            <a:ext cx="3528392"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*or the level of competition</a:t>
            </a:r>
          </a:p>
        </p:txBody>
      </p:sp>
    </p:spTree>
    <p:extLst>
      <p:ext uri="{BB962C8B-B14F-4D97-AF65-F5344CB8AC3E}">
        <p14:creationId xmlns:p14="http://schemas.microsoft.com/office/powerpoint/2010/main" val="262797599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12"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2000" fill="hold"/>
                                        <p:tgtEl>
                                          <p:spTgt spid="6"/>
                                        </p:tgtEl>
                                        <p:attrNameLst>
                                          <p:attrName>ppt_x</p:attrName>
                                        </p:attrNameLst>
                                      </p:cBhvr>
                                      <p:tavLst>
                                        <p:tav tm="0">
                                          <p:val>
                                            <p:strVal val="0-#ppt_w/2"/>
                                          </p:val>
                                        </p:tav>
                                        <p:tav tm="100000">
                                          <p:val>
                                            <p:strVal val="#ppt_x"/>
                                          </p:val>
                                        </p:tav>
                                      </p:tavLst>
                                    </p:anim>
                                    <p:anim calcmode="lin" valueType="num">
                                      <p:cBhvr additive="base">
                                        <p:cTn id="22" dur="20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000" fill="hold"/>
                                        <p:tgtEl>
                                          <p:spTgt spid="9"/>
                                        </p:tgtEl>
                                        <p:attrNameLst>
                                          <p:attrName>ppt_x</p:attrName>
                                        </p:attrNameLst>
                                      </p:cBhvr>
                                      <p:tavLst>
                                        <p:tav tm="0">
                                          <p:val>
                                            <p:strVal val="#ppt_x"/>
                                          </p:val>
                                        </p:tav>
                                        <p:tav tm="100000">
                                          <p:val>
                                            <p:strVal val="#ppt_x"/>
                                          </p:val>
                                        </p:tav>
                                      </p:tavLst>
                                    </p:anim>
                                    <p:anim calcmode="lin" valueType="num">
                                      <p:cBhvr additive="base">
                                        <p:cTn id="26"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2000"/>
                                        <p:tgtEl>
                                          <p:spTgt spid="10">
                                            <p:txEl>
                                              <p:pRg st="0" end="0"/>
                                            </p:txEl>
                                          </p:spTgt>
                                        </p:tgtEl>
                                      </p:cBhvr>
                                    </p:animEffect>
                                    <p:anim calcmode="lin" valueType="num">
                                      <p:cBhvr>
                                        <p:cTn id="32" dur="2000" fill="hold"/>
                                        <p:tgtEl>
                                          <p:spTgt spid="10">
                                            <p:txEl>
                                              <p:pRg st="0" end="0"/>
                                            </p:txEl>
                                          </p:spTgt>
                                        </p:tgtEl>
                                        <p:attrNameLst>
                                          <p:attrName>style.rotation</p:attrName>
                                        </p:attrNameLst>
                                      </p:cBhvr>
                                      <p:tavLst>
                                        <p:tav tm="0">
                                          <p:val>
                                            <p:fltVal val="720"/>
                                          </p:val>
                                        </p:tav>
                                        <p:tav tm="100000">
                                          <p:val>
                                            <p:fltVal val="0"/>
                                          </p:val>
                                        </p:tav>
                                      </p:tavLst>
                                    </p:anim>
                                    <p:anim calcmode="lin" valueType="num">
                                      <p:cBhvr>
                                        <p:cTn id="33" dur="2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34" dur="2000" fill="hold"/>
                                        <p:tgtEl>
                                          <p:spTgt spid="10">
                                            <p:txEl>
                                              <p:pRg st="0" end="0"/>
                                            </p:txEl>
                                          </p:spTgt>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2000"/>
                                        <p:tgtEl>
                                          <p:spTgt spid="10">
                                            <p:txEl>
                                              <p:pRg st="1" end="1"/>
                                            </p:txEl>
                                          </p:spTgt>
                                        </p:tgtEl>
                                      </p:cBhvr>
                                    </p:animEffect>
                                    <p:anim calcmode="lin" valueType="num">
                                      <p:cBhvr>
                                        <p:cTn id="38" dur="2000" fill="hold"/>
                                        <p:tgtEl>
                                          <p:spTgt spid="10">
                                            <p:txEl>
                                              <p:pRg st="1" end="1"/>
                                            </p:txEl>
                                          </p:spTgt>
                                        </p:tgtEl>
                                        <p:attrNameLst>
                                          <p:attrName>style.rotation</p:attrName>
                                        </p:attrNameLst>
                                      </p:cBhvr>
                                      <p:tavLst>
                                        <p:tav tm="0">
                                          <p:val>
                                            <p:fltVal val="720"/>
                                          </p:val>
                                        </p:tav>
                                        <p:tav tm="100000">
                                          <p:val>
                                            <p:fltVal val="0"/>
                                          </p:val>
                                        </p:tav>
                                      </p:tavLst>
                                    </p:anim>
                                    <p:anim calcmode="lin" valueType="num">
                                      <p:cBhvr>
                                        <p:cTn id="39" dur="2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40" dur="2000" fill="hold"/>
                                        <p:tgtEl>
                                          <p:spTgt spid="10">
                                            <p:txEl>
                                              <p:pRg st="1" end="1"/>
                                            </p:txEl>
                                          </p:spTgt>
                                        </p:tgtEl>
                                        <p:attrNameLst>
                                          <p:attrName>ppt_w</p:attrName>
                                        </p:attrNameLst>
                                      </p:cBhvr>
                                      <p:tavLst>
                                        <p:tav tm="0">
                                          <p:val>
                                            <p:fltVal val="0"/>
                                          </p:val>
                                        </p:tav>
                                        <p:tav tm="100000">
                                          <p:val>
                                            <p:strVal val="#ppt_w"/>
                                          </p:val>
                                        </p:tav>
                                      </p:tavLst>
                                    </p:anim>
                                  </p:childTnLst>
                                </p:cTn>
                              </p:par>
                            </p:childTnLst>
                          </p:cTn>
                        </p:par>
                        <p:par>
                          <p:cTn id="41" fill="hold">
                            <p:stCondLst>
                              <p:cond delay="2000"/>
                            </p:stCondLst>
                            <p:childTnLst>
                              <p:par>
                                <p:cTn id="42" presetID="2"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2000" fill="hold"/>
                                        <p:tgtEl>
                                          <p:spTgt spid="11"/>
                                        </p:tgtEl>
                                        <p:attrNameLst>
                                          <p:attrName>ppt_x</p:attrName>
                                        </p:attrNameLst>
                                      </p:cBhvr>
                                      <p:tavLst>
                                        <p:tav tm="0">
                                          <p:val>
                                            <p:strVal val="#ppt_x"/>
                                          </p:val>
                                        </p:tav>
                                        <p:tav tm="100000">
                                          <p:val>
                                            <p:strVal val="#ppt_x"/>
                                          </p:val>
                                        </p:tav>
                                      </p:tavLst>
                                    </p:anim>
                                    <p:anim calcmode="lin" valueType="num">
                                      <p:cBhvr additive="base">
                                        <p:cTn id="45"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7" presetClass="entr" presetSubtype="0" fill="hold"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fade">
                                      <p:cBhvr>
                                        <p:cTn id="50" dur="2000"/>
                                        <p:tgtEl>
                                          <p:spTgt spid="10">
                                            <p:txEl>
                                              <p:pRg st="2" end="2"/>
                                            </p:txEl>
                                          </p:spTgt>
                                        </p:tgtEl>
                                      </p:cBhvr>
                                    </p:animEffect>
                                    <p:anim calcmode="lin" valueType="num">
                                      <p:cBhvr>
                                        <p:cTn id="51" dur="2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2" dur="1800" decel="100000" fill="hold"/>
                                        <p:tgtEl>
                                          <p:spTgt spid="10">
                                            <p:txEl>
                                              <p:pRg st="2" end="2"/>
                                            </p:txEl>
                                          </p:spTgt>
                                        </p:tgtEl>
                                        <p:attrNameLst>
                                          <p:attrName>ppt_y</p:attrName>
                                        </p:attrNameLst>
                                      </p:cBhvr>
                                      <p:tavLst>
                                        <p:tav tm="0">
                                          <p:val>
                                            <p:strVal val="#ppt_y+1"/>
                                          </p:val>
                                        </p:tav>
                                        <p:tav tm="100000">
                                          <p:val>
                                            <p:strVal val="#ppt_y-.03"/>
                                          </p:val>
                                        </p:tav>
                                      </p:tavLst>
                                    </p:anim>
                                    <p:anim calcmode="lin" valueType="num">
                                      <p:cBhvr>
                                        <p:cTn id="53" dur="200" accel="100000" fill="hold">
                                          <p:stCondLst>
                                            <p:cond delay="1800"/>
                                          </p:stCondLst>
                                        </p:cTn>
                                        <p:tgtEl>
                                          <p:spTgt spid="10">
                                            <p:txEl>
                                              <p:pRg st="2" end="2"/>
                                            </p:txEl>
                                          </p:spTgt>
                                        </p:tgtEl>
                                        <p:attrNameLst>
                                          <p:attrName>ppt_y</p:attrName>
                                        </p:attrNameLst>
                                      </p:cBhvr>
                                      <p:tavLst>
                                        <p:tav tm="0">
                                          <p:val>
                                            <p:strVal val="#ppt_y-.03"/>
                                          </p:val>
                                        </p:tav>
                                        <p:tav tm="100000">
                                          <p:val>
                                            <p:strVal val="#ppt_y"/>
                                          </p:val>
                                        </p:tav>
                                      </p:tavLst>
                                    </p:anim>
                                  </p:childTnLst>
                                </p:cTn>
                              </p:par>
                              <p:par>
                                <p:cTn id="54" presetID="37" presetClass="entr" presetSubtype="0" fill="hold" nodeType="withEffect">
                                  <p:stCondLst>
                                    <p:cond delay="0"/>
                                  </p:stCondLst>
                                  <p:childTnLst>
                                    <p:set>
                                      <p:cBhvr>
                                        <p:cTn id="55" dur="1" fill="hold">
                                          <p:stCondLst>
                                            <p:cond delay="0"/>
                                          </p:stCondLst>
                                        </p:cTn>
                                        <p:tgtEl>
                                          <p:spTgt spid="10">
                                            <p:txEl>
                                              <p:pRg st="3" end="3"/>
                                            </p:txEl>
                                          </p:spTgt>
                                        </p:tgtEl>
                                        <p:attrNameLst>
                                          <p:attrName>style.visibility</p:attrName>
                                        </p:attrNameLst>
                                      </p:cBhvr>
                                      <p:to>
                                        <p:strVal val="visible"/>
                                      </p:to>
                                    </p:set>
                                    <p:animEffect transition="in" filter="fade">
                                      <p:cBhvr>
                                        <p:cTn id="56" dur="2000"/>
                                        <p:tgtEl>
                                          <p:spTgt spid="10">
                                            <p:txEl>
                                              <p:pRg st="3" end="3"/>
                                            </p:txEl>
                                          </p:spTgt>
                                        </p:tgtEl>
                                      </p:cBhvr>
                                    </p:animEffect>
                                    <p:anim calcmode="lin" valueType="num">
                                      <p:cBhvr>
                                        <p:cTn id="57" dur="2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8" dur="1800" decel="100000" fill="hold"/>
                                        <p:tgtEl>
                                          <p:spTgt spid="10">
                                            <p:txEl>
                                              <p:pRg st="3" end="3"/>
                                            </p:txEl>
                                          </p:spTgt>
                                        </p:tgtEl>
                                        <p:attrNameLst>
                                          <p:attrName>ppt_y</p:attrName>
                                        </p:attrNameLst>
                                      </p:cBhvr>
                                      <p:tavLst>
                                        <p:tav tm="0">
                                          <p:val>
                                            <p:strVal val="#ppt_y+1"/>
                                          </p:val>
                                        </p:tav>
                                        <p:tav tm="100000">
                                          <p:val>
                                            <p:strVal val="#ppt_y-.03"/>
                                          </p:val>
                                        </p:tav>
                                      </p:tavLst>
                                    </p:anim>
                                    <p:anim calcmode="lin" valueType="num">
                                      <p:cBhvr>
                                        <p:cTn id="59" dur="200" accel="100000" fill="hold">
                                          <p:stCondLst>
                                            <p:cond delay="1800"/>
                                          </p:stCondLst>
                                        </p:cTn>
                                        <p:tgtEl>
                                          <p:spTgt spid="10">
                                            <p:txEl>
                                              <p:pRg st="3" end="3"/>
                                            </p:txEl>
                                          </p:spTgt>
                                        </p:tgtEl>
                                        <p:attrNameLst>
                                          <p:attrName>ppt_y</p:attrName>
                                        </p:attrNameLst>
                                      </p:cBhvr>
                                      <p:tavLst>
                                        <p:tav tm="0">
                                          <p:val>
                                            <p:strVal val="#ppt_y-.03"/>
                                          </p:val>
                                        </p:tav>
                                        <p:tav tm="100000">
                                          <p:val>
                                            <p:strVal val="#ppt_y"/>
                                          </p:val>
                                        </p:tav>
                                      </p:tavLst>
                                    </p:anim>
                                  </p:childTnLst>
                                </p:cTn>
                              </p:par>
                              <p:par>
                                <p:cTn id="60" presetID="37" presetClass="entr" presetSubtype="0" fill="hold" nodeType="withEffect">
                                  <p:stCondLst>
                                    <p:cond delay="0"/>
                                  </p:stCondLst>
                                  <p:childTnLst>
                                    <p:set>
                                      <p:cBhvr>
                                        <p:cTn id="61" dur="1" fill="hold">
                                          <p:stCondLst>
                                            <p:cond delay="0"/>
                                          </p:stCondLst>
                                        </p:cTn>
                                        <p:tgtEl>
                                          <p:spTgt spid="10">
                                            <p:txEl>
                                              <p:pRg st="4" end="4"/>
                                            </p:txEl>
                                          </p:spTgt>
                                        </p:tgtEl>
                                        <p:attrNameLst>
                                          <p:attrName>style.visibility</p:attrName>
                                        </p:attrNameLst>
                                      </p:cBhvr>
                                      <p:to>
                                        <p:strVal val="visible"/>
                                      </p:to>
                                    </p:set>
                                    <p:animEffect transition="in" filter="fade">
                                      <p:cBhvr>
                                        <p:cTn id="62" dur="2000"/>
                                        <p:tgtEl>
                                          <p:spTgt spid="10">
                                            <p:txEl>
                                              <p:pRg st="4" end="4"/>
                                            </p:txEl>
                                          </p:spTgt>
                                        </p:tgtEl>
                                      </p:cBhvr>
                                    </p:animEffect>
                                    <p:anim calcmode="lin" valueType="num">
                                      <p:cBhvr>
                                        <p:cTn id="63" dur="2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64" dur="1800" decel="100000" fill="hold"/>
                                        <p:tgtEl>
                                          <p:spTgt spid="10">
                                            <p:txEl>
                                              <p:pRg st="4" end="4"/>
                                            </p:txEl>
                                          </p:spTgt>
                                        </p:tgtEl>
                                        <p:attrNameLst>
                                          <p:attrName>ppt_y</p:attrName>
                                        </p:attrNameLst>
                                      </p:cBhvr>
                                      <p:tavLst>
                                        <p:tav tm="0">
                                          <p:val>
                                            <p:strVal val="#ppt_y+1"/>
                                          </p:val>
                                        </p:tav>
                                        <p:tav tm="100000">
                                          <p:val>
                                            <p:strVal val="#ppt_y-.03"/>
                                          </p:val>
                                        </p:tav>
                                      </p:tavLst>
                                    </p:anim>
                                    <p:anim calcmode="lin" valueType="num">
                                      <p:cBhvr>
                                        <p:cTn id="65" dur="200" accel="100000" fill="hold">
                                          <p:stCondLst>
                                            <p:cond delay="1800"/>
                                          </p:stCondLst>
                                        </p:cTn>
                                        <p:tgtEl>
                                          <p:spTgt spid="10">
                                            <p:txEl>
                                              <p:pRg st="4" end="4"/>
                                            </p:txEl>
                                          </p:spTgt>
                                        </p:tgtEl>
                                        <p:attrNameLst>
                                          <p:attrName>ppt_y</p:attrName>
                                        </p:attrNameLst>
                                      </p:cBhvr>
                                      <p:tavLst>
                                        <p:tav tm="0">
                                          <p:val>
                                            <p:strVal val="#ppt_y-.03"/>
                                          </p:val>
                                        </p:tav>
                                        <p:tav tm="100000">
                                          <p:val>
                                            <p:strVal val="#ppt_y"/>
                                          </p:val>
                                        </p:tav>
                                      </p:tavLst>
                                    </p:anim>
                                  </p:childTnLst>
                                </p:cTn>
                              </p:par>
                              <p:par>
                                <p:cTn id="66" presetID="37" presetClass="entr" presetSubtype="0" fill="hold" nodeType="withEffect">
                                  <p:stCondLst>
                                    <p:cond delay="0"/>
                                  </p:stCondLst>
                                  <p:childTnLst>
                                    <p:set>
                                      <p:cBhvr>
                                        <p:cTn id="67" dur="1" fill="hold">
                                          <p:stCondLst>
                                            <p:cond delay="0"/>
                                          </p:stCondLst>
                                        </p:cTn>
                                        <p:tgtEl>
                                          <p:spTgt spid="10">
                                            <p:txEl>
                                              <p:pRg st="5" end="5"/>
                                            </p:txEl>
                                          </p:spTgt>
                                        </p:tgtEl>
                                        <p:attrNameLst>
                                          <p:attrName>style.visibility</p:attrName>
                                        </p:attrNameLst>
                                      </p:cBhvr>
                                      <p:to>
                                        <p:strVal val="visible"/>
                                      </p:to>
                                    </p:set>
                                    <p:animEffect transition="in" filter="fade">
                                      <p:cBhvr>
                                        <p:cTn id="68" dur="2000"/>
                                        <p:tgtEl>
                                          <p:spTgt spid="10">
                                            <p:txEl>
                                              <p:pRg st="5" end="5"/>
                                            </p:txEl>
                                          </p:spTgt>
                                        </p:tgtEl>
                                      </p:cBhvr>
                                    </p:animEffect>
                                    <p:anim calcmode="lin" valueType="num">
                                      <p:cBhvr>
                                        <p:cTn id="69" dur="2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70" dur="1800" decel="100000" fill="hold"/>
                                        <p:tgtEl>
                                          <p:spTgt spid="10">
                                            <p:txEl>
                                              <p:pRg st="5" end="5"/>
                                            </p:txEl>
                                          </p:spTgt>
                                        </p:tgtEl>
                                        <p:attrNameLst>
                                          <p:attrName>ppt_y</p:attrName>
                                        </p:attrNameLst>
                                      </p:cBhvr>
                                      <p:tavLst>
                                        <p:tav tm="0">
                                          <p:val>
                                            <p:strVal val="#ppt_y+1"/>
                                          </p:val>
                                        </p:tav>
                                        <p:tav tm="100000">
                                          <p:val>
                                            <p:strVal val="#ppt_y-.03"/>
                                          </p:val>
                                        </p:tav>
                                      </p:tavLst>
                                    </p:anim>
                                    <p:anim calcmode="lin" valueType="num">
                                      <p:cBhvr>
                                        <p:cTn id="71" dur="200" accel="100000" fill="hold">
                                          <p:stCondLst>
                                            <p:cond delay="1800"/>
                                          </p:stCondLst>
                                        </p:cTn>
                                        <p:tgtEl>
                                          <p:spTgt spid="10">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7" presetClass="entr" presetSubtype="0" fill="hold" nodeType="clickEffect">
                                  <p:stCondLst>
                                    <p:cond delay="0"/>
                                  </p:stCondLst>
                                  <p:childTnLst>
                                    <p:set>
                                      <p:cBhvr>
                                        <p:cTn id="75" dur="1" fill="hold">
                                          <p:stCondLst>
                                            <p:cond delay="0"/>
                                          </p:stCondLst>
                                        </p:cTn>
                                        <p:tgtEl>
                                          <p:spTgt spid="10">
                                            <p:txEl>
                                              <p:pRg st="6" end="6"/>
                                            </p:txEl>
                                          </p:spTgt>
                                        </p:tgtEl>
                                        <p:attrNameLst>
                                          <p:attrName>style.visibility</p:attrName>
                                        </p:attrNameLst>
                                      </p:cBhvr>
                                      <p:to>
                                        <p:strVal val="visible"/>
                                      </p:to>
                                    </p:set>
                                    <p:animEffect transition="in" filter="fade">
                                      <p:cBhvr>
                                        <p:cTn id="76" dur="2000"/>
                                        <p:tgtEl>
                                          <p:spTgt spid="10">
                                            <p:txEl>
                                              <p:pRg st="6" end="6"/>
                                            </p:txEl>
                                          </p:spTgt>
                                        </p:tgtEl>
                                      </p:cBhvr>
                                    </p:animEffect>
                                    <p:anim calcmode="lin" valueType="num">
                                      <p:cBhvr>
                                        <p:cTn id="77" dur="2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78" dur="1800" decel="100000" fill="hold"/>
                                        <p:tgtEl>
                                          <p:spTgt spid="10">
                                            <p:txEl>
                                              <p:pRg st="6" end="6"/>
                                            </p:txEl>
                                          </p:spTgt>
                                        </p:tgtEl>
                                        <p:attrNameLst>
                                          <p:attrName>ppt_y</p:attrName>
                                        </p:attrNameLst>
                                      </p:cBhvr>
                                      <p:tavLst>
                                        <p:tav tm="0">
                                          <p:val>
                                            <p:strVal val="#ppt_y+1"/>
                                          </p:val>
                                        </p:tav>
                                        <p:tav tm="100000">
                                          <p:val>
                                            <p:strVal val="#ppt_y-.03"/>
                                          </p:val>
                                        </p:tav>
                                      </p:tavLst>
                                    </p:anim>
                                    <p:anim calcmode="lin" valueType="num">
                                      <p:cBhvr>
                                        <p:cTn id="79" dur="200" accel="100000" fill="hold">
                                          <p:stCondLst>
                                            <p:cond delay="1800"/>
                                          </p:stCondLst>
                                        </p:cTn>
                                        <p:tgtEl>
                                          <p:spTgt spid="10">
                                            <p:txEl>
                                              <p:pRg st="6" end="6"/>
                                            </p:txEl>
                                          </p:spTgt>
                                        </p:tgtEl>
                                        <p:attrNameLst>
                                          <p:attrName>ppt_y</p:attrName>
                                        </p:attrNameLst>
                                      </p:cBhvr>
                                      <p:tavLst>
                                        <p:tav tm="0">
                                          <p:val>
                                            <p:strVal val="#ppt_y-.03"/>
                                          </p:val>
                                        </p:tav>
                                        <p:tav tm="100000">
                                          <p:val>
                                            <p:strVal val="#ppt_y"/>
                                          </p:val>
                                        </p:tav>
                                      </p:tavLst>
                                    </p:anim>
                                  </p:childTnLst>
                                </p:cTn>
                              </p:par>
                              <p:par>
                                <p:cTn id="80" presetID="37" presetClass="entr" presetSubtype="0" fill="hold" nodeType="withEffect">
                                  <p:stCondLst>
                                    <p:cond delay="0"/>
                                  </p:stCondLst>
                                  <p:childTnLst>
                                    <p:set>
                                      <p:cBhvr>
                                        <p:cTn id="81" dur="1" fill="hold">
                                          <p:stCondLst>
                                            <p:cond delay="0"/>
                                          </p:stCondLst>
                                        </p:cTn>
                                        <p:tgtEl>
                                          <p:spTgt spid="10">
                                            <p:txEl>
                                              <p:pRg st="7" end="7"/>
                                            </p:txEl>
                                          </p:spTgt>
                                        </p:tgtEl>
                                        <p:attrNameLst>
                                          <p:attrName>style.visibility</p:attrName>
                                        </p:attrNameLst>
                                      </p:cBhvr>
                                      <p:to>
                                        <p:strVal val="visible"/>
                                      </p:to>
                                    </p:set>
                                    <p:animEffect transition="in" filter="fade">
                                      <p:cBhvr>
                                        <p:cTn id="82" dur="2000"/>
                                        <p:tgtEl>
                                          <p:spTgt spid="10">
                                            <p:txEl>
                                              <p:pRg st="7" end="7"/>
                                            </p:txEl>
                                          </p:spTgt>
                                        </p:tgtEl>
                                      </p:cBhvr>
                                    </p:animEffect>
                                    <p:anim calcmode="lin" valueType="num">
                                      <p:cBhvr>
                                        <p:cTn id="83" dur="2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84" dur="1800" decel="100000" fill="hold"/>
                                        <p:tgtEl>
                                          <p:spTgt spid="10">
                                            <p:txEl>
                                              <p:pRg st="7" end="7"/>
                                            </p:txEl>
                                          </p:spTgt>
                                        </p:tgtEl>
                                        <p:attrNameLst>
                                          <p:attrName>ppt_y</p:attrName>
                                        </p:attrNameLst>
                                      </p:cBhvr>
                                      <p:tavLst>
                                        <p:tav tm="0">
                                          <p:val>
                                            <p:strVal val="#ppt_y+1"/>
                                          </p:val>
                                        </p:tav>
                                        <p:tav tm="100000">
                                          <p:val>
                                            <p:strVal val="#ppt_y-.03"/>
                                          </p:val>
                                        </p:tav>
                                      </p:tavLst>
                                    </p:anim>
                                    <p:anim calcmode="lin" valueType="num">
                                      <p:cBhvr>
                                        <p:cTn id="85" dur="200" accel="100000" fill="hold">
                                          <p:stCondLst>
                                            <p:cond delay="1800"/>
                                          </p:stCondLst>
                                        </p:cTn>
                                        <p:tgtEl>
                                          <p:spTgt spid="10">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13</a:t>
            </a:fld>
            <a:endParaRPr lang="en-GB" dirty="0"/>
          </a:p>
        </p:txBody>
      </p:sp>
      <p:sp>
        <p:nvSpPr>
          <p:cNvPr id="3" name="TextBox 2"/>
          <p:cNvSpPr txBox="1"/>
          <p:nvPr/>
        </p:nvSpPr>
        <p:spPr>
          <a:xfrm>
            <a:off x="251520" y="332656"/>
            <a:ext cx="8618065" cy="6186309"/>
          </a:xfrm>
          <a:prstGeom prst="rect">
            <a:avLst/>
          </a:prstGeom>
          <a:noFill/>
        </p:spPr>
        <p:txBody>
          <a:bodyPr wrap="none" rtlCol="0">
            <a:spAutoFit/>
          </a:bodyPr>
          <a:lstStyle/>
          <a:p>
            <a:pPr marL="742950" indent="-742950"/>
            <a:r>
              <a:rPr lang="en-GB" sz="3600" b="1" i="1" dirty="0">
                <a:solidFill>
                  <a:srgbClr val="7030A0"/>
                </a:solidFill>
              </a:rPr>
              <a:t>4. </a:t>
            </a:r>
            <a:r>
              <a:rPr lang="en-GB" sz="3600" b="1" i="1" u="sng" dirty="0"/>
              <a:t> Net Profit ratio: </a:t>
            </a:r>
            <a:r>
              <a:rPr lang="en-GB" sz="3600" b="1" dirty="0"/>
              <a:t>    </a:t>
            </a:r>
          </a:p>
          <a:p>
            <a:pPr marL="742950" indent="-742950"/>
            <a:r>
              <a:rPr lang="en-GB" sz="3600" b="1" dirty="0"/>
              <a:t>				</a:t>
            </a:r>
          </a:p>
          <a:p>
            <a:pPr marL="742950" indent="-742950"/>
            <a:r>
              <a:rPr lang="en-GB" sz="3600" b="1" dirty="0"/>
              <a:t>				 Profit before Tax</a:t>
            </a:r>
          </a:p>
          <a:p>
            <a:pPr marL="2571750" lvl="4" indent="-742950"/>
            <a:r>
              <a:rPr lang="en-GB" sz="3600" b="1" dirty="0"/>
              <a:t>			 Sales</a:t>
            </a:r>
          </a:p>
          <a:p>
            <a:pPr marL="742950" indent="-742950"/>
            <a:endParaRPr lang="en-GB" sz="3600" b="1" dirty="0"/>
          </a:p>
          <a:p>
            <a:pPr marL="742950" indent="-742950"/>
            <a:r>
              <a:rPr lang="en-GB" sz="3600" b="1" dirty="0"/>
              <a:t>This ratio looks at the company’s ability to</a:t>
            </a:r>
          </a:p>
          <a:p>
            <a:pPr marL="742950" indent="-742950"/>
            <a:r>
              <a:rPr lang="en-GB" sz="3600" b="1" dirty="0"/>
              <a:t>run its basic business at a profit – before </a:t>
            </a:r>
          </a:p>
          <a:p>
            <a:pPr marL="742950" indent="-742950"/>
            <a:r>
              <a:rPr lang="en-GB" sz="3600" b="1" dirty="0"/>
              <a:t>taking into account </a:t>
            </a:r>
            <a:r>
              <a:rPr lang="en-GB" sz="3600" b="1" i="1" dirty="0"/>
              <a:t>corporation</a:t>
            </a:r>
            <a:r>
              <a:rPr lang="en-GB" sz="3600" b="1" dirty="0"/>
              <a:t> </a:t>
            </a:r>
            <a:r>
              <a:rPr lang="en-GB" sz="3600" b="1" i="1" dirty="0"/>
              <a:t>tax</a:t>
            </a:r>
            <a:r>
              <a:rPr lang="en-GB" sz="3600" b="1" dirty="0"/>
              <a:t> .</a:t>
            </a:r>
          </a:p>
          <a:p>
            <a:pPr marL="742950" indent="-742950"/>
            <a:endParaRPr lang="en-GB" sz="3600" b="1" dirty="0"/>
          </a:p>
          <a:p>
            <a:pPr marL="742950" indent="-742950"/>
            <a:r>
              <a:rPr lang="en-GB" sz="3600" b="1" dirty="0"/>
              <a:t>It looks at how much such profit is </a:t>
            </a:r>
          </a:p>
          <a:p>
            <a:pPr marL="742950" indent="-742950"/>
            <a:r>
              <a:rPr lang="en-GB" sz="3600" b="1" dirty="0"/>
              <a:t>generated on every £1 of sales.			.</a:t>
            </a:r>
          </a:p>
        </p:txBody>
      </p:sp>
      <p:cxnSp>
        <p:nvCxnSpPr>
          <p:cNvPr id="5" name="Straight Connector 4"/>
          <p:cNvCxnSpPr/>
          <p:nvPr/>
        </p:nvCxnSpPr>
        <p:spPr>
          <a:xfrm>
            <a:off x="3131840" y="2060848"/>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16216" y="1628800"/>
            <a:ext cx="1202573" cy="646331"/>
          </a:xfrm>
          <a:prstGeom prst="rect">
            <a:avLst/>
          </a:prstGeom>
          <a:noFill/>
        </p:spPr>
        <p:txBody>
          <a:bodyPr wrap="none" rtlCol="0">
            <a:spAutoFit/>
          </a:bodyPr>
          <a:lstStyle/>
          <a:p>
            <a:r>
              <a:rPr lang="en-GB" sz="3600" b="1" dirty="0"/>
              <a:t>x 100</a:t>
            </a:r>
          </a:p>
        </p:txBody>
      </p:sp>
    </p:spTree>
    <p:extLst>
      <p:ext uri="{BB962C8B-B14F-4D97-AF65-F5344CB8AC3E}">
        <p14:creationId xmlns:p14="http://schemas.microsoft.com/office/powerpoint/2010/main" val="287189279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anim calcmode="lin" valueType="num">
                                      <p:cBhvr>
                                        <p:cTn id="32" dur="2000" fill="hold"/>
                                        <p:tgtEl>
                                          <p:spTgt spid="5"/>
                                        </p:tgtEl>
                                        <p:attrNameLst>
                                          <p:attrName>ppt_x</p:attrName>
                                        </p:attrNameLst>
                                      </p:cBhvr>
                                      <p:tavLst>
                                        <p:tav tm="0">
                                          <p:val>
                                            <p:strVal val="#ppt_x"/>
                                          </p:val>
                                        </p:tav>
                                        <p:tav tm="100000">
                                          <p:val>
                                            <p:strVal val="#ppt_x"/>
                                          </p:val>
                                        </p:tav>
                                      </p:tavLst>
                                    </p:anim>
                                    <p:anim calcmode="lin" valueType="num">
                                      <p:cBhvr>
                                        <p:cTn id="33" dur="1800" decel="100000" fill="hold"/>
                                        <p:tgtEl>
                                          <p:spTgt spid="5"/>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anim calcmode="lin" valueType="num">
                                      <p:cBhvr>
                                        <p:cTn id="38" dur="2000" fill="hold"/>
                                        <p:tgtEl>
                                          <p:spTgt spid="6"/>
                                        </p:tgtEl>
                                        <p:attrNameLst>
                                          <p:attrName>ppt_x</p:attrName>
                                        </p:attrNameLst>
                                      </p:cBhvr>
                                      <p:tavLst>
                                        <p:tav tm="0">
                                          <p:val>
                                            <p:strVal val="#ppt_x"/>
                                          </p:val>
                                        </p:tav>
                                        <p:tav tm="100000">
                                          <p:val>
                                            <p:strVal val="#ppt_x"/>
                                          </p:val>
                                        </p:tav>
                                      </p:tavLst>
                                    </p:anim>
                                    <p:anim calcmode="lin" valueType="num">
                                      <p:cBhvr>
                                        <p:cTn id="39" dur="1800" decel="100000" fill="hold"/>
                                        <p:tgtEl>
                                          <p:spTgt spid="6"/>
                                        </p:tgtEl>
                                        <p:attrNameLst>
                                          <p:attrName>ppt_y</p:attrName>
                                        </p:attrNameLst>
                                      </p:cBhvr>
                                      <p:tavLst>
                                        <p:tav tm="0">
                                          <p:val>
                                            <p:strVal val="#ppt_y+1"/>
                                          </p:val>
                                        </p:tav>
                                        <p:tav tm="100000">
                                          <p:val>
                                            <p:strVal val="#ppt_y-.03"/>
                                          </p:val>
                                        </p:tav>
                                      </p:tavLst>
                                    </p:anim>
                                    <p:anim calcmode="lin" valueType="num">
                                      <p:cBhvr>
                                        <p:cTn id="40" dur="200" accel="100000" fill="hold">
                                          <p:stCondLst>
                                            <p:cond delay="18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Scale>
                                      <p:cBhvr>
                                        <p:cTn id="45"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2000" decel="50000" fill="hold">
                                          <p:stCondLst>
                                            <p:cond delay="0"/>
                                          </p:stCondLst>
                                        </p:cTn>
                                        <p:tgtEl>
                                          <p:spTgt spid="3">
                                            <p:txEl>
                                              <p:pRg st="5" end="5"/>
                                            </p:txEl>
                                          </p:spTgt>
                                        </p:tgtEl>
                                        <p:attrNameLst>
                                          <p:attrName>ppt_x</p:attrName>
                                          <p:attrName>ppt_y</p:attrName>
                                        </p:attrNameLst>
                                      </p:cBhvr>
                                    </p:animMotion>
                                    <p:animEffect transition="in" filter="fade">
                                      <p:cBhvr>
                                        <p:cTn id="47" dur="2000"/>
                                        <p:tgtEl>
                                          <p:spTgt spid="3">
                                            <p:txEl>
                                              <p:pRg st="5" end="5"/>
                                            </p:txEl>
                                          </p:spTgt>
                                        </p:tgtEl>
                                      </p:cBhvr>
                                    </p:animEffect>
                                  </p:childTnLst>
                                </p:cTn>
                              </p:par>
                              <p:par>
                                <p:cTn id="48" presetID="52"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Scale>
                                      <p:cBhvr>
                                        <p:cTn id="50" dur="2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2000" decel="50000" fill="hold">
                                          <p:stCondLst>
                                            <p:cond delay="0"/>
                                          </p:stCondLst>
                                        </p:cTn>
                                        <p:tgtEl>
                                          <p:spTgt spid="3">
                                            <p:txEl>
                                              <p:pRg st="6" end="6"/>
                                            </p:txEl>
                                          </p:spTgt>
                                        </p:tgtEl>
                                        <p:attrNameLst>
                                          <p:attrName>ppt_x</p:attrName>
                                          <p:attrName>ppt_y</p:attrName>
                                        </p:attrNameLst>
                                      </p:cBhvr>
                                    </p:animMotion>
                                    <p:animEffect transition="in" filter="fade">
                                      <p:cBhvr>
                                        <p:cTn id="52" dur="2000"/>
                                        <p:tgtEl>
                                          <p:spTgt spid="3">
                                            <p:txEl>
                                              <p:pRg st="6" end="6"/>
                                            </p:txEl>
                                          </p:spTgt>
                                        </p:tgtEl>
                                      </p:cBhvr>
                                    </p:animEffect>
                                  </p:childTnLst>
                                </p:cTn>
                              </p:par>
                              <p:par>
                                <p:cTn id="53" presetID="52" presetClass="entr"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Scale>
                                      <p:cBhvr>
                                        <p:cTn id="55" dur="2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2000" decel="50000" fill="hold">
                                          <p:stCondLst>
                                            <p:cond delay="0"/>
                                          </p:stCondLst>
                                        </p:cTn>
                                        <p:tgtEl>
                                          <p:spTgt spid="3">
                                            <p:txEl>
                                              <p:pRg st="7" end="7"/>
                                            </p:txEl>
                                          </p:spTgt>
                                        </p:tgtEl>
                                        <p:attrNameLst>
                                          <p:attrName>ppt_x</p:attrName>
                                          <p:attrName>ppt_y</p:attrName>
                                        </p:attrNameLst>
                                      </p:cBhvr>
                                    </p:animMotion>
                                    <p:animEffect transition="in" filter="fade">
                                      <p:cBhvr>
                                        <p:cTn id="57" dur="20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7"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2000"/>
                                        <p:tgtEl>
                                          <p:spTgt spid="3">
                                            <p:txEl>
                                              <p:pRg st="9" end="9"/>
                                            </p:txEl>
                                          </p:spTgt>
                                        </p:tgtEl>
                                      </p:cBhvr>
                                    </p:animEffect>
                                    <p:anim calcmode="lin" valueType="num">
                                      <p:cBhvr>
                                        <p:cTn id="63"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8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65" dur="200" accel="100000" fill="hold">
                                          <p:stCondLst>
                                            <p:cond delay="18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66" presetID="37"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2000"/>
                                        <p:tgtEl>
                                          <p:spTgt spid="3">
                                            <p:txEl>
                                              <p:pRg st="10" end="10"/>
                                            </p:txEl>
                                          </p:spTgt>
                                        </p:tgtEl>
                                      </p:cBhvr>
                                    </p:animEffect>
                                    <p:anim calcmode="lin" valueType="num">
                                      <p:cBhvr>
                                        <p:cTn id="69"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18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1" dur="200" accel="100000" fill="hold">
                                          <p:stCondLst>
                                            <p:cond delay="1800"/>
                                          </p:stCondLst>
                                        </p:cTn>
                                        <p:tgtEl>
                                          <p:spTgt spid="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14</a:t>
            </a:fld>
            <a:endParaRPr lang="en-GB" dirty="0"/>
          </a:p>
        </p:txBody>
      </p:sp>
      <p:sp>
        <p:nvSpPr>
          <p:cNvPr id="3" name="Rounded Rectangle 2"/>
          <p:cNvSpPr/>
          <p:nvPr/>
        </p:nvSpPr>
        <p:spPr>
          <a:xfrm>
            <a:off x="323528" y="230029"/>
            <a:ext cx="192882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Example</a:t>
            </a:r>
          </a:p>
        </p:txBody>
      </p:sp>
      <p:sp>
        <p:nvSpPr>
          <p:cNvPr id="4" name="TextBox 3"/>
          <p:cNvSpPr txBox="1"/>
          <p:nvPr/>
        </p:nvSpPr>
        <p:spPr>
          <a:xfrm>
            <a:off x="324285" y="1167169"/>
            <a:ext cx="8542663" cy="5816977"/>
          </a:xfrm>
          <a:prstGeom prst="rect">
            <a:avLst/>
          </a:prstGeom>
          <a:noFill/>
        </p:spPr>
        <p:txBody>
          <a:bodyPr wrap="square" rtlCol="0">
            <a:spAutoFit/>
          </a:bodyPr>
          <a:lstStyle/>
          <a:p>
            <a:r>
              <a:rPr lang="en-GB" sz="2800" b="1" dirty="0"/>
              <a:t>Using data for the AY Ltd:</a:t>
            </a:r>
          </a:p>
          <a:p>
            <a:r>
              <a:rPr lang="en-GB" sz="2800" b="1" dirty="0"/>
              <a:t>Current sales: $250,000</a:t>
            </a:r>
          </a:p>
          <a:p>
            <a:r>
              <a:rPr lang="en-GB" sz="2800" b="1" dirty="0"/>
              <a:t>Current cost of sales: $150,000</a:t>
            </a:r>
          </a:p>
          <a:p>
            <a:r>
              <a:rPr lang="en-GB" sz="2800" b="1" dirty="0"/>
              <a:t>Current expenses: $60,000</a:t>
            </a:r>
          </a:p>
          <a:p>
            <a:r>
              <a:rPr lang="en-GB" sz="2800" b="1" dirty="0"/>
              <a:t>Gross profit ratio = $100,000/$250,000 X 100</a:t>
            </a:r>
          </a:p>
          <a:p>
            <a:r>
              <a:rPr lang="en-GB" sz="2800" b="1" dirty="0"/>
              <a:t>                                = 40%</a:t>
            </a:r>
          </a:p>
          <a:p>
            <a:r>
              <a:rPr lang="en-GB" sz="2800" b="1" dirty="0"/>
              <a:t>Net profit ratio = $40,000/$250,000 x 100</a:t>
            </a:r>
          </a:p>
          <a:p>
            <a:r>
              <a:rPr lang="en-GB" sz="2800" b="1" dirty="0"/>
              <a:t>                             = 16%</a:t>
            </a:r>
          </a:p>
          <a:p>
            <a:r>
              <a:rPr lang="en-GB" sz="2800" b="1" dirty="0"/>
              <a:t>These ratios can be compared with industry ratios, competitor ratios or its own previous year ratios in order to evaluate its performance in terms of profitability.</a:t>
            </a:r>
          </a:p>
          <a:p>
            <a:endParaRPr lang="en-GB" sz="3600" b="1" dirty="0"/>
          </a:p>
        </p:txBody>
      </p:sp>
      <p:sp>
        <p:nvSpPr>
          <p:cNvPr id="5" name="TextBox 4"/>
          <p:cNvSpPr txBox="1"/>
          <p:nvPr/>
        </p:nvSpPr>
        <p:spPr>
          <a:xfrm>
            <a:off x="8676456" y="6093296"/>
            <a:ext cx="45719" cy="369332"/>
          </a:xfrm>
          <a:prstGeom prst="rect">
            <a:avLst/>
          </a:prstGeom>
          <a:noFill/>
        </p:spPr>
        <p:txBody>
          <a:bodyPr wrap="square" rtlCol="0">
            <a:spAutoFit/>
          </a:bodyPr>
          <a:lstStyle/>
          <a:p>
            <a:r>
              <a:rPr lang="en-GB" b="1" dirty="0"/>
              <a:t>.</a:t>
            </a:r>
          </a:p>
        </p:txBody>
      </p:sp>
    </p:spTree>
    <p:extLst>
      <p:ext uri="{BB962C8B-B14F-4D97-AF65-F5344CB8AC3E}">
        <p14:creationId xmlns:p14="http://schemas.microsoft.com/office/powerpoint/2010/main" val="187818925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9" presetClass="entr" presetSubtype="0"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1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 calcmode="lin" valueType="num">
                                      <p:cBhvr additive="base">
                                        <p:cTn id="53"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 calcmode="lin" valueType="num">
                                      <p:cBhvr additive="base">
                                        <p:cTn id="59" dur="2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0" dur="2000" fill="hold"/>
                                        <p:tgtEl>
                                          <p:spTgt spid="4">
                                            <p:txEl>
                                              <p:pRg st="8" end="8"/>
                                            </p:txEl>
                                          </p:spTgt>
                                        </p:tgtEl>
                                        <p:attrNameLst>
                                          <p:attrName>ppt_y</p:attrName>
                                        </p:attrNameLst>
                                      </p:cBhvr>
                                      <p:tavLst>
                                        <p:tav tm="0">
                                          <p:val>
                                            <p:strVal val="1+#ppt_h/2"/>
                                          </p:val>
                                        </p:tav>
                                        <p:tav tm="100000">
                                          <p:val>
                                            <p:strVal val="#ppt_y"/>
                                          </p:val>
                                        </p:tav>
                                      </p:tavLst>
                                    </p:anim>
                                  </p:childTnLst>
                                </p:cTn>
                              </p:par>
                              <p:par>
                                <p:cTn id="61" presetID="9"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dissolve">
                                      <p:cBhvr>
                                        <p:cTn id="6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15</a:t>
            </a:fld>
            <a:endParaRPr lang="en-GB" dirty="0"/>
          </a:p>
        </p:txBody>
      </p:sp>
      <p:sp>
        <p:nvSpPr>
          <p:cNvPr id="3" name="Rounded Rectangle 2"/>
          <p:cNvSpPr/>
          <p:nvPr/>
        </p:nvSpPr>
        <p:spPr>
          <a:xfrm>
            <a:off x="467544" y="620688"/>
            <a:ext cx="338437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Liquidity ratios:</a:t>
            </a:r>
          </a:p>
        </p:txBody>
      </p:sp>
      <p:sp>
        <p:nvSpPr>
          <p:cNvPr id="4" name="TextBox 3"/>
          <p:cNvSpPr txBox="1"/>
          <p:nvPr/>
        </p:nvSpPr>
        <p:spPr>
          <a:xfrm>
            <a:off x="627863" y="2276872"/>
            <a:ext cx="3096344" cy="3416320"/>
          </a:xfrm>
          <a:prstGeom prst="rect">
            <a:avLst/>
          </a:prstGeom>
          <a:noFill/>
        </p:spPr>
        <p:txBody>
          <a:bodyPr wrap="square" rtlCol="0">
            <a:spAutoFit/>
          </a:bodyPr>
          <a:lstStyle/>
          <a:p>
            <a:r>
              <a:rPr lang="en-GB" sz="3600" b="1" dirty="0"/>
              <a:t>Current ratio:</a:t>
            </a:r>
          </a:p>
          <a:p>
            <a:endParaRPr lang="en-GB" sz="3600" b="1" dirty="0"/>
          </a:p>
          <a:p>
            <a:endParaRPr lang="en-GB" sz="3600" b="1" dirty="0"/>
          </a:p>
          <a:p>
            <a:r>
              <a:rPr lang="en-GB" sz="3600" b="1" dirty="0"/>
              <a:t>Quick ratio:						</a:t>
            </a:r>
            <a:endParaRPr lang="en-GB" sz="3600" b="1" dirty="0">
              <a:solidFill>
                <a:srgbClr val="FF0000"/>
              </a:solidFill>
            </a:endParaRPr>
          </a:p>
        </p:txBody>
      </p:sp>
      <p:sp>
        <p:nvSpPr>
          <p:cNvPr id="5" name="TextBox 4"/>
          <p:cNvSpPr txBox="1"/>
          <p:nvPr/>
        </p:nvSpPr>
        <p:spPr>
          <a:xfrm>
            <a:off x="3203848" y="2060848"/>
            <a:ext cx="5256584" cy="2800767"/>
          </a:xfrm>
          <a:prstGeom prst="rect">
            <a:avLst/>
          </a:prstGeom>
          <a:noFill/>
        </p:spPr>
        <p:txBody>
          <a:bodyPr wrap="square" rtlCol="0">
            <a:spAutoFit/>
          </a:bodyPr>
          <a:lstStyle/>
          <a:p>
            <a:r>
              <a:rPr lang="en-GB" sz="3200" b="1" dirty="0"/>
              <a:t>      Current Assets</a:t>
            </a:r>
          </a:p>
          <a:p>
            <a:r>
              <a:rPr lang="en-GB" sz="3200" b="1" dirty="0"/>
              <a:t>    Current Liabilities</a:t>
            </a:r>
          </a:p>
          <a:p>
            <a:endParaRPr lang="en-GB" sz="4800" b="1" dirty="0"/>
          </a:p>
          <a:p>
            <a:r>
              <a:rPr lang="en-GB" sz="3200" b="1" dirty="0"/>
              <a:t>Current Assets – Inventories  </a:t>
            </a:r>
          </a:p>
          <a:p>
            <a:r>
              <a:rPr lang="en-GB" sz="3200" b="1" dirty="0"/>
              <a:t>           Current Liabilities</a:t>
            </a:r>
          </a:p>
        </p:txBody>
      </p:sp>
      <p:cxnSp>
        <p:nvCxnSpPr>
          <p:cNvPr id="7" name="Straight Connector 6"/>
          <p:cNvCxnSpPr/>
          <p:nvPr/>
        </p:nvCxnSpPr>
        <p:spPr>
          <a:xfrm>
            <a:off x="3779912" y="2636912"/>
            <a:ext cx="27363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19872" y="4293096"/>
            <a:ext cx="45365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9512" y="5013176"/>
            <a:ext cx="8640960"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tx1"/>
                </a:solidFill>
              </a:rPr>
              <a:t>More Important than the standard ratios: Look at the </a:t>
            </a:r>
            <a:r>
              <a:rPr lang="en-GB" sz="2400" b="1" i="1" dirty="0">
                <a:solidFill>
                  <a:schemeClr val="tx1"/>
                </a:solidFill>
              </a:rPr>
              <a:t>trend over time</a:t>
            </a:r>
            <a:r>
              <a:rPr lang="en-GB" sz="2400" b="1" dirty="0">
                <a:solidFill>
                  <a:schemeClr val="tx1"/>
                </a:solidFill>
              </a:rPr>
              <a:t>, or compare with the </a:t>
            </a:r>
            <a:r>
              <a:rPr lang="en-GB" sz="2400" b="1" i="1" dirty="0">
                <a:solidFill>
                  <a:schemeClr val="tx1"/>
                </a:solidFill>
              </a:rPr>
              <a:t>Industry Average</a:t>
            </a:r>
            <a:r>
              <a:rPr lang="en-GB" sz="2400" b="1" dirty="0">
                <a:solidFill>
                  <a:schemeClr val="tx1"/>
                </a:solidFill>
              </a:rPr>
              <a:t>, or both</a:t>
            </a:r>
            <a:r>
              <a:rPr lang="en-GB" b="1" dirty="0">
                <a:solidFill>
                  <a:schemeClr val="tx1"/>
                </a:solidFill>
              </a:rPr>
              <a:t>.....</a:t>
            </a:r>
          </a:p>
          <a:p>
            <a:r>
              <a:rPr lang="en-GB" b="1" u="sng" dirty="0">
                <a:solidFill>
                  <a:schemeClr val="tx1"/>
                </a:solidFill>
              </a:rPr>
              <a:t>Note</a:t>
            </a:r>
            <a:r>
              <a:rPr lang="en-GB" b="1" dirty="0">
                <a:solidFill>
                  <a:schemeClr val="tx1"/>
                </a:solidFill>
              </a:rPr>
              <a:t>: Quick ratio is also referred to as the ‘acid test ratio’</a:t>
            </a:r>
          </a:p>
        </p:txBody>
      </p:sp>
      <p:sp>
        <p:nvSpPr>
          <p:cNvPr id="9" name="TextBox 8"/>
          <p:cNvSpPr txBox="1"/>
          <p:nvPr/>
        </p:nvSpPr>
        <p:spPr>
          <a:xfrm>
            <a:off x="8892480" y="6525344"/>
            <a:ext cx="245580" cy="369332"/>
          </a:xfrm>
          <a:prstGeom prst="rect">
            <a:avLst/>
          </a:prstGeom>
          <a:noFill/>
        </p:spPr>
        <p:txBody>
          <a:bodyPr wrap="none" rtlCol="0">
            <a:spAutoFit/>
          </a:bodyPr>
          <a:lstStyle/>
          <a:p>
            <a:r>
              <a:rPr lang="en-GB" b="1" dirty="0"/>
              <a:t>.</a:t>
            </a:r>
          </a:p>
        </p:txBody>
      </p:sp>
      <p:sp>
        <p:nvSpPr>
          <p:cNvPr id="11" name="TextBox 10"/>
          <p:cNvSpPr txBox="1"/>
          <p:nvPr/>
        </p:nvSpPr>
        <p:spPr>
          <a:xfrm>
            <a:off x="5364088" y="476672"/>
            <a:ext cx="3156633" cy="1200329"/>
          </a:xfrm>
          <a:prstGeom prst="rect">
            <a:avLst/>
          </a:prstGeom>
          <a:noFill/>
          <a:ln w="57150">
            <a:solidFill>
              <a:schemeClr val="tx1"/>
            </a:solidFill>
          </a:ln>
        </p:spPr>
        <p:txBody>
          <a:bodyPr wrap="none" rtlCol="0">
            <a:spAutoFit/>
          </a:bodyPr>
          <a:lstStyle/>
          <a:p>
            <a:r>
              <a:rPr lang="en-GB" sz="3600" b="1" dirty="0"/>
              <a:t>The “</a:t>
            </a:r>
            <a:r>
              <a:rPr lang="en-GB" sz="3600" b="1" i="1" dirty="0"/>
              <a:t>standard</a:t>
            </a:r>
            <a:r>
              <a:rPr lang="en-GB" sz="3600" b="1" dirty="0"/>
              <a:t>”</a:t>
            </a:r>
          </a:p>
          <a:p>
            <a:r>
              <a:rPr lang="en-GB" sz="3600" b="1" dirty="0"/>
              <a:t>liquidity ratios.</a:t>
            </a:r>
          </a:p>
        </p:txBody>
      </p:sp>
      <p:cxnSp>
        <p:nvCxnSpPr>
          <p:cNvPr id="14" name="Straight Arrow Connector 13"/>
          <p:cNvCxnSpPr/>
          <p:nvPr/>
        </p:nvCxnSpPr>
        <p:spPr>
          <a:xfrm>
            <a:off x="7164288" y="1556792"/>
            <a:ext cx="1440160" cy="10081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164288" y="1556792"/>
            <a:ext cx="1368152" cy="26642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72400" y="2348880"/>
            <a:ext cx="752129" cy="2308324"/>
          </a:xfrm>
          <a:prstGeom prst="rect">
            <a:avLst/>
          </a:prstGeom>
          <a:noFill/>
        </p:spPr>
        <p:txBody>
          <a:bodyPr wrap="none" rtlCol="0">
            <a:spAutoFit/>
          </a:bodyPr>
          <a:lstStyle/>
          <a:p>
            <a:r>
              <a:rPr lang="en-GB" sz="3600" b="1" dirty="0"/>
              <a:t>≥ 2</a:t>
            </a:r>
          </a:p>
          <a:p>
            <a:pPr>
              <a:buFont typeface="Wingdings"/>
              <a:buChar char="Ø"/>
            </a:pPr>
            <a:endParaRPr lang="en-GB" sz="3600" b="1" dirty="0"/>
          </a:p>
          <a:p>
            <a:pPr>
              <a:buFont typeface="Wingdings"/>
              <a:buChar char="Ø"/>
            </a:pPr>
            <a:endParaRPr lang="en-GB" sz="3600" b="1" dirty="0"/>
          </a:p>
          <a:p>
            <a:r>
              <a:rPr lang="en-GB" sz="3600" b="1" dirty="0"/>
              <a:t>≥ 1</a:t>
            </a:r>
          </a:p>
        </p:txBody>
      </p:sp>
    </p:spTree>
    <p:extLst>
      <p:ext uri="{BB962C8B-B14F-4D97-AF65-F5344CB8AC3E}">
        <p14:creationId xmlns:p14="http://schemas.microsoft.com/office/powerpoint/2010/main" val="9474132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4">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2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dissolve">
                                      <p:cBhvr>
                                        <p:cTn id="25" dur="1000"/>
                                        <p:tgtEl>
                                          <p:spTgt spid="5">
                                            <p:txEl>
                                              <p:pRg st="0" end="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dissolve">
                                      <p:cBhvr>
                                        <p:cTn id="28" dur="1000"/>
                                        <p:tgtEl>
                                          <p:spTgt spid="5">
                                            <p:txEl>
                                              <p:pRg st="1" end="1"/>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dissolve">
                                      <p:cBhvr>
                                        <p:cTn id="36" dur="1000"/>
                                        <p:tgtEl>
                                          <p:spTgt spid="5">
                                            <p:txEl>
                                              <p:pRg st="3" end="3"/>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dissolve">
                                      <p:cBhvr>
                                        <p:cTn id="39" dur="1000"/>
                                        <p:tgtEl>
                                          <p:spTgt spid="5">
                                            <p:txEl>
                                              <p:pRg st="4" end="4"/>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1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2000" fill="hold"/>
                                        <p:tgtEl>
                                          <p:spTgt spid="11"/>
                                        </p:tgtEl>
                                        <p:attrNameLst>
                                          <p:attrName>ppt_x</p:attrName>
                                        </p:attrNameLst>
                                      </p:cBhvr>
                                      <p:tavLst>
                                        <p:tav tm="0">
                                          <p:val>
                                            <p:strVal val="0-#ppt_w/2"/>
                                          </p:val>
                                        </p:tav>
                                        <p:tav tm="100000">
                                          <p:val>
                                            <p:strVal val="#ppt_x"/>
                                          </p:val>
                                        </p:tav>
                                      </p:tavLst>
                                    </p:anim>
                                    <p:anim calcmode="lin" valueType="num">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9"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1000"/>
                                        <p:tgtEl>
                                          <p:spTgt spid="16"/>
                                        </p:tgtEl>
                                      </p:cBhvr>
                                    </p:animEffect>
                                  </p:childTnLst>
                                </p:cTn>
                              </p:par>
                              <p:par>
                                <p:cTn id="52" presetID="9"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1000"/>
                                        <p:tgtEl>
                                          <p:spTgt spid="14"/>
                                        </p:tgtEl>
                                      </p:cBhvr>
                                    </p:animEffect>
                                  </p:childTnLst>
                                </p:cTn>
                              </p:par>
                              <p:par>
                                <p:cTn id="55" presetID="2" presetClass="entr" presetSubtype="2" fill="hold" nodeType="with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anim calcmode="lin" valueType="num">
                                      <p:cBhvr additive="base">
                                        <p:cTn id="57" dur="20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8" dur="2000" fill="hold"/>
                                        <p:tgtEl>
                                          <p:spTgt spid="17">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7">
                                            <p:txEl>
                                              <p:pRg st="3" end="3"/>
                                            </p:txEl>
                                          </p:spTgt>
                                        </p:tgtEl>
                                        <p:attrNameLst>
                                          <p:attrName>style.visibility</p:attrName>
                                        </p:attrNameLst>
                                      </p:cBhvr>
                                      <p:to>
                                        <p:strVal val="visible"/>
                                      </p:to>
                                    </p:set>
                                    <p:anim calcmode="lin" valueType="num">
                                      <p:cBhvr additive="base">
                                        <p:cTn id="61" dur="2000" fill="hold"/>
                                        <p:tgtEl>
                                          <p:spTgt spid="17">
                                            <p:txEl>
                                              <p:pRg st="3" end="3"/>
                                            </p:txEl>
                                          </p:spTgt>
                                        </p:tgtEl>
                                        <p:attrNameLst>
                                          <p:attrName>ppt_x</p:attrName>
                                        </p:attrNameLst>
                                      </p:cBhvr>
                                      <p:tavLst>
                                        <p:tav tm="0">
                                          <p:val>
                                            <p:strVal val="1+#ppt_w/2"/>
                                          </p:val>
                                        </p:tav>
                                        <p:tav tm="100000">
                                          <p:val>
                                            <p:strVal val="#ppt_x"/>
                                          </p:val>
                                        </p:tav>
                                      </p:tavLst>
                                    </p:anim>
                                    <p:anim calcmode="lin" valueType="num">
                                      <p:cBhvr additive="base">
                                        <p:cTn id="62" dur="20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2000" fill="hold"/>
                                        <p:tgtEl>
                                          <p:spTgt spid="12"/>
                                        </p:tgtEl>
                                        <p:attrNameLst>
                                          <p:attrName>ppt_x</p:attrName>
                                        </p:attrNameLst>
                                      </p:cBhvr>
                                      <p:tavLst>
                                        <p:tav tm="0">
                                          <p:val>
                                            <p:strVal val="#ppt_x"/>
                                          </p:val>
                                        </p:tav>
                                        <p:tav tm="100000">
                                          <p:val>
                                            <p:strVal val="#ppt_x"/>
                                          </p:val>
                                        </p:tav>
                                      </p:tavLst>
                                    </p:anim>
                                    <p:anim calcmode="lin" valueType="num">
                                      <p:cBhvr additive="base">
                                        <p:cTn id="68" dur="2000" fill="hold"/>
                                        <p:tgtEl>
                                          <p:spTgt spid="12"/>
                                        </p:tgtEl>
                                        <p:attrNameLst>
                                          <p:attrName>ppt_y</p:attrName>
                                        </p:attrNameLst>
                                      </p:cBhvr>
                                      <p:tavLst>
                                        <p:tav tm="0">
                                          <p:val>
                                            <p:strVal val="0-#ppt_h/2"/>
                                          </p:val>
                                        </p:tav>
                                        <p:tav tm="100000">
                                          <p:val>
                                            <p:strVal val="#ppt_y"/>
                                          </p:val>
                                        </p:tav>
                                      </p:tavLst>
                                    </p:anim>
                                  </p:childTnLst>
                                </p:cTn>
                              </p:par>
                              <p:par>
                                <p:cTn id="69" presetID="9"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16</a:t>
            </a:fld>
            <a:endParaRPr lang="en-GB" dirty="0"/>
          </a:p>
        </p:txBody>
      </p:sp>
      <p:sp>
        <p:nvSpPr>
          <p:cNvPr id="3" name="Rounded Rectangle 2"/>
          <p:cNvSpPr/>
          <p:nvPr/>
        </p:nvSpPr>
        <p:spPr>
          <a:xfrm>
            <a:off x="179512" y="188640"/>
            <a:ext cx="8496944"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For example, we have the following data about Zog Company:</a:t>
            </a:r>
          </a:p>
        </p:txBody>
      </p:sp>
      <p:sp>
        <p:nvSpPr>
          <p:cNvPr id="4" name="TextBox 3"/>
          <p:cNvSpPr txBox="1"/>
          <p:nvPr/>
        </p:nvSpPr>
        <p:spPr>
          <a:xfrm>
            <a:off x="179513" y="1484784"/>
            <a:ext cx="8964488" cy="5632311"/>
          </a:xfrm>
          <a:prstGeom prst="rect">
            <a:avLst/>
          </a:prstGeom>
          <a:noFill/>
        </p:spPr>
        <p:txBody>
          <a:bodyPr wrap="square" rtlCol="0">
            <a:spAutoFit/>
          </a:bodyPr>
          <a:lstStyle/>
          <a:p>
            <a:r>
              <a:rPr lang="en-GB" sz="3600" b="1" dirty="0"/>
              <a:t>Inventories:		$300,000</a:t>
            </a:r>
          </a:p>
          <a:p>
            <a:r>
              <a:rPr lang="en-GB" sz="3600" b="1" dirty="0"/>
              <a:t>Receivables:		$250,000</a:t>
            </a:r>
          </a:p>
          <a:p>
            <a:r>
              <a:rPr lang="en-GB" sz="3600" b="1" dirty="0"/>
              <a:t>Cash:			$50,000</a:t>
            </a:r>
          </a:p>
          <a:p>
            <a:r>
              <a:rPr lang="en-GB" sz="3600" b="1" dirty="0"/>
              <a:t>Payables:			$150,000</a:t>
            </a:r>
          </a:p>
          <a:p>
            <a:r>
              <a:rPr lang="en-GB" sz="3600" b="1" dirty="0"/>
              <a:t>Short-term Loan:	$200,000</a:t>
            </a:r>
          </a:p>
          <a:p>
            <a:r>
              <a:rPr lang="en-GB" sz="3600" b="1" dirty="0"/>
              <a:t>Sales:			$4,000,000</a:t>
            </a:r>
          </a:p>
          <a:p>
            <a:r>
              <a:rPr lang="en-GB" sz="3600" b="1" dirty="0"/>
              <a:t>Cost of Sales:		$2,800,000</a:t>
            </a:r>
          </a:p>
          <a:p>
            <a:r>
              <a:rPr lang="en-GB" sz="3600" b="1" dirty="0"/>
              <a:t>....and notice: No information on </a:t>
            </a:r>
            <a:r>
              <a:rPr lang="en-GB" sz="3600" b="1" i="1" dirty="0"/>
              <a:t>annual purchases</a:t>
            </a:r>
            <a:r>
              <a:rPr lang="en-GB" sz="3600" b="1" dirty="0"/>
              <a:t>.  		</a:t>
            </a:r>
            <a:r>
              <a:rPr lang="en-GB" sz="3600" b="1" dirty="0">
                <a:solidFill>
                  <a:srgbClr val="002060"/>
                </a:solidFill>
              </a:rPr>
              <a:t>							.  </a:t>
            </a:r>
            <a:endParaRPr lang="en-GB" sz="3600" b="1" dirty="0"/>
          </a:p>
        </p:txBody>
      </p:sp>
    </p:spTree>
    <p:extLst>
      <p:ext uri="{BB962C8B-B14F-4D97-AF65-F5344CB8AC3E}">
        <p14:creationId xmlns:p14="http://schemas.microsoft.com/office/powerpoint/2010/main" val="140455576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heckerboard(across)">
                                      <p:cBhvr>
                                        <p:cTn id="13" dur="1000"/>
                                        <p:tgtEl>
                                          <p:spTgt spid="4">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heckerboard(across)">
                                      <p:cBhvr>
                                        <p:cTn id="16" dur="1000"/>
                                        <p:tgtEl>
                                          <p:spTgt spid="4">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heckerboard(across)">
                                      <p:cBhvr>
                                        <p:cTn id="19" dur="1000"/>
                                        <p:tgtEl>
                                          <p:spTgt spid="4">
                                            <p:txEl>
                                              <p:pRg st="2" end="2"/>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1000"/>
                                        <p:tgtEl>
                                          <p:spTgt spid="4">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heckerboard(across)">
                                      <p:cBhvr>
                                        <p:cTn id="25" dur="1000"/>
                                        <p:tgtEl>
                                          <p:spTgt spid="4">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checkerboard(across)">
                                      <p:cBhvr>
                                        <p:cTn id="28" dur="1000"/>
                                        <p:tgtEl>
                                          <p:spTgt spid="4">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checkerboard(across)">
                                      <p:cBhvr>
                                        <p:cTn id="31" dur="10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checkerboard(across)">
                                      <p:cBhvr>
                                        <p:cTn id="36"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17</a:t>
            </a:fld>
            <a:endParaRPr lang="en-GB" dirty="0"/>
          </a:p>
        </p:txBody>
      </p:sp>
      <p:sp>
        <p:nvSpPr>
          <p:cNvPr id="3" name="Rounded Rectangle 2"/>
          <p:cNvSpPr/>
          <p:nvPr/>
        </p:nvSpPr>
        <p:spPr>
          <a:xfrm>
            <a:off x="539552" y="476672"/>
            <a:ext cx="396044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Industry Averages:</a:t>
            </a:r>
          </a:p>
        </p:txBody>
      </p:sp>
      <p:sp>
        <p:nvSpPr>
          <p:cNvPr id="5" name="TextBox 4"/>
          <p:cNvSpPr txBox="1"/>
          <p:nvPr/>
        </p:nvSpPr>
        <p:spPr>
          <a:xfrm>
            <a:off x="891239" y="2060848"/>
            <a:ext cx="5400600" cy="5078313"/>
          </a:xfrm>
          <a:prstGeom prst="rect">
            <a:avLst/>
          </a:prstGeom>
          <a:noFill/>
        </p:spPr>
        <p:txBody>
          <a:bodyPr wrap="square" rtlCol="0">
            <a:spAutoFit/>
          </a:bodyPr>
          <a:lstStyle/>
          <a:p>
            <a:r>
              <a:rPr lang="en-GB" sz="3600" b="1" dirty="0"/>
              <a:t>Inventory Days:	28 days  </a:t>
            </a:r>
          </a:p>
          <a:p>
            <a:r>
              <a:rPr lang="en-GB" sz="3600" b="1" dirty="0"/>
              <a:t>Receivable Days:	15 days  </a:t>
            </a:r>
          </a:p>
          <a:p>
            <a:r>
              <a:rPr lang="en-GB" sz="3600" b="1" dirty="0"/>
              <a:t>Payable Days:		20 days  </a:t>
            </a:r>
          </a:p>
          <a:p>
            <a:endParaRPr lang="en-GB" sz="3600" b="1" dirty="0"/>
          </a:p>
          <a:p>
            <a:r>
              <a:rPr lang="en-GB" sz="3600" b="1" dirty="0"/>
              <a:t>Current Ratio:		1.05 </a:t>
            </a:r>
          </a:p>
          <a:p>
            <a:r>
              <a:rPr lang="en-GB" sz="3600" b="1" dirty="0"/>
              <a:t>1.71 </a:t>
            </a:r>
          </a:p>
          <a:p>
            <a:r>
              <a:rPr lang="en-GB" sz="3600" b="1" dirty="0"/>
              <a:t>Quick Ratio:		0.52 </a:t>
            </a:r>
          </a:p>
          <a:p>
            <a:r>
              <a:rPr lang="en-GB" sz="3600" b="1" dirty="0"/>
              <a:t>0.86</a:t>
            </a:r>
          </a:p>
          <a:p>
            <a:r>
              <a:rPr lang="en-GB" sz="3600" b="1" dirty="0">
                <a:solidFill>
                  <a:srgbClr val="002060"/>
                </a:solidFill>
              </a:rPr>
              <a:t>                             </a:t>
            </a:r>
            <a:endParaRPr lang="en-GB" sz="3600" b="1" dirty="0"/>
          </a:p>
        </p:txBody>
      </p:sp>
      <p:sp>
        <p:nvSpPr>
          <p:cNvPr id="6" name="Oval 5"/>
          <p:cNvSpPr/>
          <p:nvPr/>
        </p:nvSpPr>
        <p:spPr>
          <a:xfrm>
            <a:off x="5796136" y="332656"/>
            <a:ext cx="3024336" cy="151216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Turnover</a:t>
            </a:r>
          </a:p>
          <a:p>
            <a:pPr algn="ctr"/>
            <a:r>
              <a:rPr lang="en-GB" sz="3600" b="1" dirty="0">
                <a:solidFill>
                  <a:schemeClr val="tx1"/>
                </a:solidFill>
              </a:rPr>
              <a:t>ratios...</a:t>
            </a:r>
          </a:p>
        </p:txBody>
      </p:sp>
      <p:sp>
        <p:nvSpPr>
          <p:cNvPr id="7" name="TextBox 6"/>
          <p:cNvSpPr txBox="1"/>
          <p:nvPr/>
        </p:nvSpPr>
        <p:spPr>
          <a:xfrm>
            <a:off x="6372200" y="2060848"/>
            <a:ext cx="1885453" cy="2308324"/>
          </a:xfrm>
          <a:prstGeom prst="rect">
            <a:avLst/>
          </a:prstGeom>
          <a:noFill/>
        </p:spPr>
        <p:txBody>
          <a:bodyPr wrap="none" rtlCol="0">
            <a:spAutoFit/>
          </a:bodyPr>
          <a:lstStyle/>
          <a:p>
            <a:r>
              <a:rPr lang="en-GB" sz="3600" b="1" dirty="0"/>
              <a:t>or 13X</a:t>
            </a:r>
          </a:p>
          <a:p>
            <a:r>
              <a:rPr lang="en-GB" sz="3600" b="1" dirty="0"/>
              <a:t>or  24.3X</a:t>
            </a:r>
          </a:p>
          <a:p>
            <a:r>
              <a:rPr lang="en-GB" sz="3600" b="1" dirty="0"/>
              <a:t>or  18.2X</a:t>
            </a:r>
          </a:p>
          <a:p>
            <a:endParaRPr lang="en-GB" sz="3600" b="1" dirty="0"/>
          </a:p>
        </p:txBody>
      </p:sp>
    </p:spTree>
    <p:extLst>
      <p:ext uri="{BB962C8B-B14F-4D97-AF65-F5344CB8AC3E}">
        <p14:creationId xmlns:p14="http://schemas.microsoft.com/office/powerpoint/2010/main" val="426630745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checkerboard(across)">
                                      <p:cBhvr>
                                        <p:cTn id="13" dur="1000"/>
                                        <p:tgtEl>
                                          <p:spTgt spid="5">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checkerboard(across)">
                                      <p:cBhvr>
                                        <p:cTn id="16" dur="1000"/>
                                        <p:tgtEl>
                                          <p:spTgt spid="5">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checkerboard(across)">
                                      <p:cBhvr>
                                        <p:cTn id="19" dur="10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anim calcmode="lin" valueType="num">
                                      <p:cBhvr>
                                        <p:cTn id="25" dur="2000" fill="hold"/>
                                        <p:tgtEl>
                                          <p:spTgt spid="6"/>
                                        </p:tgtEl>
                                        <p:attrNameLst>
                                          <p:attrName>style.rotation</p:attrName>
                                        </p:attrNameLst>
                                      </p:cBhvr>
                                      <p:tavLst>
                                        <p:tav tm="0">
                                          <p:val>
                                            <p:fltVal val="720"/>
                                          </p:val>
                                        </p:tav>
                                        <p:tav tm="100000">
                                          <p:val>
                                            <p:fltVal val="0"/>
                                          </p:val>
                                        </p:tav>
                                      </p:tavLst>
                                    </p:anim>
                                    <p:anim calcmode="lin" valueType="num">
                                      <p:cBhvr>
                                        <p:cTn id="26" dur="2000" fill="hold"/>
                                        <p:tgtEl>
                                          <p:spTgt spid="6"/>
                                        </p:tgtEl>
                                        <p:attrNameLst>
                                          <p:attrName>ppt_h</p:attrName>
                                        </p:attrNameLst>
                                      </p:cBhvr>
                                      <p:tavLst>
                                        <p:tav tm="0">
                                          <p:val>
                                            <p:fltVal val="0"/>
                                          </p:val>
                                        </p:tav>
                                        <p:tav tm="100000">
                                          <p:val>
                                            <p:strVal val="#ppt_h"/>
                                          </p:val>
                                        </p:tav>
                                      </p:tavLst>
                                    </p:anim>
                                    <p:anim calcmode="lin" valueType="num">
                                      <p:cBhvr>
                                        <p:cTn id="27" dur="2000" fill="hold"/>
                                        <p:tgtEl>
                                          <p:spTgt spid="6"/>
                                        </p:tgtEl>
                                        <p:attrNameLst>
                                          <p:attrName>ppt_w</p:attrName>
                                        </p:attrNameLst>
                                      </p:cBhvr>
                                      <p:tavLst>
                                        <p:tav tm="0">
                                          <p:val>
                                            <p:fltVal val="0"/>
                                          </p:val>
                                        </p:tav>
                                        <p:tav tm="100000">
                                          <p:val>
                                            <p:strVal val="#ppt_w"/>
                                          </p:val>
                                        </p:tav>
                                      </p:tavLst>
                                    </p:anim>
                                  </p:childTnLst>
                                </p:cTn>
                              </p:par>
                              <p:par>
                                <p:cTn id="28" presetID="15" presetClass="entr" presetSubtype="0" fill="hold"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 calcmode="lin" valueType="num">
                                      <p:cBhvr>
                                        <p:cTn id="30" dur="2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31" dur="2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32" dur="2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3" dur="2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 calcmode="lin" valueType="num">
                                      <p:cBhvr>
                                        <p:cTn id="36" dur="2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7" dur="2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8" dur="2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9" dur="2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p:cTn id="42" dur="2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43" dur="2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44" dur="2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5" dur="2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checkerboard(across)">
                                      <p:cBhvr>
                                        <p:cTn id="50" dur="1000"/>
                                        <p:tgtEl>
                                          <p:spTgt spid="5">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Effect transition="in" filter="checkerboard(across)">
                                      <p:cBhvr>
                                        <p:cTn id="55" dur="1000"/>
                                        <p:tgtEl>
                                          <p:spTgt spid="5">
                                            <p:txEl>
                                              <p:pRg st="5" end="5"/>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Effect transition="in" filter="checkerboard(across)">
                                      <p:cBhvr>
                                        <p:cTn id="58" dur="1000"/>
                                        <p:tgtEl>
                                          <p:spTgt spid="5">
                                            <p:txEl>
                                              <p:pRg st="6" end="6"/>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checkerboard(across)">
                                      <p:cBhvr>
                                        <p:cTn id="61" dur="1000"/>
                                        <p:tgtEl>
                                          <p:spTgt spid="5">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animEffect transition="in" filter="checkerboard(across)">
                                      <p:cBhvr>
                                        <p:cTn id="66" dur="1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18</a:t>
            </a:fld>
            <a:endParaRPr lang="en-GB" dirty="0"/>
          </a:p>
        </p:txBody>
      </p:sp>
      <p:sp>
        <p:nvSpPr>
          <p:cNvPr id="3" name="Rounded Rectangle 2"/>
          <p:cNvSpPr/>
          <p:nvPr/>
        </p:nvSpPr>
        <p:spPr>
          <a:xfrm>
            <a:off x="179512" y="332656"/>
            <a:ext cx="784887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From Zog Company data:</a:t>
            </a:r>
          </a:p>
        </p:txBody>
      </p:sp>
      <p:sp>
        <p:nvSpPr>
          <p:cNvPr id="4" name="TextBox 3"/>
          <p:cNvSpPr txBox="1"/>
          <p:nvPr/>
        </p:nvSpPr>
        <p:spPr>
          <a:xfrm>
            <a:off x="323528" y="1844824"/>
            <a:ext cx="6644768" cy="4524315"/>
          </a:xfrm>
          <a:prstGeom prst="rect">
            <a:avLst/>
          </a:prstGeom>
          <a:noFill/>
        </p:spPr>
        <p:txBody>
          <a:bodyPr wrap="none" rtlCol="0">
            <a:spAutoFit/>
          </a:bodyPr>
          <a:lstStyle/>
          <a:p>
            <a:r>
              <a:rPr lang="en-GB" sz="3600" b="1" dirty="0"/>
              <a:t>Inventories:	$300,000</a:t>
            </a:r>
          </a:p>
          <a:p>
            <a:r>
              <a:rPr lang="en-GB" sz="3600" b="1" dirty="0"/>
              <a:t>Receivables:	$250,000</a:t>
            </a:r>
          </a:p>
          <a:p>
            <a:r>
              <a:rPr lang="en-GB" sz="3600" b="1" dirty="0"/>
              <a:t>Cash:		$50,000</a:t>
            </a:r>
          </a:p>
          <a:p>
            <a:r>
              <a:rPr lang="en-GB" sz="3600" b="1" dirty="0"/>
              <a:t>Payables:		$150,000</a:t>
            </a:r>
          </a:p>
          <a:p>
            <a:r>
              <a:rPr lang="en-GB" sz="3600" b="1" dirty="0"/>
              <a:t>S.T. Loan:		$200,000</a:t>
            </a:r>
          </a:p>
          <a:p>
            <a:r>
              <a:rPr lang="en-GB" sz="3600" b="1" dirty="0"/>
              <a:t>Sales:		$4,000,000</a:t>
            </a:r>
          </a:p>
          <a:p>
            <a:r>
              <a:rPr lang="en-GB" sz="3600" b="1" dirty="0"/>
              <a:t>Cost of Sales:	$2,800,000</a:t>
            </a:r>
          </a:p>
          <a:p>
            <a:r>
              <a:rPr lang="en-GB" sz="3600" b="1" dirty="0"/>
              <a:t>                                                              </a:t>
            </a:r>
          </a:p>
        </p:txBody>
      </p:sp>
      <p:sp>
        <p:nvSpPr>
          <p:cNvPr id="5" name="Freeform 4"/>
          <p:cNvSpPr/>
          <p:nvPr/>
        </p:nvSpPr>
        <p:spPr>
          <a:xfrm>
            <a:off x="2987824" y="1772816"/>
            <a:ext cx="2553850" cy="1819374"/>
          </a:xfrm>
          <a:custGeom>
            <a:avLst/>
            <a:gdLst>
              <a:gd name="connsiteX0" fmla="*/ 2111604 w 2553850"/>
              <a:gd name="connsiteY0" fmla="*/ 377073 h 1819374"/>
              <a:gd name="connsiteX1" fmla="*/ 2092750 w 2553850"/>
              <a:gd name="connsiteY1" fmla="*/ 216817 h 1819374"/>
              <a:gd name="connsiteX2" fmla="*/ 2073896 w 2553850"/>
              <a:gd name="connsiteY2" fmla="*/ 188536 h 1819374"/>
              <a:gd name="connsiteX3" fmla="*/ 2045616 w 2553850"/>
              <a:gd name="connsiteY3" fmla="*/ 179110 h 1819374"/>
              <a:gd name="connsiteX4" fmla="*/ 2017336 w 2553850"/>
              <a:gd name="connsiteY4" fmla="*/ 160256 h 1819374"/>
              <a:gd name="connsiteX5" fmla="*/ 1989055 w 2553850"/>
              <a:gd name="connsiteY5" fmla="*/ 131976 h 1819374"/>
              <a:gd name="connsiteX6" fmla="*/ 1951348 w 2553850"/>
              <a:gd name="connsiteY6" fmla="*/ 122549 h 1819374"/>
              <a:gd name="connsiteX7" fmla="*/ 1923068 w 2553850"/>
              <a:gd name="connsiteY7" fmla="*/ 113122 h 1819374"/>
              <a:gd name="connsiteX8" fmla="*/ 1875934 w 2553850"/>
              <a:gd name="connsiteY8" fmla="*/ 103695 h 1819374"/>
              <a:gd name="connsiteX9" fmla="*/ 1847653 w 2553850"/>
              <a:gd name="connsiteY9" fmla="*/ 94268 h 1819374"/>
              <a:gd name="connsiteX10" fmla="*/ 1809946 w 2553850"/>
              <a:gd name="connsiteY10" fmla="*/ 75415 h 1819374"/>
              <a:gd name="connsiteX11" fmla="*/ 1743958 w 2553850"/>
              <a:gd name="connsiteY11" fmla="*/ 65988 h 1819374"/>
              <a:gd name="connsiteX12" fmla="*/ 1668544 w 2553850"/>
              <a:gd name="connsiteY12" fmla="*/ 47134 h 1819374"/>
              <a:gd name="connsiteX13" fmla="*/ 1583703 w 2553850"/>
              <a:gd name="connsiteY13" fmla="*/ 28281 h 1819374"/>
              <a:gd name="connsiteX14" fmla="*/ 1423447 w 2553850"/>
              <a:gd name="connsiteY14" fmla="*/ 18854 h 1819374"/>
              <a:gd name="connsiteX15" fmla="*/ 1329179 w 2553850"/>
              <a:gd name="connsiteY15" fmla="*/ 9427 h 1819374"/>
              <a:gd name="connsiteX16" fmla="*/ 1027521 w 2553850"/>
              <a:gd name="connsiteY16" fmla="*/ 0 h 1819374"/>
              <a:gd name="connsiteX17" fmla="*/ 754144 w 2553850"/>
              <a:gd name="connsiteY17" fmla="*/ 9427 h 1819374"/>
              <a:gd name="connsiteX18" fmla="*/ 707010 w 2553850"/>
              <a:gd name="connsiteY18" fmla="*/ 18854 h 1819374"/>
              <a:gd name="connsiteX19" fmla="*/ 612742 w 2553850"/>
              <a:gd name="connsiteY19" fmla="*/ 37708 h 1819374"/>
              <a:gd name="connsiteX20" fmla="*/ 556181 w 2553850"/>
              <a:gd name="connsiteY20" fmla="*/ 56561 h 1819374"/>
              <a:gd name="connsiteX21" fmla="*/ 527901 w 2553850"/>
              <a:gd name="connsiteY21" fmla="*/ 65988 h 1819374"/>
              <a:gd name="connsiteX22" fmla="*/ 471340 w 2553850"/>
              <a:gd name="connsiteY22" fmla="*/ 94268 h 1819374"/>
              <a:gd name="connsiteX23" fmla="*/ 414779 w 2553850"/>
              <a:gd name="connsiteY23" fmla="*/ 141402 h 1819374"/>
              <a:gd name="connsiteX24" fmla="*/ 386498 w 2553850"/>
              <a:gd name="connsiteY24" fmla="*/ 169683 h 1819374"/>
              <a:gd name="connsiteX25" fmla="*/ 329938 w 2553850"/>
              <a:gd name="connsiteY25" fmla="*/ 197963 h 1819374"/>
              <a:gd name="connsiteX26" fmla="*/ 292230 w 2553850"/>
              <a:gd name="connsiteY26" fmla="*/ 245097 h 1819374"/>
              <a:gd name="connsiteX27" fmla="*/ 235670 w 2553850"/>
              <a:gd name="connsiteY27" fmla="*/ 329939 h 1819374"/>
              <a:gd name="connsiteX28" fmla="*/ 216816 w 2553850"/>
              <a:gd name="connsiteY28" fmla="*/ 358219 h 1819374"/>
              <a:gd name="connsiteX29" fmla="*/ 188536 w 2553850"/>
              <a:gd name="connsiteY29" fmla="*/ 386499 h 1819374"/>
              <a:gd name="connsiteX30" fmla="*/ 160255 w 2553850"/>
              <a:gd name="connsiteY30" fmla="*/ 490194 h 1819374"/>
              <a:gd name="connsiteX31" fmla="*/ 141402 w 2553850"/>
              <a:gd name="connsiteY31" fmla="*/ 518475 h 1819374"/>
              <a:gd name="connsiteX32" fmla="*/ 103694 w 2553850"/>
              <a:gd name="connsiteY32" fmla="*/ 603316 h 1819374"/>
              <a:gd name="connsiteX33" fmla="*/ 75414 w 2553850"/>
              <a:gd name="connsiteY33" fmla="*/ 659877 h 1819374"/>
              <a:gd name="connsiteX34" fmla="*/ 56560 w 2553850"/>
              <a:gd name="connsiteY34" fmla="*/ 716438 h 1819374"/>
              <a:gd name="connsiteX35" fmla="*/ 47134 w 2553850"/>
              <a:gd name="connsiteY35" fmla="*/ 744718 h 1819374"/>
              <a:gd name="connsiteX36" fmla="*/ 37707 w 2553850"/>
              <a:gd name="connsiteY36" fmla="*/ 772998 h 1819374"/>
              <a:gd name="connsiteX37" fmla="*/ 28280 w 2553850"/>
              <a:gd name="connsiteY37" fmla="*/ 810706 h 1819374"/>
              <a:gd name="connsiteX38" fmla="*/ 9426 w 2553850"/>
              <a:gd name="connsiteY38" fmla="*/ 961534 h 1819374"/>
              <a:gd name="connsiteX39" fmla="*/ 0 w 2553850"/>
              <a:gd name="connsiteY39" fmla="*/ 1084083 h 1819374"/>
              <a:gd name="connsiteX40" fmla="*/ 9426 w 2553850"/>
              <a:gd name="connsiteY40" fmla="*/ 1385741 h 1819374"/>
              <a:gd name="connsiteX41" fmla="*/ 18853 w 2553850"/>
              <a:gd name="connsiteY41" fmla="*/ 1432875 h 1819374"/>
              <a:gd name="connsiteX42" fmla="*/ 65987 w 2553850"/>
              <a:gd name="connsiteY42" fmla="*/ 1517716 h 1819374"/>
              <a:gd name="connsiteX43" fmla="*/ 94268 w 2553850"/>
              <a:gd name="connsiteY43" fmla="*/ 1545996 h 1819374"/>
              <a:gd name="connsiteX44" fmla="*/ 113121 w 2553850"/>
              <a:gd name="connsiteY44" fmla="*/ 1574277 h 1819374"/>
              <a:gd name="connsiteX45" fmla="*/ 141402 w 2553850"/>
              <a:gd name="connsiteY45" fmla="*/ 1593130 h 1819374"/>
              <a:gd name="connsiteX46" fmla="*/ 169682 w 2553850"/>
              <a:gd name="connsiteY46" fmla="*/ 1621411 h 1819374"/>
              <a:gd name="connsiteX47" fmla="*/ 226243 w 2553850"/>
              <a:gd name="connsiteY47" fmla="*/ 1649691 h 1819374"/>
              <a:gd name="connsiteX48" fmla="*/ 254523 w 2553850"/>
              <a:gd name="connsiteY48" fmla="*/ 1668545 h 1819374"/>
              <a:gd name="connsiteX49" fmla="*/ 339364 w 2553850"/>
              <a:gd name="connsiteY49" fmla="*/ 1687398 h 1819374"/>
              <a:gd name="connsiteX50" fmla="*/ 461913 w 2553850"/>
              <a:gd name="connsiteY50" fmla="*/ 1725106 h 1819374"/>
              <a:gd name="connsiteX51" fmla="*/ 575035 w 2553850"/>
              <a:gd name="connsiteY51" fmla="*/ 1753386 h 1819374"/>
              <a:gd name="connsiteX52" fmla="*/ 659876 w 2553850"/>
              <a:gd name="connsiteY52" fmla="*/ 1772240 h 1819374"/>
              <a:gd name="connsiteX53" fmla="*/ 763571 w 2553850"/>
              <a:gd name="connsiteY53" fmla="*/ 1791093 h 1819374"/>
              <a:gd name="connsiteX54" fmla="*/ 838985 w 2553850"/>
              <a:gd name="connsiteY54" fmla="*/ 1800520 h 1819374"/>
              <a:gd name="connsiteX55" fmla="*/ 970960 w 2553850"/>
              <a:gd name="connsiteY55" fmla="*/ 1819374 h 1819374"/>
              <a:gd name="connsiteX56" fmla="*/ 1725105 w 2553850"/>
              <a:gd name="connsiteY56" fmla="*/ 1809947 h 1819374"/>
              <a:gd name="connsiteX57" fmla="*/ 1857080 w 2553850"/>
              <a:gd name="connsiteY57" fmla="*/ 1791093 h 1819374"/>
              <a:gd name="connsiteX58" fmla="*/ 1885360 w 2553850"/>
              <a:gd name="connsiteY58" fmla="*/ 1781666 h 1819374"/>
              <a:gd name="connsiteX59" fmla="*/ 1960775 w 2553850"/>
              <a:gd name="connsiteY59" fmla="*/ 1762813 h 1819374"/>
              <a:gd name="connsiteX60" fmla="*/ 2026762 w 2553850"/>
              <a:gd name="connsiteY60" fmla="*/ 1725106 h 1819374"/>
              <a:gd name="connsiteX61" fmla="*/ 2055043 w 2553850"/>
              <a:gd name="connsiteY61" fmla="*/ 1715679 h 1819374"/>
              <a:gd name="connsiteX62" fmla="*/ 2083323 w 2553850"/>
              <a:gd name="connsiteY62" fmla="*/ 1696825 h 1819374"/>
              <a:gd name="connsiteX63" fmla="*/ 2111604 w 2553850"/>
              <a:gd name="connsiteY63" fmla="*/ 1668545 h 1819374"/>
              <a:gd name="connsiteX64" fmla="*/ 2139884 w 2553850"/>
              <a:gd name="connsiteY64" fmla="*/ 1659118 h 1819374"/>
              <a:gd name="connsiteX65" fmla="*/ 2243579 w 2553850"/>
              <a:gd name="connsiteY65" fmla="*/ 1583703 h 1819374"/>
              <a:gd name="connsiteX66" fmla="*/ 2281286 w 2553850"/>
              <a:gd name="connsiteY66" fmla="*/ 1555423 h 1819374"/>
              <a:gd name="connsiteX67" fmla="*/ 2337847 w 2553850"/>
              <a:gd name="connsiteY67" fmla="*/ 1480009 h 1819374"/>
              <a:gd name="connsiteX68" fmla="*/ 2366127 w 2553850"/>
              <a:gd name="connsiteY68" fmla="*/ 1451728 h 1819374"/>
              <a:gd name="connsiteX69" fmla="*/ 2403835 w 2553850"/>
              <a:gd name="connsiteY69" fmla="*/ 1385741 h 1819374"/>
              <a:gd name="connsiteX70" fmla="*/ 2422688 w 2553850"/>
              <a:gd name="connsiteY70" fmla="*/ 1357460 h 1819374"/>
              <a:gd name="connsiteX71" fmla="*/ 2432115 w 2553850"/>
              <a:gd name="connsiteY71" fmla="*/ 1329180 h 1819374"/>
              <a:gd name="connsiteX72" fmla="*/ 2450969 w 2553850"/>
              <a:gd name="connsiteY72" fmla="*/ 1300899 h 1819374"/>
              <a:gd name="connsiteX73" fmla="*/ 2498103 w 2553850"/>
              <a:gd name="connsiteY73" fmla="*/ 1197205 h 1819374"/>
              <a:gd name="connsiteX74" fmla="*/ 2516956 w 2553850"/>
              <a:gd name="connsiteY74" fmla="*/ 1084083 h 1819374"/>
              <a:gd name="connsiteX75" fmla="*/ 2535810 w 2553850"/>
              <a:gd name="connsiteY75" fmla="*/ 914400 h 1819374"/>
              <a:gd name="connsiteX76" fmla="*/ 2535810 w 2553850"/>
              <a:gd name="connsiteY76" fmla="*/ 377073 h 1819374"/>
              <a:gd name="connsiteX77" fmla="*/ 2498103 w 2553850"/>
              <a:gd name="connsiteY77" fmla="*/ 235670 h 1819374"/>
              <a:gd name="connsiteX78" fmla="*/ 2432115 w 2553850"/>
              <a:gd name="connsiteY78" fmla="*/ 216817 h 1819374"/>
              <a:gd name="connsiteX79" fmla="*/ 2384981 w 2553850"/>
              <a:gd name="connsiteY79" fmla="*/ 207390 h 1819374"/>
              <a:gd name="connsiteX80" fmla="*/ 2007909 w 2553850"/>
              <a:gd name="connsiteY80" fmla="*/ 216817 h 1819374"/>
              <a:gd name="connsiteX81" fmla="*/ 1951348 w 2553850"/>
              <a:gd name="connsiteY81" fmla="*/ 245097 h 1819374"/>
              <a:gd name="connsiteX82" fmla="*/ 1923068 w 2553850"/>
              <a:gd name="connsiteY82" fmla="*/ 263951 h 181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553850" h="1819374">
                <a:moveTo>
                  <a:pt x="2111604" y="377073"/>
                </a:moveTo>
                <a:cubicBezTo>
                  <a:pt x="2110793" y="367342"/>
                  <a:pt x="2105386" y="250512"/>
                  <a:pt x="2092750" y="216817"/>
                </a:cubicBezTo>
                <a:cubicBezTo>
                  <a:pt x="2088772" y="206209"/>
                  <a:pt x="2082743" y="195614"/>
                  <a:pt x="2073896" y="188536"/>
                </a:cubicBezTo>
                <a:cubicBezTo>
                  <a:pt x="2066137" y="182329"/>
                  <a:pt x="2055043" y="182252"/>
                  <a:pt x="2045616" y="179110"/>
                </a:cubicBezTo>
                <a:cubicBezTo>
                  <a:pt x="2036189" y="172825"/>
                  <a:pt x="2026040" y="167509"/>
                  <a:pt x="2017336" y="160256"/>
                </a:cubicBezTo>
                <a:cubicBezTo>
                  <a:pt x="2007094" y="151721"/>
                  <a:pt x="2000630" y="138590"/>
                  <a:pt x="1989055" y="131976"/>
                </a:cubicBezTo>
                <a:cubicBezTo>
                  <a:pt x="1977806" y="125548"/>
                  <a:pt x="1963805" y="126108"/>
                  <a:pt x="1951348" y="122549"/>
                </a:cubicBezTo>
                <a:cubicBezTo>
                  <a:pt x="1941794" y="119819"/>
                  <a:pt x="1932708" y="115532"/>
                  <a:pt x="1923068" y="113122"/>
                </a:cubicBezTo>
                <a:cubicBezTo>
                  <a:pt x="1907524" y="109236"/>
                  <a:pt x="1891478" y="107581"/>
                  <a:pt x="1875934" y="103695"/>
                </a:cubicBezTo>
                <a:cubicBezTo>
                  <a:pt x="1866294" y="101285"/>
                  <a:pt x="1856787" y="98182"/>
                  <a:pt x="1847653" y="94268"/>
                </a:cubicBezTo>
                <a:cubicBezTo>
                  <a:pt x="1834737" y="88733"/>
                  <a:pt x="1823503" y="79112"/>
                  <a:pt x="1809946" y="75415"/>
                </a:cubicBezTo>
                <a:cubicBezTo>
                  <a:pt x="1788510" y="69569"/>
                  <a:pt x="1765954" y="69130"/>
                  <a:pt x="1743958" y="65988"/>
                </a:cubicBezTo>
                <a:cubicBezTo>
                  <a:pt x="1693428" y="49144"/>
                  <a:pt x="1736790" y="62299"/>
                  <a:pt x="1668544" y="47134"/>
                </a:cubicBezTo>
                <a:cubicBezTo>
                  <a:pt x="1644233" y="41732"/>
                  <a:pt x="1607750" y="30467"/>
                  <a:pt x="1583703" y="28281"/>
                </a:cubicBezTo>
                <a:cubicBezTo>
                  <a:pt x="1530412" y="23436"/>
                  <a:pt x="1476812" y="22807"/>
                  <a:pt x="1423447" y="18854"/>
                </a:cubicBezTo>
                <a:cubicBezTo>
                  <a:pt x="1391954" y="16521"/>
                  <a:pt x="1360723" y="10929"/>
                  <a:pt x="1329179" y="9427"/>
                </a:cubicBezTo>
                <a:cubicBezTo>
                  <a:pt x="1228691" y="4642"/>
                  <a:pt x="1128074" y="3142"/>
                  <a:pt x="1027521" y="0"/>
                </a:cubicBezTo>
                <a:cubicBezTo>
                  <a:pt x="936395" y="3142"/>
                  <a:pt x="845166" y="4073"/>
                  <a:pt x="754144" y="9427"/>
                </a:cubicBezTo>
                <a:cubicBezTo>
                  <a:pt x="738149" y="10368"/>
                  <a:pt x="722774" y="15988"/>
                  <a:pt x="707010" y="18854"/>
                </a:cubicBezTo>
                <a:cubicBezTo>
                  <a:pt x="663883" y="26695"/>
                  <a:pt x="651224" y="26164"/>
                  <a:pt x="612742" y="37708"/>
                </a:cubicBezTo>
                <a:cubicBezTo>
                  <a:pt x="593707" y="43419"/>
                  <a:pt x="575035" y="50277"/>
                  <a:pt x="556181" y="56561"/>
                </a:cubicBezTo>
                <a:cubicBezTo>
                  <a:pt x="546754" y="59703"/>
                  <a:pt x="536169" y="60476"/>
                  <a:pt x="527901" y="65988"/>
                </a:cubicBezTo>
                <a:cubicBezTo>
                  <a:pt x="491352" y="90354"/>
                  <a:pt x="510369" y="81259"/>
                  <a:pt x="471340" y="94268"/>
                </a:cubicBezTo>
                <a:cubicBezTo>
                  <a:pt x="388715" y="176893"/>
                  <a:pt x="493526" y="75780"/>
                  <a:pt x="414779" y="141402"/>
                </a:cubicBezTo>
                <a:cubicBezTo>
                  <a:pt x="404537" y="149937"/>
                  <a:pt x="396740" y="161148"/>
                  <a:pt x="386498" y="169683"/>
                </a:cubicBezTo>
                <a:cubicBezTo>
                  <a:pt x="362134" y="189986"/>
                  <a:pt x="358280" y="188515"/>
                  <a:pt x="329938" y="197963"/>
                </a:cubicBezTo>
                <a:cubicBezTo>
                  <a:pt x="308708" y="261652"/>
                  <a:pt x="338151" y="192616"/>
                  <a:pt x="292230" y="245097"/>
                </a:cubicBezTo>
                <a:cubicBezTo>
                  <a:pt x="292218" y="245110"/>
                  <a:pt x="245102" y="315791"/>
                  <a:pt x="235670" y="329939"/>
                </a:cubicBezTo>
                <a:cubicBezTo>
                  <a:pt x="229386" y="339366"/>
                  <a:pt x="224827" y="350208"/>
                  <a:pt x="216816" y="358219"/>
                </a:cubicBezTo>
                <a:lnTo>
                  <a:pt x="188536" y="386499"/>
                </a:lnTo>
                <a:cubicBezTo>
                  <a:pt x="183476" y="411797"/>
                  <a:pt x="173924" y="469689"/>
                  <a:pt x="160255" y="490194"/>
                </a:cubicBezTo>
                <a:cubicBezTo>
                  <a:pt x="153971" y="499621"/>
                  <a:pt x="146003" y="508122"/>
                  <a:pt x="141402" y="518475"/>
                </a:cubicBezTo>
                <a:cubicBezTo>
                  <a:pt x="96532" y="619433"/>
                  <a:pt x="146361" y="539315"/>
                  <a:pt x="103694" y="603316"/>
                </a:cubicBezTo>
                <a:cubicBezTo>
                  <a:pt x="69324" y="706434"/>
                  <a:pt x="124137" y="550252"/>
                  <a:pt x="75414" y="659877"/>
                </a:cubicBezTo>
                <a:cubicBezTo>
                  <a:pt x="67343" y="678038"/>
                  <a:pt x="62844" y="697584"/>
                  <a:pt x="56560" y="716438"/>
                </a:cubicBezTo>
                <a:lnTo>
                  <a:pt x="47134" y="744718"/>
                </a:lnTo>
                <a:cubicBezTo>
                  <a:pt x="43992" y="754145"/>
                  <a:pt x="40117" y="763358"/>
                  <a:pt x="37707" y="772998"/>
                </a:cubicBezTo>
                <a:cubicBezTo>
                  <a:pt x="34565" y="785567"/>
                  <a:pt x="30821" y="798001"/>
                  <a:pt x="28280" y="810706"/>
                </a:cubicBezTo>
                <a:cubicBezTo>
                  <a:pt x="17493" y="864641"/>
                  <a:pt x="14424" y="904050"/>
                  <a:pt x="9426" y="961534"/>
                </a:cubicBezTo>
                <a:cubicBezTo>
                  <a:pt x="5877" y="1002350"/>
                  <a:pt x="3142" y="1043233"/>
                  <a:pt x="0" y="1084083"/>
                </a:cubicBezTo>
                <a:cubicBezTo>
                  <a:pt x="3142" y="1184636"/>
                  <a:pt x="3996" y="1285286"/>
                  <a:pt x="9426" y="1385741"/>
                </a:cubicBezTo>
                <a:cubicBezTo>
                  <a:pt x="10291" y="1401740"/>
                  <a:pt x="14967" y="1417331"/>
                  <a:pt x="18853" y="1432875"/>
                </a:cubicBezTo>
                <a:cubicBezTo>
                  <a:pt x="26756" y="1464484"/>
                  <a:pt x="42585" y="1494315"/>
                  <a:pt x="65987" y="1517716"/>
                </a:cubicBezTo>
                <a:cubicBezTo>
                  <a:pt x="75414" y="1527143"/>
                  <a:pt x="85733" y="1535754"/>
                  <a:pt x="94268" y="1545996"/>
                </a:cubicBezTo>
                <a:cubicBezTo>
                  <a:pt x="101521" y="1554700"/>
                  <a:pt x="105110" y="1566266"/>
                  <a:pt x="113121" y="1574277"/>
                </a:cubicBezTo>
                <a:cubicBezTo>
                  <a:pt x="121132" y="1582288"/>
                  <a:pt x="132698" y="1585877"/>
                  <a:pt x="141402" y="1593130"/>
                </a:cubicBezTo>
                <a:cubicBezTo>
                  <a:pt x="151644" y="1601665"/>
                  <a:pt x="159440" y="1612876"/>
                  <a:pt x="169682" y="1621411"/>
                </a:cubicBezTo>
                <a:cubicBezTo>
                  <a:pt x="194046" y="1641715"/>
                  <a:pt x="197901" y="1640244"/>
                  <a:pt x="226243" y="1649691"/>
                </a:cubicBezTo>
                <a:cubicBezTo>
                  <a:pt x="235670" y="1655976"/>
                  <a:pt x="244110" y="1664082"/>
                  <a:pt x="254523" y="1668545"/>
                </a:cubicBezTo>
                <a:cubicBezTo>
                  <a:pt x="266176" y="1673539"/>
                  <a:pt x="330970" y="1685719"/>
                  <a:pt x="339364" y="1687398"/>
                </a:cubicBezTo>
                <a:cubicBezTo>
                  <a:pt x="409209" y="1733961"/>
                  <a:pt x="314391" y="1675934"/>
                  <a:pt x="461913" y="1725106"/>
                </a:cubicBezTo>
                <a:cubicBezTo>
                  <a:pt x="536607" y="1750003"/>
                  <a:pt x="498871" y="1740692"/>
                  <a:pt x="575035" y="1753386"/>
                </a:cubicBezTo>
                <a:cubicBezTo>
                  <a:pt x="624895" y="1770007"/>
                  <a:pt x="586882" y="1758969"/>
                  <a:pt x="659876" y="1772240"/>
                </a:cubicBezTo>
                <a:cubicBezTo>
                  <a:pt x="719405" y="1783063"/>
                  <a:pt x="698778" y="1781837"/>
                  <a:pt x="763571" y="1791093"/>
                </a:cubicBezTo>
                <a:cubicBezTo>
                  <a:pt x="788650" y="1794676"/>
                  <a:pt x="813847" y="1797378"/>
                  <a:pt x="838985" y="1800520"/>
                </a:cubicBezTo>
                <a:cubicBezTo>
                  <a:pt x="891322" y="1817966"/>
                  <a:pt x="888348" y="1819374"/>
                  <a:pt x="970960" y="1819374"/>
                </a:cubicBezTo>
                <a:cubicBezTo>
                  <a:pt x="1222361" y="1819374"/>
                  <a:pt x="1473723" y="1813089"/>
                  <a:pt x="1725105" y="1809947"/>
                </a:cubicBezTo>
                <a:cubicBezTo>
                  <a:pt x="1777897" y="1804081"/>
                  <a:pt x="1809058" y="1803099"/>
                  <a:pt x="1857080" y="1791093"/>
                </a:cubicBezTo>
                <a:cubicBezTo>
                  <a:pt x="1866720" y="1788683"/>
                  <a:pt x="1875720" y="1784076"/>
                  <a:pt x="1885360" y="1781666"/>
                </a:cubicBezTo>
                <a:lnTo>
                  <a:pt x="1960775" y="1762813"/>
                </a:lnTo>
                <a:cubicBezTo>
                  <a:pt x="1989178" y="1743877"/>
                  <a:pt x="1993271" y="1739459"/>
                  <a:pt x="2026762" y="1725106"/>
                </a:cubicBezTo>
                <a:cubicBezTo>
                  <a:pt x="2035896" y="1721192"/>
                  <a:pt x="2045616" y="1718821"/>
                  <a:pt x="2055043" y="1715679"/>
                </a:cubicBezTo>
                <a:cubicBezTo>
                  <a:pt x="2064470" y="1709394"/>
                  <a:pt x="2074619" y="1704078"/>
                  <a:pt x="2083323" y="1696825"/>
                </a:cubicBezTo>
                <a:cubicBezTo>
                  <a:pt x="2093565" y="1688290"/>
                  <a:pt x="2100511" y="1675940"/>
                  <a:pt x="2111604" y="1668545"/>
                </a:cubicBezTo>
                <a:cubicBezTo>
                  <a:pt x="2119872" y="1663033"/>
                  <a:pt x="2130457" y="1662260"/>
                  <a:pt x="2139884" y="1659118"/>
                </a:cubicBezTo>
                <a:lnTo>
                  <a:pt x="2243579" y="1583703"/>
                </a:lnTo>
                <a:cubicBezTo>
                  <a:pt x="2256249" y="1574412"/>
                  <a:pt x="2271859" y="1567992"/>
                  <a:pt x="2281286" y="1555423"/>
                </a:cubicBezTo>
                <a:cubicBezTo>
                  <a:pt x="2300140" y="1530285"/>
                  <a:pt x="2315628" y="1502229"/>
                  <a:pt x="2337847" y="1480009"/>
                </a:cubicBezTo>
                <a:cubicBezTo>
                  <a:pt x="2347274" y="1470582"/>
                  <a:pt x="2357592" y="1461970"/>
                  <a:pt x="2366127" y="1451728"/>
                </a:cubicBezTo>
                <a:cubicBezTo>
                  <a:pt x="2387007" y="1426672"/>
                  <a:pt x="2387070" y="1415080"/>
                  <a:pt x="2403835" y="1385741"/>
                </a:cubicBezTo>
                <a:cubicBezTo>
                  <a:pt x="2409456" y="1375904"/>
                  <a:pt x="2417621" y="1367594"/>
                  <a:pt x="2422688" y="1357460"/>
                </a:cubicBezTo>
                <a:cubicBezTo>
                  <a:pt x="2427132" y="1348572"/>
                  <a:pt x="2427671" y="1338068"/>
                  <a:pt x="2432115" y="1329180"/>
                </a:cubicBezTo>
                <a:cubicBezTo>
                  <a:pt x="2437182" y="1319046"/>
                  <a:pt x="2445467" y="1310803"/>
                  <a:pt x="2450969" y="1300899"/>
                </a:cubicBezTo>
                <a:cubicBezTo>
                  <a:pt x="2476573" y="1254811"/>
                  <a:pt x="2479643" y="1243353"/>
                  <a:pt x="2498103" y="1197205"/>
                </a:cubicBezTo>
                <a:cubicBezTo>
                  <a:pt x="2504387" y="1159498"/>
                  <a:pt x="2513495" y="1122153"/>
                  <a:pt x="2516956" y="1084083"/>
                </a:cubicBezTo>
                <a:cubicBezTo>
                  <a:pt x="2528395" y="958260"/>
                  <a:pt x="2521475" y="1014747"/>
                  <a:pt x="2535810" y="914400"/>
                </a:cubicBezTo>
                <a:cubicBezTo>
                  <a:pt x="2550389" y="681137"/>
                  <a:pt x="2553850" y="695776"/>
                  <a:pt x="2535810" y="377073"/>
                </a:cubicBezTo>
                <a:cubicBezTo>
                  <a:pt x="2535033" y="363348"/>
                  <a:pt x="2532250" y="262988"/>
                  <a:pt x="2498103" y="235670"/>
                </a:cubicBezTo>
                <a:cubicBezTo>
                  <a:pt x="2492049" y="230827"/>
                  <a:pt x="2434456" y="217337"/>
                  <a:pt x="2432115" y="216817"/>
                </a:cubicBezTo>
                <a:cubicBezTo>
                  <a:pt x="2416474" y="213341"/>
                  <a:pt x="2400692" y="210532"/>
                  <a:pt x="2384981" y="207390"/>
                </a:cubicBezTo>
                <a:cubicBezTo>
                  <a:pt x="2259290" y="210532"/>
                  <a:pt x="2133503" y="210975"/>
                  <a:pt x="2007909" y="216817"/>
                </a:cubicBezTo>
                <a:cubicBezTo>
                  <a:pt x="1981784" y="218032"/>
                  <a:pt x="1973183" y="234179"/>
                  <a:pt x="1951348" y="245097"/>
                </a:cubicBezTo>
                <a:cubicBezTo>
                  <a:pt x="1920087" y="260728"/>
                  <a:pt x="1923068" y="242940"/>
                  <a:pt x="1923068" y="263951"/>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Rounded Rectangle 5"/>
          <p:cNvSpPr/>
          <p:nvPr/>
        </p:nvSpPr>
        <p:spPr>
          <a:xfrm>
            <a:off x="5724128" y="1988840"/>
            <a:ext cx="3312368" cy="10584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Current Assets:</a:t>
            </a:r>
          </a:p>
          <a:p>
            <a:pPr algn="ctr"/>
            <a:r>
              <a:rPr lang="en-GB" sz="3600" b="1" dirty="0">
                <a:solidFill>
                  <a:schemeClr val="tx1"/>
                </a:solidFill>
              </a:rPr>
              <a:t>$600,000</a:t>
            </a:r>
          </a:p>
        </p:txBody>
      </p:sp>
      <p:sp>
        <p:nvSpPr>
          <p:cNvPr id="7" name="Freeform 6"/>
          <p:cNvSpPr/>
          <p:nvPr/>
        </p:nvSpPr>
        <p:spPr>
          <a:xfrm>
            <a:off x="2913296" y="3337089"/>
            <a:ext cx="2591958" cy="1414020"/>
          </a:xfrm>
          <a:custGeom>
            <a:avLst/>
            <a:gdLst>
              <a:gd name="connsiteX0" fmla="*/ 2375141 w 2591958"/>
              <a:gd name="connsiteY0" fmla="*/ 480767 h 1414020"/>
              <a:gd name="connsiteX1" fmla="*/ 2375141 w 2591958"/>
              <a:gd name="connsiteY1" fmla="*/ 386499 h 1414020"/>
              <a:gd name="connsiteX2" fmla="*/ 2365714 w 2591958"/>
              <a:gd name="connsiteY2" fmla="*/ 358218 h 1414020"/>
              <a:gd name="connsiteX3" fmla="*/ 2337434 w 2591958"/>
              <a:gd name="connsiteY3" fmla="*/ 339365 h 1414020"/>
              <a:gd name="connsiteX4" fmla="*/ 2309153 w 2591958"/>
              <a:gd name="connsiteY4" fmla="*/ 311084 h 1414020"/>
              <a:gd name="connsiteX5" fmla="*/ 2224312 w 2591958"/>
              <a:gd name="connsiteY5" fmla="*/ 254523 h 1414020"/>
              <a:gd name="connsiteX6" fmla="*/ 2196032 w 2591958"/>
              <a:gd name="connsiteY6" fmla="*/ 235670 h 1414020"/>
              <a:gd name="connsiteX7" fmla="*/ 2158325 w 2591958"/>
              <a:gd name="connsiteY7" fmla="*/ 226243 h 1414020"/>
              <a:gd name="connsiteX8" fmla="*/ 2064057 w 2591958"/>
              <a:gd name="connsiteY8" fmla="*/ 169682 h 1414020"/>
              <a:gd name="connsiteX9" fmla="*/ 1998069 w 2591958"/>
              <a:gd name="connsiteY9" fmla="*/ 150829 h 1414020"/>
              <a:gd name="connsiteX10" fmla="*/ 1969789 w 2591958"/>
              <a:gd name="connsiteY10" fmla="*/ 131975 h 1414020"/>
              <a:gd name="connsiteX11" fmla="*/ 1903801 w 2591958"/>
              <a:gd name="connsiteY11" fmla="*/ 113121 h 1414020"/>
              <a:gd name="connsiteX12" fmla="*/ 1837813 w 2591958"/>
              <a:gd name="connsiteY12" fmla="*/ 94268 h 1414020"/>
              <a:gd name="connsiteX13" fmla="*/ 1781252 w 2591958"/>
              <a:gd name="connsiteY13" fmla="*/ 84841 h 1414020"/>
              <a:gd name="connsiteX14" fmla="*/ 1743545 w 2591958"/>
              <a:gd name="connsiteY14" fmla="*/ 75414 h 1414020"/>
              <a:gd name="connsiteX15" fmla="*/ 1668131 w 2591958"/>
              <a:gd name="connsiteY15" fmla="*/ 65987 h 1414020"/>
              <a:gd name="connsiteX16" fmla="*/ 1630424 w 2591958"/>
              <a:gd name="connsiteY16" fmla="*/ 56560 h 1414020"/>
              <a:gd name="connsiteX17" fmla="*/ 1215644 w 2591958"/>
              <a:gd name="connsiteY17" fmla="*/ 37707 h 1414020"/>
              <a:gd name="connsiteX18" fmla="*/ 1064815 w 2591958"/>
              <a:gd name="connsiteY18" fmla="*/ 28280 h 1414020"/>
              <a:gd name="connsiteX19" fmla="*/ 791438 w 2591958"/>
              <a:gd name="connsiteY19" fmla="*/ 18853 h 1414020"/>
              <a:gd name="connsiteX20" fmla="*/ 621756 w 2591958"/>
              <a:gd name="connsiteY20" fmla="*/ 0 h 1414020"/>
              <a:gd name="connsiteX21" fmla="*/ 338951 w 2591958"/>
              <a:gd name="connsiteY21" fmla="*/ 9426 h 1414020"/>
              <a:gd name="connsiteX22" fmla="*/ 301244 w 2591958"/>
              <a:gd name="connsiteY22" fmla="*/ 18853 h 1414020"/>
              <a:gd name="connsiteX23" fmla="*/ 178696 w 2591958"/>
              <a:gd name="connsiteY23" fmla="*/ 47134 h 1414020"/>
              <a:gd name="connsiteX24" fmla="*/ 150415 w 2591958"/>
              <a:gd name="connsiteY24" fmla="*/ 56560 h 1414020"/>
              <a:gd name="connsiteX25" fmla="*/ 93855 w 2591958"/>
              <a:gd name="connsiteY25" fmla="*/ 122548 h 1414020"/>
              <a:gd name="connsiteX26" fmla="*/ 75001 w 2591958"/>
              <a:gd name="connsiteY26" fmla="*/ 160255 h 1414020"/>
              <a:gd name="connsiteX27" fmla="*/ 56147 w 2591958"/>
              <a:gd name="connsiteY27" fmla="*/ 188536 h 1414020"/>
              <a:gd name="connsiteX28" fmla="*/ 27867 w 2591958"/>
              <a:gd name="connsiteY28" fmla="*/ 245097 h 1414020"/>
              <a:gd name="connsiteX29" fmla="*/ 27867 w 2591958"/>
              <a:gd name="connsiteY29" fmla="*/ 791851 h 1414020"/>
              <a:gd name="connsiteX30" fmla="*/ 46720 w 2591958"/>
              <a:gd name="connsiteY30" fmla="*/ 857839 h 1414020"/>
              <a:gd name="connsiteX31" fmla="*/ 65574 w 2591958"/>
              <a:gd name="connsiteY31" fmla="*/ 923826 h 1414020"/>
              <a:gd name="connsiteX32" fmla="*/ 84428 w 2591958"/>
              <a:gd name="connsiteY32" fmla="*/ 961534 h 1414020"/>
              <a:gd name="connsiteX33" fmla="*/ 93855 w 2591958"/>
              <a:gd name="connsiteY33" fmla="*/ 989814 h 1414020"/>
              <a:gd name="connsiteX34" fmla="*/ 122135 w 2591958"/>
              <a:gd name="connsiteY34" fmla="*/ 1018095 h 1414020"/>
              <a:gd name="connsiteX35" fmla="*/ 140989 w 2591958"/>
              <a:gd name="connsiteY35" fmla="*/ 1046375 h 1414020"/>
              <a:gd name="connsiteX36" fmla="*/ 178696 w 2591958"/>
              <a:gd name="connsiteY36" fmla="*/ 1093509 h 1414020"/>
              <a:gd name="connsiteX37" fmla="*/ 225830 w 2591958"/>
              <a:gd name="connsiteY37" fmla="*/ 1178350 h 1414020"/>
              <a:gd name="connsiteX38" fmla="*/ 263537 w 2591958"/>
              <a:gd name="connsiteY38" fmla="*/ 1197204 h 1414020"/>
              <a:gd name="connsiteX39" fmla="*/ 329525 w 2591958"/>
              <a:gd name="connsiteY39" fmla="*/ 1244338 h 1414020"/>
              <a:gd name="connsiteX40" fmla="*/ 338951 w 2591958"/>
              <a:gd name="connsiteY40" fmla="*/ 1272618 h 1414020"/>
              <a:gd name="connsiteX41" fmla="*/ 376659 w 2591958"/>
              <a:gd name="connsiteY41" fmla="*/ 1282045 h 1414020"/>
              <a:gd name="connsiteX42" fmla="*/ 442646 w 2591958"/>
              <a:gd name="connsiteY42" fmla="*/ 1300899 h 1414020"/>
              <a:gd name="connsiteX43" fmla="*/ 499207 w 2591958"/>
              <a:gd name="connsiteY43" fmla="*/ 1310325 h 1414020"/>
              <a:gd name="connsiteX44" fmla="*/ 565195 w 2591958"/>
              <a:gd name="connsiteY44" fmla="*/ 1329179 h 1414020"/>
              <a:gd name="connsiteX45" fmla="*/ 725450 w 2591958"/>
              <a:gd name="connsiteY45" fmla="*/ 1338606 h 1414020"/>
              <a:gd name="connsiteX46" fmla="*/ 838572 w 2591958"/>
              <a:gd name="connsiteY46" fmla="*/ 1357459 h 1414020"/>
              <a:gd name="connsiteX47" fmla="*/ 876279 w 2591958"/>
              <a:gd name="connsiteY47" fmla="*/ 1366886 h 1414020"/>
              <a:gd name="connsiteX48" fmla="*/ 998828 w 2591958"/>
              <a:gd name="connsiteY48" fmla="*/ 1385740 h 1414020"/>
              <a:gd name="connsiteX49" fmla="*/ 1074242 w 2591958"/>
              <a:gd name="connsiteY49" fmla="*/ 1395167 h 1414020"/>
              <a:gd name="connsiteX50" fmla="*/ 1536156 w 2591958"/>
              <a:gd name="connsiteY50" fmla="*/ 1414020 h 1414020"/>
              <a:gd name="connsiteX51" fmla="*/ 2148898 w 2591958"/>
              <a:gd name="connsiteY51" fmla="*/ 1404593 h 1414020"/>
              <a:gd name="connsiteX52" fmla="*/ 2299727 w 2591958"/>
              <a:gd name="connsiteY52" fmla="*/ 1385740 h 1414020"/>
              <a:gd name="connsiteX53" fmla="*/ 2337434 w 2591958"/>
              <a:gd name="connsiteY53" fmla="*/ 1376313 h 1414020"/>
              <a:gd name="connsiteX54" fmla="*/ 2393995 w 2591958"/>
              <a:gd name="connsiteY54" fmla="*/ 1357459 h 1414020"/>
              <a:gd name="connsiteX55" fmla="*/ 2422275 w 2591958"/>
              <a:gd name="connsiteY55" fmla="*/ 1329179 h 1414020"/>
              <a:gd name="connsiteX56" fmla="*/ 2459982 w 2591958"/>
              <a:gd name="connsiteY56" fmla="*/ 1272618 h 1414020"/>
              <a:gd name="connsiteX57" fmla="*/ 2469409 w 2591958"/>
              <a:gd name="connsiteY57" fmla="*/ 1234911 h 1414020"/>
              <a:gd name="connsiteX58" fmla="*/ 2497690 w 2591958"/>
              <a:gd name="connsiteY58" fmla="*/ 1197204 h 1414020"/>
              <a:gd name="connsiteX59" fmla="*/ 2516543 w 2591958"/>
              <a:gd name="connsiteY59" fmla="*/ 1159497 h 1414020"/>
              <a:gd name="connsiteX60" fmla="*/ 2525970 w 2591958"/>
              <a:gd name="connsiteY60" fmla="*/ 1131216 h 1414020"/>
              <a:gd name="connsiteX61" fmla="*/ 2544824 w 2591958"/>
              <a:gd name="connsiteY61" fmla="*/ 1093509 h 1414020"/>
              <a:gd name="connsiteX62" fmla="*/ 2554250 w 2591958"/>
              <a:gd name="connsiteY62" fmla="*/ 1065229 h 1414020"/>
              <a:gd name="connsiteX63" fmla="*/ 2573104 w 2591958"/>
              <a:gd name="connsiteY63" fmla="*/ 1036948 h 1414020"/>
              <a:gd name="connsiteX64" fmla="*/ 2591958 w 2591958"/>
              <a:gd name="connsiteY64" fmla="*/ 895546 h 1414020"/>
              <a:gd name="connsiteX65" fmla="*/ 2582531 w 2591958"/>
              <a:gd name="connsiteY65" fmla="*/ 688156 h 1414020"/>
              <a:gd name="connsiteX66" fmla="*/ 2573104 w 2591958"/>
              <a:gd name="connsiteY66" fmla="*/ 659876 h 1414020"/>
              <a:gd name="connsiteX67" fmla="*/ 2554250 w 2591958"/>
              <a:gd name="connsiteY67" fmla="*/ 631596 h 1414020"/>
              <a:gd name="connsiteX68" fmla="*/ 2525970 w 2591958"/>
              <a:gd name="connsiteY68" fmla="*/ 565608 h 1414020"/>
              <a:gd name="connsiteX69" fmla="*/ 2478836 w 2591958"/>
              <a:gd name="connsiteY69" fmla="*/ 480767 h 1414020"/>
              <a:gd name="connsiteX70" fmla="*/ 2450556 w 2591958"/>
              <a:gd name="connsiteY70" fmla="*/ 471340 h 1414020"/>
              <a:gd name="connsiteX71" fmla="*/ 2412848 w 2591958"/>
              <a:gd name="connsiteY71" fmla="*/ 461913 h 1414020"/>
              <a:gd name="connsiteX72" fmla="*/ 2412848 w 2591958"/>
              <a:gd name="connsiteY72" fmla="*/ 443059 h 14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1958" h="1414020">
                <a:moveTo>
                  <a:pt x="2375141" y="480767"/>
                </a:moveTo>
                <a:cubicBezTo>
                  <a:pt x="2386314" y="424904"/>
                  <a:pt x="2389107" y="442362"/>
                  <a:pt x="2375141" y="386499"/>
                </a:cubicBezTo>
                <a:cubicBezTo>
                  <a:pt x="2372731" y="376859"/>
                  <a:pt x="2371922" y="365977"/>
                  <a:pt x="2365714" y="358218"/>
                </a:cubicBezTo>
                <a:cubicBezTo>
                  <a:pt x="2358637" y="349371"/>
                  <a:pt x="2346137" y="346618"/>
                  <a:pt x="2337434" y="339365"/>
                </a:cubicBezTo>
                <a:cubicBezTo>
                  <a:pt x="2327192" y="330830"/>
                  <a:pt x="2319676" y="319269"/>
                  <a:pt x="2309153" y="311084"/>
                </a:cubicBezTo>
                <a:cubicBezTo>
                  <a:pt x="2309151" y="311082"/>
                  <a:pt x="2238453" y="263950"/>
                  <a:pt x="2224312" y="254523"/>
                </a:cubicBezTo>
                <a:cubicBezTo>
                  <a:pt x="2214885" y="248239"/>
                  <a:pt x="2207023" y="238418"/>
                  <a:pt x="2196032" y="235670"/>
                </a:cubicBezTo>
                <a:lnTo>
                  <a:pt x="2158325" y="226243"/>
                </a:lnTo>
                <a:cubicBezTo>
                  <a:pt x="2118120" y="199440"/>
                  <a:pt x="2104636" y="187073"/>
                  <a:pt x="2064057" y="169682"/>
                </a:cubicBezTo>
                <a:cubicBezTo>
                  <a:pt x="2045122" y="161567"/>
                  <a:pt x="2017206" y="155613"/>
                  <a:pt x="1998069" y="150829"/>
                </a:cubicBezTo>
                <a:cubicBezTo>
                  <a:pt x="1988642" y="144544"/>
                  <a:pt x="1979922" y="137042"/>
                  <a:pt x="1969789" y="131975"/>
                </a:cubicBezTo>
                <a:cubicBezTo>
                  <a:pt x="1954723" y="124442"/>
                  <a:pt x="1917893" y="117147"/>
                  <a:pt x="1903801" y="113121"/>
                </a:cubicBezTo>
                <a:cubicBezTo>
                  <a:pt x="1861884" y="101145"/>
                  <a:pt x="1886913" y="104088"/>
                  <a:pt x="1837813" y="94268"/>
                </a:cubicBezTo>
                <a:cubicBezTo>
                  <a:pt x="1819070" y="90519"/>
                  <a:pt x="1799995" y="88590"/>
                  <a:pt x="1781252" y="84841"/>
                </a:cubicBezTo>
                <a:cubicBezTo>
                  <a:pt x="1768548" y="82300"/>
                  <a:pt x="1756325" y="77544"/>
                  <a:pt x="1743545" y="75414"/>
                </a:cubicBezTo>
                <a:cubicBezTo>
                  <a:pt x="1718556" y="71249"/>
                  <a:pt x="1693120" y="70152"/>
                  <a:pt x="1668131" y="65987"/>
                </a:cubicBezTo>
                <a:cubicBezTo>
                  <a:pt x="1655351" y="63857"/>
                  <a:pt x="1643331" y="57682"/>
                  <a:pt x="1630424" y="56560"/>
                </a:cubicBezTo>
                <a:cubicBezTo>
                  <a:pt x="1552798" y="49810"/>
                  <a:pt x="1274357" y="40571"/>
                  <a:pt x="1215644" y="37707"/>
                </a:cubicBezTo>
                <a:cubicBezTo>
                  <a:pt x="1165329" y="35253"/>
                  <a:pt x="1115140" y="30517"/>
                  <a:pt x="1064815" y="28280"/>
                </a:cubicBezTo>
                <a:lnTo>
                  <a:pt x="791438" y="18853"/>
                </a:lnTo>
                <a:cubicBezTo>
                  <a:pt x="742346" y="11840"/>
                  <a:pt x="667517" y="0"/>
                  <a:pt x="621756" y="0"/>
                </a:cubicBezTo>
                <a:cubicBezTo>
                  <a:pt x="527435" y="0"/>
                  <a:pt x="433219" y="6284"/>
                  <a:pt x="338951" y="9426"/>
                </a:cubicBezTo>
                <a:cubicBezTo>
                  <a:pt x="326382" y="12568"/>
                  <a:pt x="313891" y="16042"/>
                  <a:pt x="301244" y="18853"/>
                </a:cubicBezTo>
                <a:cubicBezTo>
                  <a:pt x="256364" y="28827"/>
                  <a:pt x="224918" y="31728"/>
                  <a:pt x="178696" y="47134"/>
                </a:cubicBezTo>
                <a:lnTo>
                  <a:pt x="150415" y="56560"/>
                </a:lnTo>
                <a:cubicBezTo>
                  <a:pt x="124707" y="82268"/>
                  <a:pt x="114010" y="90300"/>
                  <a:pt x="93855" y="122548"/>
                </a:cubicBezTo>
                <a:cubicBezTo>
                  <a:pt x="86407" y="134465"/>
                  <a:pt x="81973" y="148054"/>
                  <a:pt x="75001" y="160255"/>
                </a:cubicBezTo>
                <a:cubicBezTo>
                  <a:pt x="69380" y="170092"/>
                  <a:pt x="61214" y="178402"/>
                  <a:pt x="56147" y="188536"/>
                </a:cubicBezTo>
                <a:cubicBezTo>
                  <a:pt x="17113" y="266602"/>
                  <a:pt x="81904" y="164037"/>
                  <a:pt x="27867" y="245097"/>
                </a:cubicBezTo>
                <a:cubicBezTo>
                  <a:pt x="0" y="468024"/>
                  <a:pt x="11406" y="347403"/>
                  <a:pt x="27867" y="791851"/>
                </a:cubicBezTo>
                <a:cubicBezTo>
                  <a:pt x="28494" y="808773"/>
                  <a:pt x="41795" y="840602"/>
                  <a:pt x="46720" y="857839"/>
                </a:cubicBezTo>
                <a:cubicBezTo>
                  <a:pt x="53553" y="881756"/>
                  <a:pt x="55888" y="901225"/>
                  <a:pt x="65574" y="923826"/>
                </a:cubicBezTo>
                <a:cubicBezTo>
                  <a:pt x="71110" y="936743"/>
                  <a:pt x="78892" y="948617"/>
                  <a:pt x="84428" y="961534"/>
                </a:cubicBezTo>
                <a:cubicBezTo>
                  <a:pt x="88342" y="970667"/>
                  <a:pt x="88343" y="981546"/>
                  <a:pt x="93855" y="989814"/>
                </a:cubicBezTo>
                <a:cubicBezTo>
                  <a:pt x="101250" y="1000907"/>
                  <a:pt x="113600" y="1007853"/>
                  <a:pt x="122135" y="1018095"/>
                </a:cubicBezTo>
                <a:cubicBezTo>
                  <a:pt x="129388" y="1026799"/>
                  <a:pt x="134704" y="1036948"/>
                  <a:pt x="140989" y="1046375"/>
                </a:cubicBezTo>
                <a:cubicBezTo>
                  <a:pt x="164680" y="1117454"/>
                  <a:pt x="129967" y="1032599"/>
                  <a:pt x="178696" y="1093509"/>
                </a:cubicBezTo>
                <a:cubicBezTo>
                  <a:pt x="208734" y="1131056"/>
                  <a:pt x="151951" y="1141409"/>
                  <a:pt x="225830" y="1178350"/>
                </a:cubicBezTo>
                <a:cubicBezTo>
                  <a:pt x="238399" y="1184635"/>
                  <a:pt x="251336" y="1190232"/>
                  <a:pt x="263537" y="1197204"/>
                </a:cubicBezTo>
                <a:cubicBezTo>
                  <a:pt x="282838" y="1208233"/>
                  <a:pt x="313335" y="1232196"/>
                  <a:pt x="329525" y="1244338"/>
                </a:cubicBezTo>
                <a:cubicBezTo>
                  <a:pt x="332667" y="1253765"/>
                  <a:pt x="331192" y="1266411"/>
                  <a:pt x="338951" y="1272618"/>
                </a:cubicBezTo>
                <a:cubicBezTo>
                  <a:pt x="349068" y="1280712"/>
                  <a:pt x="364201" y="1278486"/>
                  <a:pt x="376659" y="1282045"/>
                </a:cubicBezTo>
                <a:cubicBezTo>
                  <a:pt x="418585" y="1294024"/>
                  <a:pt x="393533" y="1291077"/>
                  <a:pt x="442646" y="1300899"/>
                </a:cubicBezTo>
                <a:cubicBezTo>
                  <a:pt x="461389" y="1304647"/>
                  <a:pt x="480353" y="1307183"/>
                  <a:pt x="499207" y="1310325"/>
                </a:cubicBezTo>
                <a:cubicBezTo>
                  <a:pt x="516174" y="1315981"/>
                  <a:pt x="548625" y="1327601"/>
                  <a:pt x="565195" y="1329179"/>
                </a:cubicBezTo>
                <a:cubicBezTo>
                  <a:pt x="618465" y="1334252"/>
                  <a:pt x="672032" y="1335464"/>
                  <a:pt x="725450" y="1338606"/>
                </a:cubicBezTo>
                <a:cubicBezTo>
                  <a:pt x="920798" y="1377676"/>
                  <a:pt x="581400" y="1310702"/>
                  <a:pt x="838572" y="1357459"/>
                </a:cubicBezTo>
                <a:cubicBezTo>
                  <a:pt x="851319" y="1359777"/>
                  <a:pt x="863575" y="1364345"/>
                  <a:pt x="876279" y="1366886"/>
                </a:cubicBezTo>
                <a:cubicBezTo>
                  <a:pt x="905084" y="1372647"/>
                  <a:pt x="971663" y="1382118"/>
                  <a:pt x="998828" y="1385740"/>
                </a:cubicBezTo>
                <a:cubicBezTo>
                  <a:pt x="1023939" y="1389088"/>
                  <a:pt x="1048964" y="1393482"/>
                  <a:pt x="1074242" y="1395167"/>
                </a:cubicBezTo>
                <a:cubicBezTo>
                  <a:pt x="1157216" y="1400698"/>
                  <a:pt x="1469169" y="1411539"/>
                  <a:pt x="1536156" y="1414020"/>
                </a:cubicBezTo>
                <a:lnTo>
                  <a:pt x="2148898" y="1404593"/>
                </a:lnTo>
                <a:cubicBezTo>
                  <a:pt x="2305925" y="1400567"/>
                  <a:pt x="2226619" y="1406628"/>
                  <a:pt x="2299727" y="1385740"/>
                </a:cubicBezTo>
                <a:cubicBezTo>
                  <a:pt x="2312184" y="1382181"/>
                  <a:pt x="2325025" y="1380036"/>
                  <a:pt x="2337434" y="1376313"/>
                </a:cubicBezTo>
                <a:cubicBezTo>
                  <a:pt x="2356469" y="1370602"/>
                  <a:pt x="2393995" y="1357459"/>
                  <a:pt x="2393995" y="1357459"/>
                </a:cubicBezTo>
                <a:cubicBezTo>
                  <a:pt x="2403422" y="1348032"/>
                  <a:pt x="2414090" y="1339702"/>
                  <a:pt x="2422275" y="1329179"/>
                </a:cubicBezTo>
                <a:cubicBezTo>
                  <a:pt x="2436186" y="1311293"/>
                  <a:pt x="2459982" y="1272618"/>
                  <a:pt x="2459982" y="1272618"/>
                </a:cubicBezTo>
                <a:cubicBezTo>
                  <a:pt x="2463124" y="1260049"/>
                  <a:pt x="2463615" y="1246499"/>
                  <a:pt x="2469409" y="1234911"/>
                </a:cubicBezTo>
                <a:cubicBezTo>
                  <a:pt x="2476436" y="1220858"/>
                  <a:pt x="2489363" y="1210527"/>
                  <a:pt x="2497690" y="1197204"/>
                </a:cubicBezTo>
                <a:cubicBezTo>
                  <a:pt x="2505138" y="1185288"/>
                  <a:pt x="2511008" y="1172413"/>
                  <a:pt x="2516543" y="1159497"/>
                </a:cubicBezTo>
                <a:cubicBezTo>
                  <a:pt x="2520457" y="1150363"/>
                  <a:pt x="2522056" y="1140349"/>
                  <a:pt x="2525970" y="1131216"/>
                </a:cubicBezTo>
                <a:cubicBezTo>
                  <a:pt x="2531506" y="1118300"/>
                  <a:pt x="2539288" y="1106425"/>
                  <a:pt x="2544824" y="1093509"/>
                </a:cubicBezTo>
                <a:cubicBezTo>
                  <a:pt x="2548738" y="1084376"/>
                  <a:pt x="2549806" y="1074117"/>
                  <a:pt x="2554250" y="1065229"/>
                </a:cubicBezTo>
                <a:cubicBezTo>
                  <a:pt x="2559317" y="1055095"/>
                  <a:pt x="2566819" y="1046375"/>
                  <a:pt x="2573104" y="1036948"/>
                </a:cubicBezTo>
                <a:cubicBezTo>
                  <a:pt x="2583132" y="986807"/>
                  <a:pt x="2591958" y="950651"/>
                  <a:pt x="2591958" y="895546"/>
                </a:cubicBezTo>
                <a:cubicBezTo>
                  <a:pt x="2591958" y="826345"/>
                  <a:pt x="2588050" y="757137"/>
                  <a:pt x="2582531" y="688156"/>
                </a:cubicBezTo>
                <a:cubicBezTo>
                  <a:pt x="2581739" y="678251"/>
                  <a:pt x="2577548" y="668764"/>
                  <a:pt x="2573104" y="659876"/>
                </a:cubicBezTo>
                <a:cubicBezTo>
                  <a:pt x="2568037" y="649743"/>
                  <a:pt x="2560535" y="641023"/>
                  <a:pt x="2554250" y="631596"/>
                </a:cubicBezTo>
                <a:cubicBezTo>
                  <a:pt x="2523918" y="540592"/>
                  <a:pt x="2572549" y="682052"/>
                  <a:pt x="2525970" y="565608"/>
                </a:cubicBezTo>
                <a:cubicBezTo>
                  <a:pt x="2508082" y="520890"/>
                  <a:pt x="2517692" y="506672"/>
                  <a:pt x="2478836" y="480767"/>
                </a:cubicBezTo>
                <a:cubicBezTo>
                  <a:pt x="2470568" y="475255"/>
                  <a:pt x="2460110" y="474070"/>
                  <a:pt x="2450556" y="471340"/>
                </a:cubicBezTo>
                <a:cubicBezTo>
                  <a:pt x="2438098" y="467781"/>
                  <a:pt x="2423213" y="469687"/>
                  <a:pt x="2412848" y="461913"/>
                </a:cubicBezTo>
                <a:cubicBezTo>
                  <a:pt x="2407820" y="458142"/>
                  <a:pt x="2412848" y="449344"/>
                  <a:pt x="2412848" y="443059"/>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Rounded Rectangle 7"/>
          <p:cNvSpPr/>
          <p:nvPr/>
        </p:nvSpPr>
        <p:spPr>
          <a:xfrm>
            <a:off x="5724128" y="3501008"/>
            <a:ext cx="3240360"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Current</a:t>
            </a:r>
          </a:p>
          <a:p>
            <a:pPr algn="ctr"/>
            <a:r>
              <a:rPr lang="en-GB" sz="3600" b="1" dirty="0">
                <a:solidFill>
                  <a:schemeClr val="tx1"/>
                </a:solidFill>
              </a:rPr>
              <a:t>Liabilities:</a:t>
            </a:r>
          </a:p>
          <a:p>
            <a:pPr algn="ctr"/>
            <a:r>
              <a:rPr lang="en-GB" sz="3600" b="1" dirty="0">
                <a:solidFill>
                  <a:schemeClr val="tx1"/>
                </a:solidFill>
              </a:rPr>
              <a:t>$350,000</a:t>
            </a:r>
          </a:p>
        </p:txBody>
      </p:sp>
      <p:sp>
        <p:nvSpPr>
          <p:cNvPr id="9" name="TextBox 8"/>
          <p:cNvSpPr txBox="1"/>
          <p:nvPr/>
        </p:nvSpPr>
        <p:spPr>
          <a:xfrm>
            <a:off x="8892480" y="6309320"/>
            <a:ext cx="308098" cy="646331"/>
          </a:xfrm>
          <a:prstGeom prst="rect">
            <a:avLst/>
          </a:prstGeom>
          <a:noFill/>
        </p:spPr>
        <p:txBody>
          <a:bodyPr wrap="none" rtlCol="0">
            <a:spAutoFit/>
          </a:bodyPr>
          <a:lstStyle/>
          <a:p>
            <a:r>
              <a:rPr lang="en-GB" sz="3600" b="1" dirty="0"/>
              <a:t>.</a:t>
            </a:r>
          </a:p>
        </p:txBody>
      </p:sp>
    </p:spTree>
    <p:extLst>
      <p:ext uri="{BB962C8B-B14F-4D97-AF65-F5344CB8AC3E}">
        <p14:creationId xmlns:p14="http://schemas.microsoft.com/office/powerpoint/2010/main" val="123721008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1000"/>
                                        <p:tgtEl>
                                          <p:spTgt spid="4">
                                            <p:txEl>
                                              <p:pRg st="0" end="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checkerboard(across)">
                                      <p:cBhvr>
                                        <p:cTn id="13" dur="1000"/>
                                        <p:tgtEl>
                                          <p:spTgt spid="4">
                                            <p:txEl>
                                              <p:pRg st="1" end="1"/>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checkerboard(across)">
                                      <p:cBhvr>
                                        <p:cTn id="16" dur="1000"/>
                                        <p:tgtEl>
                                          <p:spTgt spid="4">
                                            <p:txEl>
                                              <p:pRg st="2" end="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checkerboard(across)">
                                      <p:cBhvr>
                                        <p:cTn id="19" dur="1000"/>
                                        <p:tgtEl>
                                          <p:spTgt spid="4">
                                            <p:txEl>
                                              <p:pRg st="3" end="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1000"/>
                                        <p:tgtEl>
                                          <p:spTgt spid="4">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checkerboard(across)">
                                      <p:cBhvr>
                                        <p:cTn id="25" dur="1000"/>
                                        <p:tgtEl>
                                          <p:spTgt spid="4">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checkerboard(across)">
                                      <p:cBhvr>
                                        <p:cTn id="28" dur="1000"/>
                                        <p:tgtEl>
                                          <p:spTgt spid="4">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checkerboard(across)">
                                      <p:cBhvr>
                                        <p:cTn id="31" dur="10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10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10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1000"/>
                                        <p:tgtEl>
                                          <p:spTgt spid="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1000"/>
                                        <p:tgtEl>
                                          <p:spTgt spid="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596336" y="6309319"/>
            <a:ext cx="1296144" cy="288032"/>
          </a:xfrm>
        </p:spPr>
        <p:txBody>
          <a:bodyPr/>
          <a:lstStyle/>
          <a:p>
            <a:r>
              <a:rPr lang="en-GB" sz="1000" b="1" dirty="0"/>
              <a:t>96</a:t>
            </a:r>
          </a:p>
        </p:txBody>
      </p:sp>
      <p:sp>
        <p:nvSpPr>
          <p:cNvPr id="3" name="TextBox 2"/>
          <p:cNvSpPr txBox="1"/>
          <p:nvPr/>
        </p:nvSpPr>
        <p:spPr>
          <a:xfrm>
            <a:off x="0" y="1340768"/>
            <a:ext cx="9157956" cy="8340745"/>
          </a:xfrm>
          <a:prstGeom prst="rect">
            <a:avLst/>
          </a:prstGeom>
          <a:noFill/>
        </p:spPr>
        <p:txBody>
          <a:bodyPr wrap="none" rtlCol="0">
            <a:spAutoFit/>
          </a:bodyPr>
          <a:lstStyle/>
          <a:p>
            <a:endParaRPr lang="en-GB" sz="1600" b="1" dirty="0"/>
          </a:p>
          <a:p>
            <a:r>
              <a:rPr lang="en-GB" sz="3600" b="1" dirty="0"/>
              <a:t>Current Ratio: $600,000 ÷ $350,000 = 1.71</a:t>
            </a:r>
          </a:p>
          <a:p>
            <a:r>
              <a:rPr lang="en-GB" sz="3600" b="1" dirty="0"/>
              <a:t>   (this current ratio can also be expressed </a:t>
            </a:r>
          </a:p>
          <a:p>
            <a:r>
              <a:rPr lang="en-GB" sz="3600" b="1" dirty="0"/>
              <a:t>    as 1.71: 1 or 1.71 times)</a:t>
            </a:r>
          </a:p>
          <a:p>
            <a:endParaRPr lang="en-GB" sz="1600" b="1" dirty="0"/>
          </a:p>
          <a:p>
            <a:r>
              <a:rPr lang="en-GB" sz="3600" b="1" dirty="0"/>
              <a:t>Quick Ratio: [$600,000 - $300,000] ÷ $350,000</a:t>
            </a:r>
          </a:p>
          <a:p>
            <a:r>
              <a:rPr lang="en-GB" sz="3600" b="1" dirty="0"/>
              <a:t>							   = 0.86 </a:t>
            </a:r>
          </a:p>
          <a:p>
            <a:r>
              <a:rPr lang="en-GB" sz="3600" b="1" dirty="0"/>
              <a:t>      (this quick ratio - also referred to as the </a:t>
            </a:r>
          </a:p>
          <a:p>
            <a:r>
              <a:rPr lang="en-GB" sz="3600" b="1" dirty="0"/>
              <a:t>       acid test - can also be expressed as 0.86: 1 </a:t>
            </a:r>
          </a:p>
          <a:p>
            <a:r>
              <a:rPr lang="en-GB" sz="3600" b="1" dirty="0"/>
              <a:t>       or 0.86 times)</a:t>
            </a:r>
          </a:p>
          <a:p>
            <a:r>
              <a:rPr lang="en-GB" sz="3600" b="1" dirty="0"/>
              <a:t>            </a:t>
            </a:r>
          </a:p>
          <a:p>
            <a:endParaRPr lang="en-GB" sz="3600" b="1" dirty="0">
              <a:solidFill>
                <a:srgbClr val="C00000"/>
              </a:solidFill>
            </a:endParaRPr>
          </a:p>
          <a:p>
            <a:endParaRPr lang="en-GB" sz="3600" b="1" dirty="0">
              <a:solidFill>
                <a:srgbClr val="C00000"/>
              </a:solidFill>
            </a:endParaRPr>
          </a:p>
          <a:p>
            <a:endParaRPr lang="en-GB" sz="3600" b="1" dirty="0">
              <a:solidFill>
                <a:srgbClr val="C00000"/>
              </a:solidFill>
            </a:endParaRPr>
          </a:p>
          <a:p>
            <a:endParaRPr lang="en-GB" sz="3600" b="1" dirty="0">
              <a:solidFill>
                <a:srgbClr val="C00000"/>
              </a:solidFill>
            </a:endParaRPr>
          </a:p>
          <a:p>
            <a:r>
              <a:rPr lang="en-GB" sz="3600" b="1" dirty="0"/>
              <a:t>        </a:t>
            </a:r>
          </a:p>
        </p:txBody>
      </p:sp>
      <p:sp>
        <p:nvSpPr>
          <p:cNvPr id="7" name="TextBox 6"/>
          <p:cNvSpPr txBox="1"/>
          <p:nvPr/>
        </p:nvSpPr>
        <p:spPr>
          <a:xfrm>
            <a:off x="395536" y="404664"/>
            <a:ext cx="5832815" cy="646331"/>
          </a:xfrm>
          <a:prstGeom prst="rect">
            <a:avLst/>
          </a:prstGeom>
          <a:noFill/>
          <a:ln w="57150">
            <a:solidFill>
              <a:schemeClr val="tx1"/>
            </a:solidFill>
          </a:ln>
        </p:spPr>
        <p:txBody>
          <a:bodyPr wrap="none" rtlCol="0">
            <a:spAutoFit/>
          </a:bodyPr>
          <a:lstStyle/>
          <a:p>
            <a:r>
              <a:rPr lang="en-GB" sz="3600" b="1" dirty="0"/>
              <a:t>Zog Company Liquidity Ratios</a:t>
            </a:r>
          </a:p>
        </p:txBody>
      </p:sp>
    </p:spTree>
    <p:extLst>
      <p:ext uri="{BB962C8B-B14F-4D97-AF65-F5344CB8AC3E}">
        <p14:creationId xmlns:p14="http://schemas.microsoft.com/office/powerpoint/2010/main" val="223150489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7"/>
                                        </p:tgtEl>
                                        <p:attrNameLst>
                                          <p:attrName>ppt_w</p:attrName>
                                        </p:attrNameLst>
                                      </p:cBhvr>
                                      <p:tavLst>
                                        <p:tav tm="0">
                                          <p:val>
                                            <p:strVal val="#ppt_w*.05"/>
                                          </p:val>
                                        </p:tav>
                                        <p:tav tm="100000">
                                          <p:val>
                                            <p:strVal val="#ppt_w"/>
                                          </p:val>
                                        </p:tav>
                                      </p:tavLst>
                                    </p:anim>
                                    <p:anim calcmode="lin" valueType="num">
                                      <p:cBhvr>
                                        <p:cTn id="10" dur="2000" fill="hold"/>
                                        <p:tgtEl>
                                          <p:spTgt spid="7"/>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7"/>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20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2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20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64" dur="20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a:t>
            </a:fld>
            <a:endParaRPr lang="en-GB" dirty="0"/>
          </a:p>
        </p:txBody>
      </p:sp>
      <p:sp>
        <p:nvSpPr>
          <p:cNvPr id="3" name="TextBox 2"/>
          <p:cNvSpPr txBox="1"/>
          <p:nvPr/>
        </p:nvSpPr>
        <p:spPr>
          <a:xfrm>
            <a:off x="755576" y="476672"/>
            <a:ext cx="1723549" cy="646331"/>
          </a:xfrm>
          <a:prstGeom prst="rect">
            <a:avLst/>
          </a:prstGeom>
          <a:noFill/>
          <a:ln w="76200">
            <a:solidFill>
              <a:schemeClr val="tx1"/>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GB"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itchFamily="18" charset="0"/>
                <a:cs typeface="Times New Roman" pitchFamily="18" charset="0"/>
              </a:rPr>
              <a:t>Re-cap:</a:t>
            </a:r>
          </a:p>
        </p:txBody>
      </p:sp>
      <p:sp>
        <p:nvSpPr>
          <p:cNvPr id="4" name="TextBox 3"/>
          <p:cNvSpPr txBox="1"/>
          <p:nvPr/>
        </p:nvSpPr>
        <p:spPr>
          <a:xfrm>
            <a:off x="2843808" y="117693"/>
            <a:ext cx="6763390" cy="6186309"/>
          </a:xfrm>
          <a:prstGeom prst="rect">
            <a:avLst/>
          </a:prstGeom>
          <a:noFill/>
          <a:ln w="76200">
            <a:solidFill>
              <a:schemeClr val="tx1"/>
            </a:solidFill>
          </a:ln>
        </p:spPr>
        <p:txBody>
          <a:bodyPr wrap="none" rtlCol="0">
            <a:spAutoFit/>
          </a:bodyPr>
          <a:lstStyle/>
          <a:p>
            <a:r>
              <a:rPr lang="en-GB" sz="3600" b="1" dirty="0">
                <a:latin typeface="Times New Roman" pitchFamily="18" charset="0"/>
                <a:cs typeface="Times New Roman" pitchFamily="18" charset="0"/>
              </a:rPr>
              <a:t>Earnings/Profits....</a:t>
            </a:r>
          </a:p>
          <a:p>
            <a:r>
              <a:rPr lang="en-GB" sz="3600" b="1" dirty="0">
                <a:latin typeface="Times New Roman" pitchFamily="18" charset="0"/>
                <a:cs typeface="Times New Roman" pitchFamily="18" charset="0"/>
              </a:rPr>
              <a:t>Turnover/Sales Revenues.....</a:t>
            </a:r>
          </a:p>
          <a:p>
            <a:r>
              <a:rPr lang="en-GB" sz="3600" b="1" dirty="0">
                <a:latin typeface="Times New Roman" pitchFamily="18" charset="0"/>
                <a:cs typeface="Times New Roman" pitchFamily="18" charset="0"/>
              </a:rPr>
              <a:t>Cost of sales.......</a:t>
            </a:r>
          </a:p>
          <a:p>
            <a:r>
              <a:rPr lang="en-GB" sz="3600" b="1" dirty="0">
                <a:latin typeface="Times New Roman" pitchFamily="18" charset="0"/>
                <a:cs typeface="Times New Roman" pitchFamily="18" charset="0"/>
              </a:rPr>
              <a:t>Gross profit.....</a:t>
            </a:r>
          </a:p>
          <a:p>
            <a:r>
              <a:rPr lang="en-GB" sz="3600" b="1" dirty="0">
                <a:latin typeface="Times New Roman" pitchFamily="18" charset="0"/>
                <a:cs typeface="Times New Roman" pitchFamily="18" charset="0"/>
              </a:rPr>
              <a:t>Sales/Admin. expenses....</a:t>
            </a:r>
          </a:p>
          <a:p>
            <a:r>
              <a:rPr lang="en-GB" sz="3600" b="1" dirty="0">
                <a:latin typeface="Times New Roman" pitchFamily="18" charset="0"/>
                <a:cs typeface="Times New Roman" pitchFamily="18" charset="0"/>
              </a:rPr>
              <a:t>Financing costs.....</a:t>
            </a:r>
          </a:p>
          <a:p>
            <a:r>
              <a:rPr lang="en-GB" sz="3600" b="1" dirty="0">
                <a:latin typeface="Times New Roman" pitchFamily="18" charset="0"/>
                <a:cs typeface="Times New Roman" pitchFamily="18" charset="0"/>
              </a:rPr>
              <a:t>Profit before tax.....</a:t>
            </a:r>
          </a:p>
          <a:p>
            <a:r>
              <a:rPr lang="en-GB" sz="3600" b="1" dirty="0">
                <a:latin typeface="Times New Roman" pitchFamily="18" charset="0"/>
                <a:cs typeface="Times New Roman" pitchFamily="18" charset="0"/>
              </a:rPr>
              <a:t>Tax......</a:t>
            </a:r>
          </a:p>
          <a:p>
            <a:r>
              <a:rPr lang="en-GB" sz="3600" b="1" dirty="0">
                <a:latin typeface="Times New Roman" pitchFamily="18" charset="0"/>
                <a:cs typeface="Times New Roman" pitchFamily="18" charset="0"/>
              </a:rPr>
              <a:t>Profit after tax.....</a:t>
            </a:r>
          </a:p>
          <a:p>
            <a:r>
              <a:rPr lang="en-GB" sz="3600" b="1" dirty="0">
                <a:latin typeface="Times New Roman" pitchFamily="18" charset="0"/>
                <a:cs typeface="Times New Roman" pitchFamily="18" charset="0"/>
              </a:rPr>
              <a:t>Dividends </a:t>
            </a:r>
          </a:p>
          <a:p>
            <a:r>
              <a:rPr lang="en-GB" sz="3600" b="1" dirty="0">
                <a:latin typeface="Times New Roman" pitchFamily="18" charset="0"/>
                <a:cs typeface="Times New Roman" pitchFamily="18" charset="0"/>
              </a:rPr>
              <a:t>Retained profits/earnings</a:t>
            </a:r>
            <a:r>
              <a:rPr lang="en-GB" sz="3600" b="1" dirty="0">
                <a:solidFill>
                  <a:srgbClr val="C00000"/>
                </a:solidFill>
                <a:latin typeface="Times New Roman" pitchFamily="18" charset="0"/>
                <a:cs typeface="Times New Roman" pitchFamily="18" charset="0"/>
              </a:rPr>
              <a:t>		.</a:t>
            </a:r>
          </a:p>
        </p:txBody>
      </p:sp>
      <p:sp>
        <p:nvSpPr>
          <p:cNvPr id="5" name="TextBox 4"/>
          <p:cNvSpPr txBox="1"/>
          <p:nvPr/>
        </p:nvSpPr>
        <p:spPr>
          <a:xfrm>
            <a:off x="0" y="2420888"/>
            <a:ext cx="2623219" cy="1754326"/>
          </a:xfrm>
          <a:prstGeom prst="rect">
            <a:avLst/>
          </a:prstGeom>
          <a:noFill/>
          <a:ln w="76200">
            <a:solidFill>
              <a:schemeClr val="tx1"/>
            </a:solidFill>
          </a:ln>
          <a:effectLst>
            <a:glow rad="139700">
              <a:schemeClr val="accent3">
                <a:satMod val="175000"/>
                <a:alpha val="40000"/>
              </a:schemeClr>
            </a:glow>
          </a:effectLst>
        </p:spPr>
        <p:txBody>
          <a:bodyPr wrap="square" rtlCol="0">
            <a:spAutoFit/>
          </a:bodyPr>
          <a:lstStyle/>
          <a:p>
            <a:r>
              <a:rPr lang="en-GB" sz="3600" b="1" dirty="0"/>
              <a:t>In the</a:t>
            </a:r>
          </a:p>
          <a:p>
            <a:r>
              <a:rPr lang="en-GB" sz="3600" b="1" dirty="0"/>
              <a:t>Income</a:t>
            </a:r>
          </a:p>
          <a:p>
            <a:r>
              <a:rPr lang="en-GB" sz="3600" b="1" dirty="0"/>
              <a:t>Statement...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1+#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p:cTn id="19" dur="2000" fill="hold"/>
                                        <p:tgtEl>
                                          <p:spTgt spid="4">
                                            <p:bg/>
                                          </p:spTgt>
                                        </p:tgtEl>
                                        <p:attrNameLst>
                                          <p:attrName>ppt_w</p:attrName>
                                        </p:attrNameLst>
                                      </p:cBhvr>
                                      <p:tavLst>
                                        <p:tav tm="0">
                                          <p:val>
                                            <p:fltVal val="0"/>
                                          </p:val>
                                        </p:tav>
                                        <p:tav tm="100000">
                                          <p:val>
                                            <p:strVal val="#ppt_w"/>
                                          </p:val>
                                        </p:tav>
                                      </p:tavLst>
                                    </p:anim>
                                    <p:anim calcmode="lin" valueType="num">
                                      <p:cBhvr>
                                        <p:cTn id="20" dur="2000" fill="hold"/>
                                        <p:tgtEl>
                                          <p:spTgt spid="4">
                                            <p:bg/>
                                          </p:spTgt>
                                        </p:tgtEl>
                                        <p:attrNameLst>
                                          <p:attrName>ppt_h</p:attrName>
                                        </p:attrNameLst>
                                      </p:cBhvr>
                                      <p:tavLst>
                                        <p:tav tm="0">
                                          <p:val>
                                            <p:fltVal val="0"/>
                                          </p:val>
                                        </p:tav>
                                        <p:tav tm="100000">
                                          <p:val>
                                            <p:strVal val="#ppt_h"/>
                                          </p:val>
                                        </p:tav>
                                      </p:tavLst>
                                    </p:anim>
                                    <p:anim calcmode="lin" valueType="num">
                                      <p:cBhvr>
                                        <p:cTn id="21" dur="2000" fill="hold"/>
                                        <p:tgtEl>
                                          <p:spTgt spid="4">
                                            <p:bg/>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4">
                                            <p:bg/>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2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7" dur="2000" fill="hold"/>
                                        <p:tgtEl>
                                          <p:spTgt spid="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4">
                                            <p:txEl>
                                              <p:pRg st="0" end="0"/>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p:cTn id="31" dur="2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2"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33" dur="2000" fill="hold"/>
                                        <p:tgtEl>
                                          <p:spTgt spid="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
                                            <p:txEl>
                                              <p:pRg st="1" end="1"/>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p:cTn id="37" dur="2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8" dur="2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9" dur="2000" fill="hold"/>
                                        <p:tgtEl>
                                          <p:spTgt spid="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4">
                                            <p:txEl>
                                              <p:pRg st="2" end="2"/>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2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4"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5" dur="2000" fill="hold"/>
                                        <p:tgtEl>
                                          <p:spTgt spid="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4">
                                            <p:txEl>
                                              <p:pRg st="3" end="3"/>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p:cTn id="49" dur="2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50"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51" dur="2000" fill="hold"/>
                                        <p:tgtEl>
                                          <p:spTgt spid="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4">
                                            <p:txEl>
                                              <p:pRg st="4" end="4"/>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 calcmode="lin" valueType="num">
                                      <p:cBhvr>
                                        <p:cTn id="55" dur="2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6" dur="2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7" dur="2000" fill="hold"/>
                                        <p:tgtEl>
                                          <p:spTgt spid="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4">
                                            <p:txEl>
                                              <p:pRg st="5" end="5"/>
                                            </p:txEl>
                                          </p:spTgt>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62"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63" dur="2000" fill="hold"/>
                                        <p:tgtEl>
                                          <p:spTgt spid="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4" dur="2000" fill="hold"/>
                                        <p:tgtEl>
                                          <p:spTgt spid="4">
                                            <p:txEl>
                                              <p:pRg st="6" end="6"/>
                                            </p:txEl>
                                          </p:spTgt>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 calcmode="lin" valueType="num">
                                      <p:cBhvr>
                                        <p:cTn id="67" dur="2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68" dur="2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69" dur="2000" fill="hold"/>
                                        <p:tgtEl>
                                          <p:spTgt spid="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0" dur="2000" fill="hold"/>
                                        <p:tgtEl>
                                          <p:spTgt spid="4">
                                            <p:txEl>
                                              <p:pRg st="7" end="7"/>
                                            </p:txEl>
                                          </p:spTgt>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 calcmode="lin" valueType="num">
                                      <p:cBhvr>
                                        <p:cTn id="73" dur="2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74" dur="2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75" dur="2000" fill="hold"/>
                                        <p:tgtEl>
                                          <p:spTgt spid="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6" dur="2000" fill="hold"/>
                                        <p:tgtEl>
                                          <p:spTgt spid="4">
                                            <p:txEl>
                                              <p:pRg st="8" end="8"/>
                                            </p:txEl>
                                          </p:spTgt>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grpId="0" nodeType="with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 calcmode="lin" valueType="num">
                                      <p:cBhvr>
                                        <p:cTn id="79" dur="2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80" dur="2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81" dur="2000" fill="hold"/>
                                        <p:tgtEl>
                                          <p:spTgt spid="4">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2" dur="2000" fill="hold"/>
                                        <p:tgtEl>
                                          <p:spTgt spid="4">
                                            <p:txEl>
                                              <p:pRg st="9" end="9"/>
                                            </p:txEl>
                                          </p:spTgt>
                                        </p:tgtEl>
                                        <p:attrNameLst>
                                          <p:attrName>ppt_y</p:attrName>
                                        </p:attrNameLst>
                                      </p:cBhvr>
                                      <p:tavLst>
                                        <p:tav tm="0" fmla="#ppt_y+(sin(-2*pi*(1-$))*-#ppt_x+cos(-2*pi*(1-$))*(1-#ppt_y))*(1-$)">
                                          <p:val>
                                            <p:fltVal val="0"/>
                                          </p:val>
                                        </p:tav>
                                        <p:tav tm="100000">
                                          <p:val>
                                            <p:fltVal val="1"/>
                                          </p:val>
                                        </p:tav>
                                      </p:tavLst>
                                    </p:anim>
                                  </p:childTnLst>
                                </p:cTn>
                              </p:par>
                              <p:par>
                                <p:cTn id="83" presetID="35"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animEffect transition="in" filter="fade">
                                      <p:cBhvr>
                                        <p:cTn id="85" dur="2000"/>
                                        <p:tgtEl>
                                          <p:spTgt spid="4">
                                            <p:txEl>
                                              <p:pRg st="10" end="10"/>
                                            </p:txEl>
                                          </p:spTgt>
                                        </p:tgtEl>
                                      </p:cBhvr>
                                    </p:animEffect>
                                    <p:anim calcmode="lin" valueType="num">
                                      <p:cBhvr>
                                        <p:cTn id="86" dur="2000" fill="hold"/>
                                        <p:tgtEl>
                                          <p:spTgt spid="4">
                                            <p:txEl>
                                              <p:pRg st="10" end="10"/>
                                            </p:txEl>
                                          </p:spTgt>
                                        </p:tgtEl>
                                        <p:attrNameLst>
                                          <p:attrName>style.rotation</p:attrName>
                                        </p:attrNameLst>
                                      </p:cBhvr>
                                      <p:tavLst>
                                        <p:tav tm="0">
                                          <p:val>
                                            <p:fltVal val="720"/>
                                          </p:val>
                                        </p:tav>
                                        <p:tav tm="100000">
                                          <p:val>
                                            <p:fltVal val="0"/>
                                          </p:val>
                                        </p:tav>
                                      </p:tavLst>
                                    </p:anim>
                                    <p:anim calcmode="lin" valueType="num">
                                      <p:cBhvr>
                                        <p:cTn id="87" dur="2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88" dur="2000" fill="hold"/>
                                        <p:tgtEl>
                                          <p:spTgt spid="4">
                                            <p:txEl>
                                              <p:pRg st="10" end="1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allAtOnce"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20</a:t>
            </a:fld>
            <a:endParaRPr lang="en-GB" dirty="0"/>
          </a:p>
        </p:txBody>
      </p:sp>
      <p:sp>
        <p:nvSpPr>
          <p:cNvPr id="3" name="Rounded Rectangle 2"/>
          <p:cNvSpPr/>
          <p:nvPr/>
        </p:nvSpPr>
        <p:spPr>
          <a:xfrm>
            <a:off x="1475656" y="260648"/>
            <a:ext cx="554461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Efficiency/Working Capital management ratios</a:t>
            </a:r>
          </a:p>
        </p:txBody>
      </p:sp>
      <p:sp>
        <p:nvSpPr>
          <p:cNvPr id="4" name="Rounded Rectangle 3"/>
          <p:cNvSpPr/>
          <p:nvPr/>
        </p:nvSpPr>
        <p:spPr>
          <a:xfrm>
            <a:off x="323528" y="1700808"/>
            <a:ext cx="2808312"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“Day” ratios:</a:t>
            </a:r>
          </a:p>
        </p:txBody>
      </p:sp>
      <p:sp>
        <p:nvSpPr>
          <p:cNvPr id="5" name="TextBox 4"/>
          <p:cNvSpPr txBox="1"/>
          <p:nvPr/>
        </p:nvSpPr>
        <p:spPr>
          <a:xfrm>
            <a:off x="395536" y="2996952"/>
            <a:ext cx="3385157" cy="2862322"/>
          </a:xfrm>
          <a:prstGeom prst="rect">
            <a:avLst/>
          </a:prstGeom>
          <a:noFill/>
        </p:spPr>
        <p:txBody>
          <a:bodyPr wrap="none" rtlCol="0">
            <a:spAutoFit/>
          </a:bodyPr>
          <a:lstStyle/>
          <a:p>
            <a:r>
              <a:rPr lang="en-GB" sz="3600" b="1" dirty="0"/>
              <a:t>Inventory Days:</a:t>
            </a:r>
          </a:p>
          <a:p>
            <a:endParaRPr lang="en-GB" sz="3600" b="1" dirty="0"/>
          </a:p>
          <a:p>
            <a:r>
              <a:rPr lang="en-GB" sz="3600" b="1" dirty="0"/>
              <a:t>Receivable Days:</a:t>
            </a:r>
          </a:p>
          <a:p>
            <a:endParaRPr lang="en-GB" sz="3600" b="1" dirty="0"/>
          </a:p>
          <a:p>
            <a:r>
              <a:rPr lang="en-GB" sz="3600" b="1" dirty="0"/>
              <a:t>Payable Days:</a:t>
            </a:r>
          </a:p>
        </p:txBody>
      </p:sp>
      <p:sp>
        <p:nvSpPr>
          <p:cNvPr id="6" name="TextBox 5"/>
          <p:cNvSpPr txBox="1"/>
          <p:nvPr/>
        </p:nvSpPr>
        <p:spPr>
          <a:xfrm>
            <a:off x="3755516" y="2765832"/>
            <a:ext cx="2329677" cy="1077218"/>
          </a:xfrm>
          <a:prstGeom prst="rect">
            <a:avLst/>
          </a:prstGeom>
          <a:noFill/>
        </p:spPr>
        <p:txBody>
          <a:bodyPr wrap="none" rtlCol="0">
            <a:spAutoFit/>
          </a:bodyPr>
          <a:lstStyle/>
          <a:p>
            <a:r>
              <a:rPr lang="en-GB" sz="3200" b="1" dirty="0"/>
              <a:t> Inventories</a:t>
            </a:r>
          </a:p>
          <a:p>
            <a:r>
              <a:rPr lang="en-GB" sz="3200" b="1" dirty="0"/>
              <a:t>Cost of Sales</a:t>
            </a:r>
          </a:p>
        </p:txBody>
      </p:sp>
      <p:cxnSp>
        <p:nvCxnSpPr>
          <p:cNvPr id="8" name="Straight Connector 7"/>
          <p:cNvCxnSpPr/>
          <p:nvPr/>
        </p:nvCxnSpPr>
        <p:spPr>
          <a:xfrm>
            <a:off x="3851920" y="3356992"/>
            <a:ext cx="20162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79912" y="3933056"/>
            <a:ext cx="2176365" cy="1077218"/>
          </a:xfrm>
          <a:prstGeom prst="rect">
            <a:avLst/>
          </a:prstGeom>
          <a:noFill/>
        </p:spPr>
        <p:txBody>
          <a:bodyPr wrap="none" rtlCol="0">
            <a:spAutoFit/>
          </a:bodyPr>
          <a:lstStyle/>
          <a:p>
            <a:r>
              <a:rPr lang="en-GB" sz="3200" b="1" dirty="0"/>
              <a:t>Receivables</a:t>
            </a:r>
          </a:p>
          <a:p>
            <a:r>
              <a:rPr lang="en-GB" sz="3200" b="1" dirty="0"/>
              <a:t>      Sales</a:t>
            </a:r>
          </a:p>
        </p:txBody>
      </p:sp>
      <p:cxnSp>
        <p:nvCxnSpPr>
          <p:cNvPr id="11" name="Straight Connector 10"/>
          <p:cNvCxnSpPr>
            <a:stCxn id="9" idx="1"/>
            <a:endCxn id="9" idx="3"/>
          </p:cNvCxnSpPr>
          <p:nvPr/>
        </p:nvCxnSpPr>
        <p:spPr>
          <a:xfrm rot="10800000" flipH="1">
            <a:off x="3779911" y="4471665"/>
            <a:ext cx="2176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75856" y="5013176"/>
            <a:ext cx="3192477" cy="1077218"/>
          </a:xfrm>
          <a:prstGeom prst="rect">
            <a:avLst/>
          </a:prstGeom>
          <a:noFill/>
        </p:spPr>
        <p:txBody>
          <a:bodyPr wrap="none" rtlCol="0">
            <a:spAutoFit/>
          </a:bodyPr>
          <a:lstStyle/>
          <a:p>
            <a:r>
              <a:rPr lang="en-GB" sz="3200" b="1" dirty="0"/>
              <a:t>        Payables</a:t>
            </a:r>
          </a:p>
          <a:p>
            <a:r>
              <a:rPr lang="en-GB" sz="3200" b="1" dirty="0"/>
              <a:t>Annual Purchases</a:t>
            </a:r>
          </a:p>
        </p:txBody>
      </p:sp>
      <p:cxnSp>
        <p:nvCxnSpPr>
          <p:cNvPr id="22" name="Straight Connector 21"/>
          <p:cNvCxnSpPr/>
          <p:nvPr/>
        </p:nvCxnSpPr>
        <p:spPr>
          <a:xfrm>
            <a:off x="3419872" y="5589240"/>
            <a:ext cx="27363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72200" y="2996952"/>
            <a:ext cx="2781531" cy="2862322"/>
          </a:xfrm>
          <a:prstGeom prst="rect">
            <a:avLst/>
          </a:prstGeom>
          <a:noFill/>
        </p:spPr>
        <p:txBody>
          <a:bodyPr wrap="none" rtlCol="0">
            <a:spAutoFit/>
          </a:bodyPr>
          <a:lstStyle/>
          <a:p>
            <a:r>
              <a:rPr lang="en-GB" sz="3200" b="1" dirty="0"/>
              <a:t>x  365</a:t>
            </a:r>
          </a:p>
          <a:p>
            <a:endParaRPr lang="en-GB" sz="3600" b="1" dirty="0"/>
          </a:p>
          <a:p>
            <a:r>
              <a:rPr lang="en-GB" sz="3200" b="1" dirty="0"/>
              <a:t>x  365</a:t>
            </a:r>
          </a:p>
          <a:p>
            <a:endParaRPr lang="en-GB" sz="4800" b="1" dirty="0"/>
          </a:p>
          <a:p>
            <a:r>
              <a:rPr lang="en-GB" sz="3200" b="1" dirty="0"/>
              <a:t>x  365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style.rotation</p:attrName>
                                        </p:attrNameLst>
                                      </p:cBhvr>
                                      <p:tavLst>
                                        <p:tav tm="0">
                                          <p:val>
                                            <p:fltVal val="720"/>
                                          </p:val>
                                        </p:tav>
                                        <p:tav tm="100000">
                                          <p:val>
                                            <p:fltVal val="0"/>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5">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2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20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dissolve">
                                      <p:cBhvr>
                                        <p:cTn id="35" dur="1000"/>
                                        <p:tgtEl>
                                          <p:spTgt spid="6">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dissolve">
                                      <p:cBhvr>
                                        <p:cTn id="38" dur="1000"/>
                                        <p:tgtEl>
                                          <p:spTgt spid="6">
                                            <p:txEl>
                                              <p:pRg st="1" end="1"/>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dissolve">
                                      <p:cBhvr>
                                        <p:cTn id="46" dur="1000"/>
                                        <p:tgtEl>
                                          <p:spTgt spid="9">
                                            <p:txEl>
                                              <p:pRg st="0" end="0"/>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dissolve">
                                      <p:cBhvr>
                                        <p:cTn id="49" dur="1000"/>
                                        <p:tgtEl>
                                          <p:spTgt spid="9">
                                            <p:txEl>
                                              <p:pRg st="1" end="1"/>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1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0">
                                            <p:txEl>
                                              <p:pRg st="0" end="0"/>
                                            </p:txEl>
                                          </p:spTgt>
                                        </p:tgtEl>
                                        <p:attrNameLst>
                                          <p:attrName>style.visibility</p:attrName>
                                        </p:attrNameLst>
                                      </p:cBhvr>
                                      <p:to>
                                        <p:strVal val="visible"/>
                                      </p:to>
                                    </p:set>
                                    <p:animEffect transition="in" filter="dissolve">
                                      <p:cBhvr>
                                        <p:cTn id="57" dur="1000"/>
                                        <p:tgtEl>
                                          <p:spTgt spid="20">
                                            <p:txEl>
                                              <p:pRg st="0" end="0"/>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20">
                                            <p:txEl>
                                              <p:pRg st="1" end="1"/>
                                            </p:txEl>
                                          </p:spTgt>
                                        </p:tgtEl>
                                        <p:attrNameLst>
                                          <p:attrName>style.visibility</p:attrName>
                                        </p:attrNameLst>
                                      </p:cBhvr>
                                      <p:to>
                                        <p:strVal val="visible"/>
                                      </p:to>
                                    </p:set>
                                    <p:animEffect transition="in" filter="dissolve">
                                      <p:cBhvr>
                                        <p:cTn id="60" dur="1000"/>
                                        <p:tgtEl>
                                          <p:spTgt spid="20">
                                            <p:txEl>
                                              <p:pRg st="1" end="1"/>
                                            </p:txEl>
                                          </p:spTgt>
                                        </p:tgtEl>
                                      </p:cBhvr>
                                    </p:animEffect>
                                  </p:childTnLst>
                                </p:cTn>
                              </p:par>
                              <p:par>
                                <p:cTn id="61" presetID="9"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23">
                                            <p:txEl>
                                              <p:pRg st="0" end="0"/>
                                            </p:txEl>
                                          </p:spTgt>
                                        </p:tgtEl>
                                        <p:attrNameLst>
                                          <p:attrName>style.visibility</p:attrName>
                                        </p:attrNameLst>
                                      </p:cBhvr>
                                      <p:to>
                                        <p:strVal val="visible"/>
                                      </p:to>
                                    </p:set>
                                    <p:anim calcmode="lin" valueType="num">
                                      <p:cBhvr additive="base">
                                        <p:cTn id="68" dur="1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69" dur="1000" fill="hold"/>
                                        <p:tgtEl>
                                          <p:spTgt spid="23">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23">
                                            <p:txEl>
                                              <p:pRg st="2" end="2"/>
                                            </p:txEl>
                                          </p:spTgt>
                                        </p:tgtEl>
                                        <p:attrNameLst>
                                          <p:attrName>style.visibility</p:attrName>
                                        </p:attrNameLst>
                                      </p:cBhvr>
                                      <p:to>
                                        <p:strVal val="visible"/>
                                      </p:to>
                                    </p:set>
                                    <p:anim calcmode="lin" valueType="num">
                                      <p:cBhvr additive="base">
                                        <p:cTn id="72" dur="1000" fill="hold"/>
                                        <p:tgtEl>
                                          <p:spTgt spid="23">
                                            <p:txEl>
                                              <p:pRg st="2" end="2"/>
                                            </p:txEl>
                                          </p:spTgt>
                                        </p:tgtEl>
                                        <p:attrNameLst>
                                          <p:attrName>ppt_x</p:attrName>
                                        </p:attrNameLst>
                                      </p:cBhvr>
                                      <p:tavLst>
                                        <p:tav tm="0">
                                          <p:val>
                                            <p:strVal val="1+#ppt_w/2"/>
                                          </p:val>
                                        </p:tav>
                                        <p:tav tm="100000">
                                          <p:val>
                                            <p:strVal val="#ppt_x"/>
                                          </p:val>
                                        </p:tav>
                                      </p:tavLst>
                                    </p:anim>
                                    <p:anim calcmode="lin" valueType="num">
                                      <p:cBhvr additive="base">
                                        <p:cTn id="73" dur="1000" fill="hold"/>
                                        <p:tgtEl>
                                          <p:spTgt spid="23">
                                            <p:txEl>
                                              <p:pRg st="2" end="2"/>
                                            </p:txEl>
                                          </p:spTgt>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3">
                                            <p:txEl>
                                              <p:pRg st="4" end="4"/>
                                            </p:txEl>
                                          </p:spTgt>
                                        </p:tgtEl>
                                        <p:attrNameLst>
                                          <p:attrName>style.visibility</p:attrName>
                                        </p:attrNameLst>
                                      </p:cBhvr>
                                      <p:to>
                                        <p:strVal val="visible"/>
                                      </p:to>
                                    </p:set>
                                    <p:anim calcmode="lin" valueType="num">
                                      <p:cBhvr additive="base">
                                        <p:cTn id="76" dur="1000" fill="hold"/>
                                        <p:tgtEl>
                                          <p:spTgt spid="23">
                                            <p:txEl>
                                              <p:pRg st="4" end="4"/>
                                            </p:txEl>
                                          </p:spTgt>
                                        </p:tgtEl>
                                        <p:attrNameLst>
                                          <p:attrName>ppt_x</p:attrName>
                                        </p:attrNameLst>
                                      </p:cBhvr>
                                      <p:tavLst>
                                        <p:tav tm="0">
                                          <p:val>
                                            <p:strVal val="1+#ppt_w/2"/>
                                          </p:val>
                                        </p:tav>
                                        <p:tav tm="100000">
                                          <p:val>
                                            <p:strVal val="#ppt_x"/>
                                          </p:val>
                                        </p:tav>
                                      </p:tavLst>
                                    </p:anim>
                                    <p:anim calcmode="lin" valueType="num">
                                      <p:cBhvr additive="base">
                                        <p:cTn id="77" dur="10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21</a:t>
            </a:fld>
            <a:endParaRPr lang="en-GB" dirty="0"/>
          </a:p>
        </p:txBody>
      </p:sp>
      <p:sp>
        <p:nvSpPr>
          <p:cNvPr id="3" name="TextBox 2"/>
          <p:cNvSpPr txBox="1"/>
          <p:nvPr/>
        </p:nvSpPr>
        <p:spPr>
          <a:xfrm>
            <a:off x="179512" y="260648"/>
            <a:ext cx="8722260" cy="6186309"/>
          </a:xfrm>
          <a:prstGeom prst="rect">
            <a:avLst/>
          </a:prstGeom>
          <a:noFill/>
        </p:spPr>
        <p:txBody>
          <a:bodyPr wrap="none" rtlCol="0">
            <a:spAutoFit/>
          </a:bodyPr>
          <a:lstStyle/>
          <a:p>
            <a:r>
              <a:rPr lang="en-GB" sz="3600" b="1" u="sng" dirty="0"/>
              <a:t>The Working Capital Day ratios</a:t>
            </a:r>
            <a:r>
              <a:rPr lang="en-GB" sz="3600" b="1" dirty="0"/>
              <a:t>:</a:t>
            </a:r>
          </a:p>
          <a:p>
            <a:endParaRPr lang="en-GB" sz="3600" b="1" dirty="0"/>
          </a:p>
          <a:p>
            <a:r>
              <a:rPr lang="en-GB" sz="3600" b="1" dirty="0"/>
              <a:t>Inventory days......the lower, the better.</a:t>
            </a:r>
          </a:p>
          <a:p>
            <a:endParaRPr lang="en-GB" sz="3600" b="1" dirty="0"/>
          </a:p>
          <a:p>
            <a:r>
              <a:rPr lang="en-GB" sz="3600" b="1" dirty="0"/>
              <a:t>Receivable days.......the lower, the better.</a:t>
            </a:r>
          </a:p>
          <a:p>
            <a:endParaRPr lang="en-GB" sz="3600" b="1" dirty="0"/>
          </a:p>
          <a:p>
            <a:r>
              <a:rPr lang="en-GB" sz="3600" b="1" dirty="0"/>
              <a:t>Payable days......the higher, the better....</a:t>
            </a:r>
          </a:p>
          <a:p>
            <a:r>
              <a:rPr lang="en-GB" sz="3600" b="1" dirty="0"/>
              <a:t>			     (within reason*.)</a:t>
            </a:r>
          </a:p>
          <a:p>
            <a:endParaRPr lang="en-GB" sz="3600" b="1" dirty="0"/>
          </a:p>
          <a:p>
            <a:r>
              <a:rPr lang="en-GB" sz="3600" b="1" dirty="0"/>
              <a:t>*If the company takes </a:t>
            </a:r>
            <a:r>
              <a:rPr lang="en-GB" sz="3600" b="1" i="1" dirty="0"/>
              <a:t>too long </a:t>
            </a:r>
            <a:r>
              <a:rPr lang="en-GB" sz="3600" b="1" dirty="0"/>
              <a:t>to pay its</a:t>
            </a:r>
          </a:p>
          <a:p>
            <a:r>
              <a:rPr lang="en-GB" sz="3600" b="1" dirty="0"/>
              <a:t>suppliers, it’ll get a poor credit reputation.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0"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anim calcmode="lin" valueType="num">
                                      <p:cBhvr>
                                        <p:cTn id="36"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8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8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anim calcmode="lin" valueType="num">
                                      <p:cBhvr>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2000"/>
                                        <p:tgtEl>
                                          <p:spTgt spid="3">
                                            <p:txEl>
                                              <p:pRg st="9" end="9"/>
                                            </p:txEl>
                                          </p:spTgt>
                                        </p:tgtEl>
                                      </p:cBhvr>
                                    </p:animEffect>
                                    <p:anim calcmode="lin" valueType="num">
                                      <p:cBhvr>
                                        <p:cTn id="50"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8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52" dur="200" accel="100000" fill="hold">
                                          <p:stCondLst>
                                            <p:cond delay="18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2000"/>
                                        <p:tgtEl>
                                          <p:spTgt spid="3">
                                            <p:txEl>
                                              <p:pRg st="10" end="10"/>
                                            </p:txEl>
                                          </p:spTgt>
                                        </p:tgtEl>
                                      </p:cBhvr>
                                    </p:animEffect>
                                    <p:anim calcmode="lin" valueType="num">
                                      <p:cBhvr>
                                        <p:cTn id="56"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8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58" dur="200" accel="100000" fill="hold">
                                          <p:stCondLst>
                                            <p:cond delay="1800"/>
                                          </p:stCondLst>
                                        </p:cTn>
                                        <p:tgtEl>
                                          <p:spTgt spid="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22</a:t>
            </a:fld>
            <a:endParaRPr lang="en-GB" dirty="0"/>
          </a:p>
        </p:txBody>
      </p:sp>
      <p:sp>
        <p:nvSpPr>
          <p:cNvPr id="3" name="TextBox 2"/>
          <p:cNvSpPr txBox="1"/>
          <p:nvPr/>
        </p:nvSpPr>
        <p:spPr>
          <a:xfrm>
            <a:off x="0" y="1124744"/>
            <a:ext cx="8959504" cy="5509200"/>
          </a:xfrm>
          <a:prstGeom prst="rect">
            <a:avLst/>
          </a:prstGeom>
          <a:noFill/>
        </p:spPr>
        <p:txBody>
          <a:bodyPr wrap="none" rtlCol="0">
            <a:spAutoFit/>
          </a:bodyPr>
          <a:lstStyle/>
          <a:p>
            <a:r>
              <a:rPr lang="en-GB" sz="3600" b="1" dirty="0"/>
              <a:t>Inventory Days: 28</a:t>
            </a:r>
          </a:p>
          <a:p>
            <a:r>
              <a:rPr lang="en-GB" sz="3600" b="1" dirty="0"/>
              <a:t>[$300,000 ÷ $2,800,000] x 365 = 39 days </a:t>
            </a:r>
          </a:p>
          <a:p>
            <a:endParaRPr lang="en-GB" sz="1600" b="1" dirty="0"/>
          </a:p>
          <a:p>
            <a:r>
              <a:rPr lang="en-GB" sz="3600" b="1" dirty="0"/>
              <a:t>Receivable Days: 15</a:t>
            </a:r>
          </a:p>
          <a:p>
            <a:r>
              <a:rPr lang="en-GB" sz="3600" b="1" dirty="0"/>
              <a:t>[$250,000 ÷ $4,000,000] x 365 = 23 days</a:t>
            </a:r>
          </a:p>
          <a:p>
            <a:endParaRPr lang="en-GB" sz="1600" b="1" dirty="0"/>
          </a:p>
          <a:p>
            <a:r>
              <a:rPr lang="en-GB" sz="3600" b="1" dirty="0"/>
              <a:t>Payable Days: 20</a:t>
            </a:r>
          </a:p>
          <a:p>
            <a:r>
              <a:rPr lang="en-GB" sz="3600" b="1" dirty="0"/>
              <a:t>[$150,000 ÷  $2,800,000] x 365 = 20 days</a:t>
            </a:r>
          </a:p>
          <a:p>
            <a:endParaRPr lang="en-GB" sz="1600" b="1" dirty="0"/>
          </a:p>
          <a:p>
            <a:r>
              <a:rPr lang="en-GB" sz="3600" b="1" dirty="0"/>
              <a:t> </a:t>
            </a:r>
          </a:p>
          <a:p>
            <a:endParaRPr lang="en-GB" sz="1600" b="1" dirty="0"/>
          </a:p>
          <a:p>
            <a:r>
              <a:rPr lang="en-GB" sz="3600" b="1" dirty="0"/>
              <a:t>							</a:t>
            </a:r>
            <a:r>
              <a:rPr lang="en-GB" sz="3600" b="1" dirty="0">
                <a:solidFill>
                  <a:srgbClr val="C00000"/>
                </a:solidFill>
              </a:rPr>
              <a:t>                     </a:t>
            </a:r>
            <a:r>
              <a:rPr lang="en-GB" sz="3600" b="1" dirty="0"/>
              <a:t>.</a:t>
            </a:r>
            <a:endParaRPr lang="en-GB" sz="3600" b="1" dirty="0">
              <a:solidFill>
                <a:srgbClr val="C00000"/>
              </a:solidFill>
            </a:endParaRPr>
          </a:p>
        </p:txBody>
      </p:sp>
      <p:sp>
        <p:nvSpPr>
          <p:cNvPr id="4" name="Rounded Rectangle 3"/>
          <p:cNvSpPr/>
          <p:nvPr/>
        </p:nvSpPr>
        <p:spPr>
          <a:xfrm>
            <a:off x="107504" y="116632"/>
            <a:ext cx="5760640" cy="620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Zog Company WC day ratios:</a:t>
            </a:r>
          </a:p>
        </p:txBody>
      </p:sp>
    </p:spTree>
    <p:extLst>
      <p:ext uri="{BB962C8B-B14F-4D97-AF65-F5344CB8AC3E}">
        <p14:creationId xmlns:p14="http://schemas.microsoft.com/office/powerpoint/2010/main" val="372696951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1000"/>
                                        <p:tgtEl>
                                          <p:spTgt spid="3">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23</a:t>
            </a:fld>
            <a:endParaRPr lang="en-GB" dirty="0"/>
          </a:p>
        </p:txBody>
      </p:sp>
      <p:sp>
        <p:nvSpPr>
          <p:cNvPr id="3" name="TextBox 2"/>
          <p:cNvSpPr txBox="1"/>
          <p:nvPr/>
        </p:nvSpPr>
        <p:spPr>
          <a:xfrm>
            <a:off x="827584" y="548680"/>
            <a:ext cx="3945311" cy="646331"/>
          </a:xfrm>
          <a:prstGeom prst="rect">
            <a:avLst/>
          </a:prstGeom>
          <a:noFill/>
          <a:ln>
            <a:solidFill>
              <a:schemeClr val="tx1"/>
            </a:solidFill>
          </a:ln>
          <a:effectLst>
            <a:glow rad="228600">
              <a:schemeClr val="accent4">
                <a:satMod val="175000"/>
                <a:alpha val="40000"/>
              </a:schemeClr>
            </a:glow>
          </a:effectLst>
        </p:spPr>
        <p:txBody>
          <a:bodyPr wrap="none" rtlCol="0">
            <a:spAutoFit/>
          </a:bodyPr>
          <a:lstStyle/>
          <a:p>
            <a:r>
              <a:rPr lang="en-GB" sz="3600" b="1" dirty="0"/>
              <a:t>A point to note.......</a:t>
            </a:r>
          </a:p>
        </p:txBody>
      </p:sp>
      <p:sp>
        <p:nvSpPr>
          <p:cNvPr id="4" name="TextBox 3"/>
          <p:cNvSpPr txBox="1"/>
          <p:nvPr/>
        </p:nvSpPr>
        <p:spPr>
          <a:xfrm>
            <a:off x="179512" y="1340768"/>
            <a:ext cx="9220135" cy="4524315"/>
          </a:xfrm>
          <a:prstGeom prst="rect">
            <a:avLst/>
          </a:prstGeom>
          <a:noFill/>
        </p:spPr>
        <p:txBody>
          <a:bodyPr wrap="square" rtlCol="0">
            <a:spAutoFit/>
          </a:bodyPr>
          <a:lstStyle/>
          <a:p>
            <a:r>
              <a:rPr lang="en-GB" sz="3600" b="1" dirty="0"/>
              <a:t>Instead of taking “</a:t>
            </a:r>
            <a:r>
              <a:rPr lang="en-GB" sz="3600" b="1" i="1" dirty="0"/>
              <a:t>year-end</a:t>
            </a:r>
            <a:r>
              <a:rPr lang="en-GB" sz="3600" b="1" dirty="0"/>
              <a:t>” data......</a:t>
            </a:r>
          </a:p>
          <a:p>
            <a:pPr marL="742950" indent="-742950"/>
            <a:r>
              <a:rPr lang="en-GB" sz="3600" b="1" dirty="0"/>
              <a:t>it is thought to be “</a:t>
            </a:r>
            <a:r>
              <a:rPr lang="en-GB" sz="3600" b="1" i="1" dirty="0"/>
              <a:t>good practice</a:t>
            </a:r>
            <a:r>
              <a:rPr lang="en-GB" sz="3600" b="1" dirty="0"/>
              <a:t>” to use data </a:t>
            </a:r>
          </a:p>
          <a:p>
            <a:pPr marL="742950" indent="-742950"/>
            <a:r>
              <a:rPr lang="en-GB" sz="3600" b="1" dirty="0"/>
              <a:t>for </a:t>
            </a:r>
            <a:r>
              <a:rPr lang="en-GB" sz="3600" b="1" i="1" dirty="0"/>
              <a:t>average</a:t>
            </a:r>
            <a:r>
              <a:rPr lang="en-GB" sz="3600" b="1" dirty="0"/>
              <a:t> </a:t>
            </a:r>
            <a:r>
              <a:rPr lang="en-GB" sz="3600" b="1" i="1" dirty="0"/>
              <a:t>inventories</a:t>
            </a:r>
            <a:r>
              <a:rPr lang="en-GB" sz="3600" b="1" dirty="0"/>
              <a:t>, </a:t>
            </a:r>
            <a:r>
              <a:rPr lang="en-GB" sz="3600" b="1" i="1" dirty="0"/>
              <a:t>average</a:t>
            </a:r>
            <a:r>
              <a:rPr lang="en-GB" sz="3600" b="1" dirty="0"/>
              <a:t> </a:t>
            </a:r>
            <a:r>
              <a:rPr lang="en-GB" sz="3600" b="1" i="1" dirty="0"/>
              <a:t>receivables</a:t>
            </a:r>
            <a:r>
              <a:rPr lang="en-GB" sz="3600" b="1" dirty="0"/>
              <a:t> </a:t>
            </a:r>
          </a:p>
          <a:p>
            <a:pPr marL="742950" indent="-742950"/>
            <a:r>
              <a:rPr lang="en-GB" sz="3600" b="1" dirty="0"/>
              <a:t>and </a:t>
            </a:r>
            <a:r>
              <a:rPr lang="en-GB" sz="3600" b="1" i="1" dirty="0"/>
              <a:t>average payables</a:t>
            </a:r>
            <a:r>
              <a:rPr lang="en-GB" sz="3600" b="1" dirty="0"/>
              <a:t>....by taking start-of-year </a:t>
            </a:r>
          </a:p>
          <a:p>
            <a:pPr marL="742950" indent="-742950"/>
            <a:r>
              <a:rPr lang="en-GB" sz="3600" b="1" dirty="0"/>
              <a:t>and year-end figures, adding them together, </a:t>
            </a:r>
          </a:p>
          <a:p>
            <a:pPr marL="742950" indent="-742950"/>
            <a:r>
              <a:rPr lang="en-GB" sz="3600" b="1" dirty="0"/>
              <a:t>and dividing by 2; this is provided the start-of-</a:t>
            </a:r>
          </a:p>
          <a:p>
            <a:pPr marL="742950" indent="-742950"/>
            <a:r>
              <a:rPr lang="en-GB" sz="3600" b="1" dirty="0"/>
              <a:t>year data is available.        </a:t>
            </a:r>
          </a:p>
          <a:p>
            <a:pPr marL="742950" indent="-742950"/>
            <a:r>
              <a:rPr lang="en-GB" sz="3600" b="1" dirty="0"/>
              <a:t>For example.......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2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7" dur="2000" fill="hold"/>
                                        <p:tgtEl>
                                          <p:spTgt spid="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4">
                                            <p:txEl>
                                              <p:pRg st="1" end="1"/>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2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2" dur="2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3" dur="2000" fill="hold"/>
                                        <p:tgtEl>
                                          <p:spTgt spid="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
                                            <p:txEl>
                                              <p:pRg st="2" end="2"/>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p:cTn id="37" dur="2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8"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9" dur="2000" fill="hold"/>
                                        <p:tgtEl>
                                          <p:spTgt spid="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4">
                                            <p:txEl>
                                              <p:pRg st="3" end="3"/>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4"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5" dur="2000" fill="hold"/>
                                        <p:tgtEl>
                                          <p:spTgt spid="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4">
                                            <p:txEl>
                                              <p:pRg st="4" end="4"/>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p:cTn id="49" dur="2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0" dur="2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1" dur="2000" fill="hold"/>
                                        <p:tgtEl>
                                          <p:spTgt spid="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4">
                                            <p:txEl>
                                              <p:pRg st="5" end="5"/>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p:cTn id="55" dur="2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6"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7" dur="2000" fill="hold"/>
                                        <p:tgtEl>
                                          <p:spTgt spid="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4">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 calcmode="lin" valueType="num">
                                      <p:cBhvr additive="base">
                                        <p:cTn id="63" dur="10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24</a:t>
            </a:fld>
            <a:endParaRPr lang="en-GB" dirty="0"/>
          </a:p>
        </p:txBody>
      </p:sp>
      <p:sp>
        <p:nvSpPr>
          <p:cNvPr id="3" name="TextBox 2"/>
          <p:cNvSpPr txBox="1"/>
          <p:nvPr/>
        </p:nvSpPr>
        <p:spPr>
          <a:xfrm>
            <a:off x="107504" y="117693"/>
            <a:ext cx="9145389" cy="6740307"/>
          </a:xfrm>
          <a:prstGeom prst="rect">
            <a:avLst/>
          </a:prstGeom>
          <a:noFill/>
        </p:spPr>
        <p:txBody>
          <a:bodyPr wrap="none" rtlCol="0">
            <a:spAutoFit/>
          </a:bodyPr>
          <a:lstStyle/>
          <a:p>
            <a:r>
              <a:rPr lang="en-GB" sz="3600" b="1" u="sng" dirty="0"/>
              <a:t>Hamid Company:</a:t>
            </a:r>
          </a:p>
          <a:p>
            <a:r>
              <a:rPr lang="en-GB" sz="3600" b="1" dirty="0"/>
              <a:t>End of 2013		Inventories: $180,000</a:t>
            </a:r>
          </a:p>
          <a:p>
            <a:r>
              <a:rPr lang="en-GB" sz="3600" b="1" dirty="0"/>
              <a:t>				Cost of sales: $840,000</a:t>
            </a:r>
          </a:p>
          <a:p>
            <a:endParaRPr lang="en-GB" sz="3600" b="1" dirty="0"/>
          </a:p>
          <a:p>
            <a:r>
              <a:rPr lang="en-GB" sz="3600" b="1" dirty="0"/>
              <a:t>End of 2014		Inventories: $220,000</a:t>
            </a:r>
          </a:p>
          <a:p>
            <a:r>
              <a:rPr lang="en-GB" sz="3600" b="1" dirty="0"/>
              <a:t>				Cost of sales: $900,000</a:t>
            </a:r>
          </a:p>
          <a:p>
            <a:endParaRPr lang="en-GB" sz="3600" b="1" dirty="0"/>
          </a:p>
          <a:p>
            <a:r>
              <a:rPr lang="en-GB" sz="3600" b="1" dirty="0"/>
              <a:t>Average inventories during 2014: </a:t>
            </a:r>
          </a:p>
          <a:p>
            <a:r>
              <a:rPr lang="en-GB" sz="3600" b="1" dirty="0"/>
              <a:t>[$180,000 + $220,000] ÷ 2 = $200,000</a:t>
            </a:r>
          </a:p>
          <a:p>
            <a:endParaRPr lang="en-GB" sz="3600" b="1" dirty="0"/>
          </a:p>
          <a:p>
            <a:r>
              <a:rPr lang="en-GB" sz="3600" b="1" dirty="0"/>
              <a:t>2014 Inventory days:                    x 365 = 81 days</a:t>
            </a:r>
          </a:p>
          <a:p>
            <a:r>
              <a:rPr lang="en-GB" sz="3600" b="1" dirty="0"/>
              <a:t>				    </a:t>
            </a: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4410" name="Equation" r:id="rId3" imgW="114151" imgH="215619" progId="Equation.3">
                  <p:embed/>
                </p:oleObj>
              </mc:Choice>
              <mc:Fallback>
                <p:oleObj name="Equation" r:id="rId3" imgW="114151" imgH="215619"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11960" y="5373216"/>
            <a:ext cx="1941557" cy="1200329"/>
          </a:xfrm>
          <a:prstGeom prst="rect">
            <a:avLst/>
          </a:prstGeom>
          <a:noFill/>
        </p:spPr>
        <p:txBody>
          <a:bodyPr wrap="none" rtlCol="0">
            <a:spAutoFit/>
          </a:bodyPr>
          <a:lstStyle/>
          <a:p>
            <a:r>
              <a:rPr lang="en-GB" sz="3600" b="1" dirty="0"/>
              <a:t>$200,000</a:t>
            </a:r>
          </a:p>
          <a:p>
            <a:r>
              <a:rPr lang="en-GB" sz="3600" b="1" dirty="0"/>
              <a:t>$900,000</a:t>
            </a:r>
          </a:p>
        </p:txBody>
      </p:sp>
      <p:cxnSp>
        <p:nvCxnSpPr>
          <p:cNvPr id="7" name="Straight Connector 6"/>
          <p:cNvCxnSpPr>
            <a:stCxn id="5" idx="1"/>
            <a:endCxn id="5" idx="3"/>
          </p:cNvCxnSpPr>
          <p:nvPr/>
        </p:nvCxnSpPr>
        <p:spPr>
          <a:xfrm>
            <a:off x="4211960" y="5973381"/>
            <a:ext cx="1941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anim calcmode="lin" valueType="num">
                                      <p:cBhvr>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anim calcmode="lin" valueType="num">
                                      <p:cBhvr>
                                        <p:cTn id="48"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8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50" dur="200" accel="100000" fill="hold">
                                          <p:stCondLst>
                                            <p:cond delay="180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6" dur="2000" fill="hold"/>
                                        <p:tgtEl>
                                          <p:spTgt spid="3">
                                            <p:txEl>
                                              <p:pRg st="10" end="10"/>
                                            </p:txEl>
                                          </p:spTgt>
                                        </p:tgtEl>
                                        <p:attrNameLst>
                                          <p:attrName>ppt_y</p:attrName>
                                        </p:attrNameLst>
                                      </p:cBhvr>
                                      <p:tavLst>
                                        <p:tav tm="0">
                                          <p:val>
                                            <p:strVal val="#ppt_y"/>
                                          </p:val>
                                        </p:tav>
                                        <p:tav tm="100000">
                                          <p:val>
                                            <p:strVal val="#ppt_y"/>
                                          </p:val>
                                        </p:tav>
                                      </p:tavLst>
                                    </p:anim>
                                  </p:childTnLst>
                                </p:cTn>
                              </p:par>
                              <p:par>
                                <p:cTn id="57" presetID="9"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2000"/>
                                        <p:tgtEl>
                                          <p:spTgt spid="5"/>
                                        </p:tgtEl>
                                      </p:cBhvr>
                                    </p:animEffect>
                                  </p:childTnLst>
                                </p:cTn>
                              </p:par>
                              <p:par>
                                <p:cTn id="60" presetID="9" presetClass="entr" presetSubtype="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25</a:t>
            </a:fld>
            <a:endParaRPr lang="en-GB" dirty="0"/>
          </a:p>
        </p:txBody>
      </p:sp>
      <p:sp>
        <p:nvSpPr>
          <p:cNvPr id="3" name="TextBox 2"/>
          <p:cNvSpPr txBox="1"/>
          <p:nvPr/>
        </p:nvSpPr>
        <p:spPr>
          <a:xfrm>
            <a:off x="390706" y="1340768"/>
            <a:ext cx="8740534" cy="5078313"/>
          </a:xfrm>
          <a:prstGeom prst="rect">
            <a:avLst/>
          </a:prstGeom>
          <a:noFill/>
        </p:spPr>
        <p:txBody>
          <a:bodyPr wrap="none" rtlCol="0">
            <a:spAutoFit/>
          </a:bodyPr>
          <a:lstStyle/>
          <a:p>
            <a:endParaRPr lang="en-GB" sz="3600" b="1" dirty="0">
              <a:solidFill>
                <a:srgbClr val="00B050"/>
              </a:solidFill>
            </a:endParaRPr>
          </a:p>
          <a:p>
            <a:r>
              <a:rPr lang="en-GB" sz="3600" b="1" dirty="0"/>
              <a:t>2.    For Payable Days........</a:t>
            </a:r>
          </a:p>
          <a:p>
            <a:endParaRPr lang="en-GB" sz="3600" b="1" dirty="0"/>
          </a:p>
          <a:p>
            <a:r>
              <a:rPr lang="en-GB" sz="3600" b="1" dirty="0"/>
              <a:t>.....very often, we will not have the “</a:t>
            </a:r>
            <a:r>
              <a:rPr lang="en-GB" sz="3600" b="1" i="1" dirty="0"/>
              <a:t>annual </a:t>
            </a:r>
          </a:p>
          <a:p>
            <a:r>
              <a:rPr lang="en-GB" sz="3600" b="1" i="1" dirty="0"/>
              <a:t>purchases</a:t>
            </a:r>
            <a:r>
              <a:rPr lang="en-GB" sz="3600" b="1" dirty="0"/>
              <a:t>” figure, and so.... </a:t>
            </a:r>
          </a:p>
          <a:p>
            <a:r>
              <a:rPr lang="en-GB" sz="3600" b="1" dirty="0"/>
              <a:t>....we use the “</a:t>
            </a:r>
            <a:r>
              <a:rPr lang="en-GB" sz="3600" b="1" i="1" dirty="0"/>
              <a:t>cost of sales” figure </a:t>
            </a:r>
            <a:r>
              <a:rPr lang="en-GB" sz="3600" b="1" dirty="0"/>
              <a:t>instead, </a:t>
            </a:r>
          </a:p>
          <a:p>
            <a:r>
              <a:rPr lang="en-GB" sz="3600" b="1" dirty="0"/>
              <a:t>as a good approximation:</a:t>
            </a:r>
          </a:p>
          <a:p>
            <a:endParaRPr lang="en-GB" sz="3600" b="1" dirty="0"/>
          </a:p>
          <a:p>
            <a:r>
              <a:rPr lang="en-GB" sz="3600" b="1" dirty="0"/>
              <a:t>Payable days: 				  x  365 </a:t>
            </a:r>
          </a:p>
        </p:txBody>
      </p:sp>
      <p:sp>
        <p:nvSpPr>
          <p:cNvPr id="4" name="TextBox 3"/>
          <p:cNvSpPr txBox="1"/>
          <p:nvPr/>
        </p:nvSpPr>
        <p:spPr>
          <a:xfrm>
            <a:off x="467544" y="404664"/>
            <a:ext cx="3768980" cy="646331"/>
          </a:xfrm>
          <a:prstGeom prst="rect">
            <a:avLst/>
          </a:prstGeom>
          <a:noFill/>
          <a:ln>
            <a:solidFill>
              <a:schemeClr val="tx1"/>
            </a:solidFill>
          </a:ln>
          <a:effectLst>
            <a:glow rad="228600">
              <a:schemeClr val="accent4">
                <a:satMod val="175000"/>
                <a:alpha val="40000"/>
              </a:schemeClr>
            </a:glow>
          </a:effectLst>
        </p:spPr>
        <p:txBody>
          <a:bodyPr wrap="none" rtlCol="0">
            <a:spAutoFit/>
          </a:bodyPr>
          <a:lstStyle/>
          <a:p>
            <a:r>
              <a:rPr lang="en-GB" sz="3600" b="1" dirty="0"/>
              <a:t> point to note .......</a:t>
            </a:r>
          </a:p>
        </p:txBody>
      </p:sp>
      <p:sp>
        <p:nvSpPr>
          <p:cNvPr id="5" name="TextBox 4"/>
          <p:cNvSpPr txBox="1"/>
          <p:nvPr/>
        </p:nvSpPr>
        <p:spPr>
          <a:xfrm>
            <a:off x="3275856" y="5517232"/>
            <a:ext cx="2595198" cy="1200329"/>
          </a:xfrm>
          <a:prstGeom prst="rect">
            <a:avLst/>
          </a:prstGeom>
          <a:noFill/>
        </p:spPr>
        <p:txBody>
          <a:bodyPr wrap="none" rtlCol="0">
            <a:spAutoFit/>
          </a:bodyPr>
          <a:lstStyle/>
          <a:p>
            <a:r>
              <a:rPr lang="en-GB" sz="3600" b="1" dirty="0"/>
              <a:t>   Payables</a:t>
            </a:r>
          </a:p>
          <a:p>
            <a:r>
              <a:rPr lang="en-GB" sz="3600" b="1" dirty="0"/>
              <a:t>Cost of Sales</a:t>
            </a:r>
          </a:p>
        </p:txBody>
      </p:sp>
      <p:cxnSp>
        <p:nvCxnSpPr>
          <p:cNvPr id="7" name="Straight Connector 6"/>
          <p:cNvCxnSpPr>
            <a:stCxn id="5" idx="1"/>
            <a:endCxn id="5" idx="3"/>
          </p:cNvCxnSpPr>
          <p:nvPr/>
        </p:nvCxnSpPr>
        <p:spPr>
          <a:xfrm>
            <a:off x="3275856" y="6117397"/>
            <a:ext cx="25951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4"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7"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8"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3"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4"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3">
                                            <p:txEl>
                                              <p:pRg st="8" end="8"/>
                                            </p:txEl>
                                          </p:spTgt>
                                        </p:tgtEl>
                                        <p:attrNameLst>
                                          <p:attrName>ppt_y</p:attrName>
                                        </p:attrNameLst>
                                      </p:cBhvr>
                                      <p:tavLst>
                                        <p:tav tm="0">
                                          <p:val>
                                            <p:strVal val="#ppt_y"/>
                                          </p:val>
                                        </p:tav>
                                        <p:tav tm="100000">
                                          <p:val>
                                            <p:strVal val="#ppt_y"/>
                                          </p:val>
                                        </p:tav>
                                      </p:tavLst>
                                    </p:anim>
                                  </p:childTnLst>
                                </p:cTn>
                              </p:par>
                              <p:par>
                                <p:cTn id="51" presetID="9" presetClass="entr" presetSubtype="0" fill="hold" nodeType="with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dissolve">
                                      <p:cBhvr>
                                        <p:cTn id="53" dur="2000"/>
                                        <p:tgtEl>
                                          <p:spTgt spid="5">
                                            <p:txEl>
                                              <p:pRg st="0" end="0"/>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dissolve">
                                      <p:cBhvr>
                                        <p:cTn id="56" dur="2000"/>
                                        <p:tgtEl>
                                          <p:spTgt spid="5">
                                            <p:txEl>
                                              <p:pRg st="1" end="1"/>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26</a:t>
            </a:fld>
            <a:endParaRPr lang="en-GB" dirty="0"/>
          </a:p>
        </p:txBody>
      </p:sp>
      <p:sp>
        <p:nvSpPr>
          <p:cNvPr id="3" name="TextBox 2"/>
          <p:cNvSpPr txBox="1"/>
          <p:nvPr/>
        </p:nvSpPr>
        <p:spPr>
          <a:xfrm>
            <a:off x="251520" y="117693"/>
            <a:ext cx="8515536" cy="6740307"/>
          </a:xfrm>
          <a:prstGeom prst="rect">
            <a:avLst/>
          </a:prstGeom>
          <a:noFill/>
        </p:spPr>
        <p:txBody>
          <a:bodyPr wrap="none" rtlCol="0">
            <a:spAutoFit/>
          </a:bodyPr>
          <a:lstStyle/>
          <a:p>
            <a:r>
              <a:rPr lang="en-GB" sz="3600" b="1" dirty="0"/>
              <a:t>3. As an alternative to the WC “day” ratios,</a:t>
            </a:r>
          </a:p>
          <a:p>
            <a:r>
              <a:rPr lang="en-GB" sz="3600" b="1" dirty="0"/>
              <a:t>we could calculate WC “turnover” ratios.....</a:t>
            </a:r>
          </a:p>
          <a:p>
            <a:r>
              <a:rPr lang="en-GB" sz="3600" b="1" dirty="0"/>
              <a:t>which are just the </a:t>
            </a:r>
            <a:r>
              <a:rPr lang="en-GB" sz="3600" b="1" i="1" dirty="0"/>
              <a:t>inverse</a:t>
            </a:r>
            <a:r>
              <a:rPr lang="en-GB" sz="3600" b="1" dirty="0"/>
              <a:t> of the day ratios:</a:t>
            </a:r>
          </a:p>
          <a:p>
            <a:endParaRPr lang="en-GB" sz="3600" b="1" dirty="0"/>
          </a:p>
          <a:p>
            <a:r>
              <a:rPr lang="en-GB" sz="3600" b="1" dirty="0"/>
              <a:t>Inventory Turnover:</a:t>
            </a:r>
          </a:p>
          <a:p>
            <a:endParaRPr lang="en-GB" sz="3600" b="1" dirty="0"/>
          </a:p>
          <a:p>
            <a:endParaRPr lang="en-GB" sz="3600" b="1" dirty="0"/>
          </a:p>
          <a:p>
            <a:r>
              <a:rPr lang="en-GB" sz="3600" b="1" dirty="0"/>
              <a:t>Receivables Turnover:</a:t>
            </a:r>
          </a:p>
          <a:p>
            <a:endParaRPr lang="en-GB" sz="3600" b="1" dirty="0"/>
          </a:p>
          <a:p>
            <a:endParaRPr lang="en-GB" sz="3600" b="1" dirty="0"/>
          </a:p>
          <a:p>
            <a:r>
              <a:rPr lang="en-GB" sz="3600" b="1" dirty="0"/>
              <a:t>Payables Turnover:</a:t>
            </a:r>
          </a:p>
          <a:p>
            <a:endParaRPr lang="en-GB" sz="3600" b="1" dirty="0"/>
          </a:p>
        </p:txBody>
      </p:sp>
      <p:sp>
        <p:nvSpPr>
          <p:cNvPr id="4" name="TextBox 3"/>
          <p:cNvSpPr txBox="1"/>
          <p:nvPr/>
        </p:nvSpPr>
        <p:spPr>
          <a:xfrm>
            <a:off x="5292080" y="2204864"/>
            <a:ext cx="2595198" cy="4524315"/>
          </a:xfrm>
          <a:prstGeom prst="rect">
            <a:avLst/>
          </a:prstGeom>
          <a:noFill/>
        </p:spPr>
        <p:txBody>
          <a:bodyPr wrap="none" rtlCol="0">
            <a:spAutoFit/>
          </a:bodyPr>
          <a:lstStyle/>
          <a:p>
            <a:r>
              <a:rPr lang="en-GB" sz="3600" b="1" dirty="0"/>
              <a:t>Cost of Sales</a:t>
            </a:r>
          </a:p>
          <a:p>
            <a:r>
              <a:rPr lang="en-GB" sz="3600" b="1" dirty="0"/>
              <a:t> Inventories</a:t>
            </a:r>
          </a:p>
          <a:p>
            <a:endParaRPr lang="en-GB" sz="3600" b="1" dirty="0"/>
          </a:p>
          <a:p>
            <a:r>
              <a:rPr lang="en-GB" sz="3600" b="1" dirty="0"/>
              <a:t>     Sales</a:t>
            </a:r>
          </a:p>
          <a:p>
            <a:r>
              <a:rPr lang="en-GB" sz="3600" b="1" dirty="0"/>
              <a:t>Receivables</a:t>
            </a:r>
          </a:p>
          <a:p>
            <a:endParaRPr lang="en-GB" sz="3600" b="1" dirty="0"/>
          </a:p>
          <a:p>
            <a:r>
              <a:rPr lang="en-GB" sz="3600" b="1" dirty="0"/>
              <a:t>Purchases</a:t>
            </a:r>
          </a:p>
          <a:p>
            <a:r>
              <a:rPr lang="en-GB" sz="3600" b="1" dirty="0"/>
              <a:t> Payables</a:t>
            </a:r>
          </a:p>
        </p:txBody>
      </p:sp>
      <p:cxnSp>
        <p:nvCxnSpPr>
          <p:cNvPr id="6" name="Straight Connector 5"/>
          <p:cNvCxnSpPr/>
          <p:nvPr/>
        </p:nvCxnSpPr>
        <p:spPr>
          <a:xfrm>
            <a:off x="5436096" y="2780928"/>
            <a:ext cx="230425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08104" y="4437112"/>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64088" y="6093296"/>
            <a:ext cx="194421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76456" y="6093296"/>
            <a:ext cx="308098" cy="646331"/>
          </a:xfrm>
          <a:prstGeom prst="rect">
            <a:avLst/>
          </a:prstGeom>
          <a:noFill/>
        </p:spPr>
        <p:txBody>
          <a:bodyPr wrap="square" rtlCol="0">
            <a:spAutoFit/>
          </a:bodyPr>
          <a:lstStyle/>
          <a:p>
            <a:r>
              <a:rPr lang="en-GB" sz="3600" b="1" dirty="0"/>
              <a:t>.</a:t>
            </a:r>
          </a:p>
        </p:txBody>
      </p:sp>
      <p:sp>
        <p:nvSpPr>
          <p:cNvPr id="9" name="TextBox 8"/>
          <p:cNvSpPr txBox="1"/>
          <p:nvPr/>
        </p:nvSpPr>
        <p:spPr>
          <a:xfrm>
            <a:off x="8028384" y="2276872"/>
            <a:ext cx="738664" cy="4176464"/>
          </a:xfrm>
          <a:prstGeom prst="rect">
            <a:avLst/>
          </a:prstGeom>
          <a:noFill/>
          <a:ln w="57150">
            <a:solidFill>
              <a:schemeClr val="tx1"/>
            </a:solidFill>
          </a:ln>
        </p:spPr>
        <p:txBody>
          <a:bodyPr vert="vert270" wrap="square" rtlCol="0">
            <a:spAutoFit/>
          </a:bodyPr>
          <a:lstStyle/>
          <a:p>
            <a:r>
              <a:rPr lang="en-GB" sz="3600" b="1" i="1" dirty="0">
                <a:solidFill>
                  <a:srgbClr val="C00000"/>
                </a:solidFill>
              </a:rPr>
              <a:t>    </a:t>
            </a:r>
            <a:r>
              <a:rPr lang="en-GB" sz="3200" b="1" i="1" dirty="0"/>
              <a:t>without</a:t>
            </a:r>
            <a:r>
              <a:rPr lang="en-GB" sz="3200" b="1" dirty="0"/>
              <a:t> the “X 365”</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2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5"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2000"/>
                                        <p:tgtEl>
                                          <p:spTgt spid="4">
                                            <p:txEl>
                                              <p:pRg st="0" end="0"/>
                                            </p:txEl>
                                          </p:spTgt>
                                        </p:tgtEl>
                                      </p:cBhvr>
                                    </p:animEffect>
                                    <p:anim calcmode="lin" valueType="num">
                                      <p:cBhvr>
                                        <p:cTn id="36" dur="2000" fill="hold"/>
                                        <p:tgtEl>
                                          <p:spTgt spid="4">
                                            <p:txEl>
                                              <p:pRg st="0" end="0"/>
                                            </p:txEl>
                                          </p:spTgt>
                                        </p:tgtEl>
                                        <p:attrNameLst>
                                          <p:attrName>style.rotation</p:attrName>
                                        </p:attrNameLst>
                                      </p:cBhvr>
                                      <p:tavLst>
                                        <p:tav tm="0">
                                          <p:val>
                                            <p:fltVal val="720"/>
                                          </p:val>
                                        </p:tav>
                                        <p:tav tm="100000">
                                          <p:val>
                                            <p:fltVal val="0"/>
                                          </p:val>
                                        </p:tav>
                                      </p:tavLst>
                                    </p:anim>
                                    <p:anim calcmode="lin" valueType="num">
                                      <p:cBhvr>
                                        <p:cTn id="37"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38" dur="2000" fill="hold"/>
                                        <p:tgtEl>
                                          <p:spTgt spid="4">
                                            <p:txEl>
                                              <p:pRg st="0" end="0"/>
                                            </p:txEl>
                                          </p:spTgt>
                                        </p:tgtEl>
                                        <p:attrNameLst>
                                          <p:attrName>ppt_w</p:attrName>
                                        </p:attrNameLst>
                                      </p:cBhvr>
                                      <p:tavLst>
                                        <p:tav tm="0">
                                          <p:val>
                                            <p:fltVal val="0"/>
                                          </p:val>
                                        </p:tav>
                                        <p:tav tm="100000">
                                          <p:val>
                                            <p:strVal val="#ppt_w"/>
                                          </p:val>
                                        </p:tav>
                                      </p:tavLst>
                                    </p:anim>
                                  </p:childTnLst>
                                </p:cTn>
                              </p:par>
                              <p:par>
                                <p:cTn id="39" presetID="35" presetClass="entr" presetSubtype="0" fill="hold"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fade">
                                      <p:cBhvr>
                                        <p:cTn id="41" dur="2000"/>
                                        <p:tgtEl>
                                          <p:spTgt spid="4">
                                            <p:txEl>
                                              <p:pRg st="1" end="1"/>
                                            </p:txEl>
                                          </p:spTgt>
                                        </p:tgtEl>
                                      </p:cBhvr>
                                    </p:animEffect>
                                    <p:anim calcmode="lin" valueType="num">
                                      <p:cBhvr>
                                        <p:cTn id="42" dur="2000" fill="hold"/>
                                        <p:tgtEl>
                                          <p:spTgt spid="4">
                                            <p:txEl>
                                              <p:pRg st="1" end="1"/>
                                            </p:txEl>
                                          </p:spTgt>
                                        </p:tgtEl>
                                        <p:attrNameLst>
                                          <p:attrName>style.rotation</p:attrName>
                                        </p:attrNameLst>
                                      </p:cBhvr>
                                      <p:tavLst>
                                        <p:tav tm="0">
                                          <p:val>
                                            <p:fltVal val="720"/>
                                          </p:val>
                                        </p:tav>
                                        <p:tav tm="100000">
                                          <p:val>
                                            <p:fltVal val="0"/>
                                          </p:val>
                                        </p:tav>
                                      </p:tavLst>
                                    </p:anim>
                                    <p:anim calcmode="lin" valueType="num">
                                      <p:cBhvr>
                                        <p:cTn id="43"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44" dur="2000" fill="hold"/>
                                        <p:tgtEl>
                                          <p:spTgt spid="4">
                                            <p:txEl>
                                              <p:pRg st="1" end="1"/>
                                            </p:txEl>
                                          </p:spTgt>
                                        </p:tgtEl>
                                        <p:attrNameLst>
                                          <p:attrName>ppt_w</p:attrName>
                                        </p:attrNameLst>
                                      </p:cBhvr>
                                      <p:tavLst>
                                        <p:tav tm="0">
                                          <p:val>
                                            <p:fltVal val="0"/>
                                          </p:val>
                                        </p:tav>
                                        <p:tav tm="100000">
                                          <p:val>
                                            <p:strVal val="#ppt_w"/>
                                          </p:val>
                                        </p:tav>
                                      </p:tavLst>
                                    </p:anim>
                                  </p:childTnLst>
                                </p:cTn>
                              </p:par>
                              <p:par>
                                <p:cTn id="45" presetID="9"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1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5" presetClass="entr" presetSubtype="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2000"/>
                                        <p:tgtEl>
                                          <p:spTgt spid="4">
                                            <p:txEl>
                                              <p:pRg st="3" end="3"/>
                                            </p:txEl>
                                          </p:spTgt>
                                        </p:tgtEl>
                                      </p:cBhvr>
                                    </p:animEffect>
                                    <p:anim calcmode="lin" valueType="num">
                                      <p:cBhvr>
                                        <p:cTn id="53" dur="2000" fill="hold"/>
                                        <p:tgtEl>
                                          <p:spTgt spid="4">
                                            <p:txEl>
                                              <p:pRg st="3" end="3"/>
                                            </p:txEl>
                                          </p:spTgt>
                                        </p:tgtEl>
                                        <p:attrNameLst>
                                          <p:attrName>style.rotation</p:attrName>
                                        </p:attrNameLst>
                                      </p:cBhvr>
                                      <p:tavLst>
                                        <p:tav tm="0">
                                          <p:val>
                                            <p:fltVal val="720"/>
                                          </p:val>
                                        </p:tav>
                                        <p:tav tm="100000">
                                          <p:val>
                                            <p:fltVal val="0"/>
                                          </p:val>
                                        </p:tav>
                                      </p:tavLst>
                                    </p:anim>
                                    <p:anim calcmode="lin" valueType="num">
                                      <p:cBhvr>
                                        <p:cTn id="54"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55" dur="2000" fill="hold"/>
                                        <p:tgtEl>
                                          <p:spTgt spid="4">
                                            <p:txEl>
                                              <p:pRg st="3" end="3"/>
                                            </p:txEl>
                                          </p:spTgt>
                                        </p:tgtEl>
                                        <p:attrNameLst>
                                          <p:attrName>ppt_w</p:attrName>
                                        </p:attrNameLst>
                                      </p:cBhvr>
                                      <p:tavLst>
                                        <p:tav tm="0">
                                          <p:val>
                                            <p:fltVal val="0"/>
                                          </p:val>
                                        </p:tav>
                                        <p:tav tm="100000">
                                          <p:val>
                                            <p:strVal val="#ppt_w"/>
                                          </p:val>
                                        </p:tav>
                                      </p:tavLst>
                                    </p:anim>
                                  </p:childTnLst>
                                </p:cTn>
                              </p:par>
                              <p:par>
                                <p:cTn id="56" presetID="35" presetClass="entr" presetSubtype="0" fill="hold"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fade">
                                      <p:cBhvr>
                                        <p:cTn id="58" dur="2000"/>
                                        <p:tgtEl>
                                          <p:spTgt spid="4">
                                            <p:txEl>
                                              <p:pRg st="4" end="4"/>
                                            </p:txEl>
                                          </p:spTgt>
                                        </p:tgtEl>
                                      </p:cBhvr>
                                    </p:animEffect>
                                    <p:anim calcmode="lin" valueType="num">
                                      <p:cBhvr>
                                        <p:cTn id="59" dur="2000" fill="hold"/>
                                        <p:tgtEl>
                                          <p:spTgt spid="4">
                                            <p:txEl>
                                              <p:pRg st="4" end="4"/>
                                            </p:txEl>
                                          </p:spTgt>
                                        </p:tgtEl>
                                        <p:attrNameLst>
                                          <p:attrName>style.rotation</p:attrName>
                                        </p:attrNameLst>
                                      </p:cBhvr>
                                      <p:tavLst>
                                        <p:tav tm="0">
                                          <p:val>
                                            <p:fltVal val="720"/>
                                          </p:val>
                                        </p:tav>
                                        <p:tav tm="100000">
                                          <p:val>
                                            <p:fltVal val="0"/>
                                          </p:val>
                                        </p:tav>
                                      </p:tavLst>
                                    </p:anim>
                                    <p:anim calcmode="lin" valueType="num">
                                      <p:cBhvr>
                                        <p:cTn id="60"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61" dur="2000" fill="hold"/>
                                        <p:tgtEl>
                                          <p:spTgt spid="4">
                                            <p:txEl>
                                              <p:pRg st="4" end="4"/>
                                            </p:txEl>
                                          </p:spTgt>
                                        </p:tgtEl>
                                        <p:attrNameLst>
                                          <p:attrName>ppt_w</p:attrName>
                                        </p:attrNameLst>
                                      </p:cBhvr>
                                      <p:tavLst>
                                        <p:tav tm="0">
                                          <p:val>
                                            <p:fltVal val="0"/>
                                          </p:val>
                                        </p:tav>
                                        <p:tav tm="100000">
                                          <p:val>
                                            <p:strVal val="#ppt_w"/>
                                          </p:val>
                                        </p:tav>
                                      </p:tavLst>
                                    </p:anim>
                                  </p:childTnLst>
                                </p:cTn>
                              </p:par>
                              <p:par>
                                <p:cTn id="62" presetID="9"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dissolve">
                                      <p:cBhvr>
                                        <p:cTn id="64" dur="10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35" presetClass="entr" presetSubtype="0" fill="hold" nodeType="click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fade">
                                      <p:cBhvr>
                                        <p:cTn id="69" dur="2000"/>
                                        <p:tgtEl>
                                          <p:spTgt spid="4">
                                            <p:txEl>
                                              <p:pRg st="6" end="6"/>
                                            </p:txEl>
                                          </p:spTgt>
                                        </p:tgtEl>
                                      </p:cBhvr>
                                    </p:animEffect>
                                    <p:anim calcmode="lin" valueType="num">
                                      <p:cBhvr>
                                        <p:cTn id="70" dur="2000" fill="hold"/>
                                        <p:tgtEl>
                                          <p:spTgt spid="4">
                                            <p:txEl>
                                              <p:pRg st="6" end="6"/>
                                            </p:txEl>
                                          </p:spTgt>
                                        </p:tgtEl>
                                        <p:attrNameLst>
                                          <p:attrName>style.rotation</p:attrName>
                                        </p:attrNameLst>
                                      </p:cBhvr>
                                      <p:tavLst>
                                        <p:tav tm="0">
                                          <p:val>
                                            <p:fltVal val="720"/>
                                          </p:val>
                                        </p:tav>
                                        <p:tav tm="100000">
                                          <p:val>
                                            <p:fltVal val="0"/>
                                          </p:val>
                                        </p:tav>
                                      </p:tavLst>
                                    </p:anim>
                                    <p:anim calcmode="lin" valueType="num">
                                      <p:cBhvr>
                                        <p:cTn id="71"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72" dur="2000" fill="hold"/>
                                        <p:tgtEl>
                                          <p:spTgt spid="4">
                                            <p:txEl>
                                              <p:pRg st="6" end="6"/>
                                            </p:txEl>
                                          </p:spTgt>
                                        </p:tgtEl>
                                        <p:attrNameLst>
                                          <p:attrName>ppt_w</p:attrName>
                                        </p:attrNameLst>
                                      </p:cBhvr>
                                      <p:tavLst>
                                        <p:tav tm="0">
                                          <p:val>
                                            <p:fltVal val="0"/>
                                          </p:val>
                                        </p:tav>
                                        <p:tav tm="100000">
                                          <p:val>
                                            <p:strVal val="#ppt_w"/>
                                          </p:val>
                                        </p:tav>
                                      </p:tavLst>
                                    </p:anim>
                                  </p:childTnLst>
                                </p:cTn>
                              </p:par>
                              <p:par>
                                <p:cTn id="73" presetID="35" presetClass="entr" presetSubtype="0" fill="hold" nodeType="with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animEffect transition="in" filter="fade">
                                      <p:cBhvr>
                                        <p:cTn id="75" dur="2000"/>
                                        <p:tgtEl>
                                          <p:spTgt spid="4">
                                            <p:txEl>
                                              <p:pRg st="7" end="7"/>
                                            </p:txEl>
                                          </p:spTgt>
                                        </p:tgtEl>
                                      </p:cBhvr>
                                    </p:animEffect>
                                    <p:anim calcmode="lin" valueType="num">
                                      <p:cBhvr>
                                        <p:cTn id="76" dur="2000" fill="hold"/>
                                        <p:tgtEl>
                                          <p:spTgt spid="4">
                                            <p:txEl>
                                              <p:pRg st="7" end="7"/>
                                            </p:txEl>
                                          </p:spTgt>
                                        </p:tgtEl>
                                        <p:attrNameLst>
                                          <p:attrName>style.rotation</p:attrName>
                                        </p:attrNameLst>
                                      </p:cBhvr>
                                      <p:tavLst>
                                        <p:tav tm="0">
                                          <p:val>
                                            <p:fltVal val="720"/>
                                          </p:val>
                                        </p:tav>
                                        <p:tav tm="100000">
                                          <p:val>
                                            <p:fltVal val="0"/>
                                          </p:val>
                                        </p:tav>
                                      </p:tavLst>
                                    </p:anim>
                                    <p:anim calcmode="lin" valueType="num">
                                      <p:cBhvr>
                                        <p:cTn id="77" dur="2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78" dur="2000" fill="hold"/>
                                        <p:tgtEl>
                                          <p:spTgt spid="4">
                                            <p:txEl>
                                              <p:pRg st="7" end="7"/>
                                            </p:txEl>
                                          </p:spTgt>
                                        </p:tgtEl>
                                        <p:attrNameLst>
                                          <p:attrName>ppt_w</p:attrName>
                                        </p:attrNameLst>
                                      </p:cBhvr>
                                      <p:tavLst>
                                        <p:tav tm="0">
                                          <p:val>
                                            <p:fltVal val="0"/>
                                          </p:val>
                                        </p:tav>
                                        <p:tav tm="100000">
                                          <p:val>
                                            <p:strVal val="#ppt_w"/>
                                          </p:val>
                                        </p:tav>
                                      </p:tavLst>
                                    </p:anim>
                                  </p:childTnLst>
                                </p:cTn>
                              </p:par>
                              <p:par>
                                <p:cTn id="79" presetID="9"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dissolve">
                                      <p:cBhvr>
                                        <p:cTn id="81" dur="1000"/>
                                        <p:tgtEl>
                                          <p:spTgt spid="1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dissolve">
                                      <p:cBhvr>
                                        <p:cTn id="84" dur="500"/>
                                        <p:tgtEl>
                                          <p:spTgt spid="11"/>
                                        </p:tgtEl>
                                      </p:cBhvr>
                                    </p:animEffect>
                                  </p:childTnLst>
                                </p:cTn>
                              </p:par>
                            </p:childTnLst>
                          </p:cTn>
                        </p:par>
                        <p:par>
                          <p:cTn id="85" fill="hold">
                            <p:stCondLst>
                              <p:cond delay="2000"/>
                            </p:stCondLst>
                            <p:childTnLst>
                              <p:par>
                                <p:cTn id="86" presetID="35" presetClass="entr" presetSubtype="0" fill="hold" grpId="1"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2000"/>
                                        <p:tgtEl>
                                          <p:spTgt spid="9"/>
                                        </p:tgtEl>
                                      </p:cBhvr>
                                    </p:animEffect>
                                    <p:anim calcmode="lin" valueType="num">
                                      <p:cBhvr>
                                        <p:cTn id="89" dur="2000" fill="hold"/>
                                        <p:tgtEl>
                                          <p:spTgt spid="9"/>
                                        </p:tgtEl>
                                        <p:attrNameLst>
                                          <p:attrName>style.rotation</p:attrName>
                                        </p:attrNameLst>
                                      </p:cBhvr>
                                      <p:tavLst>
                                        <p:tav tm="0">
                                          <p:val>
                                            <p:fltVal val="720"/>
                                          </p:val>
                                        </p:tav>
                                        <p:tav tm="100000">
                                          <p:val>
                                            <p:fltVal val="0"/>
                                          </p:val>
                                        </p:tav>
                                      </p:tavLst>
                                    </p:anim>
                                    <p:anim calcmode="lin" valueType="num">
                                      <p:cBhvr>
                                        <p:cTn id="90" dur="2000" fill="hold"/>
                                        <p:tgtEl>
                                          <p:spTgt spid="9"/>
                                        </p:tgtEl>
                                        <p:attrNameLst>
                                          <p:attrName>ppt_h</p:attrName>
                                        </p:attrNameLst>
                                      </p:cBhvr>
                                      <p:tavLst>
                                        <p:tav tm="0">
                                          <p:val>
                                            <p:fltVal val="0"/>
                                          </p:val>
                                        </p:tav>
                                        <p:tav tm="100000">
                                          <p:val>
                                            <p:strVal val="#ppt_h"/>
                                          </p:val>
                                        </p:tav>
                                      </p:tavLst>
                                    </p:anim>
                                    <p:anim calcmode="lin" valueType="num">
                                      <p:cBhvr>
                                        <p:cTn id="91"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27</a:t>
            </a:fld>
            <a:endParaRPr lang="en-GB" dirty="0"/>
          </a:p>
        </p:txBody>
      </p:sp>
      <p:sp>
        <p:nvSpPr>
          <p:cNvPr id="3" name="TextBox 2"/>
          <p:cNvSpPr txBox="1"/>
          <p:nvPr/>
        </p:nvSpPr>
        <p:spPr>
          <a:xfrm>
            <a:off x="179512" y="404664"/>
            <a:ext cx="9541395" cy="6186309"/>
          </a:xfrm>
          <a:prstGeom prst="rect">
            <a:avLst/>
          </a:prstGeom>
          <a:noFill/>
        </p:spPr>
        <p:txBody>
          <a:bodyPr wrap="none" rtlCol="0">
            <a:spAutoFit/>
          </a:bodyPr>
          <a:lstStyle/>
          <a:p>
            <a:r>
              <a:rPr lang="en-GB" sz="3600" b="1" dirty="0"/>
              <a:t>With both the Inventory </a:t>
            </a:r>
            <a:r>
              <a:rPr lang="en-GB" sz="3600" b="1" i="1" dirty="0"/>
              <a:t>turnover</a:t>
            </a:r>
            <a:r>
              <a:rPr lang="en-GB" sz="3600" b="1" dirty="0"/>
              <a:t> and the </a:t>
            </a:r>
          </a:p>
          <a:p>
            <a:r>
              <a:rPr lang="en-GB" sz="3600" b="1" dirty="0"/>
              <a:t>Receivables </a:t>
            </a:r>
            <a:r>
              <a:rPr lang="en-GB" sz="3600" b="1" i="1" dirty="0"/>
              <a:t>turnover </a:t>
            </a:r>
            <a:r>
              <a:rPr lang="en-GB" sz="3600" b="1" dirty="0"/>
              <a:t>ratios, the </a:t>
            </a:r>
            <a:r>
              <a:rPr lang="en-GB" sz="3600" b="1" i="1" dirty="0"/>
              <a:t>higher</a:t>
            </a:r>
            <a:r>
              <a:rPr lang="en-GB" sz="3600" b="1" dirty="0"/>
              <a:t> the</a:t>
            </a:r>
          </a:p>
          <a:p>
            <a:r>
              <a:rPr lang="en-GB" sz="3600" b="1" dirty="0"/>
              <a:t>ratio, the </a:t>
            </a:r>
            <a:r>
              <a:rPr lang="en-GB" sz="3600" b="1" i="1" dirty="0"/>
              <a:t>better</a:t>
            </a:r>
            <a:r>
              <a:rPr lang="en-GB" sz="3600" b="1" dirty="0"/>
              <a:t>.....</a:t>
            </a:r>
          </a:p>
          <a:p>
            <a:endParaRPr lang="en-GB" sz="3600" b="1" dirty="0"/>
          </a:p>
          <a:p>
            <a:r>
              <a:rPr lang="en-GB" sz="3600" b="1" dirty="0"/>
              <a:t>With the Payables turnover, you don’t</a:t>
            </a:r>
          </a:p>
          <a:p>
            <a:r>
              <a:rPr lang="en-GB" sz="3600" b="1" dirty="0"/>
              <a:t>want the turnover ratio to be </a:t>
            </a:r>
            <a:r>
              <a:rPr lang="en-GB" sz="3600" b="1" i="1" dirty="0"/>
              <a:t>too low </a:t>
            </a:r>
            <a:r>
              <a:rPr lang="en-GB" sz="3600" b="1" dirty="0"/>
              <a:t>–</a:t>
            </a:r>
          </a:p>
          <a:p>
            <a:r>
              <a:rPr lang="en-GB" sz="3600" b="1" dirty="0"/>
              <a:t>and risk getting a </a:t>
            </a:r>
            <a:r>
              <a:rPr lang="en-GB" sz="3600" b="1" i="1" dirty="0"/>
              <a:t>poor “credit rating” </a:t>
            </a:r>
            <a:r>
              <a:rPr lang="en-GB" sz="3600" b="1" dirty="0"/>
              <a:t>from</a:t>
            </a:r>
          </a:p>
          <a:p>
            <a:r>
              <a:rPr lang="en-GB" sz="3600" b="1" dirty="0"/>
              <a:t>suppliers – but you also don’t want it to be</a:t>
            </a:r>
          </a:p>
          <a:p>
            <a:r>
              <a:rPr lang="en-GB" sz="3600" b="1" i="1" dirty="0"/>
              <a:t>too high</a:t>
            </a:r>
            <a:r>
              <a:rPr lang="en-GB" sz="3600" b="1" dirty="0"/>
              <a:t>– and so be paying suppliers </a:t>
            </a:r>
            <a:r>
              <a:rPr lang="en-GB" sz="3600" b="1" i="1" dirty="0"/>
              <a:t>more</a:t>
            </a:r>
          </a:p>
          <a:p>
            <a:r>
              <a:rPr lang="en-GB" sz="3600" b="1" i="1" dirty="0"/>
              <a:t>quickly</a:t>
            </a:r>
            <a:r>
              <a:rPr lang="en-GB" sz="3600" b="1" dirty="0"/>
              <a:t> than necessary....but, in general</a:t>
            </a:r>
          </a:p>
          <a:p>
            <a:r>
              <a:rPr lang="en-GB" sz="3600" b="1" dirty="0"/>
              <a:t>terms, the </a:t>
            </a:r>
            <a:r>
              <a:rPr lang="en-GB" sz="3600" b="1" i="1" dirty="0"/>
              <a:t>lower</a:t>
            </a:r>
            <a:r>
              <a:rPr lang="en-GB" sz="3600" b="1" dirty="0"/>
              <a:t>, the </a:t>
            </a:r>
            <a:r>
              <a:rPr lang="en-GB" sz="3600" b="1" i="1" dirty="0"/>
              <a:t>better</a:t>
            </a:r>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Scale>
                                      <p:cBhvr>
                                        <p:cTn id="39" dur="2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2000" decel="50000" fill="hold">
                                          <p:stCondLst>
                                            <p:cond delay="0"/>
                                          </p:stCondLst>
                                        </p:cTn>
                                        <p:tgtEl>
                                          <p:spTgt spid="3">
                                            <p:txEl>
                                              <p:pRg st="4" end="4"/>
                                            </p:txEl>
                                          </p:spTgt>
                                        </p:tgtEl>
                                        <p:attrNameLst>
                                          <p:attrName>ppt_x</p:attrName>
                                          <p:attrName>ppt_y</p:attrName>
                                        </p:attrNameLst>
                                      </p:cBhvr>
                                    </p:animMotion>
                                    <p:animEffect transition="in" filter="fade">
                                      <p:cBhvr>
                                        <p:cTn id="41" dur="2000"/>
                                        <p:tgtEl>
                                          <p:spTgt spid="3">
                                            <p:txEl>
                                              <p:pRg st="4" end="4"/>
                                            </p:txEl>
                                          </p:spTgt>
                                        </p:tgtEl>
                                      </p:cBhvr>
                                    </p:animEffect>
                                  </p:childTnLst>
                                </p:cTn>
                              </p:par>
                              <p:par>
                                <p:cTn id="42" presetID="5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Scale>
                                      <p:cBhvr>
                                        <p:cTn id="44"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2000" decel="50000" fill="hold">
                                          <p:stCondLst>
                                            <p:cond delay="0"/>
                                          </p:stCondLst>
                                        </p:cTn>
                                        <p:tgtEl>
                                          <p:spTgt spid="3">
                                            <p:txEl>
                                              <p:pRg st="5" end="5"/>
                                            </p:txEl>
                                          </p:spTgt>
                                        </p:tgtEl>
                                        <p:attrNameLst>
                                          <p:attrName>ppt_x</p:attrName>
                                          <p:attrName>ppt_y</p:attrName>
                                        </p:attrNameLst>
                                      </p:cBhvr>
                                    </p:animMotion>
                                    <p:animEffect transition="in" filter="fade">
                                      <p:cBhvr>
                                        <p:cTn id="46" dur="2000"/>
                                        <p:tgtEl>
                                          <p:spTgt spid="3">
                                            <p:txEl>
                                              <p:pRg st="5" end="5"/>
                                            </p:txEl>
                                          </p:spTgt>
                                        </p:tgtEl>
                                      </p:cBhvr>
                                    </p:animEffect>
                                  </p:childTnLst>
                                </p:cTn>
                              </p:par>
                              <p:par>
                                <p:cTn id="47" presetID="52"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Scale>
                                      <p:cBhvr>
                                        <p:cTn id="49" dur="2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2000" decel="50000" fill="hold">
                                          <p:stCondLst>
                                            <p:cond delay="0"/>
                                          </p:stCondLst>
                                        </p:cTn>
                                        <p:tgtEl>
                                          <p:spTgt spid="3">
                                            <p:txEl>
                                              <p:pRg st="6" end="6"/>
                                            </p:txEl>
                                          </p:spTgt>
                                        </p:tgtEl>
                                        <p:attrNameLst>
                                          <p:attrName>ppt_x</p:attrName>
                                          <p:attrName>ppt_y</p:attrName>
                                        </p:attrNameLst>
                                      </p:cBhvr>
                                    </p:animMotion>
                                    <p:animEffect transition="in" filter="fade">
                                      <p:cBhvr>
                                        <p:cTn id="51" dur="2000"/>
                                        <p:tgtEl>
                                          <p:spTgt spid="3">
                                            <p:txEl>
                                              <p:pRg st="6" end="6"/>
                                            </p:txEl>
                                          </p:spTgt>
                                        </p:tgtEl>
                                      </p:cBhvr>
                                    </p:animEffect>
                                  </p:childTnLst>
                                </p:cTn>
                              </p:par>
                              <p:par>
                                <p:cTn id="52" presetID="5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Scale>
                                      <p:cBhvr>
                                        <p:cTn id="54" dur="2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000" decel="50000" fill="hold">
                                          <p:stCondLst>
                                            <p:cond delay="0"/>
                                          </p:stCondLst>
                                        </p:cTn>
                                        <p:tgtEl>
                                          <p:spTgt spid="3">
                                            <p:txEl>
                                              <p:pRg st="7" end="7"/>
                                            </p:txEl>
                                          </p:spTgt>
                                        </p:tgtEl>
                                        <p:attrNameLst>
                                          <p:attrName>ppt_x</p:attrName>
                                          <p:attrName>ppt_y</p:attrName>
                                        </p:attrNameLst>
                                      </p:cBhvr>
                                    </p:animMotion>
                                    <p:animEffect transition="in" filter="fade">
                                      <p:cBhvr>
                                        <p:cTn id="56" dur="2000"/>
                                        <p:tgtEl>
                                          <p:spTgt spid="3">
                                            <p:txEl>
                                              <p:pRg st="7" end="7"/>
                                            </p:txEl>
                                          </p:spTgt>
                                        </p:tgtEl>
                                      </p:cBhvr>
                                    </p:animEffect>
                                  </p:childTnLst>
                                </p:cTn>
                              </p:par>
                              <p:par>
                                <p:cTn id="57" presetID="5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Scale>
                                      <p:cBhvr>
                                        <p:cTn id="59" dur="2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000" decel="50000" fill="hold">
                                          <p:stCondLst>
                                            <p:cond delay="0"/>
                                          </p:stCondLst>
                                        </p:cTn>
                                        <p:tgtEl>
                                          <p:spTgt spid="3">
                                            <p:txEl>
                                              <p:pRg st="8" end="8"/>
                                            </p:txEl>
                                          </p:spTgt>
                                        </p:tgtEl>
                                        <p:attrNameLst>
                                          <p:attrName>ppt_x</p:attrName>
                                          <p:attrName>ppt_y</p:attrName>
                                        </p:attrNameLst>
                                      </p:cBhvr>
                                    </p:animMotion>
                                    <p:animEffect transition="in" filter="fade">
                                      <p:cBhvr>
                                        <p:cTn id="61" dur="2000"/>
                                        <p:tgtEl>
                                          <p:spTgt spid="3">
                                            <p:txEl>
                                              <p:pRg st="8" end="8"/>
                                            </p:txEl>
                                          </p:spTgt>
                                        </p:tgtEl>
                                      </p:cBhvr>
                                    </p:animEffect>
                                  </p:childTnLst>
                                </p:cTn>
                              </p:par>
                              <p:par>
                                <p:cTn id="62" presetID="52"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Scale>
                                      <p:cBhvr>
                                        <p:cTn id="64" dur="2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2000" decel="50000" fill="hold">
                                          <p:stCondLst>
                                            <p:cond delay="0"/>
                                          </p:stCondLst>
                                        </p:cTn>
                                        <p:tgtEl>
                                          <p:spTgt spid="3">
                                            <p:txEl>
                                              <p:pRg st="9" end="9"/>
                                            </p:txEl>
                                          </p:spTgt>
                                        </p:tgtEl>
                                        <p:attrNameLst>
                                          <p:attrName>ppt_x</p:attrName>
                                          <p:attrName>ppt_y</p:attrName>
                                        </p:attrNameLst>
                                      </p:cBhvr>
                                    </p:animMotion>
                                    <p:animEffect transition="in" filter="fade">
                                      <p:cBhvr>
                                        <p:cTn id="66" dur="2000"/>
                                        <p:tgtEl>
                                          <p:spTgt spid="3">
                                            <p:txEl>
                                              <p:pRg st="9" end="9"/>
                                            </p:txEl>
                                          </p:spTgt>
                                        </p:tgtEl>
                                      </p:cBhvr>
                                    </p:animEffect>
                                  </p:childTnLst>
                                </p:cTn>
                              </p:par>
                              <p:par>
                                <p:cTn id="67" presetID="52"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Scale>
                                      <p:cBhvr>
                                        <p:cTn id="69" dur="2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2000" decel="50000" fill="hold">
                                          <p:stCondLst>
                                            <p:cond delay="0"/>
                                          </p:stCondLst>
                                        </p:cTn>
                                        <p:tgtEl>
                                          <p:spTgt spid="3">
                                            <p:txEl>
                                              <p:pRg st="10" end="10"/>
                                            </p:txEl>
                                          </p:spTgt>
                                        </p:tgtEl>
                                        <p:attrNameLst>
                                          <p:attrName>ppt_x</p:attrName>
                                          <p:attrName>ppt_y</p:attrName>
                                        </p:attrNameLst>
                                      </p:cBhvr>
                                    </p:animMotion>
                                    <p:animEffect transition="in" filter="fade">
                                      <p:cBhvr>
                                        <p:cTn id="7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28</a:t>
            </a:fld>
            <a:endParaRPr lang="en-GB" dirty="0"/>
          </a:p>
        </p:txBody>
      </p:sp>
      <p:sp>
        <p:nvSpPr>
          <p:cNvPr id="3" name="TextBox 2"/>
          <p:cNvSpPr txBox="1"/>
          <p:nvPr/>
        </p:nvSpPr>
        <p:spPr>
          <a:xfrm>
            <a:off x="611560" y="1052736"/>
            <a:ext cx="8136904" cy="5509200"/>
          </a:xfrm>
          <a:prstGeom prst="rect">
            <a:avLst/>
          </a:prstGeom>
          <a:noFill/>
        </p:spPr>
        <p:txBody>
          <a:bodyPr wrap="square" rtlCol="0">
            <a:spAutoFit/>
          </a:bodyPr>
          <a:lstStyle/>
          <a:p>
            <a:r>
              <a:rPr lang="en-GB" sz="3600" b="1" dirty="0"/>
              <a:t>Inventory Turnover:</a:t>
            </a:r>
          </a:p>
          <a:p>
            <a:r>
              <a:rPr lang="en-GB" sz="3600" b="1" dirty="0"/>
              <a:t>[$2,800,000 ÷ $300,000]  = 9.33X</a:t>
            </a:r>
          </a:p>
          <a:p>
            <a:endParaRPr lang="en-GB" sz="1600" b="1" dirty="0"/>
          </a:p>
          <a:p>
            <a:r>
              <a:rPr lang="en-GB" sz="3600" b="1" dirty="0"/>
              <a:t>Receivable Turnover:</a:t>
            </a:r>
          </a:p>
          <a:p>
            <a:r>
              <a:rPr lang="en-GB" sz="3600" b="1" dirty="0"/>
              <a:t>[$4,000,000 ÷ $250,000]  = 16X</a:t>
            </a:r>
          </a:p>
          <a:p>
            <a:endParaRPr lang="en-GB" sz="1600" b="1" dirty="0"/>
          </a:p>
          <a:p>
            <a:r>
              <a:rPr lang="en-GB" sz="3600" b="1" dirty="0"/>
              <a:t>Payable Turnover:</a:t>
            </a:r>
          </a:p>
          <a:p>
            <a:r>
              <a:rPr lang="en-GB" sz="3600" b="1" dirty="0"/>
              <a:t>[$2,800,000 ÷ $150,000]  = 18.7X</a:t>
            </a:r>
          </a:p>
          <a:p>
            <a:endParaRPr lang="en-GB" sz="1600" b="1" dirty="0"/>
          </a:p>
          <a:p>
            <a:endParaRPr lang="en-GB" sz="3600" b="1" dirty="0">
              <a:solidFill>
                <a:srgbClr val="C00000"/>
              </a:solidFill>
            </a:endParaRPr>
          </a:p>
          <a:p>
            <a:endParaRPr lang="en-GB" sz="1600" b="1" dirty="0"/>
          </a:p>
          <a:p>
            <a:r>
              <a:rPr lang="en-GB" sz="3600" b="1" dirty="0"/>
              <a:t>							</a:t>
            </a:r>
            <a:r>
              <a:rPr lang="en-GB" sz="3600" b="1" dirty="0">
                <a:solidFill>
                  <a:srgbClr val="C00000"/>
                </a:solidFill>
              </a:rPr>
              <a:t>             </a:t>
            </a:r>
            <a:r>
              <a:rPr lang="en-GB" sz="3600" b="1" dirty="0"/>
              <a:t>.</a:t>
            </a:r>
            <a:endParaRPr lang="en-GB" sz="3600" b="1" dirty="0">
              <a:solidFill>
                <a:srgbClr val="C00000"/>
              </a:solidFill>
            </a:endParaRPr>
          </a:p>
        </p:txBody>
      </p:sp>
      <p:sp>
        <p:nvSpPr>
          <p:cNvPr id="4" name="Rounded Rectangle 3"/>
          <p:cNvSpPr/>
          <p:nvPr/>
        </p:nvSpPr>
        <p:spPr>
          <a:xfrm>
            <a:off x="107504" y="116632"/>
            <a:ext cx="8424936" cy="620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or......Zog Company WC turnover ratios:</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1000"/>
                                        <p:tgtEl>
                                          <p:spTgt spid="3">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29</a:t>
            </a:fld>
            <a:endParaRPr lang="en-GB" dirty="0"/>
          </a:p>
        </p:txBody>
      </p:sp>
      <p:sp>
        <p:nvSpPr>
          <p:cNvPr id="3" name="Rounded Rectangle 2"/>
          <p:cNvSpPr/>
          <p:nvPr/>
        </p:nvSpPr>
        <p:spPr>
          <a:xfrm>
            <a:off x="4355976" y="116632"/>
            <a:ext cx="3960440" cy="7920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Industry Averages:</a:t>
            </a:r>
          </a:p>
        </p:txBody>
      </p:sp>
      <p:sp>
        <p:nvSpPr>
          <p:cNvPr id="5" name="TextBox 4"/>
          <p:cNvSpPr txBox="1"/>
          <p:nvPr/>
        </p:nvSpPr>
        <p:spPr>
          <a:xfrm>
            <a:off x="179512" y="116632"/>
            <a:ext cx="8964488" cy="5632311"/>
          </a:xfrm>
          <a:prstGeom prst="rect">
            <a:avLst/>
          </a:prstGeom>
          <a:noFill/>
        </p:spPr>
        <p:txBody>
          <a:bodyPr wrap="square" rtlCol="0">
            <a:spAutoFit/>
          </a:bodyPr>
          <a:lstStyle/>
          <a:p>
            <a:r>
              <a:rPr lang="en-GB" sz="3600" b="1" dirty="0"/>
              <a:t>Compare with the</a:t>
            </a:r>
          </a:p>
          <a:p>
            <a:endParaRPr lang="en-GB" sz="3600" b="1" dirty="0"/>
          </a:p>
          <a:p>
            <a:r>
              <a:rPr lang="en-GB" sz="3600" b="1" dirty="0"/>
              <a:t>				Industry		Zog</a:t>
            </a:r>
          </a:p>
          <a:p>
            <a:r>
              <a:rPr lang="en-GB" sz="3600" b="1" dirty="0"/>
              <a:t>Inventory Days:	     28	 &lt;       39  worse</a:t>
            </a:r>
          </a:p>
          <a:p>
            <a:r>
              <a:rPr lang="en-GB" sz="3600" b="1" dirty="0"/>
              <a:t>Receivable Days:	     15	 &lt;	 23  worse</a:t>
            </a:r>
          </a:p>
          <a:p>
            <a:r>
              <a:rPr lang="en-GB" sz="3600" b="1" dirty="0"/>
              <a:t>Payable Days:		     20	 &gt;	 19.5  same</a:t>
            </a:r>
          </a:p>
          <a:p>
            <a:endParaRPr lang="en-GB" sz="3600" b="1" dirty="0"/>
          </a:p>
          <a:p>
            <a:r>
              <a:rPr lang="en-GB" sz="3600" b="1" dirty="0"/>
              <a:t>Current Ratio:		    1.05	 &lt;	 1.71  higher</a:t>
            </a:r>
          </a:p>
          <a:p>
            <a:r>
              <a:rPr lang="en-GB" sz="3600" b="1" dirty="0"/>
              <a:t>Quick Ratio:		    0.52  	 &lt;	 0.86  higher</a:t>
            </a:r>
          </a:p>
          <a:p>
            <a:r>
              <a:rPr lang="en-GB" sz="3600" b="1" dirty="0"/>
              <a:t>WC Turnover:		     22X       &lt;       16X   worse</a:t>
            </a:r>
          </a:p>
        </p:txBody>
      </p:sp>
      <p:sp>
        <p:nvSpPr>
          <p:cNvPr id="6" name="Freeform 5"/>
          <p:cNvSpPr/>
          <p:nvPr/>
        </p:nvSpPr>
        <p:spPr>
          <a:xfrm>
            <a:off x="6516216" y="1772816"/>
            <a:ext cx="2416477" cy="1296144"/>
          </a:xfrm>
          <a:custGeom>
            <a:avLst/>
            <a:gdLst>
              <a:gd name="connsiteX0" fmla="*/ 2067686 w 2416477"/>
              <a:gd name="connsiteY0" fmla="*/ 188536 h 1513178"/>
              <a:gd name="connsiteX1" fmla="*/ 2048832 w 2416477"/>
              <a:gd name="connsiteY1" fmla="*/ 160256 h 1513178"/>
              <a:gd name="connsiteX2" fmla="*/ 1954564 w 2416477"/>
              <a:gd name="connsiteY2" fmla="*/ 131975 h 1513178"/>
              <a:gd name="connsiteX3" fmla="*/ 1869723 w 2416477"/>
              <a:gd name="connsiteY3" fmla="*/ 103695 h 1513178"/>
              <a:gd name="connsiteX4" fmla="*/ 1841442 w 2416477"/>
              <a:gd name="connsiteY4" fmla="*/ 94268 h 1513178"/>
              <a:gd name="connsiteX5" fmla="*/ 1803735 w 2416477"/>
              <a:gd name="connsiteY5" fmla="*/ 84841 h 1513178"/>
              <a:gd name="connsiteX6" fmla="*/ 1775455 w 2416477"/>
              <a:gd name="connsiteY6" fmla="*/ 75414 h 1513178"/>
              <a:gd name="connsiteX7" fmla="*/ 1681187 w 2416477"/>
              <a:gd name="connsiteY7" fmla="*/ 65988 h 1513178"/>
              <a:gd name="connsiteX8" fmla="*/ 1643479 w 2416477"/>
              <a:gd name="connsiteY8" fmla="*/ 56561 h 1513178"/>
              <a:gd name="connsiteX9" fmla="*/ 1549211 w 2416477"/>
              <a:gd name="connsiteY9" fmla="*/ 37707 h 1513178"/>
              <a:gd name="connsiteX10" fmla="*/ 1492651 w 2416477"/>
              <a:gd name="connsiteY10" fmla="*/ 18854 h 1513178"/>
              <a:gd name="connsiteX11" fmla="*/ 1068444 w 2416477"/>
              <a:gd name="connsiteY11" fmla="*/ 0 h 1513178"/>
              <a:gd name="connsiteX12" fmla="*/ 483983 w 2416477"/>
              <a:gd name="connsiteY12" fmla="*/ 9427 h 1513178"/>
              <a:gd name="connsiteX13" fmla="*/ 276593 w 2416477"/>
              <a:gd name="connsiteY13" fmla="*/ 28280 h 1513178"/>
              <a:gd name="connsiteX14" fmla="*/ 220032 w 2416477"/>
              <a:gd name="connsiteY14" fmla="*/ 47134 h 1513178"/>
              <a:gd name="connsiteX15" fmla="*/ 135191 w 2416477"/>
              <a:gd name="connsiteY15" fmla="*/ 141402 h 1513178"/>
              <a:gd name="connsiteX16" fmla="*/ 97484 w 2416477"/>
              <a:gd name="connsiteY16" fmla="*/ 197963 h 1513178"/>
              <a:gd name="connsiteX17" fmla="*/ 69203 w 2416477"/>
              <a:gd name="connsiteY17" fmla="*/ 339365 h 1513178"/>
              <a:gd name="connsiteX18" fmla="*/ 59776 w 2416477"/>
              <a:gd name="connsiteY18" fmla="*/ 377072 h 1513178"/>
              <a:gd name="connsiteX19" fmla="*/ 50350 w 2416477"/>
              <a:gd name="connsiteY19" fmla="*/ 452487 h 1513178"/>
              <a:gd name="connsiteX20" fmla="*/ 40923 w 2416477"/>
              <a:gd name="connsiteY20" fmla="*/ 490194 h 1513178"/>
              <a:gd name="connsiteX21" fmla="*/ 31496 w 2416477"/>
              <a:gd name="connsiteY21" fmla="*/ 546755 h 1513178"/>
              <a:gd name="connsiteX22" fmla="*/ 12642 w 2416477"/>
              <a:gd name="connsiteY22" fmla="*/ 744717 h 1513178"/>
              <a:gd name="connsiteX23" fmla="*/ 31496 w 2416477"/>
              <a:gd name="connsiteY23" fmla="*/ 1065229 h 1513178"/>
              <a:gd name="connsiteX24" fmla="*/ 50350 w 2416477"/>
              <a:gd name="connsiteY24" fmla="*/ 1121790 h 1513178"/>
              <a:gd name="connsiteX25" fmla="*/ 69203 w 2416477"/>
              <a:gd name="connsiteY25" fmla="*/ 1150070 h 1513178"/>
              <a:gd name="connsiteX26" fmla="*/ 78630 w 2416477"/>
              <a:gd name="connsiteY26" fmla="*/ 1178350 h 1513178"/>
              <a:gd name="connsiteX27" fmla="*/ 106910 w 2416477"/>
              <a:gd name="connsiteY27" fmla="*/ 1197204 h 1513178"/>
              <a:gd name="connsiteX28" fmla="*/ 135191 w 2416477"/>
              <a:gd name="connsiteY28" fmla="*/ 1225484 h 1513178"/>
              <a:gd name="connsiteX29" fmla="*/ 191752 w 2416477"/>
              <a:gd name="connsiteY29" fmla="*/ 1244338 h 1513178"/>
              <a:gd name="connsiteX30" fmla="*/ 220032 w 2416477"/>
              <a:gd name="connsiteY30" fmla="*/ 1253765 h 1513178"/>
              <a:gd name="connsiteX31" fmla="*/ 248312 w 2416477"/>
              <a:gd name="connsiteY31" fmla="*/ 1263192 h 1513178"/>
              <a:gd name="connsiteX32" fmla="*/ 286020 w 2416477"/>
              <a:gd name="connsiteY32" fmla="*/ 1282045 h 1513178"/>
              <a:gd name="connsiteX33" fmla="*/ 323727 w 2416477"/>
              <a:gd name="connsiteY33" fmla="*/ 1291472 h 1513178"/>
              <a:gd name="connsiteX34" fmla="*/ 352007 w 2416477"/>
              <a:gd name="connsiteY34" fmla="*/ 1300899 h 1513178"/>
              <a:gd name="connsiteX35" fmla="*/ 427422 w 2416477"/>
              <a:gd name="connsiteY35" fmla="*/ 1319752 h 1513178"/>
              <a:gd name="connsiteX36" fmla="*/ 465129 w 2416477"/>
              <a:gd name="connsiteY36" fmla="*/ 1338606 h 1513178"/>
              <a:gd name="connsiteX37" fmla="*/ 493409 w 2416477"/>
              <a:gd name="connsiteY37" fmla="*/ 1348033 h 1513178"/>
              <a:gd name="connsiteX38" fmla="*/ 549970 w 2416477"/>
              <a:gd name="connsiteY38" fmla="*/ 1376313 h 1513178"/>
              <a:gd name="connsiteX39" fmla="*/ 587677 w 2416477"/>
              <a:gd name="connsiteY39" fmla="*/ 1385740 h 1513178"/>
              <a:gd name="connsiteX40" fmla="*/ 615958 w 2416477"/>
              <a:gd name="connsiteY40" fmla="*/ 1395167 h 1513178"/>
              <a:gd name="connsiteX41" fmla="*/ 691372 w 2416477"/>
              <a:gd name="connsiteY41" fmla="*/ 1414021 h 1513178"/>
              <a:gd name="connsiteX42" fmla="*/ 795067 w 2416477"/>
              <a:gd name="connsiteY42" fmla="*/ 1461155 h 1513178"/>
              <a:gd name="connsiteX43" fmla="*/ 945896 w 2416477"/>
              <a:gd name="connsiteY43" fmla="*/ 1480008 h 1513178"/>
              <a:gd name="connsiteX44" fmla="*/ 983603 w 2416477"/>
              <a:gd name="connsiteY44" fmla="*/ 1489435 h 1513178"/>
              <a:gd name="connsiteX45" fmla="*/ 1916857 w 2416477"/>
              <a:gd name="connsiteY45" fmla="*/ 1489435 h 1513178"/>
              <a:gd name="connsiteX46" fmla="*/ 1954564 w 2416477"/>
              <a:gd name="connsiteY46" fmla="*/ 1470581 h 1513178"/>
              <a:gd name="connsiteX47" fmla="*/ 2020552 w 2416477"/>
              <a:gd name="connsiteY47" fmla="*/ 1461155 h 1513178"/>
              <a:gd name="connsiteX48" fmla="*/ 2058259 w 2416477"/>
              <a:gd name="connsiteY48" fmla="*/ 1451728 h 1513178"/>
              <a:gd name="connsiteX49" fmla="*/ 2152527 w 2416477"/>
              <a:gd name="connsiteY49" fmla="*/ 1385740 h 1513178"/>
              <a:gd name="connsiteX50" fmla="*/ 2180807 w 2416477"/>
              <a:gd name="connsiteY50" fmla="*/ 1329179 h 1513178"/>
              <a:gd name="connsiteX51" fmla="*/ 2209088 w 2416477"/>
              <a:gd name="connsiteY51" fmla="*/ 1291472 h 1513178"/>
              <a:gd name="connsiteX52" fmla="*/ 2246795 w 2416477"/>
              <a:gd name="connsiteY52" fmla="*/ 1216058 h 1513178"/>
              <a:gd name="connsiteX53" fmla="*/ 2256222 w 2416477"/>
              <a:gd name="connsiteY53" fmla="*/ 1187777 h 1513178"/>
              <a:gd name="connsiteX54" fmla="*/ 2265648 w 2416477"/>
              <a:gd name="connsiteY54" fmla="*/ 1150070 h 1513178"/>
              <a:gd name="connsiteX55" fmla="*/ 2322209 w 2416477"/>
              <a:gd name="connsiteY55" fmla="*/ 1093509 h 1513178"/>
              <a:gd name="connsiteX56" fmla="*/ 2331636 w 2416477"/>
              <a:gd name="connsiteY56" fmla="*/ 1055802 h 1513178"/>
              <a:gd name="connsiteX57" fmla="*/ 2359917 w 2416477"/>
              <a:gd name="connsiteY57" fmla="*/ 970961 h 1513178"/>
              <a:gd name="connsiteX58" fmla="*/ 2369343 w 2416477"/>
              <a:gd name="connsiteY58" fmla="*/ 942680 h 1513178"/>
              <a:gd name="connsiteX59" fmla="*/ 2378770 w 2416477"/>
              <a:gd name="connsiteY59" fmla="*/ 914400 h 1513178"/>
              <a:gd name="connsiteX60" fmla="*/ 2407051 w 2416477"/>
              <a:gd name="connsiteY60" fmla="*/ 725864 h 1513178"/>
              <a:gd name="connsiteX61" fmla="*/ 2416477 w 2416477"/>
              <a:gd name="connsiteY61" fmla="*/ 669303 h 1513178"/>
              <a:gd name="connsiteX62" fmla="*/ 2407051 w 2416477"/>
              <a:gd name="connsiteY62" fmla="*/ 292231 h 1513178"/>
              <a:gd name="connsiteX63" fmla="*/ 2397624 w 2416477"/>
              <a:gd name="connsiteY63" fmla="*/ 263950 h 1513178"/>
              <a:gd name="connsiteX64" fmla="*/ 2369343 w 2416477"/>
              <a:gd name="connsiteY64" fmla="*/ 245097 h 1513178"/>
              <a:gd name="connsiteX65" fmla="*/ 2341063 w 2416477"/>
              <a:gd name="connsiteY65" fmla="*/ 216816 h 1513178"/>
              <a:gd name="connsiteX66" fmla="*/ 2312783 w 2416477"/>
              <a:gd name="connsiteY66" fmla="*/ 197963 h 1513178"/>
              <a:gd name="connsiteX67" fmla="*/ 2256222 w 2416477"/>
              <a:gd name="connsiteY67" fmla="*/ 160256 h 1513178"/>
              <a:gd name="connsiteX68" fmla="*/ 2227941 w 2416477"/>
              <a:gd name="connsiteY68" fmla="*/ 141402 h 1513178"/>
              <a:gd name="connsiteX69" fmla="*/ 2161954 w 2416477"/>
              <a:gd name="connsiteY69" fmla="*/ 122548 h 1513178"/>
              <a:gd name="connsiteX70" fmla="*/ 2133673 w 2416477"/>
              <a:gd name="connsiteY70" fmla="*/ 103695 h 1513178"/>
              <a:gd name="connsiteX71" fmla="*/ 2039405 w 2416477"/>
              <a:gd name="connsiteY71" fmla="*/ 84841 h 1513178"/>
              <a:gd name="connsiteX72" fmla="*/ 1935710 w 2416477"/>
              <a:gd name="connsiteY72" fmla="*/ 65988 h 1513178"/>
              <a:gd name="connsiteX73" fmla="*/ 1671760 w 2416477"/>
              <a:gd name="connsiteY73" fmla="*/ 75414 h 1513178"/>
              <a:gd name="connsiteX74" fmla="*/ 1615199 w 2416477"/>
              <a:gd name="connsiteY74" fmla="*/ 103695 h 1513178"/>
              <a:gd name="connsiteX75" fmla="*/ 1577492 w 2416477"/>
              <a:gd name="connsiteY75" fmla="*/ 113122 h 1513178"/>
              <a:gd name="connsiteX76" fmla="*/ 1549211 w 2416477"/>
              <a:gd name="connsiteY76" fmla="*/ 131975 h 1513178"/>
              <a:gd name="connsiteX77" fmla="*/ 1530358 w 2416477"/>
              <a:gd name="connsiteY77" fmla="*/ 160256 h 151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16477" h="1513178">
                <a:moveTo>
                  <a:pt x="2067686" y="188536"/>
                </a:moveTo>
                <a:cubicBezTo>
                  <a:pt x="2061401" y="179109"/>
                  <a:pt x="2058439" y="166261"/>
                  <a:pt x="2048832" y="160256"/>
                </a:cubicBezTo>
                <a:cubicBezTo>
                  <a:pt x="2028323" y="147438"/>
                  <a:pt x="1980036" y="139616"/>
                  <a:pt x="1954564" y="131975"/>
                </a:cubicBezTo>
                <a:cubicBezTo>
                  <a:pt x="1954512" y="131960"/>
                  <a:pt x="1883889" y="108417"/>
                  <a:pt x="1869723" y="103695"/>
                </a:cubicBezTo>
                <a:cubicBezTo>
                  <a:pt x="1860296" y="100553"/>
                  <a:pt x="1851082" y="96678"/>
                  <a:pt x="1841442" y="94268"/>
                </a:cubicBezTo>
                <a:cubicBezTo>
                  <a:pt x="1828873" y="91126"/>
                  <a:pt x="1816192" y="88400"/>
                  <a:pt x="1803735" y="84841"/>
                </a:cubicBezTo>
                <a:cubicBezTo>
                  <a:pt x="1794181" y="82111"/>
                  <a:pt x="1785276" y="76925"/>
                  <a:pt x="1775455" y="75414"/>
                </a:cubicBezTo>
                <a:cubicBezTo>
                  <a:pt x="1744243" y="70612"/>
                  <a:pt x="1712610" y="69130"/>
                  <a:pt x="1681187" y="65988"/>
                </a:cubicBezTo>
                <a:cubicBezTo>
                  <a:pt x="1668618" y="62846"/>
                  <a:pt x="1656184" y="59102"/>
                  <a:pt x="1643479" y="56561"/>
                </a:cubicBezTo>
                <a:cubicBezTo>
                  <a:pt x="1592517" y="46368"/>
                  <a:pt x="1593004" y="50845"/>
                  <a:pt x="1549211" y="37707"/>
                </a:cubicBezTo>
                <a:cubicBezTo>
                  <a:pt x="1530176" y="31997"/>
                  <a:pt x="1512509" y="19618"/>
                  <a:pt x="1492651" y="18854"/>
                </a:cubicBezTo>
                <a:cubicBezTo>
                  <a:pt x="1187812" y="7129"/>
                  <a:pt x="1329200" y="13724"/>
                  <a:pt x="1068444" y="0"/>
                </a:cubicBezTo>
                <a:lnTo>
                  <a:pt x="483983" y="9427"/>
                </a:lnTo>
                <a:cubicBezTo>
                  <a:pt x="358490" y="12645"/>
                  <a:pt x="365992" y="13382"/>
                  <a:pt x="276593" y="28280"/>
                </a:cubicBezTo>
                <a:cubicBezTo>
                  <a:pt x="257739" y="34565"/>
                  <a:pt x="234085" y="33081"/>
                  <a:pt x="220032" y="47134"/>
                </a:cubicBezTo>
                <a:cubicBezTo>
                  <a:pt x="169060" y="98106"/>
                  <a:pt x="169629" y="92204"/>
                  <a:pt x="135191" y="141402"/>
                </a:cubicBezTo>
                <a:cubicBezTo>
                  <a:pt x="122197" y="159965"/>
                  <a:pt x="97484" y="197963"/>
                  <a:pt x="97484" y="197963"/>
                </a:cubicBezTo>
                <a:cubicBezTo>
                  <a:pt x="84393" y="289601"/>
                  <a:pt x="93446" y="242395"/>
                  <a:pt x="69203" y="339365"/>
                </a:cubicBezTo>
                <a:lnTo>
                  <a:pt x="59776" y="377072"/>
                </a:lnTo>
                <a:cubicBezTo>
                  <a:pt x="56634" y="402210"/>
                  <a:pt x="54515" y="427498"/>
                  <a:pt x="50350" y="452487"/>
                </a:cubicBezTo>
                <a:cubicBezTo>
                  <a:pt x="48220" y="465267"/>
                  <a:pt x="43464" y="477490"/>
                  <a:pt x="40923" y="490194"/>
                </a:cubicBezTo>
                <a:cubicBezTo>
                  <a:pt x="37174" y="508937"/>
                  <a:pt x="34199" y="527833"/>
                  <a:pt x="31496" y="546755"/>
                </a:cubicBezTo>
                <a:cubicBezTo>
                  <a:pt x="19405" y="631388"/>
                  <a:pt x="20101" y="647746"/>
                  <a:pt x="12642" y="744717"/>
                </a:cubicBezTo>
                <a:cubicBezTo>
                  <a:pt x="16621" y="864098"/>
                  <a:pt x="0" y="960244"/>
                  <a:pt x="31496" y="1065229"/>
                </a:cubicBezTo>
                <a:cubicBezTo>
                  <a:pt x="37207" y="1084264"/>
                  <a:pt x="39326" y="1105254"/>
                  <a:pt x="50350" y="1121790"/>
                </a:cubicBezTo>
                <a:cubicBezTo>
                  <a:pt x="56634" y="1131217"/>
                  <a:pt x="64136" y="1139937"/>
                  <a:pt x="69203" y="1150070"/>
                </a:cubicBezTo>
                <a:cubicBezTo>
                  <a:pt x="73647" y="1158958"/>
                  <a:pt x="72423" y="1170591"/>
                  <a:pt x="78630" y="1178350"/>
                </a:cubicBezTo>
                <a:cubicBezTo>
                  <a:pt x="85708" y="1187197"/>
                  <a:pt x="98206" y="1189951"/>
                  <a:pt x="106910" y="1197204"/>
                </a:cubicBezTo>
                <a:cubicBezTo>
                  <a:pt x="117152" y="1205739"/>
                  <a:pt x="123537" y="1219010"/>
                  <a:pt x="135191" y="1225484"/>
                </a:cubicBezTo>
                <a:cubicBezTo>
                  <a:pt x="152564" y="1235135"/>
                  <a:pt x="172898" y="1238053"/>
                  <a:pt x="191752" y="1244338"/>
                </a:cubicBezTo>
                <a:lnTo>
                  <a:pt x="220032" y="1253765"/>
                </a:lnTo>
                <a:cubicBezTo>
                  <a:pt x="229459" y="1256907"/>
                  <a:pt x="239424" y="1258748"/>
                  <a:pt x="248312" y="1263192"/>
                </a:cubicBezTo>
                <a:cubicBezTo>
                  <a:pt x="260881" y="1269476"/>
                  <a:pt x="272862" y="1277111"/>
                  <a:pt x="286020" y="1282045"/>
                </a:cubicBezTo>
                <a:cubicBezTo>
                  <a:pt x="298151" y="1286594"/>
                  <a:pt x="311270" y="1287913"/>
                  <a:pt x="323727" y="1291472"/>
                </a:cubicBezTo>
                <a:cubicBezTo>
                  <a:pt x="333281" y="1294202"/>
                  <a:pt x="342421" y="1298285"/>
                  <a:pt x="352007" y="1300899"/>
                </a:cubicBezTo>
                <a:cubicBezTo>
                  <a:pt x="377006" y="1307717"/>
                  <a:pt x="427422" y="1319752"/>
                  <a:pt x="427422" y="1319752"/>
                </a:cubicBezTo>
                <a:cubicBezTo>
                  <a:pt x="439991" y="1326037"/>
                  <a:pt x="452213" y="1333070"/>
                  <a:pt x="465129" y="1338606"/>
                </a:cubicBezTo>
                <a:cubicBezTo>
                  <a:pt x="474262" y="1342520"/>
                  <a:pt x="484521" y="1343589"/>
                  <a:pt x="493409" y="1348033"/>
                </a:cubicBezTo>
                <a:cubicBezTo>
                  <a:pt x="548496" y="1375577"/>
                  <a:pt x="494683" y="1360517"/>
                  <a:pt x="549970" y="1376313"/>
                </a:cubicBezTo>
                <a:cubicBezTo>
                  <a:pt x="562427" y="1379872"/>
                  <a:pt x="575220" y="1382181"/>
                  <a:pt x="587677" y="1385740"/>
                </a:cubicBezTo>
                <a:cubicBezTo>
                  <a:pt x="597232" y="1388470"/>
                  <a:pt x="606371" y="1392552"/>
                  <a:pt x="615958" y="1395167"/>
                </a:cubicBezTo>
                <a:cubicBezTo>
                  <a:pt x="640957" y="1401985"/>
                  <a:pt x="668196" y="1402433"/>
                  <a:pt x="691372" y="1414021"/>
                </a:cubicBezTo>
                <a:cubicBezTo>
                  <a:pt x="706596" y="1421633"/>
                  <a:pt x="764546" y="1455051"/>
                  <a:pt x="795067" y="1461155"/>
                </a:cubicBezTo>
                <a:cubicBezTo>
                  <a:pt x="828681" y="1467878"/>
                  <a:pt x="916503" y="1476742"/>
                  <a:pt x="945896" y="1480008"/>
                </a:cubicBezTo>
                <a:cubicBezTo>
                  <a:pt x="958465" y="1483150"/>
                  <a:pt x="970692" y="1488359"/>
                  <a:pt x="983603" y="1489435"/>
                </a:cubicBezTo>
                <a:cubicBezTo>
                  <a:pt x="1268517" y="1513178"/>
                  <a:pt x="1707227" y="1492089"/>
                  <a:pt x="1916857" y="1489435"/>
                </a:cubicBezTo>
                <a:cubicBezTo>
                  <a:pt x="1929426" y="1483150"/>
                  <a:pt x="1941007" y="1474278"/>
                  <a:pt x="1954564" y="1470581"/>
                </a:cubicBezTo>
                <a:cubicBezTo>
                  <a:pt x="1976000" y="1464735"/>
                  <a:pt x="1998691" y="1465130"/>
                  <a:pt x="2020552" y="1461155"/>
                </a:cubicBezTo>
                <a:cubicBezTo>
                  <a:pt x="2033299" y="1458837"/>
                  <a:pt x="2045690" y="1454870"/>
                  <a:pt x="2058259" y="1451728"/>
                </a:cubicBezTo>
                <a:cubicBezTo>
                  <a:pt x="2067504" y="1445565"/>
                  <a:pt x="2138565" y="1399702"/>
                  <a:pt x="2152527" y="1385740"/>
                </a:cubicBezTo>
                <a:cubicBezTo>
                  <a:pt x="2185371" y="1352896"/>
                  <a:pt x="2160361" y="1364959"/>
                  <a:pt x="2180807" y="1329179"/>
                </a:cubicBezTo>
                <a:cubicBezTo>
                  <a:pt x="2188602" y="1315538"/>
                  <a:pt x="2199661" y="1304041"/>
                  <a:pt x="2209088" y="1291472"/>
                </a:cubicBezTo>
                <a:cubicBezTo>
                  <a:pt x="2227829" y="1216501"/>
                  <a:pt x="2204065" y="1290835"/>
                  <a:pt x="2246795" y="1216058"/>
                </a:cubicBezTo>
                <a:cubicBezTo>
                  <a:pt x="2251725" y="1207430"/>
                  <a:pt x="2253492" y="1197332"/>
                  <a:pt x="2256222" y="1187777"/>
                </a:cubicBezTo>
                <a:cubicBezTo>
                  <a:pt x="2259781" y="1175320"/>
                  <a:pt x="2258218" y="1160684"/>
                  <a:pt x="2265648" y="1150070"/>
                </a:cubicBezTo>
                <a:cubicBezTo>
                  <a:pt x="2280938" y="1128227"/>
                  <a:pt x="2322209" y="1093509"/>
                  <a:pt x="2322209" y="1093509"/>
                </a:cubicBezTo>
                <a:cubicBezTo>
                  <a:pt x="2325351" y="1080940"/>
                  <a:pt x="2327913" y="1068211"/>
                  <a:pt x="2331636" y="1055802"/>
                </a:cubicBezTo>
                <a:cubicBezTo>
                  <a:pt x="2331646" y="1055770"/>
                  <a:pt x="2355198" y="985117"/>
                  <a:pt x="2359917" y="970961"/>
                </a:cubicBezTo>
                <a:lnTo>
                  <a:pt x="2369343" y="942680"/>
                </a:lnTo>
                <a:lnTo>
                  <a:pt x="2378770" y="914400"/>
                </a:lnTo>
                <a:cubicBezTo>
                  <a:pt x="2392940" y="801039"/>
                  <a:pt x="2384029" y="863995"/>
                  <a:pt x="2407051" y="725864"/>
                </a:cubicBezTo>
                <a:lnTo>
                  <a:pt x="2416477" y="669303"/>
                </a:lnTo>
                <a:cubicBezTo>
                  <a:pt x="2413335" y="543612"/>
                  <a:pt x="2412892" y="417825"/>
                  <a:pt x="2407051" y="292231"/>
                </a:cubicBezTo>
                <a:cubicBezTo>
                  <a:pt x="2406589" y="282305"/>
                  <a:pt x="2403832" y="271709"/>
                  <a:pt x="2397624" y="263950"/>
                </a:cubicBezTo>
                <a:cubicBezTo>
                  <a:pt x="2390546" y="255103"/>
                  <a:pt x="2378047" y="252350"/>
                  <a:pt x="2369343" y="245097"/>
                </a:cubicBezTo>
                <a:cubicBezTo>
                  <a:pt x="2359101" y="236562"/>
                  <a:pt x="2351305" y="225351"/>
                  <a:pt x="2341063" y="216816"/>
                </a:cubicBezTo>
                <a:cubicBezTo>
                  <a:pt x="2332360" y="209563"/>
                  <a:pt x="2321486" y="205216"/>
                  <a:pt x="2312783" y="197963"/>
                </a:cubicBezTo>
                <a:cubicBezTo>
                  <a:pt x="2265707" y="158733"/>
                  <a:pt x="2305921" y="176821"/>
                  <a:pt x="2256222" y="160256"/>
                </a:cubicBezTo>
                <a:cubicBezTo>
                  <a:pt x="2246795" y="153971"/>
                  <a:pt x="2238355" y="145865"/>
                  <a:pt x="2227941" y="141402"/>
                </a:cubicBezTo>
                <a:cubicBezTo>
                  <a:pt x="2185642" y="123274"/>
                  <a:pt x="2198653" y="140897"/>
                  <a:pt x="2161954" y="122548"/>
                </a:cubicBezTo>
                <a:cubicBezTo>
                  <a:pt x="2151820" y="117481"/>
                  <a:pt x="2144502" y="107027"/>
                  <a:pt x="2133673" y="103695"/>
                </a:cubicBezTo>
                <a:cubicBezTo>
                  <a:pt x="2103045" y="94271"/>
                  <a:pt x="2070493" y="92613"/>
                  <a:pt x="2039405" y="84841"/>
                </a:cubicBezTo>
                <a:cubicBezTo>
                  <a:pt x="1980142" y="70025"/>
                  <a:pt x="2014524" y="77246"/>
                  <a:pt x="1935710" y="65988"/>
                </a:cubicBezTo>
                <a:cubicBezTo>
                  <a:pt x="1847727" y="69130"/>
                  <a:pt x="1759617" y="69746"/>
                  <a:pt x="1671760" y="75414"/>
                </a:cubicBezTo>
                <a:cubicBezTo>
                  <a:pt x="1640584" y="77425"/>
                  <a:pt x="1642793" y="91869"/>
                  <a:pt x="1615199" y="103695"/>
                </a:cubicBezTo>
                <a:cubicBezTo>
                  <a:pt x="1603291" y="108799"/>
                  <a:pt x="1590061" y="109980"/>
                  <a:pt x="1577492" y="113122"/>
                </a:cubicBezTo>
                <a:cubicBezTo>
                  <a:pt x="1568065" y="119406"/>
                  <a:pt x="1556289" y="123128"/>
                  <a:pt x="1549211" y="131975"/>
                </a:cubicBezTo>
                <a:cubicBezTo>
                  <a:pt x="1524201" y="163237"/>
                  <a:pt x="1554336" y="160256"/>
                  <a:pt x="1530358" y="160256"/>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Rounded Rectangle 6"/>
          <p:cNvSpPr/>
          <p:nvPr/>
        </p:nvSpPr>
        <p:spPr>
          <a:xfrm>
            <a:off x="755576" y="5733256"/>
            <a:ext cx="705678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Requires management attention!</a:t>
            </a:r>
          </a:p>
        </p:txBody>
      </p:sp>
      <p:cxnSp>
        <p:nvCxnSpPr>
          <p:cNvPr id="9" name="Straight Arrow Connector 8"/>
          <p:cNvCxnSpPr/>
          <p:nvPr/>
        </p:nvCxnSpPr>
        <p:spPr>
          <a:xfrm flipV="1">
            <a:off x="6156176" y="2852936"/>
            <a:ext cx="1368152"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48464" y="6237312"/>
            <a:ext cx="245580" cy="369332"/>
          </a:xfrm>
          <a:prstGeom prst="rect">
            <a:avLst/>
          </a:prstGeom>
          <a:noFill/>
        </p:spPr>
        <p:txBody>
          <a:bodyPr wrap="non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2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4" dur="2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20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0"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20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6" dur="20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20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20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8" dur="20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20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54" dur="20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1000"/>
                                        <p:tgtEl>
                                          <p:spTgt spid="6"/>
                                        </p:tgtEl>
                                      </p:cBhvr>
                                    </p:animEffect>
                                  </p:childTnLst>
                                </p:cTn>
                              </p:par>
                              <p:par>
                                <p:cTn id="60" presetID="9"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1000"/>
                                        <p:tgtEl>
                                          <p:spTgt spid="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dissolve">
                                      <p:cBhvr>
                                        <p:cTn id="65" dur="1000"/>
                                        <p:tgtEl>
                                          <p:spTgt spid="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a:t>
            </a:fld>
            <a:endParaRPr lang="en-GB" dirty="0"/>
          </a:p>
        </p:txBody>
      </p:sp>
      <p:sp>
        <p:nvSpPr>
          <p:cNvPr id="3" name="TextBox 2"/>
          <p:cNvSpPr txBox="1"/>
          <p:nvPr/>
        </p:nvSpPr>
        <p:spPr>
          <a:xfrm>
            <a:off x="323528" y="260648"/>
            <a:ext cx="1723549" cy="646331"/>
          </a:xfrm>
          <a:prstGeom prst="rect">
            <a:avLst/>
          </a:prstGeom>
          <a:noFill/>
          <a:ln w="76200">
            <a:solidFill>
              <a:schemeClr val="tx1"/>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GB"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itchFamily="18" charset="0"/>
                <a:cs typeface="Times New Roman" pitchFamily="18" charset="0"/>
              </a:rPr>
              <a:t>Re-cap:</a:t>
            </a:r>
          </a:p>
        </p:txBody>
      </p:sp>
      <p:sp>
        <p:nvSpPr>
          <p:cNvPr id="4" name="TextBox 3"/>
          <p:cNvSpPr txBox="1"/>
          <p:nvPr/>
        </p:nvSpPr>
        <p:spPr>
          <a:xfrm>
            <a:off x="2339752" y="260648"/>
            <a:ext cx="6804248" cy="3970318"/>
          </a:xfrm>
          <a:prstGeom prst="rect">
            <a:avLst/>
          </a:prstGeom>
          <a:noFill/>
          <a:ln w="76200">
            <a:solidFill>
              <a:schemeClr val="tx1"/>
            </a:solidFill>
          </a:ln>
        </p:spPr>
        <p:txBody>
          <a:bodyPr wrap="square" rtlCol="0">
            <a:spAutoFit/>
          </a:bodyPr>
          <a:lstStyle/>
          <a:p>
            <a:r>
              <a:rPr lang="en-GB" sz="3600" b="1" dirty="0">
                <a:latin typeface="Times New Roman" pitchFamily="18" charset="0"/>
                <a:cs typeface="Times New Roman" pitchFamily="18" charset="0"/>
              </a:rPr>
              <a:t>In the SOFP:</a:t>
            </a:r>
          </a:p>
          <a:p>
            <a:endParaRPr lang="en-GB" sz="3600" b="1" dirty="0">
              <a:latin typeface="Times New Roman" pitchFamily="18" charset="0"/>
              <a:cs typeface="Times New Roman" pitchFamily="18" charset="0"/>
            </a:endParaRPr>
          </a:p>
          <a:p>
            <a:r>
              <a:rPr lang="en-GB" sz="3600" b="1" dirty="0">
                <a:latin typeface="Times New Roman" pitchFamily="18" charset="0"/>
                <a:cs typeface="Times New Roman" pitchFamily="18" charset="0"/>
              </a:rPr>
              <a:t>Non-current (tangible) assets,</a:t>
            </a:r>
          </a:p>
          <a:p>
            <a:r>
              <a:rPr lang="en-GB" sz="3600" b="1" dirty="0">
                <a:latin typeface="Times New Roman" pitchFamily="18" charset="0"/>
                <a:cs typeface="Times New Roman" pitchFamily="18" charset="0"/>
              </a:rPr>
              <a:t>Current assets,</a:t>
            </a:r>
          </a:p>
          <a:p>
            <a:r>
              <a:rPr lang="en-GB" sz="3600" b="1" dirty="0">
                <a:latin typeface="Times New Roman" pitchFamily="18" charset="0"/>
                <a:cs typeface="Times New Roman" pitchFamily="18" charset="0"/>
              </a:rPr>
              <a:t>Non-current liabilities,</a:t>
            </a:r>
          </a:p>
          <a:p>
            <a:r>
              <a:rPr lang="en-GB" sz="3600" b="1" dirty="0">
                <a:latin typeface="Times New Roman" pitchFamily="18" charset="0"/>
                <a:cs typeface="Times New Roman" pitchFamily="18" charset="0"/>
              </a:rPr>
              <a:t>Current liabilities and</a:t>
            </a:r>
          </a:p>
          <a:p>
            <a:r>
              <a:rPr lang="en-GB" sz="3600" b="1" dirty="0">
                <a:latin typeface="Times New Roman" pitchFamily="18" charset="0"/>
                <a:cs typeface="Times New Roman" pitchFamily="18" charset="0"/>
              </a:rPr>
              <a:t>Equity/Shareholders funds</a:t>
            </a:r>
          </a:p>
        </p:txBody>
      </p:sp>
      <p:sp>
        <p:nvSpPr>
          <p:cNvPr id="5" name="TextBox 4"/>
          <p:cNvSpPr txBox="1"/>
          <p:nvPr/>
        </p:nvSpPr>
        <p:spPr>
          <a:xfrm>
            <a:off x="8820472" y="6093296"/>
            <a:ext cx="308098" cy="646331"/>
          </a:xfrm>
          <a:prstGeom prst="rect">
            <a:avLst/>
          </a:prstGeom>
          <a:noFill/>
        </p:spPr>
        <p:txBody>
          <a:bodyPr wrap="square" rtlCol="0">
            <a:spAutoFit/>
          </a:bodyPr>
          <a:lstStyle/>
          <a:p>
            <a:r>
              <a:rPr lang="en-GB" sz="3600"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0" fill="hold"/>
                                        <p:tgtEl>
                                          <p:spTgt spid="4"/>
                                        </p:tgtEl>
                                        <p:attrNameLst>
                                          <p:attrName>ppt_w</p:attrName>
                                        </p:attrNameLst>
                                      </p:cBhvr>
                                      <p:tavLst>
                                        <p:tav tm="0">
                                          <p:val>
                                            <p:fltVal val="0"/>
                                          </p:val>
                                        </p:tav>
                                        <p:tav tm="100000">
                                          <p:val>
                                            <p:strVal val="#ppt_w"/>
                                          </p:val>
                                        </p:tav>
                                      </p:tavLst>
                                    </p:anim>
                                    <p:anim calcmode="lin" valueType="num">
                                      <p:cBhvr>
                                        <p:cTn id="14" dur="2000" fill="hold"/>
                                        <p:tgtEl>
                                          <p:spTgt spid="4"/>
                                        </p:tgtEl>
                                        <p:attrNameLst>
                                          <p:attrName>ppt_h</p:attrName>
                                        </p:attrNameLst>
                                      </p:cBhvr>
                                      <p:tavLst>
                                        <p:tav tm="0">
                                          <p:val>
                                            <p:fltVal val="0"/>
                                          </p:val>
                                        </p:tav>
                                        <p:tav tm="100000">
                                          <p:val>
                                            <p:strVal val="#ppt_h"/>
                                          </p:val>
                                        </p:tav>
                                      </p:tavLst>
                                    </p:anim>
                                    <p:anim calcmode="lin" valueType="num">
                                      <p:cBhvr>
                                        <p:cTn id="15"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4"/>
                                        </p:tgtEl>
                                        <p:attrNameLst>
                                          <p:attrName>ppt_y</p:attrName>
                                        </p:attrNameLst>
                                      </p:cBhvr>
                                      <p:tavLst>
                                        <p:tav tm="0" fmla="#ppt_y+(sin(-2*pi*(1-$))*-#ppt_x+cos(-2*pi*(1-$))*(1-#ppt_y))*(1-$)">
                                          <p:val>
                                            <p:fltVal val="0"/>
                                          </p:val>
                                        </p:tav>
                                        <p:tav tm="100000">
                                          <p:val>
                                            <p:fltVal val="1"/>
                                          </p:val>
                                        </p:tav>
                                      </p:tavLst>
                                    </p:anim>
                                  </p:childTnLst>
                                </p:cTn>
                              </p:par>
                              <p:par>
                                <p:cTn id="17" presetID="9"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30</a:t>
            </a:fld>
            <a:endParaRPr lang="en-GB" dirty="0"/>
          </a:p>
        </p:txBody>
      </p:sp>
      <p:sp>
        <p:nvSpPr>
          <p:cNvPr id="3" name="Rounded Rectangle 2"/>
          <p:cNvSpPr/>
          <p:nvPr/>
        </p:nvSpPr>
        <p:spPr>
          <a:xfrm>
            <a:off x="251520" y="116632"/>
            <a:ext cx="6408712" cy="7920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or, with the turnover ratios:</a:t>
            </a:r>
          </a:p>
        </p:txBody>
      </p:sp>
      <p:sp>
        <p:nvSpPr>
          <p:cNvPr id="5" name="TextBox 4"/>
          <p:cNvSpPr txBox="1"/>
          <p:nvPr/>
        </p:nvSpPr>
        <p:spPr>
          <a:xfrm>
            <a:off x="0" y="116632"/>
            <a:ext cx="8964488" cy="5632311"/>
          </a:xfrm>
          <a:prstGeom prst="rect">
            <a:avLst/>
          </a:prstGeom>
          <a:noFill/>
        </p:spPr>
        <p:txBody>
          <a:bodyPr wrap="square" rtlCol="0">
            <a:spAutoFit/>
          </a:bodyPr>
          <a:lstStyle/>
          <a:p>
            <a:endParaRPr lang="en-GB" sz="3600" b="1" dirty="0"/>
          </a:p>
          <a:p>
            <a:endParaRPr lang="en-GB" sz="3600" b="1" dirty="0"/>
          </a:p>
          <a:p>
            <a:r>
              <a:rPr lang="en-GB" sz="3600" b="1" dirty="0"/>
              <a:t>				     Industry	  Zog</a:t>
            </a:r>
          </a:p>
          <a:p>
            <a:r>
              <a:rPr lang="en-GB" sz="3600" b="1" dirty="0"/>
              <a:t>Inventory Turnover:        13	   &gt;     9.33  worse</a:t>
            </a:r>
          </a:p>
          <a:p>
            <a:r>
              <a:rPr lang="en-GB" sz="3600" b="1" dirty="0"/>
              <a:t>Receivables Turnover:	24.3	   &gt;	 16  worse</a:t>
            </a:r>
          </a:p>
          <a:p>
            <a:r>
              <a:rPr lang="en-GB" sz="3600" b="1" dirty="0"/>
              <a:t>Payables Turnover:		18.2	   &lt;	 18.7  same</a:t>
            </a:r>
          </a:p>
          <a:p>
            <a:endParaRPr lang="en-GB" sz="3600" b="1" dirty="0"/>
          </a:p>
          <a:p>
            <a:r>
              <a:rPr lang="en-GB" sz="3600" b="1" dirty="0"/>
              <a:t>Current Ratio:		    1.05	 &lt;	 1.71  higher</a:t>
            </a:r>
          </a:p>
          <a:p>
            <a:r>
              <a:rPr lang="en-GB" sz="3600" b="1" dirty="0"/>
              <a:t>Quick Ratio:		    0.52  	 &lt;	 0.86  higher</a:t>
            </a:r>
          </a:p>
          <a:p>
            <a:r>
              <a:rPr lang="en-GB" sz="3600" b="1" dirty="0"/>
              <a:t>WC Turnover:		     22X       &lt;       16X   worse</a:t>
            </a:r>
          </a:p>
        </p:txBody>
      </p:sp>
      <p:sp>
        <p:nvSpPr>
          <p:cNvPr id="6" name="Freeform 5"/>
          <p:cNvSpPr/>
          <p:nvPr/>
        </p:nvSpPr>
        <p:spPr>
          <a:xfrm>
            <a:off x="6444208" y="1700808"/>
            <a:ext cx="2416477" cy="1296144"/>
          </a:xfrm>
          <a:custGeom>
            <a:avLst/>
            <a:gdLst>
              <a:gd name="connsiteX0" fmla="*/ 2067686 w 2416477"/>
              <a:gd name="connsiteY0" fmla="*/ 188536 h 1513178"/>
              <a:gd name="connsiteX1" fmla="*/ 2048832 w 2416477"/>
              <a:gd name="connsiteY1" fmla="*/ 160256 h 1513178"/>
              <a:gd name="connsiteX2" fmla="*/ 1954564 w 2416477"/>
              <a:gd name="connsiteY2" fmla="*/ 131975 h 1513178"/>
              <a:gd name="connsiteX3" fmla="*/ 1869723 w 2416477"/>
              <a:gd name="connsiteY3" fmla="*/ 103695 h 1513178"/>
              <a:gd name="connsiteX4" fmla="*/ 1841442 w 2416477"/>
              <a:gd name="connsiteY4" fmla="*/ 94268 h 1513178"/>
              <a:gd name="connsiteX5" fmla="*/ 1803735 w 2416477"/>
              <a:gd name="connsiteY5" fmla="*/ 84841 h 1513178"/>
              <a:gd name="connsiteX6" fmla="*/ 1775455 w 2416477"/>
              <a:gd name="connsiteY6" fmla="*/ 75414 h 1513178"/>
              <a:gd name="connsiteX7" fmla="*/ 1681187 w 2416477"/>
              <a:gd name="connsiteY7" fmla="*/ 65988 h 1513178"/>
              <a:gd name="connsiteX8" fmla="*/ 1643479 w 2416477"/>
              <a:gd name="connsiteY8" fmla="*/ 56561 h 1513178"/>
              <a:gd name="connsiteX9" fmla="*/ 1549211 w 2416477"/>
              <a:gd name="connsiteY9" fmla="*/ 37707 h 1513178"/>
              <a:gd name="connsiteX10" fmla="*/ 1492651 w 2416477"/>
              <a:gd name="connsiteY10" fmla="*/ 18854 h 1513178"/>
              <a:gd name="connsiteX11" fmla="*/ 1068444 w 2416477"/>
              <a:gd name="connsiteY11" fmla="*/ 0 h 1513178"/>
              <a:gd name="connsiteX12" fmla="*/ 483983 w 2416477"/>
              <a:gd name="connsiteY12" fmla="*/ 9427 h 1513178"/>
              <a:gd name="connsiteX13" fmla="*/ 276593 w 2416477"/>
              <a:gd name="connsiteY13" fmla="*/ 28280 h 1513178"/>
              <a:gd name="connsiteX14" fmla="*/ 220032 w 2416477"/>
              <a:gd name="connsiteY14" fmla="*/ 47134 h 1513178"/>
              <a:gd name="connsiteX15" fmla="*/ 135191 w 2416477"/>
              <a:gd name="connsiteY15" fmla="*/ 141402 h 1513178"/>
              <a:gd name="connsiteX16" fmla="*/ 97484 w 2416477"/>
              <a:gd name="connsiteY16" fmla="*/ 197963 h 1513178"/>
              <a:gd name="connsiteX17" fmla="*/ 69203 w 2416477"/>
              <a:gd name="connsiteY17" fmla="*/ 339365 h 1513178"/>
              <a:gd name="connsiteX18" fmla="*/ 59776 w 2416477"/>
              <a:gd name="connsiteY18" fmla="*/ 377072 h 1513178"/>
              <a:gd name="connsiteX19" fmla="*/ 50350 w 2416477"/>
              <a:gd name="connsiteY19" fmla="*/ 452487 h 1513178"/>
              <a:gd name="connsiteX20" fmla="*/ 40923 w 2416477"/>
              <a:gd name="connsiteY20" fmla="*/ 490194 h 1513178"/>
              <a:gd name="connsiteX21" fmla="*/ 31496 w 2416477"/>
              <a:gd name="connsiteY21" fmla="*/ 546755 h 1513178"/>
              <a:gd name="connsiteX22" fmla="*/ 12642 w 2416477"/>
              <a:gd name="connsiteY22" fmla="*/ 744717 h 1513178"/>
              <a:gd name="connsiteX23" fmla="*/ 31496 w 2416477"/>
              <a:gd name="connsiteY23" fmla="*/ 1065229 h 1513178"/>
              <a:gd name="connsiteX24" fmla="*/ 50350 w 2416477"/>
              <a:gd name="connsiteY24" fmla="*/ 1121790 h 1513178"/>
              <a:gd name="connsiteX25" fmla="*/ 69203 w 2416477"/>
              <a:gd name="connsiteY25" fmla="*/ 1150070 h 1513178"/>
              <a:gd name="connsiteX26" fmla="*/ 78630 w 2416477"/>
              <a:gd name="connsiteY26" fmla="*/ 1178350 h 1513178"/>
              <a:gd name="connsiteX27" fmla="*/ 106910 w 2416477"/>
              <a:gd name="connsiteY27" fmla="*/ 1197204 h 1513178"/>
              <a:gd name="connsiteX28" fmla="*/ 135191 w 2416477"/>
              <a:gd name="connsiteY28" fmla="*/ 1225484 h 1513178"/>
              <a:gd name="connsiteX29" fmla="*/ 191752 w 2416477"/>
              <a:gd name="connsiteY29" fmla="*/ 1244338 h 1513178"/>
              <a:gd name="connsiteX30" fmla="*/ 220032 w 2416477"/>
              <a:gd name="connsiteY30" fmla="*/ 1253765 h 1513178"/>
              <a:gd name="connsiteX31" fmla="*/ 248312 w 2416477"/>
              <a:gd name="connsiteY31" fmla="*/ 1263192 h 1513178"/>
              <a:gd name="connsiteX32" fmla="*/ 286020 w 2416477"/>
              <a:gd name="connsiteY32" fmla="*/ 1282045 h 1513178"/>
              <a:gd name="connsiteX33" fmla="*/ 323727 w 2416477"/>
              <a:gd name="connsiteY33" fmla="*/ 1291472 h 1513178"/>
              <a:gd name="connsiteX34" fmla="*/ 352007 w 2416477"/>
              <a:gd name="connsiteY34" fmla="*/ 1300899 h 1513178"/>
              <a:gd name="connsiteX35" fmla="*/ 427422 w 2416477"/>
              <a:gd name="connsiteY35" fmla="*/ 1319752 h 1513178"/>
              <a:gd name="connsiteX36" fmla="*/ 465129 w 2416477"/>
              <a:gd name="connsiteY36" fmla="*/ 1338606 h 1513178"/>
              <a:gd name="connsiteX37" fmla="*/ 493409 w 2416477"/>
              <a:gd name="connsiteY37" fmla="*/ 1348033 h 1513178"/>
              <a:gd name="connsiteX38" fmla="*/ 549970 w 2416477"/>
              <a:gd name="connsiteY38" fmla="*/ 1376313 h 1513178"/>
              <a:gd name="connsiteX39" fmla="*/ 587677 w 2416477"/>
              <a:gd name="connsiteY39" fmla="*/ 1385740 h 1513178"/>
              <a:gd name="connsiteX40" fmla="*/ 615958 w 2416477"/>
              <a:gd name="connsiteY40" fmla="*/ 1395167 h 1513178"/>
              <a:gd name="connsiteX41" fmla="*/ 691372 w 2416477"/>
              <a:gd name="connsiteY41" fmla="*/ 1414021 h 1513178"/>
              <a:gd name="connsiteX42" fmla="*/ 795067 w 2416477"/>
              <a:gd name="connsiteY42" fmla="*/ 1461155 h 1513178"/>
              <a:gd name="connsiteX43" fmla="*/ 945896 w 2416477"/>
              <a:gd name="connsiteY43" fmla="*/ 1480008 h 1513178"/>
              <a:gd name="connsiteX44" fmla="*/ 983603 w 2416477"/>
              <a:gd name="connsiteY44" fmla="*/ 1489435 h 1513178"/>
              <a:gd name="connsiteX45" fmla="*/ 1916857 w 2416477"/>
              <a:gd name="connsiteY45" fmla="*/ 1489435 h 1513178"/>
              <a:gd name="connsiteX46" fmla="*/ 1954564 w 2416477"/>
              <a:gd name="connsiteY46" fmla="*/ 1470581 h 1513178"/>
              <a:gd name="connsiteX47" fmla="*/ 2020552 w 2416477"/>
              <a:gd name="connsiteY47" fmla="*/ 1461155 h 1513178"/>
              <a:gd name="connsiteX48" fmla="*/ 2058259 w 2416477"/>
              <a:gd name="connsiteY48" fmla="*/ 1451728 h 1513178"/>
              <a:gd name="connsiteX49" fmla="*/ 2152527 w 2416477"/>
              <a:gd name="connsiteY49" fmla="*/ 1385740 h 1513178"/>
              <a:gd name="connsiteX50" fmla="*/ 2180807 w 2416477"/>
              <a:gd name="connsiteY50" fmla="*/ 1329179 h 1513178"/>
              <a:gd name="connsiteX51" fmla="*/ 2209088 w 2416477"/>
              <a:gd name="connsiteY51" fmla="*/ 1291472 h 1513178"/>
              <a:gd name="connsiteX52" fmla="*/ 2246795 w 2416477"/>
              <a:gd name="connsiteY52" fmla="*/ 1216058 h 1513178"/>
              <a:gd name="connsiteX53" fmla="*/ 2256222 w 2416477"/>
              <a:gd name="connsiteY53" fmla="*/ 1187777 h 1513178"/>
              <a:gd name="connsiteX54" fmla="*/ 2265648 w 2416477"/>
              <a:gd name="connsiteY54" fmla="*/ 1150070 h 1513178"/>
              <a:gd name="connsiteX55" fmla="*/ 2322209 w 2416477"/>
              <a:gd name="connsiteY55" fmla="*/ 1093509 h 1513178"/>
              <a:gd name="connsiteX56" fmla="*/ 2331636 w 2416477"/>
              <a:gd name="connsiteY56" fmla="*/ 1055802 h 1513178"/>
              <a:gd name="connsiteX57" fmla="*/ 2359917 w 2416477"/>
              <a:gd name="connsiteY57" fmla="*/ 970961 h 1513178"/>
              <a:gd name="connsiteX58" fmla="*/ 2369343 w 2416477"/>
              <a:gd name="connsiteY58" fmla="*/ 942680 h 1513178"/>
              <a:gd name="connsiteX59" fmla="*/ 2378770 w 2416477"/>
              <a:gd name="connsiteY59" fmla="*/ 914400 h 1513178"/>
              <a:gd name="connsiteX60" fmla="*/ 2407051 w 2416477"/>
              <a:gd name="connsiteY60" fmla="*/ 725864 h 1513178"/>
              <a:gd name="connsiteX61" fmla="*/ 2416477 w 2416477"/>
              <a:gd name="connsiteY61" fmla="*/ 669303 h 1513178"/>
              <a:gd name="connsiteX62" fmla="*/ 2407051 w 2416477"/>
              <a:gd name="connsiteY62" fmla="*/ 292231 h 1513178"/>
              <a:gd name="connsiteX63" fmla="*/ 2397624 w 2416477"/>
              <a:gd name="connsiteY63" fmla="*/ 263950 h 1513178"/>
              <a:gd name="connsiteX64" fmla="*/ 2369343 w 2416477"/>
              <a:gd name="connsiteY64" fmla="*/ 245097 h 1513178"/>
              <a:gd name="connsiteX65" fmla="*/ 2341063 w 2416477"/>
              <a:gd name="connsiteY65" fmla="*/ 216816 h 1513178"/>
              <a:gd name="connsiteX66" fmla="*/ 2312783 w 2416477"/>
              <a:gd name="connsiteY66" fmla="*/ 197963 h 1513178"/>
              <a:gd name="connsiteX67" fmla="*/ 2256222 w 2416477"/>
              <a:gd name="connsiteY67" fmla="*/ 160256 h 1513178"/>
              <a:gd name="connsiteX68" fmla="*/ 2227941 w 2416477"/>
              <a:gd name="connsiteY68" fmla="*/ 141402 h 1513178"/>
              <a:gd name="connsiteX69" fmla="*/ 2161954 w 2416477"/>
              <a:gd name="connsiteY69" fmla="*/ 122548 h 1513178"/>
              <a:gd name="connsiteX70" fmla="*/ 2133673 w 2416477"/>
              <a:gd name="connsiteY70" fmla="*/ 103695 h 1513178"/>
              <a:gd name="connsiteX71" fmla="*/ 2039405 w 2416477"/>
              <a:gd name="connsiteY71" fmla="*/ 84841 h 1513178"/>
              <a:gd name="connsiteX72" fmla="*/ 1935710 w 2416477"/>
              <a:gd name="connsiteY72" fmla="*/ 65988 h 1513178"/>
              <a:gd name="connsiteX73" fmla="*/ 1671760 w 2416477"/>
              <a:gd name="connsiteY73" fmla="*/ 75414 h 1513178"/>
              <a:gd name="connsiteX74" fmla="*/ 1615199 w 2416477"/>
              <a:gd name="connsiteY74" fmla="*/ 103695 h 1513178"/>
              <a:gd name="connsiteX75" fmla="*/ 1577492 w 2416477"/>
              <a:gd name="connsiteY75" fmla="*/ 113122 h 1513178"/>
              <a:gd name="connsiteX76" fmla="*/ 1549211 w 2416477"/>
              <a:gd name="connsiteY76" fmla="*/ 131975 h 1513178"/>
              <a:gd name="connsiteX77" fmla="*/ 1530358 w 2416477"/>
              <a:gd name="connsiteY77" fmla="*/ 160256 h 151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16477" h="1513178">
                <a:moveTo>
                  <a:pt x="2067686" y="188536"/>
                </a:moveTo>
                <a:cubicBezTo>
                  <a:pt x="2061401" y="179109"/>
                  <a:pt x="2058439" y="166261"/>
                  <a:pt x="2048832" y="160256"/>
                </a:cubicBezTo>
                <a:cubicBezTo>
                  <a:pt x="2028323" y="147438"/>
                  <a:pt x="1980036" y="139616"/>
                  <a:pt x="1954564" y="131975"/>
                </a:cubicBezTo>
                <a:cubicBezTo>
                  <a:pt x="1954512" y="131960"/>
                  <a:pt x="1883889" y="108417"/>
                  <a:pt x="1869723" y="103695"/>
                </a:cubicBezTo>
                <a:cubicBezTo>
                  <a:pt x="1860296" y="100553"/>
                  <a:pt x="1851082" y="96678"/>
                  <a:pt x="1841442" y="94268"/>
                </a:cubicBezTo>
                <a:cubicBezTo>
                  <a:pt x="1828873" y="91126"/>
                  <a:pt x="1816192" y="88400"/>
                  <a:pt x="1803735" y="84841"/>
                </a:cubicBezTo>
                <a:cubicBezTo>
                  <a:pt x="1794181" y="82111"/>
                  <a:pt x="1785276" y="76925"/>
                  <a:pt x="1775455" y="75414"/>
                </a:cubicBezTo>
                <a:cubicBezTo>
                  <a:pt x="1744243" y="70612"/>
                  <a:pt x="1712610" y="69130"/>
                  <a:pt x="1681187" y="65988"/>
                </a:cubicBezTo>
                <a:cubicBezTo>
                  <a:pt x="1668618" y="62846"/>
                  <a:pt x="1656184" y="59102"/>
                  <a:pt x="1643479" y="56561"/>
                </a:cubicBezTo>
                <a:cubicBezTo>
                  <a:pt x="1592517" y="46368"/>
                  <a:pt x="1593004" y="50845"/>
                  <a:pt x="1549211" y="37707"/>
                </a:cubicBezTo>
                <a:cubicBezTo>
                  <a:pt x="1530176" y="31997"/>
                  <a:pt x="1512509" y="19618"/>
                  <a:pt x="1492651" y="18854"/>
                </a:cubicBezTo>
                <a:cubicBezTo>
                  <a:pt x="1187812" y="7129"/>
                  <a:pt x="1329200" y="13724"/>
                  <a:pt x="1068444" y="0"/>
                </a:cubicBezTo>
                <a:lnTo>
                  <a:pt x="483983" y="9427"/>
                </a:lnTo>
                <a:cubicBezTo>
                  <a:pt x="358490" y="12645"/>
                  <a:pt x="365992" y="13382"/>
                  <a:pt x="276593" y="28280"/>
                </a:cubicBezTo>
                <a:cubicBezTo>
                  <a:pt x="257739" y="34565"/>
                  <a:pt x="234085" y="33081"/>
                  <a:pt x="220032" y="47134"/>
                </a:cubicBezTo>
                <a:cubicBezTo>
                  <a:pt x="169060" y="98106"/>
                  <a:pt x="169629" y="92204"/>
                  <a:pt x="135191" y="141402"/>
                </a:cubicBezTo>
                <a:cubicBezTo>
                  <a:pt x="122197" y="159965"/>
                  <a:pt x="97484" y="197963"/>
                  <a:pt x="97484" y="197963"/>
                </a:cubicBezTo>
                <a:cubicBezTo>
                  <a:pt x="84393" y="289601"/>
                  <a:pt x="93446" y="242395"/>
                  <a:pt x="69203" y="339365"/>
                </a:cubicBezTo>
                <a:lnTo>
                  <a:pt x="59776" y="377072"/>
                </a:lnTo>
                <a:cubicBezTo>
                  <a:pt x="56634" y="402210"/>
                  <a:pt x="54515" y="427498"/>
                  <a:pt x="50350" y="452487"/>
                </a:cubicBezTo>
                <a:cubicBezTo>
                  <a:pt x="48220" y="465267"/>
                  <a:pt x="43464" y="477490"/>
                  <a:pt x="40923" y="490194"/>
                </a:cubicBezTo>
                <a:cubicBezTo>
                  <a:pt x="37174" y="508937"/>
                  <a:pt x="34199" y="527833"/>
                  <a:pt x="31496" y="546755"/>
                </a:cubicBezTo>
                <a:cubicBezTo>
                  <a:pt x="19405" y="631388"/>
                  <a:pt x="20101" y="647746"/>
                  <a:pt x="12642" y="744717"/>
                </a:cubicBezTo>
                <a:cubicBezTo>
                  <a:pt x="16621" y="864098"/>
                  <a:pt x="0" y="960244"/>
                  <a:pt x="31496" y="1065229"/>
                </a:cubicBezTo>
                <a:cubicBezTo>
                  <a:pt x="37207" y="1084264"/>
                  <a:pt x="39326" y="1105254"/>
                  <a:pt x="50350" y="1121790"/>
                </a:cubicBezTo>
                <a:cubicBezTo>
                  <a:pt x="56634" y="1131217"/>
                  <a:pt x="64136" y="1139937"/>
                  <a:pt x="69203" y="1150070"/>
                </a:cubicBezTo>
                <a:cubicBezTo>
                  <a:pt x="73647" y="1158958"/>
                  <a:pt x="72423" y="1170591"/>
                  <a:pt x="78630" y="1178350"/>
                </a:cubicBezTo>
                <a:cubicBezTo>
                  <a:pt x="85708" y="1187197"/>
                  <a:pt x="98206" y="1189951"/>
                  <a:pt x="106910" y="1197204"/>
                </a:cubicBezTo>
                <a:cubicBezTo>
                  <a:pt x="117152" y="1205739"/>
                  <a:pt x="123537" y="1219010"/>
                  <a:pt x="135191" y="1225484"/>
                </a:cubicBezTo>
                <a:cubicBezTo>
                  <a:pt x="152564" y="1235135"/>
                  <a:pt x="172898" y="1238053"/>
                  <a:pt x="191752" y="1244338"/>
                </a:cubicBezTo>
                <a:lnTo>
                  <a:pt x="220032" y="1253765"/>
                </a:lnTo>
                <a:cubicBezTo>
                  <a:pt x="229459" y="1256907"/>
                  <a:pt x="239424" y="1258748"/>
                  <a:pt x="248312" y="1263192"/>
                </a:cubicBezTo>
                <a:cubicBezTo>
                  <a:pt x="260881" y="1269476"/>
                  <a:pt x="272862" y="1277111"/>
                  <a:pt x="286020" y="1282045"/>
                </a:cubicBezTo>
                <a:cubicBezTo>
                  <a:pt x="298151" y="1286594"/>
                  <a:pt x="311270" y="1287913"/>
                  <a:pt x="323727" y="1291472"/>
                </a:cubicBezTo>
                <a:cubicBezTo>
                  <a:pt x="333281" y="1294202"/>
                  <a:pt x="342421" y="1298285"/>
                  <a:pt x="352007" y="1300899"/>
                </a:cubicBezTo>
                <a:cubicBezTo>
                  <a:pt x="377006" y="1307717"/>
                  <a:pt x="427422" y="1319752"/>
                  <a:pt x="427422" y="1319752"/>
                </a:cubicBezTo>
                <a:cubicBezTo>
                  <a:pt x="439991" y="1326037"/>
                  <a:pt x="452213" y="1333070"/>
                  <a:pt x="465129" y="1338606"/>
                </a:cubicBezTo>
                <a:cubicBezTo>
                  <a:pt x="474262" y="1342520"/>
                  <a:pt x="484521" y="1343589"/>
                  <a:pt x="493409" y="1348033"/>
                </a:cubicBezTo>
                <a:cubicBezTo>
                  <a:pt x="548496" y="1375577"/>
                  <a:pt x="494683" y="1360517"/>
                  <a:pt x="549970" y="1376313"/>
                </a:cubicBezTo>
                <a:cubicBezTo>
                  <a:pt x="562427" y="1379872"/>
                  <a:pt x="575220" y="1382181"/>
                  <a:pt x="587677" y="1385740"/>
                </a:cubicBezTo>
                <a:cubicBezTo>
                  <a:pt x="597232" y="1388470"/>
                  <a:pt x="606371" y="1392552"/>
                  <a:pt x="615958" y="1395167"/>
                </a:cubicBezTo>
                <a:cubicBezTo>
                  <a:pt x="640957" y="1401985"/>
                  <a:pt x="668196" y="1402433"/>
                  <a:pt x="691372" y="1414021"/>
                </a:cubicBezTo>
                <a:cubicBezTo>
                  <a:pt x="706596" y="1421633"/>
                  <a:pt x="764546" y="1455051"/>
                  <a:pt x="795067" y="1461155"/>
                </a:cubicBezTo>
                <a:cubicBezTo>
                  <a:pt x="828681" y="1467878"/>
                  <a:pt x="916503" y="1476742"/>
                  <a:pt x="945896" y="1480008"/>
                </a:cubicBezTo>
                <a:cubicBezTo>
                  <a:pt x="958465" y="1483150"/>
                  <a:pt x="970692" y="1488359"/>
                  <a:pt x="983603" y="1489435"/>
                </a:cubicBezTo>
                <a:cubicBezTo>
                  <a:pt x="1268517" y="1513178"/>
                  <a:pt x="1707227" y="1492089"/>
                  <a:pt x="1916857" y="1489435"/>
                </a:cubicBezTo>
                <a:cubicBezTo>
                  <a:pt x="1929426" y="1483150"/>
                  <a:pt x="1941007" y="1474278"/>
                  <a:pt x="1954564" y="1470581"/>
                </a:cubicBezTo>
                <a:cubicBezTo>
                  <a:pt x="1976000" y="1464735"/>
                  <a:pt x="1998691" y="1465130"/>
                  <a:pt x="2020552" y="1461155"/>
                </a:cubicBezTo>
                <a:cubicBezTo>
                  <a:pt x="2033299" y="1458837"/>
                  <a:pt x="2045690" y="1454870"/>
                  <a:pt x="2058259" y="1451728"/>
                </a:cubicBezTo>
                <a:cubicBezTo>
                  <a:pt x="2067504" y="1445565"/>
                  <a:pt x="2138565" y="1399702"/>
                  <a:pt x="2152527" y="1385740"/>
                </a:cubicBezTo>
                <a:cubicBezTo>
                  <a:pt x="2185371" y="1352896"/>
                  <a:pt x="2160361" y="1364959"/>
                  <a:pt x="2180807" y="1329179"/>
                </a:cubicBezTo>
                <a:cubicBezTo>
                  <a:pt x="2188602" y="1315538"/>
                  <a:pt x="2199661" y="1304041"/>
                  <a:pt x="2209088" y="1291472"/>
                </a:cubicBezTo>
                <a:cubicBezTo>
                  <a:pt x="2227829" y="1216501"/>
                  <a:pt x="2204065" y="1290835"/>
                  <a:pt x="2246795" y="1216058"/>
                </a:cubicBezTo>
                <a:cubicBezTo>
                  <a:pt x="2251725" y="1207430"/>
                  <a:pt x="2253492" y="1197332"/>
                  <a:pt x="2256222" y="1187777"/>
                </a:cubicBezTo>
                <a:cubicBezTo>
                  <a:pt x="2259781" y="1175320"/>
                  <a:pt x="2258218" y="1160684"/>
                  <a:pt x="2265648" y="1150070"/>
                </a:cubicBezTo>
                <a:cubicBezTo>
                  <a:pt x="2280938" y="1128227"/>
                  <a:pt x="2322209" y="1093509"/>
                  <a:pt x="2322209" y="1093509"/>
                </a:cubicBezTo>
                <a:cubicBezTo>
                  <a:pt x="2325351" y="1080940"/>
                  <a:pt x="2327913" y="1068211"/>
                  <a:pt x="2331636" y="1055802"/>
                </a:cubicBezTo>
                <a:cubicBezTo>
                  <a:pt x="2331646" y="1055770"/>
                  <a:pt x="2355198" y="985117"/>
                  <a:pt x="2359917" y="970961"/>
                </a:cubicBezTo>
                <a:lnTo>
                  <a:pt x="2369343" y="942680"/>
                </a:lnTo>
                <a:lnTo>
                  <a:pt x="2378770" y="914400"/>
                </a:lnTo>
                <a:cubicBezTo>
                  <a:pt x="2392940" y="801039"/>
                  <a:pt x="2384029" y="863995"/>
                  <a:pt x="2407051" y="725864"/>
                </a:cubicBezTo>
                <a:lnTo>
                  <a:pt x="2416477" y="669303"/>
                </a:lnTo>
                <a:cubicBezTo>
                  <a:pt x="2413335" y="543612"/>
                  <a:pt x="2412892" y="417825"/>
                  <a:pt x="2407051" y="292231"/>
                </a:cubicBezTo>
                <a:cubicBezTo>
                  <a:pt x="2406589" y="282305"/>
                  <a:pt x="2403832" y="271709"/>
                  <a:pt x="2397624" y="263950"/>
                </a:cubicBezTo>
                <a:cubicBezTo>
                  <a:pt x="2390546" y="255103"/>
                  <a:pt x="2378047" y="252350"/>
                  <a:pt x="2369343" y="245097"/>
                </a:cubicBezTo>
                <a:cubicBezTo>
                  <a:pt x="2359101" y="236562"/>
                  <a:pt x="2351305" y="225351"/>
                  <a:pt x="2341063" y="216816"/>
                </a:cubicBezTo>
                <a:cubicBezTo>
                  <a:pt x="2332360" y="209563"/>
                  <a:pt x="2321486" y="205216"/>
                  <a:pt x="2312783" y="197963"/>
                </a:cubicBezTo>
                <a:cubicBezTo>
                  <a:pt x="2265707" y="158733"/>
                  <a:pt x="2305921" y="176821"/>
                  <a:pt x="2256222" y="160256"/>
                </a:cubicBezTo>
                <a:cubicBezTo>
                  <a:pt x="2246795" y="153971"/>
                  <a:pt x="2238355" y="145865"/>
                  <a:pt x="2227941" y="141402"/>
                </a:cubicBezTo>
                <a:cubicBezTo>
                  <a:pt x="2185642" y="123274"/>
                  <a:pt x="2198653" y="140897"/>
                  <a:pt x="2161954" y="122548"/>
                </a:cubicBezTo>
                <a:cubicBezTo>
                  <a:pt x="2151820" y="117481"/>
                  <a:pt x="2144502" y="107027"/>
                  <a:pt x="2133673" y="103695"/>
                </a:cubicBezTo>
                <a:cubicBezTo>
                  <a:pt x="2103045" y="94271"/>
                  <a:pt x="2070493" y="92613"/>
                  <a:pt x="2039405" y="84841"/>
                </a:cubicBezTo>
                <a:cubicBezTo>
                  <a:pt x="1980142" y="70025"/>
                  <a:pt x="2014524" y="77246"/>
                  <a:pt x="1935710" y="65988"/>
                </a:cubicBezTo>
                <a:cubicBezTo>
                  <a:pt x="1847727" y="69130"/>
                  <a:pt x="1759617" y="69746"/>
                  <a:pt x="1671760" y="75414"/>
                </a:cubicBezTo>
                <a:cubicBezTo>
                  <a:pt x="1640584" y="77425"/>
                  <a:pt x="1642793" y="91869"/>
                  <a:pt x="1615199" y="103695"/>
                </a:cubicBezTo>
                <a:cubicBezTo>
                  <a:pt x="1603291" y="108799"/>
                  <a:pt x="1590061" y="109980"/>
                  <a:pt x="1577492" y="113122"/>
                </a:cubicBezTo>
                <a:cubicBezTo>
                  <a:pt x="1568065" y="119406"/>
                  <a:pt x="1556289" y="123128"/>
                  <a:pt x="1549211" y="131975"/>
                </a:cubicBezTo>
                <a:cubicBezTo>
                  <a:pt x="1524201" y="163237"/>
                  <a:pt x="1554336" y="160256"/>
                  <a:pt x="1530358" y="160256"/>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Rounded Rectangle 6"/>
          <p:cNvSpPr/>
          <p:nvPr/>
        </p:nvSpPr>
        <p:spPr>
          <a:xfrm>
            <a:off x="611560" y="5733256"/>
            <a:ext cx="705678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Requires management attention!</a:t>
            </a:r>
          </a:p>
        </p:txBody>
      </p:sp>
      <p:cxnSp>
        <p:nvCxnSpPr>
          <p:cNvPr id="9" name="Straight Arrow Connector 8"/>
          <p:cNvCxnSpPr/>
          <p:nvPr/>
        </p:nvCxnSpPr>
        <p:spPr>
          <a:xfrm flipV="1">
            <a:off x="5292080" y="2924944"/>
            <a:ext cx="2016224"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48464" y="6237312"/>
            <a:ext cx="245580" cy="369332"/>
          </a:xfrm>
          <a:prstGeom prst="rect">
            <a:avLst/>
          </a:prstGeom>
          <a:noFill/>
        </p:spPr>
        <p:txBody>
          <a:bodyPr wrap="non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2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20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20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20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20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20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dissolve">
                                      <p:cBhvr>
                                        <p:cTn id="51" dur="1000"/>
                                        <p:tgtEl>
                                          <p:spTgt spid="6"/>
                                        </p:tgtEl>
                                      </p:cBhvr>
                                    </p:animEffect>
                                  </p:childTnLst>
                                </p:cTn>
                              </p:par>
                              <p:par>
                                <p:cTn id="52" presetID="9"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dissolve">
                                      <p:cBhvr>
                                        <p:cTn id="54" dur="1000"/>
                                        <p:tgtEl>
                                          <p:spTgt spid="9"/>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dissolve">
                                      <p:cBhvr>
                                        <p:cTn id="57" dur="1000"/>
                                        <p:tgtEl>
                                          <p:spTgt spid="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ssolv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31</a:t>
            </a:fld>
            <a:endParaRPr lang="en-GB" dirty="0"/>
          </a:p>
        </p:txBody>
      </p:sp>
      <p:sp>
        <p:nvSpPr>
          <p:cNvPr id="3" name="Rounded Rectangle 2"/>
          <p:cNvSpPr/>
          <p:nvPr/>
        </p:nvSpPr>
        <p:spPr>
          <a:xfrm>
            <a:off x="785786" y="260648"/>
            <a:ext cx="6357982" cy="720080"/>
          </a:xfrm>
          <a:prstGeom prst="roundRect">
            <a:avLst/>
          </a:prstGeom>
          <a:noFill/>
          <a:ln>
            <a:solidFill>
              <a:schemeClr val="tx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Information on Zog Company</a:t>
            </a:r>
          </a:p>
        </p:txBody>
      </p:sp>
      <p:sp>
        <p:nvSpPr>
          <p:cNvPr id="5" name="TextBox 4"/>
          <p:cNvSpPr txBox="1"/>
          <p:nvPr/>
        </p:nvSpPr>
        <p:spPr>
          <a:xfrm>
            <a:off x="251520" y="1268760"/>
            <a:ext cx="11577208" cy="5632311"/>
          </a:xfrm>
          <a:prstGeom prst="rect">
            <a:avLst/>
          </a:prstGeom>
          <a:noFill/>
        </p:spPr>
        <p:txBody>
          <a:bodyPr wrap="none" rtlCol="0">
            <a:spAutoFit/>
          </a:bodyPr>
          <a:lstStyle/>
          <a:p>
            <a:r>
              <a:rPr lang="en-GB" sz="3600" b="1" dirty="0">
                <a:solidFill>
                  <a:srgbClr val="0070C0"/>
                </a:solidFill>
              </a:rPr>
              <a:t>				</a:t>
            </a:r>
            <a:r>
              <a:rPr lang="en-GB" sz="3600" b="1" dirty="0"/>
              <a:t>   Zog		Industry</a:t>
            </a:r>
          </a:p>
          <a:p>
            <a:endParaRPr lang="en-GB" sz="3600" b="1" dirty="0"/>
          </a:p>
          <a:p>
            <a:r>
              <a:rPr lang="en-GB" sz="3600" b="1" dirty="0"/>
              <a:t>Inventory Days:	39 days		 28 days</a:t>
            </a:r>
          </a:p>
          <a:p>
            <a:r>
              <a:rPr lang="en-GB" sz="3600" b="1" dirty="0"/>
              <a:t>Receivable Days:	23 days		 15 days</a:t>
            </a:r>
          </a:p>
          <a:p>
            <a:r>
              <a:rPr lang="en-GB" sz="3600" b="1" dirty="0"/>
              <a:t>Payable Days:		19.5 days		 20 days</a:t>
            </a:r>
          </a:p>
          <a:p>
            <a:endParaRPr lang="en-GB" sz="3600" b="1" dirty="0"/>
          </a:p>
          <a:p>
            <a:r>
              <a:rPr lang="en-GB" sz="3600" b="1" dirty="0"/>
              <a:t>This implies that </a:t>
            </a:r>
            <a:r>
              <a:rPr lang="en-GB" sz="3600" b="1" dirty="0" err="1"/>
              <a:t>Zog</a:t>
            </a:r>
            <a:r>
              <a:rPr lang="en-GB" sz="3600" b="1" dirty="0"/>
              <a:t> has </a:t>
            </a:r>
            <a:r>
              <a:rPr lang="en-GB" sz="3600" b="1" i="1" dirty="0"/>
              <a:t>more </a:t>
            </a:r>
            <a:r>
              <a:rPr lang="en-GB" sz="3600" b="1" dirty="0"/>
              <a:t>money </a:t>
            </a:r>
          </a:p>
          <a:p>
            <a:r>
              <a:rPr lang="en-GB" sz="3600" b="1" i="1" dirty="0"/>
              <a:t>invested</a:t>
            </a:r>
            <a:r>
              <a:rPr lang="en-GB" sz="3600" b="1" dirty="0"/>
              <a:t> in WC than the industry average.... 			   </a:t>
            </a:r>
          </a:p>
          <a:p>
            <a:r>
              <a:rPr lang="en-GB" sz="3600" b="1" dirty="0"/>
              <a:t>caused by </a:t>
            </a:r>
            <a:r>
              <a:rPr lang="en-GB" sz="3600" b="1" i="1" dirty="0"/>
              <a:t>poor inventory </a:t>
            </a:r>
            <a:r>
              <a:rPr lang="en-GB" sz="3600" b="1" dirty="0"/>
              <a:t>and</a:t>
            </a:r>
          </a:p>
          <a:p>
            <a:r>
              <a:rPr lang="en-GB" sz="3600" b="1" i="1" dirty="0"/>
              <a:t>poor receivables </a:t>
            </a:r>
            <a:r>
              <a:rPr lang="en-GB" sz="3600" b="1" dirty="0"/>
              <a:t>management</a:t>
            </a:r>
          </a:p>
        </p:txBody>
      </p:sp>
      <p:cxnSp>
        <p:nvCxnSpPr>
          <p:cNvPr id="10" name="Straight Connector 9"/>
          <p:cNvCxnSpPr/>
          <p:nvPr/>
        </p:nvCxnSpPr>
        <p:spPr>
          <a:xfrm>
            <a:off x="6588224" y="1268760"/>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7128284" y="2744924"/>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07215" y="2733809"/>
            <a:ext cx="2946058" cy="159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88224" y="4221088"/>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48464" y="6093296"/>
            <a:ext cx="242374" cy="369332"/>
          </a:xfrm>
          <a:prstGeom prst="rect">
            <a:avLst/>
          </a:prstGeom>
          <a:noFill/>
        </p:spPr>
        <p:txBody>
          <a:bodyPr wrap="none" rtlCol="0">
            <a:spAutoFit/>
          </a:bodyPr>
          <a:lstStyle/>
          <a:p>
            <a:r>
              <a:rPr lang="en-GB"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32</a:t>
            </a:fld>
            <a:endParaRPr lang="en-GB" dirty="0"/>
          </a:p>
        </p:txBody>
      </p:sp>
      <p:sp>
        <p:nvSpPr>
          <p:cNvPr id="3" name="TextBox 2"/>
          <p:cNvSpPr txBox="1"/>
          <p:nvPr/>
        </p:nvSpPr>
        <p:spPr>
          <a:xfrm>
            <a:off x="683568" y="812038"/>
            <a:ext cx="7848872" cy="3416320"/>
          </a:xfrm>
          <a:prstGeom prst="rect">
            <a:avLst/>
          </a:prstGeom>
          <a:noFill/>
        </p:spPr>
        <p:txBody>
          <a:bodyPr wrap="square" rtlCol="0">
            <a:spAutoFit/>
          </a:bodyPr>
          <a:lstStyle/>
          <a:p>
            <a:endParaRPr lang="en-GB" sz="3600" b="1" dirty="0">
              <a:solidFill>
                <a:srgbClr val="00B0F0"/>
              </a:solidFill>
            </a:endParaRPr>
          </a:p>
          <a:p>
            <a:pPr marL="742950" indent="-742950">
              <a:buAutoNum type="arabicPeriod"/>
            </a:pPr>
            <a:r>
              <a:rPr lang="en-GB" sz="3600" b="1" dirty="0"/>
              <a:t>Profitability ratios.</a:t>
            </a:r>
          </a:p>
          <a:p>
            <a:pPr marL="742950" indent="-742950">
              <a:buAutoNum type="arabicPeriod"/>
            </a:pPr>
            <a:r>
              <a:rPr lang="en-GB" sz="3600" b="1" dirty="0"/>
              <a:t>Liquidity ratios</a:t>
            </a:r>
          </a:p>
          <a:p>
            <a:pPr marL="742950" indent="-742950">
              <a:buAutoNum type="arabicPeriod"/>
            </a:pPr>
            <a:r>
              <a:rPr lang="en-GB" sz="3600" b="1" dirty="0"/>
              <a:t>Efficiency or Working capital management or Activity ratios.</a:t>
            </a:r>
          </a:p>
          <a:p>
            <a:r>
              <a:rPr lang="en-GB" sz="3600" b="1" dirty="0"/>
              <a:t>			.</a:t>
            </a:r>
          </a:p>
        </p:txBody>
      </p:sp>
      <p:sp>
        <p:nvSpPr>
          <p:cNvPr id="6" name="TextBox 5"/>
          <p:cNvSpPr txBox="1"/>
          <p:nvPr/>
        </p:nvSpPr>
        <p:spPr>
          <a:xfrm>
            <a:off x="179512" y="188640"/>
            <a:ext cx="4896544" cy="646331"/>
          </a:xfrm>
          <a:prstGeom prst="rect">
            <a:avLst/>
          </a:prstGeom>
          <a:noFill/>
          <a:ln w="76200">
            <a:solidFill>
              <a:schemeClr val="tx1"/>
            </a:solidFill>
          </a:ln>
        </p:spPr>
        <p:txBody>
          <a:bodyPr wrap="square" rtlCol="0">
            <a:spAutoFit/>
          </a:bodyPr>
          <a:lstStyle/>
          <a:p>
            <a:r>
              <a:rPr lang="en-GB" sz="3600"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Re-cap:</a:t>
            </a:r>
            <a:r>
              <a:rPr lang="en-GB" dirty="0"/>
              <a:t> </a:t>
            </a:r>
            <a:r>
              <a:rPr lang="en-GB" sz="3600" b="1" dirty="0"/>
              <a:t>Financial Ratios</a:t>
            </a:r>
            <a:endParaRPr lang="en-GB" sz="3600"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2000" fill="hold"/>
                                        <p:tgtEl>
                                          <p:spTgt spid="3"/>
                                        </p:tgtEl>
                                        <p:attrNameLst>
                                          <p:attrName>ppt_x</p:attrName>
                                        </p:attrNameLst>
                                      </p:cBhvr>
                                      <p:tavLst>
                                        <p:tav tm="0">
                                          <p:val>
                                            <p:strVal val="#ppt_x"/>
                                          </p:val>
                                        </p:tav>
                                        <p:tav tm="100000">
                                          <p:val>
                                            <p:strVal val="#ppt_x"/>
                                          </p:val>
                                        </p:tav>
                                      </p:tavLst>
                                    </p:anim>
                                    <p:anim calcmode="lin" valueType="num">
                                      <p:cBhvr additive="base">
                                        <p:cTn id="16"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33</a:t>
            </a:fld>
            <a:endParaRPr lang="en-GB" dirty="0"/>
          </a:p>
        </p:txBody>
      </p:sp>
      <p:sp>
        <p:nvSpPr>
          <p:cNvPr id="3" name="TextBox 2"/>
          <p:cNvSpPr txBox="1"/>
          <p:nvPr/>
        </p:nvSpPr>
        <p:spPr>
          <a:xfrm>
            <a:off x="899592" y="332656"/>
            <a:ext cx="6643935" cy="1200329"/>
          </a:xfrm>
          <a:prstGeom prst="rect">
            <a:avLst/>
          </a:prstGeom>
          <a:noFill/>
          <a:ln w="57150">
            <a:solidFill>
              <a:schemeClr val="tx1"/>
            </a:solidFill>
          </a:ln>
        </p:spPr>
        <p:txBody>
          <a:bodyPr wrap="none" rtlCol="0">
            <a:spAutoFit/>
          </a:bodyPr>
          <a:lstStyle/>
          <a:p>
            <a:r>
              <a:rPr lang="en-GB" sz="3600" b="1" dirty="0">
                <a:solidFill>
                  <a:srgbClr val="002060"/>
                </a:solidFill>
              </a:rPr>
              <a:t>Some advice when undertaking </a:t>
            </a:r>
          </a:p>
          <a:p>
            <a:r>
              <a:rPr lang="en-GB" sz="3600" b="1" dirty="0"/>
              <a:t>Financial Statement Analysis</a:t>
            </a:r>
            <a:r>
              <a:rPr lang="en-GB" sz="3600" b="1" dirty="0">
                <a:solidFill>
                  <a:srgbClr val="002060"/>
                </a:solidFill>
              </a:rPr>
              <a:t>........</a:t>
            </a:r>
          </a:p>
        </p:txBody>
      </p:sp>
      <p:sp>
        <p:nvSpPr>
          <p:cNvPr id="4" name="TextBox 3"/>
          <p:cNvSpPr txBox="1"/>
          <p:nvPr/>
        </p:nvSpPr>
        <p:spPr>
          <a:xfrm>
            <a:off x="323528" y="1916832"/>
            <a:ext cx="8618065" cy="5078313"/>
          </a:xfrm>
          <a:prstGeom prst="rect">
            <a:avLst/>
          </a:prstGeom>
          <a:noFill/>
        </p:spPr>
        <p:txBody>
          <a:bodyPr wrap="none" rtlCol="0">
            <a:spAutoFit/>
          </a:bodyPr>
          <a:lstStyle/>
          <a:p>
            <a:pPr marL="742950" indent="-742950">
              <a:buAutoNum type="arabicPeriod"/>
            </a:pPr>
            <a:r>
              <a:rPr lang="en-GB" sz="3600" b="1" dirty="0"/>
              <a:t>Always think carefully about </a:t>
            </a:r>
            <a:r>
              <a:rPr lang="en-GB" sz="3600" b="1" i="1" dirty="0"/>
              <a:t>which </a:t>
            </a:r>
            <a:r>
              <a:rPr lang="en-GB" sz="3600" b="1" dirty="0"/>
              <a:t>you</a:t>
            </a:r>
          </a:p>
          <a:p>
            <a:pPr marL="742950" indent="-742950"/>
            <a:r>
              <a:rPr lang="en-GB" sz="3600" b="1" dirty="0"/>
              <a:t>ratios you select, </a:t>
            </a:r>
          </a:p>
          <a:p>
            <a:pPr marL="742950" indent="-742950"/>
            <a:r>
              <a:rPr lang="en-GB" sz="3600" b="1" dirty="0"/>
              <a:t>.....explain the </a:t>
            </a:r>
            <a:r>
              <a:rPr lang="en-GB" sz="3600" b="1" i="1" dirty="0"/>
              <a:t>purpose</a:t>
            </a:r>
            <a:r>
              <a:rPr lang="en-GB" sz="3600" b="1" dirty="0"/>
              <a:t> of each one, </a:t>
            </a:r>
          </a:p>
          <a:p>
            <a:pPr marL="742950" indent="-742950"/>
            <a:r>
              <a:rPr lang="en-GB" sz="3600" b="1" dirty="0"/>
              <a:t>.....explain how each is </a:t>
            </a:r>
            <a:r>
              <a:rPr lang="en-GB" sz="3600" b="1" i="1" dirty="0"/>
              <a:t>calculated</a:t>
            </a:r>
            <a:r>
              <a:rPr lang="en-GB" sz="3600" b="1" dirty="0"/>
              <a:t>, </a:t>
            </a:r>
          </a:p>
          <a:p>
            <a:pPr marL="742950" indent="-742950"/>
            <a:r>
              <a:rPr lang="en-GB" sz="3600" b="1" i="1" dirty="0"/>
              <a:t>.....</a:t>
            </a:r>
            <a:r>
              <a:rPr lang="en-GB" sz="3600" b="1" dirty="0"/>
              <a:t>explain why you have </a:t>
            </a:r>
            <a:r>
              <a:rPr lang="en-GB" sz="3600" b="1" i="1" dirty="0"/>
              <a:t>chosen</a:t>
            </a:r>
            <a:r>
              <a:rPr lang="en-GB" sz="3600" b="1" dirty="0"/>
              <a:t> each one, </a:t>
            </a:r>
          </a:p>
          <a:p>
            <a:pPr marL="742950" indent="-742950"/>
            <a:r>
              <a:rPr lang="en-GB" sz="3600" b="1" dirty="0"/>
              <a:t>.....and – MOST IMPORTANT OF ALL – what</a:t>
            </a:r>
          </a:p>
          <a:p>
            <a:pPr marL="742950" indent="-742950"/>
            <a:r>
              <a:rPr lang="en-GB" sz="3600" b="1" dirty="0"/>
              <a:t>      does each ratio “tell” you....what are its </a:t>
            </a:r>
          </a:p>
          <a:p>
            <a:pPr marL="742950" indent="-742950"/>
            <a:r>
              <a:rPr lang="en-GB" sz="3600" b="1" dirty="0"/>
              <a:t>      </a:t>
            </a:r>
            <a:r>
              <a:rPr lang="en-GB" sz="3600" b="1" i="1" dirty="0"/>
              <a:t>implications</a:t>
            </a:r>
            <a:r>
              <a:rPr lang="en-GB" sz="3600" b="1" dirty="0"/>
              <a:t>. </a:t>
            </a:r>
          </a:p>
          <a:p>
            <a:pPr marL="742950" indent="-742950"/>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 calcmode="lin" valueType="num">
                                      <p:cBhvr additive="base">
                                        <p:cTn id="51"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2" dur="2000" fill="hold"/>
                                        <p:tgtEl>
                                          <p:spTgt spid="4">
                                            <p:txEl>
                                              <p:pRg st="7" end="7"/>
                                            </p:txEl>
                                          </p:spTgt>
                                        </p:tgtEl>
                                        <p:attrNameLst>
                                          <p:attrName>ppt_y</p:attrName>
                                        </p:attrNameLst>
                                      </p:cBhvr>
                                      <p:tavLst>
                                        <p:tav tm="0">
                                          <p:val>
                                            <p:strVal val="1+#ppt_h/2"/>
                                          </p:val>
                                        </p:tav>
                                        <p:tav tm="100000">
                                          <p:val>
                                            <p:strVal val="#ppt_y"/>
                                          </p:val>
                                        </p:tav>
                                      </p:tavLst>
                                    </p:anim>
                                  </p:childTnLst>
                                </p:cTn>
                              </p:par>
                              <p:par>
                                <p:cTn id="53" presetID="9" presetClass="entr" presetSubtype="0" fill="hold"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dissolve">
                                      <p:cBhvr>
                                        <p:cTn id="5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34</a:t>
            </a:fld>
            <a:endParaRPr lang="en-GB" dirty="0"/>
          </a:p>
        </p:txBody>
      </p:sp>
      <p:sp>
        <p:nvSpPr>
          <p:cNvPr id="3" name="TextBox 2"/>
          <p:cNvSpPr txBox="1"/>
          <p:nvPr/>
        </p:nvSpPr>
        <p:spPr>
          <a:xfrm>
            <a:off x="539552" y="1052736"/>
            <a:ext cx="8207888" cy="5078313"/>
          </a:xfrm>
          <a:prstGeom prst="rect">
            <a:avLst/>
          </a:prstGeom>
          <a:noFill/>
        </p:spPr>
        <p:txBody>
          <a:bodyPr wrap="none" rtlCol="0">
            <a:spAutoFit/>
          </a:bodyPr>
          <a:lstStyle/>
          <a:p>
            <a:pPr marL="742950" indent="-742950"/>
            <a:r>
              <a:rPr lang="en-GB" sz="3600" b="1" dirty="0"/>
              <a:t>2.	Never look at </a:t>
            </a:r>
            <a:r>
              <a:rPr lang="en-GB" sz="3600" b="1" i="1" dirty="0"/>
              <a:t>individual</a:t>
            </a:r>
            <a:r>
              <a:rPr lang="en-GB" sz="3600" b="1" dirty="0"/>
              <a:t> ratios, always</a:t>
            </a:r>
          </a:p>
          <a:p>
            <a:pPr marL="742950" indent="-742950"/>
            <a:r>
              <a:rPr lang="en-GB" sz="3600" b="1" dirty="0"/>
              <a:t>	try to look at the </a:t>
            </a:r>
            <a:r>
              <a:rPr lang="en-GB" sz="3600" b="1" i="1" dirty="0"/>
              <a:t>trend</a:t>
            </a:r>
            <a:r>
              <a:rPr lang="en-GB" sz="3600" b="1" dirty="0"/>
              <a:t> over the last</a:t>
            </a:r>
          </a:p>
          <a:p>
            <a:pPr marL="742950" indent="-742950"/>
            <a:r>
              <a:rPr lang="en-GB" sz="3600" b="1" dirty="0"/>
              <a:t>	few years.</a:t>
            </a:r>
          </a:p>
          <a:p>
            <a:pPr marL="742950" indent="-742950"/>
            <a:endParaRPr lang="en-GB" sz="3600" b="1" dirty="0"/>
          </a:p>
          <a:p>
            <a:pPr marL="742950" indent="-742950"/>
            <a:r>
              <a:rPr lang="en-GB" sz="3600" b="1" dirty="0"/>
              <a:t>3.	Also, try to </a:t>
            </a:r>
            <a:r>
              <a:rPr lang="en-GB" sz="3600" b="1" i="1" dirty="0"/>
              <a:t>compare</a:t>
            </a:r>
            <a:r>
              <a:rPr lang="en-GB" sz="3600" b="1" dirty="0"/>
              <a:t> one company’s </a:t>
            </a:r>
          </a:p>
          <a:p>
            <a:pPr marL="742950" indent="-742950"/>
            <a:r>
              <a:rPr lang="en-GB" sz="3600" b="1" dirty="0"/>
              <a:t>	ratios with those of another company</a:t>
            </a:r>
          </a:p>
          <a:p>
            <a:pPr marL="742950" indent="-742950"/>
            <a:r>
              <a:rPr lang="en-GB" sz="3600" b="1" dirty="0"/>
              <a:t>	in the </a:t>
            </a:r>
            <a:r>
              <a:rPr lang="en-GB" sz="3600" b="1" i="1" dirty="0"/>
              <a:t>same area business</a:t>
            </a:r>
            <a:r>
              <a:rPr lang="en-GB" sz="3600" b="1" dirty="0"/>
              <a:t>.	</a:t>
            </a:r>
          </a:p>
          <a:p>
            <a:pPr marL="742950" indent="-742950"/>
            <a:endParaRPr lang="en-GB" sz="3600" b="1" dirty="0"/>
          </a:p>
          <a:p>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2"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p:cTn id="45" dur="2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6"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7" dur="2000" fill="hold"/>
                                        <p:tgtEl>
                                          <p:spTgt spid="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8" dur="2000" fill="hold"/>
                                        <p:tgtEl>
                                          <p:spTgt spid="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35</a:t>
            </a:fld>
            <a:endParaRPr lang="en-GB" dirty="0"/>
          </a:p>
        </p:txBody>
      </p:sp>
      <p:sp>
        <p:nvSpPr>
          <p:cNvPr id="3" name="TextBox 2"/>
          <p:cNvSpPr txBox="1"/>
          <p:nvPr/>
        </p:nvSpPr>
        <p:spPr>
          <a:xfrm>
            <a:off x="467544" y="332656"/>
            <a:ext cx="8618065" cy="6186309"/>
          </a:xfrm>
          <a:prstGeom prst="rect">
            <a:avLst/>
          </a:prstGeom>
          <a:noFill/>
        </p:spPr>
        <p:txBody>
          <a:bodyPr wrap="none" rtlCol="0">
            <a:spAutoFit/>
          </a:bodyPr>
          <a:lstStyle/>
          <a:p>
            <a:pPr marL="742950" indent="-742950"/>
            <a:r>
              <a:rPr lang="en-GB" sz="3600" b="1" dirty="0"/>
              <a:t>4.    </a:t>
            </a:r>
            <a:r>
              <a:rPr lang="en-GB" sz="3600" b="1" i="1" dirty="0"/>
              <a:t>Never</a:t>
            </a:r>
            <a:r>
              <a:rPr lang="en-GB" sz="3600" b="1" dirty="0"/>
              <a:t> simply state that a particular</a:t>
            </a:r>
          </a:p>
          <a:p>
            <a:pPr marL="742950" indent="-742950"/>
            <a:r>
              <a:rPr lang="en-GB" sz="3600" b="1" dirty="0"/>
              <a:t>	ratio is “going up” or is “falling”.....</a:t>
            </a:r>
          </a:p>
          <a:p>
            <a:pPr marL="742950" indent="-742950"/>
            <a:r>
              <a:rPr lang="en-GB" sz="3600" b="1" dirty="0"/>
              <a:t>	instead always:</a:t>
            </a:r>
          </a:p>
          <a:p>
            <a:pPr marL="742950" indent="-742950"/>
            <a:endParaRPr lang="en-GB" sz="3600" b="1" dirty="0"/>
          </a:p>
          <a:p>
            <a:pPr marL="742950" indent="-742950"/>
            <a:r>
              <a:rPr lang="en-GB" sz="3600" b="1" dirty="0"/>
              <a:t>	Try and find out </a:t>
            </a:r>
            <a:r>
              <a:rPr lang="en-GB" sz="3600" b="1" i="1" dirty="0"/>
              <a:t>why </a:t>
            </a:r>
            <a:r>
              <a:rPr lang="en-GB" sz="3600" b="1" dirty="0"/>
              <a:t>the ratio is</a:t>
            </a:r>
          </a:p>
          <a:p>
            <a:pPr marL="742950" indent="-742950"/>
            <a:r>
              <a:rPr lang="en-GB" sz="3600" b="1" dirty="0"/>
              <a:t>	changing – what’s the </a:t>
            </a:r>
            <a:r>
              <a:rPr lang="en-GB" sz="3600" b="1" i="1" dirty="0"/>
              <a:t>cause </a:t>
            </a:r>
            <a:r>
              <a:rPr lang="en-GB" sz="3600" b="1" dirty="0"/>
              <a:t>of the</a:t>
            </a:r>
          </a:p>
          <a:p>
            <a:pPr marL="742950" indent="-742950"/>
            <a:r>
              <a:rPr lang="en-GB" sz="3600" b="1" dirty="0"/>
              <a:t>	change – do some research!</a:t>
            </a:r>
          </a:p>
          <a:p>
            <a:pPr marL="742950" indent="-742950"/>
            <a:endParaRPr lang="en-GB" sz="3600" b="1" dirty="0"/>
          </a:p>
          <a:p>
            <a:pPr marL="742950" indent="-742950"/>
            <a:r>
              <a:rPr lang="en-GB" sz="3600" b="1" dirty="0"/>
              <a:t>	What is the </a:t>
            </a:r>
            <a:r>
              <a:rPr lang="en-GB" sz="3600" b="1" i="1" dirty="0"/>
              <a:t>significance</a:t>
            </a:r>
            <a:r>
              <a:rPr lang="en-GB" sz="3600" b="1" dirty="0"/>
              <a:t> of the change –</a:t>
            </a:r>
          </a:p>
          <a:p>
            <a:pPr marL="742950" indent="-742950"/>
            <a:r>
              <a:rPr lang="en-GB" sz="3600" b="1" dirty="0"/>
              <a:t>	is it “good news” or “bad news” or</a:t>
            </a:r>
          </a:p>
          <a:p>
            <a:pPr marL="742950" indent="-742950"/>
            <a:r>
              <a:rPr lang="en-GB" sz="3600" b="1" dirty="0"/>
              <a:t>	what? Think about it!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12"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3">
                                            <p:txEl>
                                              <p:pRg st="8" end="8"/>
                                            </p:txEl>
                                          </p:spTgt>
                                        </p:tgtEl>
                                        <p:attrNameLst>
                                          <p:attrName>ppt_y</p:attrName>
                                        </p:attrNameLst>
                                      </p:cBhvr>
                                      <p:tavLst>
                                        <p:tav tm="0">
                                          <p:val>
                                            <p:strVal val="0-#ppt_h/2"/>
                                          </p:val>
                                        </p:tav>
                                        <p:tav tm="100000">
                                          <p:val>
                                            <p:strVal val="#ppt_y"/>
                                          </p:val>
                                        </p:tav>
                                      </p:tavLst>
                                    </p:anim>
                                  </p:childTnLst>
                                </p:cTn>
                              </p:par>
                              <p:par>
                                <p:cTn id="37" presetID="2" presetClass="entr" presetSubtype="9"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2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3">
                                            <p:txEl>
                                              <p:pRg st="9" end="9"/>
                                            </p:txEl>
                                          </p:spTgt>
                                        </p:tgtEl>
                                        <p:attrNameLst>
                                          <p:attrName>ppt_y</p:attrName>
                                        </p:attrNameLst>
                                      </p:cBhvr>
                                      <p:tavLst>
                                        <p:tav tm="0">
                                          <p:val>
                                            <p:strVal val="0-#ppt_h/2"/>
                                          </p:val>
                                        </p:tav>
                                        <p:tav tm="100000">
                                          <p:val>
                                            <p:strVal val="#ppt_y"/>
                                          </p:val>
                                        </p:tav>
                                      </p:tavLst>
                                    </p:anim>
                                  </p:childTnLst>
                                </p:cTn>
                              </p:par>
                              <p:par>
                                <p:cTn id="41" presetID="2" presetClass="entr" presetSubtype="9"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4" dur="2000" fill="hold"/>
                                        <p:tgtEl>
                                          <p:spTgt spid="3">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36</a:t>
            </a:fld>
            <a:endParaRPr lang="en-GB" dirty="0"/>
          </a:p>
        </p:txBody>
      </p:sp>
      <p:sp>
        <p:nvSpPr>
          <p:cNvPr id="3" name="TextBox 2"/>
          <p:cNvSpPr txBox="1"/>
          <p:nvPr/>
        </p:nvSpPr>
        <p:spPr>
          <a:xfrm>
            <a:off x="251520" y="117693"/>
            <a:ext cx="8501879" cy="6740307"/>
          </a:xfrm>
          <a:prstGeom prst="rect">
            <a:avLst/>
          </a:prstGeom>
          <a:noFill/>
        </p:spPr>
        <p:txBody>
          <a:bodyPr wrap="none" rtlCol="0">
            <a:spAutoFit/>
          </a:bodyPr>
          <a:lstStyle/>
          <a:p>
            <a:pPr marL="742950" indent="-742950"/>
            <a:r>
              <a:rPr lang="en-GB" sz="3600" b="1" dirty="0"/>
              <a:t>5.	Use graphs and charts and “pie</a:t>
            </a:r>
          </a:p>
          <a:p>
            <a:pPr marL="1200150" lvl="1" indent="-742950"/>
            <a:r>
              <a:rPr lang="en-GB" sz="3600" b="1" dirty="0"/>
              <a:t>   diagrams” if they help </a:t>
            </a:r>
            <a:r>
              <a:rPr lang="en-GB" sz="3600" b="1" i="1" dirty="0"/>
              <a:t>illustrate</a:t>
            </a:r>
            <a:r>
              <a:rPr lang="en-GB" sz="3600" b="1" dirty="0"/>
              <a:t> and</a:t>
            </a:r>
          </a:p>
          <a:p>
            <a:pPr marL="1200150" lvl="1" indent="-742950"/>
            <a:r>
              <a:rPr lang="en-GB" sz="3600" b="1" dirty="0"/>
              <a:t>   </a:t>
            </a:r>
            <a:r>
              <a:rPr lang="en-GB" sz="3600" b="1" i="1" dirty="0"/>
              <a:t>explain</a:t>
            </a:r>
            <a:r>
              <a:rPr lang="en-GB" sz="3600" b="1" dirty="0"/>
              <a:t> your analysis. </a:t>
            </a:r>
          </a:p>
          <a:p>
            <a:pPr marL="1200150" lvl="1" indent="-742950"/>
            <a:endParaRPr lang="en-GB" sz="3600" b="1" dirty="0"/>
          </a:p>
          <a:p>
            <a:pPr marL="1200150" lvl="1" indent="-742950"/>
            <a:r>
              <a:rPr lang="en-GB" sz="3600" b="1" dirty="0"/>
              <a:t>   Remember, you’re trying to tell a </a:t>
            </a:r>
            <a:r>
              <a:rPr lang="en-GB" sz="3600" b="1" i="1" dirty="0"/>
              <a:t>story </a:t>
            </a:r>
          </a:p>
          <a:p>
            <a:pPr marL="1200150" lvl="1" indent="-742950"/>
            <a:r>
              <a:rPr lang="en-GB" sz="3600" b="1" i="1" dirty="0"/>
              <a:t>   </a:t>
            </a:r>
            <a:r>
              <a:rPr lang="en-GB" sz="3600" b="1" dirty="0"/>
              <a:t>about what has been happening to the </a:t>
            </a:r>
          </a:p>
          <a:p>
            <a:pPr marL="1200150" lvl="1" indent="-742950"/>
            <a:r>
              <a:rPr lang="en-GB" sz="3600" b="1" dirty="0"/>
              <a:t>   company.</a:t>
            </a:r>
          </a:p>
          <a:p>
            <a:pPr marL="1200150" lvl="1" indent="-742950"/>
            <a:r>
              <a:rPr lang="en-GB" sz="3600" b="1" dirty="0"/>
              <a:t>   </a:t>
            </a:r>
          </a:p>
          <a:p>
            <a:pPr marL="1200150" lvl="1" indent="-742950"/>
            <a:r>
              <a:rPr lang="en-GB" sz="3600" b="1" dirty="0"/>
              <a:t>  Use your </a:t>
            </a:r>
            <a:r>
              <a:rPr lang="en-GB" sz="3600" b="1" i="1" dirty="0"/>
              <a:t>knowledge</a:t>
            </a:r>
            <a:r>
              <a:rPr lang="en-GB" sz="3600" b="1" dirty="0"/>
              <a:t> and use your </a:t>
            </a:r>
          </a:p>
          <a:p>
            <a:pPr marL="1200150" lvl="1" indent="-742950"/>
            <a:r>
              <a:rPr lang="en-GB" sz="3600" b="1" dirty="0"/>
              <a:t>   </a:t>
            </a:r>
            <a:r>
              <a:rPr lang="en-GB" sz="3600" b="1" i="1" dirty="0"/>
              <a:t>imagination</a:t>
            </a:r>
            <a:r>
              <a:rPr lang="en-GB" sz="3600" b="1" dirty="0"/>
              <a:t> as much as possible.....</a:t>
            </a:r>
          </a:p>
          <a:p>
            <a:pPr marL="1200150" lvl="1" indent="-742950"/>
            <a:endParaRPr lang="en-GB" sz="3600" b="1" dirty="0"/>
          </a:p>
          <a:p>
            <a:pPr marL="1200150" lvl="1" indent="-742950"/>
            <a:r>
              <a:rPr lang="en-GB" sz="3600" b="1" dirty="0"/>
              <a:t>   ANALYSE, THINK, RESEARCH!!!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5"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2000"/>
                                        <p:tgtEl>
                                          <p:spTgt spid="3">
                                            <p:txEl>
                                              <p:pRg st="11" end="11"/>
                                            </p:txEl>
                                          </p:spTgt>
                                        </p:tgtEl>
                                      </p:cBhvr>
                                    </p:animEffect>
                                    <p:anim calcmode="lin" valueType="num">
                                      <p:cBhvr>
                                        <p:cTn id="46" dur="2000" fill="hold"/>
                                        <p:tgtEl>
                                          <p:spTgt spid="3">
                                            <p:txEl>
                                              <p:pRg st="11" end="11"/>
                                            </p:txEl>
                                          </p:spTgt>
                                        </p:tgtEl>
                                        <p:attrNameLst>
                                          <p:attrName>style.rotation</p:attrName>
                                        </p:attrNameLst>
                                      </p:cBhvr>
                                      <p:tavLst>
                                        <p:tav tm="0">
                                          <p:val>
                                            <p:fltVal val="720"/>
                                          </p:val>
                                        </p:tav>
                                        <p:tav tm="100000">
                                          <p:val>
                                            <p:fltVal val="0"/>
                                          </p:val>
                                        </p:tav>
                                      </p:tavLst>
                                    </p:anim>
                                    <p:anim calcmode="lin" valueType="num">
                                      <p:cBhvr>
                                        <p:cTn id="47" dur="2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48" dur="2000" fill="hold"/>
                                        <p:tgtEl>
                                          <p:spTgt spid="3">
                                            <p:txEl>
                                              <p:pRg st="11" end="1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656CC-2820-5444-8440-DCC9DFEE7779}"/>
              </a:ext>
            </a:extLst>
          </p:cNvPr>
          <p:cNvSpPr>
            <a:spLocks noGrp="1"/>
          </p:cNvSpPr>
          <p:nvPr>
            <p:ph type="sldNum" sz="quarter" idx="12"/>
          </p:nvPr>
        </p:nvSpPr>
        <p:spPr/>
        <p:txBody>
          <a:bodyPr/>
          <a:lstStyle/>
          <a:p>
            <a:fld id="{6043A54C-3F4C-483D-B6CE-75D996157D20}" type="slidenum">
              <a:rPr lang="en-GB" smtClean="0"/>
              <a:pPr/>
              <a:t>37</a:t>
            </a:fld>
            <a:endParaRPr lang="en-GB" dirty="0"/>
          </a:p>
        </p:txBody>
      </p:sp>
      <p:sp>
        <p:nvSpPr>
          <p:cNvPr id="3" name="Rectangle 2">
            <a:extLst>
              <a:ext uri="{FF2B5EF4-FFF2-40B4-BE49-F238E27FC236}">
                <a16:creationId xmlns:a16="http://schemas.microsoft.com/office/drawing/2014/main" id="{F7683F4A-AB9E-094E-9197-BF0CEB636B6E}"/>
              </a:ext>
            </a:extLst>
          </p:cNvPr>
          <p:cNvSpPr/>
          <p:nvPr/>
        </p:nvSpPr>
        <p:spPr>
          <a:xfrm>
            <a:off x="611560" y="188640"/>
            <a:ext cx="7128792" cy="8340745"/>
          </a:xfrm>
          <a:prstGeom prst="rect">
            <a:avLst/>
          </a:prstGeom>
        </p:spPr>
        <p:txBody>
          <a:bodyPr wrap="square">
            <a:spAutoFit/>
          </a:bodyPr>
          <a:lstStyle/>
          <a:p>
            <a:pPr>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Question</a:t>
            </a:r>
          </a:p>
          <a:p>
            <a:pPr>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The following are from the financial statements of Rihanna for 2019:</a:t>
            </a: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Income statement (in £000)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Sales	           2,000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Cost of sales                                                                1,000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Expenses	600	</a:t>
            </a: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Position statement balances (in £000)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Inventory	250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Receivables	220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Cash and bank	30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Payables	280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Assume there are no other current assets and current liabilities.</a:t>
            </a:r>
          </a:p>
          <a:p>
            <a:pPr marL="450215" indent="-450215">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Required:</a:t>
            </a:r>
            <a:endParaRPr lang="en-GB" sz="2000" b="1" dirty="0">
              <a:latin typeface="Arial" panose="020B0604020202020204" pitchFamily="34" charset="0"/>
              <a:ea typeface="Times New Roman" panose="02020603050405020304" pitchFamily="18" charset="0"/>
              <a:cs typeface="Arial" panose="020B0604020202020204" pitchFamily="34" charset="0"/>
            </a:endParaRPr>
          </a:p>
          <a:p>
            <a:pPr>
              <a:tabLst>
                <a:tab pos="-457200" algn="l"/>
                <a:tab pos="450215" algn="l"/>
                <a:tab pos="6390005" algn="r"/>
              </a:tabLst>
            </a:pPr>
            <a:r>
              <a:rPr lang="en-GB" sz="2000" b="1" u="sng" dirty="0">
                <a:latin typeface="Arial" panose="020B0604020202020204" pitchFamily="34" charset="0"/>
                <a:ea typeface="Times New Roman" panose="02020603050405020304" pitchFamily="18" charset="0"/>
                <a:cs typeface="Arial" panose="020B0604020202020204" pitchFamily="34" charset="0"/>
              </a:rPr>
              <a:t>a) Calculate the following ratios</a:t>
            </a:r>
            <a:r>
              <a:rPr lang="en-GB" sz="2000" b="1"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a:t>
            </a:r>
            <a:r>
              <a:rPr lang="en-GB" b="1" dirty="0" err="1">
                <a:latin typeface="Arial" panose="020B0604020202020204" pitchFamily="34" charset="0"/>
                <a:ea typeface="Times New Roman" panose="02020603050405020304" pitchFamily="18" charset="0"/>
                <a:cs typeface="Arial" panose="020B0604020202020204" pitchFamily="34" charset="0"/>
              </a:rPr>
              <a:t>i</a:t>
            </a:r>
            <a:r>
              <a:rPr lang="en-GB" b="1" dirty="0">
                <a:latin typeface="Arial" panose="020B0604020202020204" pitchFamily="34" charset="0"/>
                <a:ea typeface="Times New Roman" panose="02020603050405020304" pitchFamily="18" charset="0"/>
                <a:cs typeface="Arial" panose="020B0604020202020204" pitchFamily="34" charset="0"/>
              </a:rPr>
              <a:t>) Gross profit and net profit ratios</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GP ratio </a:t>
            </a: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GP/Sales x 100 = (2000 -1000) /2000 x100 = </a:t>
            </a:r>
            <a:r>
              <a:rPr lang="en-GB" u="sng" dirty="0">
                <a:latin typeface="Arial" panose="020B0604020202020204" pitchFamily="34" charset="0"/>
                <a:ea typeface="Times New Roman" panose="02020603050405020304" pitchFamily="18" charset="0"/>
                <a:cs typeface="Arial" panose="020B0604020202020204" pitchFamily="34" charset="0"/>
              </a:rPr>
              <a:t>50%</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NP ratio = NP/sales x 100 = (2000 – 1000 – 600)/ 2000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400/2000 x 100 = </a:t>
            </a:r>
            <a:r>
              <a:rPr lang="en-GB" u="sng" dirty="0">
                <a:latin typeface="Arial" panose="020B0604020202020204" pitchFamily="34" charset="0"/>
                <a:ea typeface="Times New Roman" panose="02020603050405020304" pitchFamily="18" charset="0"/>
                <a:cs typeface="Arial" panose="020B0604020202020204" pitchFamily="34" charset="0"/>
              </a:rPr>
              <a:t>20%</a:t>
            </a:r>
            <a:endParaRPr lang="en-GB" u="sng"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(ii)</a:t>
            </a:r>
            <a:r>
              <a:rPr lang="en-GB" b="1" dirty="0">
                <a:latin typeface="Arial" panose="020B0604020202020204" pitchFamily="34" charset="0"/>
                <a:ea typeface="Times New Roman" panose="02020603050405020304" pitchFamily="18" charset="0"/>
                <a:cs typeface="Times New Roman" panose="02020603050405020304" pitchFamily="18" charset="0"/>
              </a:rPr>
              <a:t>   </a:t>
            </a:r>
            <a:r>
              <a:rPr lang="en-GB" b="1" dirty="0">
                <a:latin typeface="Arial" panose="020B0604020202020204" pitchFamily="34" charset="0"/>
                <a:ea typeface="Times New Roman" panose="02020603050405020304" pitchFamily="18" charset="0"/>
                <a:cs typeface="Arial" panose="020B0604020202020204" pitchFamily="34" charset="0"/>
              </a:rPr>
              <a:t>Receivables collection period</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Receivables collection period = Receivable/Sales x 365</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(220 / 2000) x 365 = 40.15 = </a:t>
            </a:r>
            <a:r>
              <a:rPr lang="en-GB" u="sng" dirty="0">
                <a:latin typeface="Arial" panose="020B0604020202020204" pitchFamily="34" charset="0"/>
                <a:ea typeface="Times New Roman" panose="02020603050405020304" pitchFamily="18" charset="0"/>
                <a:cs typeface="Arial" panose="020B0604020202020204" pitchFamily="34" charset="0"/>
              </a:rPr>
              <a:t>40 days</a:t>
            </a:r>
          </a:p>
          <a:p>
            <a:pPr lvl="0">
              <a:spcAft>
                <a:spcPts val="0"/>
              </a:spcAft>
              <a:tabLst>
                <a:tab pos="-457200" algn="l"/>
                <a:tab pos="450215" algn="l"/>
                <a:tab pos="6390005" algn="r"/>
              </a:tabLst>
            </a:pPr>
            <a:endParaRPr lang="en-GB"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44572"/>
      </p:ext>
    </p:extLst>
  </p:cSld>
  <p:clrMapOvr>
    <a:masterClrMapping/>
  </p:clrMapOvr>
  <p:transition spd="slow">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C6ABC-497F-674D-9E31-09B5BA90706E}"/>
              </a:ext>
            </a:extLst>
          </p:cNvPr>
          <p:cNvSpPr>
            <a:spLocks noGrp="1"/>
          </p:cNvSpPr>
          <p:nvPr>
            <p:ph type="sldNum" sz="quarter" idx="12"/>
          </p:nvPr>
        </p:nvSpPr>
        <p:spPr/>
        <p:txBody>
          <a:bodyPr/>
          <a:lstStyle/>
          <a:p>
            <a:fld id="{6043A54C-3F4C-483D-B6CE-75D996157D20}" type="slidenum">
              <a:rPr lang="en-GB" smtClean="0"/>
              <a:pPr/>
              <a:t>38</a:t>
            </a:fld>
            <a:endParaRPr lang="en-GB" dirty="0"/>
          </a:p>
        </p:txBody>
      </p:sp>
      <p:sp>
        <p:nvSpPr>
          <p:cNvPr id="3" name="Rectangle 2">
            <a:extLst>
              <a:ext uri="{FF2B5EF4-FFF2-40B4-BE49-F238E27FC236}">
                <a16:creationId xmlns:a16="http://schemas.microsoft.com/office/drawing/2014/main" id="{A21E88C8-E76B-4F4B-9D60-F2A7B35B0348}"/>
              </a:ext>
            </a:extLst>
          </p:cNvPr>
          <p:cNvSpPr/>
          <p:nvPr/>
        </p:nvSpPr>
        <p:spPr>
          <a:xfrm>
            <a:off x="899592" y="620688"/>
            <a:ext cx="7920880" cy="5805944"/>
          </a:xfrm>
          <a:prstGeom prst="rect">
            <a:avLst/>
          </a:prstGeom>
        </p:spPr>
        <p:txBody>
          <a:bodyPr wrap="square">
            <a:spAutoFit/>
          </a:bodyPr>
          <a:lstStyle/>
          <a:p>
            <a:pPr lvl="0">
              <a:spcAft>
                <a:spcPts val="0"/>
              </a:spcAft>
              <a:tabLst>
                <a:tab pos="-457200" algn="l"/>
                <a:tab pos="450215" algn="l"/>
                <a:tab pos="6390005" algn="r"/>
              </a:tabLst>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(iii)</a:t>
            </a:r>
            <a:r>
              <a:rPr lang="en-GB" b="1" dirty="0">
                <a:latin typeface="Arial" panose="020B0604020202020204" pitchFamily="34" charset="0"/>
                <a:ea typeface="Times New Roman" panose="02020603050405020304" pitchFamily="18" charset="0"/>
                <a:cs typeface="Times New Roman" panose="02020603050405020304" pitchFamily="18" charset="0"/>
              </a:rPr>
              <a:t> </a:t>
            </a:r>
            <a:r>
              <a:rPr lang="en-GB" b="1" dirty="0">
                <a:latin typeface="Arial" panose="020B0604020202020204" pitchFamily="34" charset="0"/>
                <a:ea typeface="Times New Roman" panose="02020603050405020304" pitchFamily="18" charset="0"/>
                <a:cs typeface="Arial" panose="020B0604020202020204" pitchFamily="34" charset="0"/>
              </a:rPr>
              <a:t>Inventory holding period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Inventory holding period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Closing inventory / Cost of sales x 365</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250 /1000 x 365 = 91.25 = </a:t>
            </a:r>
            <a:r>
              <a:rPr lang="en-GB" u="sng" dirty="0">
                <a:latin typeface="Arial" panose="020B0604020202020204" pitchFamily="34" charset="0"/>
                <a:ea typeface="Times New Roman" panose="02020603050405020304" pitchFamily="18" charset="0"/>
                <a:cs typeface="Arial" panose="020B0604020202020204" pitchFamily="34" charset="0"/>
              </a:rPr>
              <a:t>91 days</a:t>
            </a:r>
          </a:p>
          <a:p>
            <a:pPr lvl="0">
              <a:spcAft>
                <a:spcPts val="0"/>
              </a:spcAft>
              <a:tabLst>
                <a:tab pos="-457200" algn="l"/>
                <a:tab pos="450215" algn="l"/>
                <a:tab pos="6390005" algn="r"/>
              </a:tabLst>
            </a:pPr>
            <a:endParaRPr lang="en-GB" u="sng"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(iv) Payables days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days = Payables / Cost of sales x 365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(280 / 1000) x 365 = 102.2 = </a:t>
            </a:r>
            <a:r>
              <a:rPr lang="en-GB" u="sng" dirty="0">
                <a:latin typeface="Arial" panose="020B0604020202020204" pitchFamily="34" charset="0"/>
                <a:ea typeface="Times New Roman" panose="02020603050405020304" pitchFamily="18" charset="0"/>
                <a:cs typeface="Arial" panose="020B0604020202020204" pitchFamily="34" charset="0"/>
              </a:rPr>
              <a:t>102 days</a:t>
            </a: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(v) The current ratio</a:t>
            </a:r>
            <a:r>
              <a:rPr lang="en-GB" dirty="0">
                <a:latin typeface="Arial" panose="020B0604020202020204" pitchFamily="34" charset="0"/>
                <a:ea typeface="Times New Roman" panose="02020603050405020304" pitchFamily="18" charset="0"/>
                <a:cs typeface="Arial" panose="020B0604020202020204" pitchFamily="34" charset="0"/>
              </a:rPr>
              <a:t>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Current ratio = Current assets / Current liabilities</a:t>
            </a:r>
          </a:p>
          <a:p>
            <a:pPr lvl="0">
              <a:spcAft>
                <a:spcPts val="0"/>
              </a:spcAft>
              <a:tabLst>
                <a:tab pos="-457200" algn="l"/>
                <a:tab pos="450215" algn="l"/>
                <a:tab pos="6390005" algn="r"/>
              </a:tabLst>
            </a:pPr>
            <a:r>
              <a:rPr lang="en-GB" sz="1200"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(250 + 220 + 30) /280 = 500/280 = </a:t>
            </a:r>
            <a:r>
              <a:rPr lang="en-GB" u="sng" dirty="0">
                <a:latin typeface="Arial" panose="020B0604020202020204" pitchFamily="34" charset="0"/>
                <a:ea typeface="Times New Roman" panose="02020603050405020304" pitchFamily="18" charset="0"/>
                <a:cs typeface="Arial" panose="020B0604020202020204" pitchFamily="34" charset="0"/>
              </a:rPr>
              <a:t>1.79 :1 or 1.79X or 1.7</a:t>
            </a: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(vi) The acid test/quick ratio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Acid test/quick ratio = (Current assets – inventory) / Current liabilities</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(220 + 30) / 280 = </a:t>
            </a:r>
            <a:r>
              <a:rPr lang="en-GB" u="sng" dirty="0">
                <a:latin typeface="Arial" panose="020B0604020202020204" pitchFamily="34" charset="0"/>
                <a:ea typeface="Times New Roman" panose="02020603050405020304" pitchFamily="18" charset="0"/>
                <a:cs typeface="Arial" panose="020B0604020202020204" pitchFamily="34" charset="0"/>
              </a:rPr>
              <a:t>0.89 :1 or 0.89 X or 0.89</a:t>
            </a:r>
          </a:p>
        </p:txBody>
      </p:sp>
    </p:spTree>
    <p:extLst>
      <p:ext uri="{BB962C8B-B14F-4D97-AF65-F5344CB8AC3E}">
        <p14:creationId xmlns:p14="http://schemas.microsoft.com/office/powerpoint/2010/main" val="3920281374"/>
      </p:ext>
    </p:extLst>
  </p:cSld>
  <p:clrMapOvr>
    <a:masterClrMapping/>
  </p:clrMapOvr>
  <p:transition spd="slow">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AE63A2-7778-3040-BA7B-6B9D4F96B536}"/>
              </a:ext>
            </a:extLst>
          </p:cNvPr>
          <p:cNvSpPr>
            <a:spLocks noGrp="1"/>
          </p:cNvSpPr>
          <p:nvPr>
            <p:ph type="sldNum" sz="quarter" idx="12"/>
          </p:nvPr>
        </p:nvSpPr>
        <p:spPr/>
        <p:txBody>
          <a:bodyPr/>
          <a:lstStyle/>
          <a:p>
            <a:fld id="{6043A54C-3F4C-483D-B6CE-75D996157D20}" type="slidenum">
              <a:rPr lang="en-GB" smtClean="0"/>
              <a:pPr/>
              <a:t>39</a:t>
            </a:fld>
            <a:endParaRPr lang="en-GB" dirty="0"/>
          </a:p>
        </p:txBody>
      </p:sp>
      <p:sp>
        <p:nvSpPr>
          <p:cNvPr id="3" name="Rectangle 2">
            <a:extLst>
              <a:ext uri="{FF2B5EF4-FFF2-40B4-BE49-F238E27FC236}">
                <a16:creationId xmlns:a16="http://schemas.microsoft.com/office/drawing/2014/main" id="{C6FE030D-041B-1C4D-A166-F475BB2C1508}"/>
              </a:ext>
            </a:extLst>
          </p:cNvPr>
          <p:cNvSpPr/>
          <p:nvPr/>
        </p:nvSpPr>
        <p:spPr>
          <a:xfrm>
            <a:off x="971600" y="535166"/>
            <a:ext cx="6768752" cy="6186309"/>
          </a:xfrm>
          <a:prstGeom prst="rect">
            <a:avLst/>
          </a:prstGeom>
        </p:spPr>
        <p:txBody>
          <a:bodyPr wrap="square">
            <a:spAutoFit/>
          </a:bodyPr>
          <a:lstStyle/>
          <a:p>
            <a:pPr marL="457200">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b) </a:t>
            </a:r>
            <a:r>
              <a:rPr lang="en-GB" b="1" u="sng" dirty="0"/>
              <a:t>Comment on the financial performance of the business.</a:t>
            </a:r>
            <a:r>
              <a:rPr lang="en-GB" u="sng" dirty="0"/>
              <a:t> </a:t>
            </a:r>
            <a:endParaRPr lang="en-GB" b="1" u="sng"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The comparable ratios for the previous year were:</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Gross profit – 46%; Net Profit – 23%</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Receivables collection period – 37 days</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Stock holding period – 89 days </a:t>
            </a: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Payables days – 95 days</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Current ratio – 1.9:1</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Acid test – 0.9:1   </a:t>
            </a:r>
          </a:p>
          <a:p>
            <a:pPr marL="45720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Answer</a:t>
            </a:r>
            <a:r>
              <a:rPr lang="en-GB" b="1" u="sng"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endParaRPr lang="en-GB" b="1" u="sng"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Ratios                 Previous year     Current year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GP ratio (%)                 46                       50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NP ratio (%)                 23                       20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Receivables (days)      37                       40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(days)           95                     102</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Stock holding (days)    89                       91</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Current ratio.               1.9:1                   1.79:1</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Quick ratio                   0.9:1.                  0.89:1</a:t>
            </a:r>
          </a:p>
          <a:p>
            <a:pPr marL="457200">
              <a:spcAft>
                <a:spcPts val="0"/>
              </a:spcAft>
              <a:tabLst>
                <a:tab pos="-457200" algn="l"/>
                <a:tab pos="450215" algn="l"/>
                <a:tab pos="6390005" algn="r"/>
              </a:tabLst>
            </a:pPr>
            <a:endParaRPr lang="en-GB"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tabLst>
                <a:tab pos="-457200" algn="l"/>
                <a:tab pos="457200" algn="l"/>
                <a:tab pos="6750050" algn="r"/>
              </a:tabLst>
            </a:pP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172414"/>
      </p:ext>
    </p:extLst>
  </p:cSld>
  <p:clrMapOvr>
    <a:masterClrMapping/>
  </p:clrMapOvr>
  <p:transition spd="slow">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a:t>
            </a:fld>
            <a:endParaRPr lang="en-GB"/>
          </a:p>
        </p:txBody>
      </p:sp>
      <p:sp>
        <p:nvSpPr>
          <p:cNvPr id="3" name="TextBox 2"/>
          <p:cNvSpPr txBox="1"/>
          <p:nvPr/>
        </p:nvSpPr>
        <p:spPr>
          <a:xfrm>
            <a:off x="251521" y="1772816"/>
            <a:ext cx="8640960" cy="1938992"/>
          </a:xfrm>
          <a:prstGeom prst="rect">
            <a:avLst/>
          </a:prstGeom>
          <a:noFill/>
          <a:ln w="76200">
            <a:solidFill>
              <a:schemeClr val="tx1"/>
            </a:solidFill>
          </a:ln>
        </p:spPr>
        <p:txBody>
          <a:bodyPr wrap="square" rtlCol="0">
            <a:spAutoFit/>
          </a:bodyPr>
          <a:lstStyle/>
          <a:p>
            <a:r>
              <a:rPr lang="en-GB" sz="4000" b="1" dirty="0"/>
              <a:t>          Financial Statement Analysis</a:t>
            </a:r>
          </a:p>
          <a:p>
            <a:r>
              <a:rPr lang="en-GB" sz="4000" b="1" dirty="0"/>
              <a:t>                                 OR</a:t>
            </a:r>
          </a:p>
          <a:p>
            <a:r>
              <a:rPr lang="en-GB" sz="4000" b="1" dirty="0"/>
              <a:t>        Ratio Analysis &amp; Interpretation</a:t>
            </a:r>
          </a:p>
        </p:txBody>
      </p:sp>
    </p:spTree>
    <p:extLst>
      <p:ext uri="{BB962C8B-B14F-4D97-AF65-F5344CB8AC3E}">
        <p14:creationId xmlns:p14="http://schemas.microsoft.com/office/powerpoint/2010/main" val="170647105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C29A4-461D-264B-8D5E-41781ECB3868}"/>
              </a:ext>
            </a:extLst>
          </p:cNvPr>
          <p:cNvSpPr>
            <a:spLocks noGrp="1"/>
          </p:cNvSpPr>
          <p:nvPr>
            <p:ph type="sldNum" sz="quarter" idx="12"/>
          </p:nvPr>
        </p:nvSpPr>
        <p:spPr/>
        <p:txBody>
          <a:bodyPr/>
          <a:lstStyle/>
          <a:p>
            <a:fld id="{6043A54C-3F4C-483D-B6CE-75D996157D20}" type="slidenum">
              <a:rPr lang="en-GB" smtClean="0"/>
              <a:pPr/>
              <a:t>40</a:t>
            </a:fld>
            <a:endParaRPr lang="en-GB" dirty="0"/>
          </a:p>
        </p:txBody>
      </p:sp>
      <p:sp>
        <p:nvSpPr>
          <p:cNvPr id="3" name="Rectangle 2">
            <a:extLst>
              <a:ext uri="{FF2B5EF4-FFF2-40B4-BE49-F238E27FC236}">
                <a16:creationId xmlns:a16="http://schemas.microsoft.com/office/drawing/2014/main" id="{B8750906-38E4-8E44-9DB7-05A07455D0EF}"/>
              </a:ext>
            </a:extLst>
          </p:cNvPr>
          <p:cNvSpPr/>
          <p:nvPr/>
        </p:nvSpPr>
        <p:spPr>
          <a:xfrm>
            <a:off x="539552" y="188640"/>
            <a:ext cx="7920880" cy="6463308"/>
          </a:xfrm>
          <a:prstGeom prst="rect">
            <a:avLst/>
          </a:prstGeom>
        </p:spPr>
        <p:txBody>
          <a:bodyPr wrap="square">
            <a:spAutoFit/>
          </a:bodyPr>
          <a:lstStyle/>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Commentary    </a:t>
            </a:r>
          </a:p>
          <a:p>
            <a:pPr marL="457200">
              <a:spcAft>
                <a:spcPts val="0"/>
              </a:spcAft>
              <a:tabLst>
                <a:tab pos="-457200" algn="l"/>
                <a:tab pos="450215" algn="l"/>
                <a:tab pos="6390005" algn="r"/>
              </a:tabLst>
            </a:pPr>
            <a:r>
              <a:rPr lang="en-GB" u="sng" dirty="0" err="1">
                <a:latin typeface="Arial" panose="020B0604020202020204" pitchFamily="34" charset="0"/>
                <a:ea typeface="Times New Roman" panose="02020603050405020304" pitchFamily="18" charset="0"/>
                <a:cs typeface="Arial" panose="020B0604020202020204" pitchFamily="34" charset="0"/>
              </a:rPr>
              <a:t>Profitabilty</a:t>
            </a:r>
            <a:r>
              <a:rPr lang="en-GB" u="sng"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GP ratio has increased – this may be due either an increase in selling prices or a decrease in purchase costs or a combination of these.</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NP ratio has decreased – this may be due to increase in expenses.</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Liquidity</a:t>
            </a:r>
            <a:r>
              <a:rPr lang="en-GB"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There is a slight decrease in the current ratio but the quick ratio has been held in line with previous year. Both liquidity ratios are close to the norms of 2:1 and 1:1 and are adequate.</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Efficiency ratios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Receivables ratio has increased by 3 days. Either there is a problem managing the receivables or customers have been given new increased credit terms?</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ratio has increased. This can affect credit ratings and supply chain relationships if payments to suppliers have been delayed.</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Inventory holding increased by 2 days - small increase. It must be kept under review and investigated for any obsolete inventory being held.</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Conclusions/summary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Net profit ratio requires attention to improve profitability. This may be done by improving on the efficiency ratios. Attention should focus on the payables ratio to get better purchase prices and discounts received from the supply chain. Tightening up inventory and receivables management may also improve the net profit margin. </a:t>
            </a:r>
            <a:endParaRPr lang="en-US" dirty="0"/>
          </a:p>
        </p:txBody>
      </p:sp>
    </p:spTree>
    <p:extLst>
      <p:ext uri="{BB962C8B-B14F-4D97-AF65-F5344CB8AC3E}">
        <p14:creationId xmlns:p14="http://schemas.microsoft.com/office/powerpoint/2010/main" val="2382254911"/>
      </p:ext>
    </p:extLst>
  </p:cSld>
  <p:clrMapOvr>
    <a:masterClrMapping/>
  </p:clrMapOvr>
  <p:transition spd="slow">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a:t>
            </a:fld>
            <a:endParaRPr lang="en-GB" dirty="0"/>
          </a:p>
        </p:txBody>
      </p:sp>
      <p:sp>
        <p:nvSpPr>
          <p:cNvPr id="3" name="TextBox 2"/>
          <p:cNvSpPr txBox="1"/>
          <p:nvPr/>
        </p:nvSpPr>
        <p:spPr>
          <a:xfrm>
            <a:off x="251521" y="1412776"/>
            <a:ext cx="8640960" cy="5632311"/>
          </a:xfrm>
          <a:prstGeom prst="rect">
            <a:avLst/>
          </a:prstGeom>
          <a:noFill/>
          <a:ln w="76200">
            <a:solidFill>
              <a:schemeClr val="tx1"/>
            </a:solidFill>
          </a:ln>
        </p:spPr>
        <p:txBody>
          <a:bodyPr wrap="square" rtlCol="0">
            <a:spAutoFit/>
          </a:bodyPr>
          <a:lstStyle/>
          <a:p>
            <a:r>
              <a:rPr lang="en-GB" sz="4000" b="1" dirty="0"/>
              <a:t>      Financial performance analysis </a:t>
            </a:r>
          </a:p>
          <a:p>
            <a:r>
              <a:rPr lang="en-GB" sz="4000" b="1" dirty="0"/>
              <a:t>      using Accounting Ratios   </a:t>
            </a:r>
          </a:p>
          <a:p>
            <a:r>
              <a:rPr lang="en-GB" sz="4000" b="1" dirty="0"/>
              <a:t>  There are 3 areas of analysis: </a:t>
            </a:r>
          </a:p>
          <a:p>
            <a:pPr marL="571500" indent="-571500">
              <a:buFont typeface="Arial" panose="020B0604020202020204" pitchFamily="34" charset="0"/>
              <a:buChar char="•"/>
            </a:pPr>
            <a:r>
              <a:rPr lang="en-GB" sz="4000" b="1" dirty="0"/>
              <a:t>Profitability</a:t>
            </a:r>
          </a:p>
          <a:p>
            <a:pPr marL="571500" indent="-571500">
              <a:buFont typeface="Arial" panose="020B0604020202020204" pitchFamily="34" charset="0"/>
              <a:buChar char="•"/>
            </a:pPr>
            <a:r>
              <a:rPr lang="en-GB" sz="4000" b="1" dirty="0"/>
              <a:t>Liquidity</a:t>
            </a:r>
          </a:p>
          <a:p>
            <a:pPr marL="571500" indent="-571500">
              <a:buFont typeface="Arial" panose="020B0604020202020204" pitchFamily="34" charset="0"/>
              <a:buChar char="•"/>
            </a:pPr>
            <a:r>
              <a:rPr lang="en-GB" sz="4000" b="1" dirty="0"/>
              <a:t>Efficiency/working capital management</a:t>
            </a:r>
          </a:p>
          <a:p>
            <a:pPr marL="571500" indent="-571500">
              <a:buFont typeface="Arial" panose="020B0604020202020204" pitchFamily="34" charset="0"/>
              <a:buChar char="•"/>
            </a:pPr>
            <a:endParaRPr lang="en-GB" sz="4000" b="1" dirty="0"/>
          </a:p>
          <a:p>
            <a:endParaRPr lang="en-GB" sz="4000" b="1" dirty="0"/>
          </a:p>
        </p:txBody>
      </p:sp>
    </p:spTree>
    <p:extLst>
      <p:ext uri="{BB962C8B-B14F-4D97-AF65-F5344CB8AC3E}">
        <p14:creationId xmlns:p14="http://schemas.microsoft.com/office/powerpoint/2010/main" val="231802844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6</a:t>
            </a:fld>
            <a:endParaRPr lang="en-GB"/>
          </a:p>
        </p:txBody>
      </p:sp>
      <p:sp>
        <p:nvSpPr>
          <p:cNvPr id="3" name="TextBox 2"/>
          <p:cNvSpPr txBox="1"/>
          <p:nvPr/>
        </p:nvSpPr>
        <p:spPr>
          <a:xfrm>
            <a:off x="179512" y="117693"/>
            <a:ext cx="9007402" cy="6186309"/>
          </a:xfrm>
          <a:prstGeom prst="rect">
            <a:avLst/>
          </a:prstGeom>
          <a:noFill/>
        </p:spPr>
        <p:txBody>
          <a:bodyPr wrap="none" rtlCol="0">
            <a:spAutoFit/>
          </a:bodyPr>
          <a:lstStyle/>
          <a:p>
            <a:r>
              <a:rPr lang="en-GB" sz="3600" b="1" dirty="0"/>
              <a:t>Before we look at this in detail, </a:t>
            </a:r>
          </a:p>
          <a:p>
            <a:r>
              <a:rPr lang="en-GB" sz="3600" b="1" dirty="0"/>
              <a:t>do consider/remember .....</a:t>
            </a:r>
          </a:p>
          <a:p>
            <a:pPr marL="571500" indent="-571500">
              <a:buFont typeface="Arial" panose="020B0604020202020204" pitchFamily="34" charset="0"/>
              <a:buChar char="•"/>
            </a:pPr>
            <a:r>
              <a:rPr lang="en-GB" sz="3600" b="1" i="1" dirty="0"/>
              <a:t>Individual</a:t>
            </a:r>
            <a:r>
              <a:rPr lang="en-GB" sz="3600" b="1" dirty="0"/>
              <a:t> financial ratios tell us very little.</a:t>
            </a:r>
          </a:p>
          <a:p>
            <a:endParaRPr lang="en-GB" sz="3600" b="1" dirty="0"/>
          </a:p>
          <a:p>
            <a:pPr marL="571500" indent="-571500">
              <a:buFont typeface="Arial" panose="020B0604020202020204" pitchFamily="34" charset="0"/>
              <a:buChar char="•"/>
            </a:pPr>
            <a:r>
              <a:rPr lang="en-GB" sz="3600" b="1" dirty="0"/>
              <a:t>We can only start to really understand the </a:t>
            </a:r>
          </a:p>
          <a:p>
            <a:r>
              <a:rPr lang="en-GB" sz="3600" b="1" dirty="0"/>
              <a:t>message they give if we look at </a:t>
            </a:r>
            <a:r>
              <a:rPr lang="en-GB" sz="3600" b="1" i="1" dirty="0"/>
              <a:t>either....</a:t>
            </a:r>
          </a:p>
          <a:p>
            <a:endParaRPr lang="en-GB" sz="3600" b="1" dirty="0"/>
          </a:p>
          <a:p>
            <a:pPr marL="571500" indent="-571500">
              <a:buFont typeface="Arial" panose="020B0604020202020204" pitchFamily="34" charset="0"/>
              <a:buChar char="•"/>
            </a:pPr>
            <a:r>
              <a:rPr lang="en-GB" sz="3600" b="1" dirty="0"/>
              <a:t>the “</a:t>
            </a:r>
            <a:r>
              <a:rPr lang="en-GB" sz="3600" b="1" i="1" dirty="0"/>
              <a:t>trend over time</a:t>
            </a:r>
            <a:r>
              <a:rPr lang="en-GB" sz="3600" b="1" dirty="0"/>
              <a:t>” of the ratio </a:t>
            </a:r>
            <a:r>
              <a:rPr lang="en-GB" sz="3600" b="1" i="1" dirty="0"/>
              <a:t>and/or....</a:t>
            </a:r>
          </a:p>
          <a:p>
            <a:endParaRPr lang="en-GB" sz="3600" b="1" i="1" dirty="0"/>
          </a:p>
          <a:p>
            <a:pPr marL="571500" indent="-571500">
              <a:buFont typeface="Arial" panose="020B0604020202020204" pitchFamily="34" charset="0"/>
              <a:buChar char="•"/>
            </a:pPr>
            <a:r>
              <a:rPr lang="en-GB" sz="3600" b="1" dirty="0"/>
              <a:t>“</a:t>
            </a:r>
            <a:r>
              <a:rPr lang="en-GB" sz="3600" b="1" i="1" dirty="0"/>
              <a:t>compare” </a:t>
            </a:r>
            <a:r>
              <a:rPr lang="en-GB" sz="3600" b="1" dirty="0"/>
              <a:t>with ratios of similar-business</a:t>
            </a:r>
          </a:p>
          <a:p>
            <a:r>
              <a:rPr lang="en-GB" sz="3600" b="1" dirty="0"/>
              <a:t>companies.                                                            .</a:t>
            </a:r>
          </a:p>
        </p:txBody>
      </p:sp>
    </p:spTree>
    <p:extLst>
      <p:ext uri="{BB962C8B-B14F-4D97-AF65-F5344CB8AC3E}">
        <p14:creationId xmlns:p14="http://schemas.microsoft.com/office/powerpoint/2010/main" val="407072975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2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3">
                                            <p:txEl>
                                              <p:pRg st="2" end="2"/>
                                            </p:txEl>
                                          </p:spTgt>
                                        </p:tgtEl>
                                        <p:attrNameLst>
                                          <p:attrName>ppt_x</p:attrName>
                                          <p:attrName>ppt_y</p:attrName>
                                        </p:attrNameLst>
                                      </p:cBhvr>
                                    </p:animMotion>
                                    <p:animEffect transition="in" filter="fade">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Scale>
                                      <p:cBhvr>
                                        <p:cTn id="28" dur="2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2000" decel="50000" fill="hold">
                                          <p:stCondLst>
                                            <p:cond delay="0"/>
                                          </p:stCondLst>
                                        </p:cTn>
                                        <p:tgtEl>
                                          <p:spTgt spid="3">
                                            <p:txEl>
                                              <p:pRg st="4" end="4"/>
                                            </p:txEl>
                                          </p:spTgt>
                                        </p:tgtEl>
                                        <p:attrNameLst>
                                          <p:attrName>ppt_x</p:attrName>
                                          <p:attrName>ppt_y</p:attrName>
                                        </p:attrNameLst>
                                      </p:cBhvr>
                                    </p:animMotion>
                                    <p:animEffect transition="in" filter="fade">
                                      <p:cBhvr>
                                        <p:cTn id="30" dur="2000"/>
                                        <p:tgtEl>
                                          <p:spTgt spid="3">
                                            <p:txEl>
                                              <p:pRg st="4" end="4"/>
                                            </p:txEl>
                                          </p:spTgt>
                                        </p:tgtEl>
                                      </p:cBhvr>
                                    </p:animEffect>
                                  </p:childTnLst>
                                </p:cTn>
                              </p:par>
                              <p:par>
                                <p:cTn id="31" presetID="5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Scale>
                                      <p:cBhvr>
                                        <p:cTn id="33"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2000" decel="50000" fill="hold">
                                          <p:stCondLst>
                                            <p:cond delay="0"/>
                                          </p:stCondLst>
                                        </p:cTn>
                                        <p:tgtEl>
                                          <p:spTgt spid="3">
                                            <p:txEl>
                                              <p:pRg st="5" end="5"/>
                                            </p:txEl>
                                          </p:spTgt>
                                        </p:tgtEl>
                                        <p:attrNameLst>
                                          <p:attrName>ppt_x</p:attrName>
                                          <p:attrName>ppt_y</p:attrName>
                                        </p:attrNameLst>
                                      </p:cBhvr>
                                    </p:animMotion>
                                    <p:animEffect transition="in" filter="fade">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2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1" dur="2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2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7" dur="2000" fill="hold"/>
                                        <p:tgtEl>
                                          <p:spTgt spid="3">
                                            <p:txEl>
                                              <p:pRg st="9" end="9"/>
                                            </p:txEl>
                                          </p:spTgt>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1" dur="2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7</a:t>
            </a:fld>
            <a:endParaRPr lang="en-GB" dirty="0"/>
          </a:p>
        </p:txBody>
      </p:sp>
      <p:sp>
        <p:nvSpPr>
          <p:cNvPr id="3" name="TextBox 2"/>
          <p:cNvSpPr txBox="1"/>
          <p:nvPr/>
        </p:nvSpPr>
        <p:spPr>
          <a:xfrm>
            <a:off x="179512" y="260648"/>
            <a:ext cx="8823377" cy="7294305"/>
          </a:xfrm>
          <a:prstGeom prst="rect">
            <a:avLst/>
          </a:prstGeom>
          <a:noFill/>
        </p:spPr>
        <p:txBody>
          <a:bodyPr wrap="none" rtlCol="0">
            <a:spAutoFit/>
          </a:bodyPr>
          <a:lstStyle/>
          <a:p>
            <a:r>
              <a:rPr lang="en-GB" sz="3600" b="1" dirty="0"/>
              <a:t>In addition, the following points require  </a:t>
            </a:r>
          </a:p>
          <a:p>
            <a:r>
              <a:rPr lang="en-GB" sz="3600" b="1" dirty="0"/>
              <a:t>consideration.</a:t>
            </a:r>
          </a:p>
          <a:p>
            <a:pPr marL="571500" indent="-571500">
              <a:buFont typeface="Arial" panose="020B0604020202020204" pitchFamily="34" charset="0"/>
              <a:buChar char="•"/>
            </a:pPr>
            <a:r>
              <a:rPr lang="en-GB" sz="3600" b="1" dirty="0"/>
              <a:t>The best </a:t>
            </a:r>
            <a:r>
              <a:rPr lang="en-GB" sz="3600" b="1" i="1" dirty="0"/>
              <a:t>choice of ratios </a:t>
            </a:r>
            <a:r>
              <a:rPr lang="en-GB" sz="3600" b="1" dirty="0"/>
              <a:t>to use in any</a:t>
            </a:r>
          </a:p>
          <a:p>
            <a:pPr marL="742950" indent="-742950"/>
            <a:r>
              <a:rPr lang="en-GB" sz="3600" b="1" dirty="0"/>
              <a:t>financial analysis must take into account</a:t>
            </a:r>
          </a:p>
          <a:p>
            <a:pPr marL="742950" indent="-742950"/>
            <a:r>
              <a:rPr lang="en-GB" sz="3600" b="1" dirty="0"/>
              <a:t>the </a:t>
            </a:r>
            <a:r>
              <a:rPr lang="en-GB" sz="3600" b="1" i="1" dirty="0"/>
              <a:t>type of business </a:t>
            </a:r>
            <a:r>
              <a:rPr lang="en-GB" sz="3600" b="1" dirty="0"/>
              <a:t>involved: </a:t>
            </a:r>
          </a:p>
          <a:p>
            <a:pPr marL="742950" indent="-742950"/>
            <a:r>
              <a:rPr lang="en-GB" sz="3600" b="1" dirty="0"/>
              <a:t>is it </a:t>
            </a:r>
            <a:r>
              <a:rPr lang="en-GB" sz="3600" b="1" i="1" dirty="0"/>
              <a:t>labour intensive</a:t>
            </a:r>
            <a:r>
              <a:rPr lang="en-GB" sz="3600" b="1" dirty="0"/>
              <a:t> or is it </a:t>
            </a:r>
            <a:r>
              <a:rPr lang="en-GB" sz="3600" b="1" i="1" dirty="0"/>
              <a:t>capital intensive</a:t>
            </a:r>
            <a:r>
              <a:rPr lang="en-GB" sz="3600" b="1" dirty="0"/>
              <a:t>; </a:t>
            </a:r>
          </a:p>
          <a:p>
            <a:pPr marL="742950" indent="-742950"/>
            <a:r>
              <a:rPr lang="en-GB" sz="3600" b="1" dirty="0"/>
              <a:t>is it a </a:t>
            </a:r>
            <a:r>
              <a:rPr lang="en-GB" sz="3600" b="1" i="1" dirty="0"/>
              <a:t>service business</a:t>
            </a:r>
            <a:r>
              <a:rPr lang="en-GB" sz="3600" b="1" dirty="0"/>
              <a:t>, or </a:t>
            </a:r>
            <a:r>
              <a:rPr lang="en-GB" sz="3600" b="1" i="1" dirty="0"/>
              <a:t>retail business </a:t>
            </a:r>
            <a:r>
              <a:rPr lang="en-GB" sz="3600" b="1" dirty="0"/>
              <a:t>or is </a:t>
            </a:r>
          </a:p>
          <a:p>
            <a:pPr marL="742950" indent="-742950"/>
            <a:r>
              <a:rPr lang="en-GB" sz="3600" b="1" dirty="0"/>
              <a:t>it in </a:t>
            </a:r>
            <a:r>
              <a:rPr lang="en-GB" sz="3600" b="1" i="1" dirty="0"/>
              <a:t>manufacturing</a:t>
            </a:r>
            <a:r>
              <a:rPr lang="en-GB" sz="3600" b="1" dirty="0"/>
              <a:t>; is it under </a:t>
            </a:r>
            <a:r>
              <a:rPr lang="en-GB" sz="3600" b="1" i="1" dirty="0"/>
              <a:t>competitive</a:t>
            </a:r>
          </a:p>
          <a:p>
            <a:pPr marL="742950" indent="-742950"/>
            <a:r>
              <a:rPr lang="en-GB" sz="3600" b="1" i="1" dirty="0"/>
              <a:t>pressures</a:t>
            </a:r>
            <a:r>
              <a:rPr lang="en-GB" sz="3600" b="1" dirty="0"/>
              <a:t> or is it more </a:t>
            </a:r>
            <a:r>
              <a:rPr lang="en-GB" sz="3600" b="1" i="1" dirty="0"/>
              <a:t>monopolistic</a:t>
            </a:r>
            <a:r>
              <a:rPr lang="en-GB" sz="3600" b="1" dirty="0"/>
              <a:t>; is it in a </a:t>
            </a:r>
          </a:p>
          <a:p>
            <a:pPr marL="742950" indent="-742950"/>
            <a:r>
              <a:rPr lang="en-GB" sz="3600" b="1" i="1" dirty="0"/>
              <a:t>high-risk</a:t>
            </a:r>
            <a:r>
              <a:rPr lang="en-GB" sz="3600" b="1" dirty="0"/>
              <a:t> area or </a:t>
            </a:r>
            <a:r>
              <a:rPr lang="en-GB" sz="3600" b="1" i="1" dirty="0"/>
              <a:t>low-risk</a:t>
            </a:r>
            <a:r>
              <a:rPr lang="en-GB" sz="3600" b="1" dirty="0"/>
              <a:t> area of business?  </a:t>
            </a:r>
          </a:p>
          <a:p>
            <a:pPr marL="742950" indent="-742950">
              <a:buFont typeface="Arial" panose="020B0604020202020204" pitchFamily="34" charset="0"/>
              <a:buChar char="•"/>
            </a:pPr>
            <a:r>
              <a:rPr lang="en-GB" sz="3600" b="1" dirty="0"/>
              <a:t> </a:t>
            </a:r>
            <a:r>
              <a:rPr lang="en-GB" sz="3600" b="1" i="1" dirty="0"/>
              <a:t>Thought</a:t>
            </a:r>
            <a:r>
              <a:rPr lang="en-GB" sz="3600" b="1" dirty="0"/>
              <a:t> is needed, both in ratio </a:t>
            </a:r>
          </a:p>
          <a:p>
            <a:pPr marL="742950" indent="-742950"/>
            <a:r>
              <a:rPr lang="en-GB" sz="3600" b="1" i="1" dirty="0"/>
              <a:t>selection</a:t>
            </a:r>
            <a:r>
              <a:rPr lang="en-GB" sz="3600" b="1" dirty="0"/>
              <a:t> and in ratio </a:t>
            </a:r>
            <a:r>
              <a:rPr lang="en-GB" sz="3600" b="1" i="1" dirty="0"/>
              <a:t>interpretation</a:t>
            </a:r>
            <a:r>
              <a:rPr lang="en-GB" sz="3600" b="1" dirty="0"/>
              <a:t>.</a:t>
            </a:r>
          </a:p>
          <a:p>
            <a:pPr marL="742950" indent="-742950"/>
            <a:endParaRPr lang="en-GB" sz="3600" b="1" dirty="0"/>
          </a:p>
        </p:txBody>
      </p:sp>
    </p:spTree>
    <p:extLst>
      <p:ext uri="{BB962C8B-B14F-4D97-AF65-F5344CB8AC3E}">
        <p14:creationId xmlns:p14="http://schemas.microsoft.com/office/powerpoint/2010/main" val="68439065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2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3">
                                            <p:txEl>
                                              <p:pRg st="0" end="0"/>
                                            </p:txEl>
                                          </p:spTgt>
                                        </p:tgtEl>
                                        <p:attrNameLst>
                                          <p:attrName>ppt_x</p:attrName>
                                          <p:attrName>ppt_y</p:attrName>
                                        </p:attrNameLst>
                                      </p:cBhvr>
                                    </p:animMotion>
                                    <p:animEffect transition="in" filter="fade">
                                      <p:cBhvr>
                                        <p:cTn id="9" dur="2000"/>
                                        <p:tgtEl>
                                          <p:spTgt spid="3">
                                            <p:txEl>
                                              <p:pRg st="0" end="0"/>
                                            </p:txEl>
                                          </p:spTgt>
                                        </p:tgtEl>
                                      </p:cBhvr>
                                    </p:animEffect>
                                  </p:childTnLst>
                                </p:cTn>
                              </p:par>
                              <p:par>
                                <p:cTn id="10" presetID="5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2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3">
                                            <p:txEl>
                                              <p:pRg st="1" end="1"/>
                                            </p:txEl>
                                          </p:spTgt>
                                        </p:tgtEl>
                                        <p:attrNameLst>
                                          <p:attrName>ppt_x</p:attrName>
                                          <p:attrName>ppt_y</p:attrName>
                                        </p:attrNameLst>
                                      </p:cBhvr>
                                    </p:animMotion>
                                    <p:animEffect transition="in" filter="fade">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dissolve">
                                      <p:cBhvr>
                                        <p:cTn id="39" dur="1000"/>
                                        <p:tgtEl>
                                          <p:spTgt spid="3">
                                            <p:txEl>
                                              <p:pRg st="5" end="5"/>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dissolve">
                                      <p:cBhvr>
                                        <p:cTn id="42" dur="1000"/>
                                        <p:tgtEl>
                                          <p:spTgt spid="3">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dissolve">
                                      <p:cBhvr>
                                        <p:cTn id="45" dur="1000"/>
                                        <p:tgtEl>
                                          <p:spTgt spid="3">
                                            <p:txEl>
                                              <p:pRg st="7" end="7"/>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dissolve">
                                      <p:cBhvr>
                                        <p:cTn id="48" dur="1000"/>
                                        <p:tgtEl>
                                          <p:spTgt spid="3">
                                            <p:txEl>
                                              <p:pRg st="8" end="8"/>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dissolve">
                                      <p:cBhvr>
                                        <p:cTn id="51" dur="1000"/>
                                        <p:tgtEl>
                                          <p:spTgt spid="3">
                                            <p:txEl>
                                              <p:pRg st="9" end="9"/>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dissolve">
                                      <p:cBhvr>
                                        <p:cTn id="54" dur="1000"/>
                                        <p:tgtEl>
                                          <p:spTgt spid="3">
                                            <p:txEl>
                                              <p:pRg st="10" end="10"/>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dissolve">
                                      <p:cBhvr>
                                        <p:cTn id="5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8</a:t>
            </a:fld>
            <a:endParaRPr lang="en-GB" dirty="0"/>
          </a:p>
        </p:txBody>
      </p:sp>
      <p:sp>
        <p:nvSpPr>
          <p:cNvPr id="3" name="TextBox 2"/>
          <p:cNvSpPr txBox="1"/>
          <p:nvPr/>
        </p:nvSpPr>
        <p:spPr>
          <a:xfrm>
            <a:off x="251521" y="1412776"/>
            <a:ext cx="8640960" cy="2554545"/>
          </a:xfrm>
          <a:prstGeom prst="rect">
            <a:avLst/>
          </a:prstGeom>
          <a:noFill/>
          <a:ln w="76200">
            <a:solidFill>
              <a:schemeClr val="tx1"/>
            </a:solidFill>
          </a:ln>
        </p:spPr>
        <p:txBody>
          <a:bodyPr wrap="square" rtlCol="0">
            <a:spAutoFit/>
          </a:bodyPr>
          <a:lstStyle/>
          <a:p>
            <a:r>
              <a:rPr lang="en-GB" sz="4000" b="1" dirty="0"/>
              <a:t>                          </a:t>
            </a:r>
          </a:p>
          <a:p>
            <a:r>
              <a:rPr lang="en-GB" sz="4000" b="1" dirty="0"/>
              <a:t>		</a:t>
            </a:r>
          </a:p>
          <a:p>
            <a:r>
              <a:rPr lang="en-GB" sz="4000" b="1" dirty="0"/>
              <a:t>		Profit and Profitability</a:t>
            </a:r>
          </a:p>
          <a:p>
            <a:endParaRPr lang="en-GB" sz="4000" b="1" dirty="0"/>
          </a:p>
        </p:txBody>
      </p:sp>
    </p:spTree>
    <p:extLst>
      <p:ext uri="{BB962C8B-B14F-4D97-AF65-F5344CB8AC3E}">
        <p14:creationId xmlns:p14="http://schemas.microsoft.com/office/powerpoint/2010/main" val="126708578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9</a:t>
            </a:fld>
            <a:endParaRPr lang="en-GB" dirty="0"/>
          </a:p>
        </p:txBody>
      </p:sp>
      <p:sp>
        <p:nvSpPr>
          <p:cNvPr id="4" name="TextBox 3"/>
          <p:cNvSpPr txBox="1"/>
          <p:nvPr/>
        </p:nvSpPr>
        <p:spPr>
          <a:xfrm>
            <a:off x="251520" y="117693"/>
            <a:ext cx="8682338" cy="6186309"/>
          </a:xfrm>
          <a:prstGeom prst="rect">
            <a:avLst/>
          </a:prstGeom>
          <a:noFill/>
        </p:spPr>
        <p:txBody>
          <a:bodyPr wrap="square" rtlCol="0">
            <a:spAutoFit/>
          </a:bodyPr>
          <a:lstStyle/>
          <a:p>
            <a:r>
              <a:rPr lang="en-GB" sz="3600" b="1" dirty="0"/>
              <a:t>A company’s financial performance is also about  </a:t>
            </a:r>
            <a:r>
              <a:rPr lang="en-GB" sz="3600" b="1" i="1" dirty="0"/>
              <a:t>profits and profitability</a:t>
            </a:r>
            <a:r>
              <a:rPr lang="en-GB" sz="3600" b="1" dirty="0"/>
              <a:t>......</a:t>
            </a:r>
          </a:p>
          <a:p>
            <a:r>
              <a:rPr lang="en-GB" sz="3600" b="1" dirty="0"/>
              <a:t>because without profits, investors would not </a:t>
            </a:r>
          </a:p>
          <a:p>
            <a:r>
              <a:rPr lang="en-GB" sz="3600" b="1" dirty="0"/>
              <a:t>be willing to invest.</a:t>
            </a:r>
          </a:p>
          <a:p>
            <a:r>
              <a:rPr lang="en-GB" sz="3600" b="1" dirty="0"/>
              <a:t>Profit gives investors a “</a:t>
            </a:r>
            <a:r>
              <a:rPr lang="en-GB" sz="3600" b="1" i="1" dirty="0"/>
              <a:t>return</a:t>
            </a:r>
            <a:r>
              <a:rPr lang="en-GB" sz="3600" b="1" dirty="0"/>
              <a:t>” on their</a:t>
            </a:r>
          </a:p>
          <a:p>
            <a:r>
              <a:rPr lang="en-GB" sz="3600" b="1" dirty="0"/>
              <a:t>Investment [in the form of dividends and capital gain for shareholders] and it also provides a vital source of finance to fund the future expansion of the business.....</a:t>
            </a:r>
          </a:p>
          <a:p>
            <a:r>
              <a:rPr lang="en-GB" sz="3600" b="1" dirty="0"/>
              <a:t>...and profitability is how a management’s performance is </a:t>
            </a:r>
            <a:r>
              <a:rPr lang="en-GB" sz="3600" b="1" i="1" dirty="0"/>
              <a:t>judged</a:t>
            </a:r>
            <a:r>
              <a:rPr lang="en-GB" sz="3600" b="1" dirty="0"/>
              <a:t>.                                  .                                                            </a:t>
            </a:r>
          </a:p>
        </p:txBody>
      </p:sp>
    </p:spTree>
    <p:extLst>
      <p:ext uri="{BB962C8B-B14F-4D97-AF65-F5344CB8AC3E}">
        <p14:creationId xmlns:p14="http://schemas.microsoft.com/office/powerpoint/2010/main" val="259071424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anim calcmode="lin" valueType="num">
                                      <p:cBhvr>
                                        <p:cTn id="14"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4">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000"/>
                                        <p:tgtEl>
                                          <p:spTgt spid="4">
                                            <p:txEl>
                                              <p:pRg st="2" end="2"/>
                                            </p:txEl>
                                          </p:spTgt>
                                        </p:tgtEl>
                                      </p:cBhvr>
                                    </p:animEffect>
                                    <p:anim calcmode="lin" valueType="num">
                                      <p:cBhvr>
                                        <p:cTn id="20"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dissolve">
                                      <p:cBhvr>
                                        <p:cTn id="27" dur="2000"/>
                                        <p:tgtEl>
                                          <p:spTgt spid="4">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20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p:cTn id="35" dur="2000" fill="hold"/>
                                        <p:tgtEl>
                                          <p:spTgt spid="4">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2000" fill="hold"/>
                                        <p:tgtEl>
                                          <p:spTgt spid="4">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37" dur="20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38"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10343</TotalTime>
  <Words>2900</Words>
  <Application>Microsoft Macintosh PowerPoint</Application>
  <PresentationFormat>On-screen Show (4:3)</PresentationFormat>
  <Paragraphs>527</Paragraphs>
  <Slides>40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Arial</vt:lpstr>
      <vt:lpstr>Calibri</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and Management</dc:title>
  <dc:creator>Steve</dc:creator>
  <cp:lastModifiedBy>AmbikaiPalan Selladuray</cp:lastModifiedBy>
  <cp:revision>972</cp:revision>
  <dcterms:created xsi:type="dcterms:W3CDTF">2013-05-09T15:31:40Z</dcterms:created>
  <dcterms:modified xsi:type="dcterms:W3CDTF">2021-08-06T11:38:26Z</dcterms:modified>
</cp:coreProperties>
</file>