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2"/>
  </p:notesMasterIdLst>
  <p:sldIdLst>
    <p:sldId id="269" r:id="rId2"/>
    <p:sldId id="273" r:id="rId3"/>
    <p:sldId id="462" r:id="rId4"/>
    <p:sldId id="464" r:id="rId5"/>
    <p:sldId id="465" r:id="rId6"/>
    <p:sldId id="264" r:id="rId7"/>
    <p:sldId id="267" r:id="rId8"/>
    <p:sldId id="835" r:id="rId9"/>
    <p:sldId id="828" r:id="rId10"/>
    <p:sldId id="830" r:id="rId11"/>
    <p:sldId id="829" r:id="rId12"/>
    <p:sldId id="831" r:id="rId13"/>
    <p:sldId id="832" r:id="rId14"/>
    <p:sldId id="833" r:id="rId15"/>
    <p:sldId id="856" r:id="rId16"/>
    <p:sldId id="268" r:id="rId17"/>
    <p:sldId id="274" r:id="rId18"/>
    <p:sldId id="798" r:id="rId19"/>
    <p:sldId id="275" r:id="rId20"/>
    <p:sldId id="484" r:id="rId21"/>
    <p:sldId id="276" r:id="rId22"/>
    <p:sldId id="277" r:id="rId23"/>
    <p:sldId id="278" r:id="rId24"/>
    <p:sldId id="279" r:id="rId25"/>
    <p:sldId id="280" r:id="rId26"/>
    <p:sldId id="864" r:id="rId27"/>
    <p:sldId id="865" r:id="rId28"/>
    <p:sldId id="870" r:id="rId29"/>
    <p:sldId id="871" r:id="rId30"/>
    <p:sldId id="872" r:id="rId31"/>
    <p:sldId id="892" r:id="rId32"/>
    <p:sldId id="866" r:id="rId33"/>
    <p:sldId id="873" r:id="rId34"/>
    <p:sldId id="869" r:id="rId35"/>
    <p:sldId id="282" r:id="rId36"/>
    <p:sldId id="858" r:id="rId37"/>
    <p:sldId id="283" r:id="rId38"/>
    <p:sldId id="284" r:id="rId39"/>
    <p:sldId id="911" r:id="rId40"/>
    <p:sldId id="912" r:id="rId41"/>
    <p:sldId id="913" r:id="rId42"/>
    <p:sldId id="914" r:id="rId43"/>
    <p:sldId id="916" r:id="rId44"/>
    <p:sldId id="915" r:id="rId45"/>
    <p:sldId id="290" r:id="rId46"/>
    <p:sldId id="288" r:id="rId47"/>
    <p:sldId id="819" r:id="rId48"/>
    <p:sldId id="836" r:id="rId49"/>
    <p:sldId id="485" r:id="rId50"/>
    <p:sldId id="295" r:id="rId51"/>
    <p:sldId id="917" r:id="rId52"/>
    <p:sldId id="861" r:id="rId53"/>
    <p:sldId id="818" r:id="rId54"/>
    <p:sldId id="297" r:id="rId55"/>
    <p:sldId id="862" r:id="rId56"/>
    <p:sldId id="299" r:id="rId57"/>
    <p:sldId id="487" r:id="rId58"/>
    <p:sldId id="919" r:id="rId59"/>
    <p:sldId id="920" r:id="rId60"/>
    <p:sldId id="921" r:id="rId61"/>
    <p:sldId id="922" r:id="rId62"/>
    <p:sldId id="923" r:id="rId63"/>
    <p:sldId id="924" r:id="rId64"/>
    <p:sldId id="925" r:id="rId65"/>
    <p:sldId id="926" r:id="rId66"/>
    <p:sldId id="927" r:id="rId67"/>
    <p:sldId id="928" r:id="rId68"/>
    <p:sldId id="929" r:id="rId69"/>
    <p:sldId id="930" r:id="rId70"/>
    <p:sldId id="931" r:id="rId71"/>
    <p:sldId id="932" r:id="rId72"/>
    <p:sldId id="933" r:id="rId73"/>
    <p:sldId id="934" r:id="rId74"/>
    <p:sldId id="935" r:id="rId75"/>
    <p:sldId id="855" r:id="rId76"/>
    <p:sldId id="618" r:id="rId77"/>
    <p:sldId id="936" r:id="rId78"/>
    <p:sldId id="937" r:id="rId79"/>
    <p:sldId id="938" r:id="rId80"/>
    <p:sldId id="939" r:id="rId81"/>
    <p:sldId id="940" r:id="rId82"/>
    <p:sldId id="946" r:id="rId83"/>
    <p:sldId id="947" r:id="rId84"/>
    <p:sldId id="948" r:id="rId85"/>
    <p:sldId id="949" r:id="rId86"/>
    <p:sldId id="950" r:id="rId87"/>
    <p:sldId id="951" r:id="rId88"/>
    <p:sldId id="952" r:id="rId89"/>
    <p:sldId id="953" r:id="rId90"/>
    <p:sldId id="954" r:id="rId91"/>
    <p:sldId id="955" r:id="rId92"/>
    <p:sldId id="956" r:id="rId93"/>
    <p:sldId id="957" r:id="rId94"/>
    <p:sldId id="958" r:id="rId95"/>
    <p:sldId id="959" r:id="rId96"/>
    <p:sldId id="960" r:id="rId97"/>
    <p:sldId id="961" r:id="rId98"/>
    <p:sldId id="962" r:id="rId99"/>
    <p:sldId id="963" r:id="rId100"/>
    <p:sldId id="964" r:id="rId101"/>
    <p:sldId id="965" r:id="rId102"/>
    <p:sldId id="966" r:id="rId103"/>
    <p:sldId id="967" r:id="rId104"/>
    <p:sldId id="968" r:id="rId105"/>
    <p:sldId id="969" r:id="rId106"/>
    <p:sldId id="970" r:id="rId107"/>
    <p:sldId id="971" r:id="rId108"/>
    <p:sldId id="972" r:id="rId109"/>
    <p:sldId id="973" r:id="rId110"/>
    <p:sldId id="974" r:id="rId111"/>
    <p:sldId id="975" r:id="rId112"/>
    <p:sldId id="976" r:id="rId113"/>
    <p:sldId id="977" r:id="rId114"/>
    <p:sldId id="978" r:id="rId115"/>
    <p:sldId id="979" r:id="rId116"/>
    <p:sldId id="980" r:id="rId117"/>
    <p:sldId id="981" r:id="rId118"/>
    <p:sldId id="982" r:id="rId119"/>
    <p:sldId id="983" r:id="rId120"/>
    <p:sldId id="984" r:id="rId121"/>
    <p:sldId id="985" r:id="rId122"/>
    <p:sldId id="986" r:id="rId123"/>
    <p:sldId id="987" r:id="rId124"/>
    <p:sldId id="988" r:id="rId125"/>
    <p:sldId id="989" r:id="rId126"/>
    <p:sldId id="990" r:id="rId127"/>
    <p:sldId id="991" r:id="rId128"/>
    <p:sldId id="992" r:id="rId129"/>
    <p:sldId id="993" r:id="rId130"/>
    <p:sldId id="994" r:id="rId131"/>
    <p:sldId id="995" r:id="rId132"/>
    <p:sldId id="996" r:id="rId133"/>
    <p:sldId id="997" r:id="rId134"/>
    <p:sldId id="998" r:id="rId135"/>
    <p:sldId id="999" r:id="rId136"/>
    <p:sldId id="1000" r:id="rId137"/>
    <p:sldId id="1001" r:id="rId138"/>
    <p:sldId id="1002" r:id="rId139"/>
    <p:sldId id="1003" r:id="rId140"/>
    <p:sldId id="1004" r:id="rId141"/>
    <p:sldId id="1005" r:id="rId142"/>
    <p:sldId id="1006" r:id="rId143"/>
    <p:sldId id="1007" r:id="rId144"/>
    <p:sldId id="1008" r:id="rId145"/>
    <p:sldId id="1009" r:id="rId146"/>
    <p:sldId id="1014" r:id="rId147"/>
    <p:sldId id="1015" r:id="rId148"/>
    <p:sldId id="1016" r:id="rId149"/>
    <p:sldId id="1017" r:id="rId150"/>
    <p:sldId id="656" r:id="rId151"/>
    <p:sldId id="444" r:id="rId152"/>
    <p:sldId id="445" r:id="rId153"/>
    <p:sldId id="446" r:id="rId154"/>
    <p:sldId id="447" r:id="rId155"/>
    <p:sldId id="448" r:id="rId156"/>
    <p:sldId id="449" r:id="rId157"/>
    <p:sldId id="658" r:id="rId158"/>
    <p:sldId id="450" r:id="rId159"/>
    <p:sldId id="451" r:id="rId160"/>
    <p:sldId id="452" r:id="rId1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0" autoAdjust="0"/>
    <p:restoredTop sz="90327" autoAdjust="0"/>
  </p:normalViewPr>
  <p:slideViewPr>
    <p:cSldViewPr>
      <p:cViewPr varScale="1">
        <p:scale>
          <a:sx n="115" d="100"/>
          <a:sy n="115" d="100"/>
        </p:scale>
        <p:origin x="15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528F1-BD93-4A31-B777-37355354BFFB}" type="datetimeFigureOut">
              <a:rPr lang="en-GB" smtClean="0"/>
              <a:pPr/>
              <a:t>08/03/2022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799F9-063A-4753-9F7F-293930345C2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00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799F9-063A-4753-9F7F-293930345C2B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015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799F9-063A-4753-9F7F-293930345C2B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9199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799F9-063A-4753-9F7F-293930345C2B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64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799F9-063A-4753-9F7F-293930345C2B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724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799F9-063A-4753-9F7F-293930345C2B}" type="slidenum">
              <a:rPr lang="en-GB" smtClean="0"/>
              <a:pPr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804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799F9-063A-4753-9F7F-293930345C2B}" type="slidenum">
              <a:rPr lang="en-GB" smtClean="0"/>
              <a:pPr/>
              <a:t>79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7017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6799F9-063A-4753-9F7F-293930345C2B}" type="slidenum">
              <a:rPr lang="en-GB" smtClean="0"/>
              <a:pPr/>
              <a:t>112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48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BEA8D-2D74-429F-90CA-EA1877C633D7}" type="datetime1">
              <a:rPr lang="en-GB" smtClean="0"/>
              <a:pPr/>
              <a:t>08/03/2022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7A4A-1E04-4B9B-B425-D9DC73E75935}" type="datetime1">
              <a:rPr lang="en-GB" smtClean="0"/>
              <a:pPr/>
              <a:t>08/03/2022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333-AB45-4724-96ED-EAE9635B22C4}" type="datetime1">
              <a:rPr lang="en-GB" smtClean="0"/>
              <a:pPr/>
              <a:t>08/03/2022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6FC09-9298-4BEE-8746-6C7644965D53}" type="datetime1">
              <a:rPr lang="en-GB" smtClean="0"/>
              <a:pPr/>
              <a:t>08/03/2022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AE30-318F-4C16-9790-F08C83659176}" type="datetime1">
              <a:rPr lang="en-GB" smtClean="0"/>
              <a:pPr/>
              <a:t>08/03/2022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D0954-B977-433C-9462-AF3464322CF6}" type="datetime1">
              <a:rPr lang="en-GB" smtClean="0"/>
              <a:pPr/>
              <a:t>08/03/2022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F595-EAAE-4DDE-9E1F-C7C108ABE38F}" type="datetime1">
              <a:rPr lang="en-GB" smtClean="0"/>
              <a:pPr/>
              <a:t>08/03/2022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6C17A-181C-443A-8A34-D477E77D2624}" type="datetime1">
              <a:rPr lang="en-GB" smtClean="0"/>
              <a:pPr/>
              <a:t>08/03/2022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8027-76A6-4E33-A356-47C826E45ACA}" type="datetime1">
              <a:rPr lang="en-GB" smtClean="0"/>
              <a:pPr/>
              <a:t>08/03/2022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F641-53A7-44A7-8BD6-4F26BC7C0E05}" type="datetime1">
              <a:rPr lang="en-GB" smtClean="0"/>
              <a:pPr/>
              <a:t>08/03/2022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AF33-33D2-410B-87F7-052514A3EBC2}" type="datetime1">
              <a:rPr lang="en-GB" smtClean="0"/>
              <a:pPr/>
              <a:t>08/03/2022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E5AB-7DE2-4BCF-B365-5C073D053C8D}" type="datetime1">
              <a:rPr lang="en-GB" smtClean="0"/>
              <a:pPr/>
              <a:t>08/03/2022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3A54C-3F4C-483D-B6CE-75D996157D20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 dir="d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27784" y="260648"/>
            <a:ext cx="3581140" cy="70788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b="1" dirty="0"/>
              <a:t>INTRODUCTION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052736"/>
            <a:ext cx="921265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course introduces the world of </a:t>
            </a:r>
            <a:r>
              <a:rPr lang="en-GB" sz="3600" b="1" i="1" dirty="0"/>
              <a:t>finance</a:t>
            </a:r>
            <a:r>
              <a:rPr lang="en-GB" sz="3600" b="1" dirty="0"/>
              <a:t>, </a:t>
            </a:r>
          </a:p>
          <a:p>
            <a:r>
              <a:rPr lang="en-GB" sz="3600" b="1" i="1" dirty="0"/>
              <a:t>accounting</a:t>
            </a:r>
            <a:r>
              <a:rPr lang="en-GB" sz="3600" b="1" dirty="0"/>
              <a:t> and </a:t>
            </a:r>
            <a:r>
              <a:rPr lang="en-GB" sz="3600" b="1" i="1" dirty="0"/>
              <a:t>financial decision making</a:t>
            </a:r>
            <a:r>
              <a:rPr lang="en-GB" sz="3600" b="1" dirty="0"/>
              <a:t> by </a:t>
            </a:r>
          </a:p>
          <a:p>
            <a:r>
              <a:rPr lang="en-GB" sz="3600" b="1" dirty="0"/>
              <a:t>discussing some basic accounting and financial </a:t>
            </a:r>
          </a:p>
          <a:p>
            <a:r>
              <a:rPr lang="en-GB" sz="3600" b="1" dirty="0"/>
              <a:t>concepts and techniques. In other words, this </a:t>
            </a:r>
          </a:p>
          <a:p>
            <a:r>
              <a:rPr lang="en-GB" sz="3600" b="1" dirty="0"/>
              <a:t>course looks at </a:t>
            </a:r>
            <a:r>
              <a:rPr lang="en-GB" sz="3600" b="1" i="1" dirty="0"/>
              <a:t>what accountants do</a:t>
            </a:r>
            <a:r>
              <a:rPr lang="en-GB" sz="3600" b="1" dirty="0"/>
              <a:t>.</a:t>
            </a:r>
          </a:p>
          <a:p>
            <a:endParaRPr lang="en-GB" sz="3600" b="1" dirty="0"/>
          </a:p>
          <a:p>
            <a:r>
              <a:rPr lang="en-GB" sz="3600" b="1" dirty="0"/>
              <a:t>In addition, it also introduces a lot of the</a:t>
            </a:r>
          </a:p>
          <a:p>
            <a:r>
              <a:rPr lang="en-GB" sz="3600" b="1" i="1" dirty="0"/>
              <a:t>terminology</a:t>
            </a:r>
            <a:r>
              <a:rPr lang="en-GB" sz="3600" b="1" dirty="0"/>
              <a:t> used by accountants and financial</a:t>
            </a:r>
          </a:p>
          <a:p>
            <a:r>
              <a:rPr lang="en-GB" sz="3600" b="1" dirty="0"/>
              <a:t>managers, which managers in </a:t>
            </a:r>
            <a:r>
              <a:rPr lang="en-GB" sz="3600" b="1" i="1" dirty="0"/>
              <a:t>ALL</a:t>
            </a:r>
            <a:r>
              <a:rPr lang="en-GB" sz="3600" b="1" dirty="0"/>
              <a:t> business </a:t>
            </a:r>
          </a:p>
          <a:p>
            <a:r>
              <a:rPr lang="en-GB" sz="3600" b="1" dirty="0"/>
              <a:t>functions need to know.            			 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404664"/>
            <a:ext cx="1082283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.....and, from such a viewpoint, what then was</a:t>
            </a:r>
          </a:p>
          <a:p>
            <a:r>
              <a:rPr lang="en-GB" sz="3600" b="1" dirty="0"/>
              <a:t>the company’s objective?</a:t>
            </a:r>
          </a:p>
          <a:p>
            <a:endParaRPr lang="en-GB" sz="3600" b="1" dirty="0"/>
          </a:p>
          <a:p>
            <a:r>
              <a:rPr lang="en-GB" sz="3600" b="1" dirty="0"/>
              <a:t>It would be to “maximise shareholder wealth”, </a:t>
            </a:r>
          </a:p>
          <a:p>
            <a:r>
              <a:rPr lang="en-GB" sz="3600" b="1" dirty="0"/>
              <a:t>by maximizing profits and so maximizing the</a:t>
            </a:r>
          </a:p>
          <a:p>
            <a:r>
              <a:rPr lang="en-GB" sz="3600" b="1" dirty="0"/>
              <a:t>value of the company’s shares, (which the</a:t>
            </a:r>
          </a:p>
          <a:p>
            <a:r>
              <a:rPr lang="en-GB" sz="3600" b="1" dirty="0"/>
              <a:t>shareholders own). </a:t>
            </a:r>
          </a:p>
          <a:p>
            <a:endParaRPr lang="en-GB" sz="3600" b="1" dirty="0"/>
          </a:p>
          <a:p>
            <a:r>
              <a:rPr lang="en-GB" sz="3600" b="1" dirty="0"/>
              <a:t>The interests of </a:t>
            </a:r>
            <a:r>
              <a:rPr lang="en-GB" sz="3600" b="1" i="1" dirty="0"/>
              <a:t>other stakeholders </a:t>
            </a:r>
            <a:r>
              <a:rPr lang="en-GB" sz="3600" b="1" dirty="0"/>
              <a:t>would be</a:t>
            </a:r>
          </a:p>
          <a:p>
            <a:r>
              <a:rPr lang="en-GB" sz="3600" b="1" dirty="0"/>
              <a:t>only taken into account in terms of their </a:t>
            </a:r>
          </a:p>
          <a:p>
            <a:r>
              <a:rPr lang="en-GB" sz="3600" b="1" dirty="0"/>
              <a:t>impact on this wealth maximizing objective.                    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8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8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100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79512" y="404664"/>
            <a:ext cx="9138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The company is planning to sell 350,000 units: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39552" y="1628800"/>
            <a:ext cx="0" cy="460851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39552" y="6237312"/>
            <a:ext cx="7416824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39552" y="2420888"/>
            <a:ext cx="6192688" cy="280831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39552" y="1916832"/>
            <a:ext cx="5184576" cy="432048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96136" y="1628800"/>
            <a:ext cx="1414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Revenues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60232" y="2204864"/>
            <a:ext cx="1555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Total Costs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03848" y="4077072"/>
            <a:ext cx="0" cy="216024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028384" y="6021288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Units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4644008" y="2780928"/>
            <a:ext cx="0" cy="34563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23728" y="6309320"/>
            <a:ext cx="264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       300,000              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203848" y="479715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4067944" y="4077072"/>
            <a:ext cx="144016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08104" y="3645024"/>
            <a:ext cx="38117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The “</a:t>
            </a:r>
            <a:r>
              <a:rPr lang="en-GB" sz="2800" b="1" i="1" dirty="0"/>
              <a:t>Margin</a:t>
            </a:r>
          </a:p>
          <a:p>
            <a:r>
              <a:rPr lang="en-GB" sz="2800" b="1" i="1" dirty="0"/>
              <a:t>of Safety</a:t>
            </a:r>
            <a:r>
              <a:rPr lang="en-GB" sz="2800" b="1" dirty="0"/>
              <a:t>”: 50,000 units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31840" y="2276872"/>
            <a:ext cx="899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Profit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27584" y="414908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Loss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475656" y="4509120"/>
            <a:ext cx="864096" cy="720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779912" y="2708920"/>
            <a:ext cx="576064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39552" y="2780928"/>
            <a:ext cx="4104456" cy="72008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43608" y="1340768"/>
            <a:ext cx="2132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Expected Profit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83568" y="1844824"/>
            <a:ext cx="1224136" cy="8640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flipH="1">
            <a:off x="5625830" y="5229200"/>
            <a:ext cx="1754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Break-even</a:t>
            </a:r>
          </a:p>
        </p:txBody>
      </p:sp>
      <p:cxnSp>
        <p:nvCxnSpPr>
          <p:cNvPr id="37" name="Straight Arrow Connector 36"/>
          <p:cNvCxnSpPr>
            <a:stCxn id="33" idx="3"/>
          </p:cNvCxnSpPr>
          <p:nvPr/>
        </p:nvCxnSpPr>
        <p:spPr>
          <a:xfrm flipH="1">
            <a:off x="3275856" y="5460033"/>
            <a:ext cx="2349974" cy="70527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67944" y="6309321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350,000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14847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12256629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31" grpId="0"/>
      <p:bldP spid="41" grpId="0"/>
      <p:bldP spid="44" grpId="0"/>
      <p:bldP spid="45" grpId="0"/>
      <p:bldP spid="27" grpId="0"/>
      <p:bldP spid="33" grpId="0"/>
      <p:bldP spid="29" grpId="0"/>
      <p:bldP spid="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101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79512" y="234514"/>
            <a:ext cx="8964488" cy="175432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/>
              <a:t>Finally, the </a:t>
            </a:r>
            <a:r>
              <a:rPr lang="en-GB" sz="3600" b="1" i="1" dirty="0"/>
              <a:t>Profit-Volume Chart complements</a:t>
            </a:r>
            <a:r>
              <a:rPr lang="en-GB" sz="3600" b="1" dirty="0"/>
              <a:t> the break-even chart by looking at “</a:t>
            </a:r>
            <a:r>
              <a:rPr lang="en-GB" sz="3600" b="1" i="1" dirty="0"/>
              <a:t>contribution</a:t>
            </a:r>
            <a:r>
              <a:rPr lang="en-GB" sz="3600" b="1" dirty="0"/>
              <a:t>”, not revenues.....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95536" y="2492896"/>
            <a:ext cx="0" cy="381642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95536" y="6309320"/>
            <a:ext cx="7344816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95536" y="2348880"/>
            <a:ext cx="6048672" cy="396044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5536" y="4365104"/>
            <a:ext cx="6336704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16216" y="1700808"/>
            <a:ext cx="2729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“PV Line”</a:t>
            </a:r>
          </a:p>
          <a:p>
            <a:r>
              <a:rPr lang="en-GB" sz="2400" b="1" dirty="0"/>
              <a:t>Revs – VC = Contrib.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04248" y="4077072"/>
            <a:ext cx="1603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Fixed Costs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79912" y="5085184"/>
            <a:ext cx="3521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Break-even: </a:t>
            </a:r>
          </a:p>
          <a:p>
            <a:r>
              <a:rPr lang="en-GB" sz="2400" b="1" dirty="0"/>
              <a:t>Contribution = Fixed Costs</a:t>
            </a: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 flipV="1">
            <a:off x="3491880" y="4509121"/>
            <a:ext cx="288032" cy="9915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9552" y="2924944"/>
            <a:ext cx="3521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Loss:</a:t>
            </a:r>
          </a:p>
          <a:p>
            <a:r>
              <a:rPr lang="en-GB" sz="2400" b="1" dirty="0"/>
              <a:t>Fixed Costs &gt; Contribution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547664" y="3789040"/>
            <a:ext cx="432048" cy="12241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79712" y="2204864"/>
            <a:ext cx="3521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Profit:</a:t>
            </a:r>
          </a:p>
          <a:p>
            <a:r>
              <a:rPr lang="en-GB" sz="2400" b="1" dirty="0"/>
              <a:t>Contribution &gt; Fixed Costs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79912" y="3068960"/>
            <a:ext cx="1656184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12360" y="6165304"/>
            <a:ext cx="925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units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2132856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$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48464" y="6237312"/>
            <a:ext cx="30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.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419872" y="4365104"/>
            <a:ext cx="0" cy="1944216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71800" y="6396335"/>
            <a:ext cx="1485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300,000</a:t>
            </a:r>
          </a:p>
        </p:txBody>
      </p:sp>
    </p:spTree>
    <p:extLst>
      <p:ext uri="{BB962C8B-B14F-4D97-AF65-F5344CB8AC3E}">
        <p14:creationId xmlns:p14="http://schemas.microsoft.com/office/powerpoint/2010/main" val="313990200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7" grpId="0"/>
      <p:bldP spid="19" grpId="0"/>
      <p:bldP spid="21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102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4" y="1052736"/>
            <a:ext cx="8136904" cy="25545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b="1" dirty="0"/>
              <a:t>                        </a:t>
            </a:r>
          </a:p>
          <a:p>
            <a:r>
              <a:rPr lang="en-GB" sz="4000" b="1" dirty="0"/>
              <a:t>		</a:t>
            </a:r>
          </a:p>
          <a:p>
            <a:r>
              <a:rPr lang="en-GB" sz="4000" b="1" dirty="0"/>
              <a:t>      	  Capital Investment Decisions</a:t>
            </a:r>
          </a:p>
          <a:p>
            <a:endParaRPr lang="en-GB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60048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103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48680"/>
            <a:ext cx="874664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                                               How do company’s make “</a:t>
            </a:r>
            <a:r>
              <a:rPr lang="en-GB" sz="3600" b="1" i="1" dirty="0"/>
              <a:t>capital investment</a:t>
            </a:r>
            <a:r>
              <a:rPr lang="en-GB" sz="3600" b="1" dirty="0"/>
              <a:t>” decisions......</a:t>
            </a:r>
          </a:p>
          <a:p>
            <a:endParaRPr lang="en-GB" sz="3600" b="1" dirty="0"/>
          </a:p>
          <a:p>
            <a:r>
              <a:rPr lang="en-GB" sz="3600" b="1" dirty="0"/>
              <a:t>.....decisions to acquire new non-current  assets, such as: </a:t>
            </a:r>
          </a:p>
          <a:p>
            <a:r>
              <a:rPr lang="en-GB" sz="3600" b="1" dirty="0"/>
              <a:t>				buildings, </a:t>
            </a:r>
          </a:p>
          <a:p>
            <a:r>
              <a:rPr lang="en-GB" sz="3600" b="1" dirty="0"/>
              <a:t>				equipment,</a:t>
            </a:r>
          </a:p>
          <a:p>
            <a:r>
              <a:rPr lang="en-GB" sz="3600" b="1" dirty="0"/>
              <a:t>				machinery,</a:t>
            </a:r>
          </a:p>
          <a:p>
            <a:r>
              <a:rPr lang="en-GB" sz="3600" b="1" dirty="0"/>
              <a:t>				IT hardware and </a:t>
            </a:r>
          </a:p>
          <a:p>
            <a:r>
              <a:rPr lang="en-GB" sz="3600" b="1" dirty="0"/>
              <a:t>				software systems? </a:t>
            </a:r>
          </a:p>
          <a:p>
            <a:r>
              <a:rPr lang="en-GB" sz="3600" b="1" dirty="0"/>
              <a:t>									 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548680"/>
            <a:ext cx="4320480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/>
              <a:t>The Question is.........</a:t>
            </a:r>
          </a:p>
        </p:txBody>
      </p:sp>
    </p:spTree>
    <p:extLst>
      <p:ext uri="{BB962C8B-B14F-4D97-AF65-F5344CB8AC3E}">
        <p14:creationId xmlns:p14="http://schemas.microsoft.com/office/powerpoint/2010/main" val="15635193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104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08028" y="332656"/>
            <a:ext cx="86844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This is what Investment Appraisal is all about. The problem is that all these decisions require the company to spend money </a:t>
            </a:r>
            <a:r>
              <a:rPr lang="en-GB" sz="3600" b="1" i="1" dirty="0"/>
              <a:t>now.....</a:t>
            </a:r>
          </a:p>
          <a:p>
            <a:endParaRPr lang="en-GB" sz="3600" b="1" i="1" dirty="0"/>
          </a:p>
          <a:p>
            <a:r>
              <a:rPr lang="en-GB" sz="3600" b="1" dirty="0"/>
              <a:t>......but the benefits that arise from the </a:t>
            </a:r>
          </a:p>
          <a:p>
            <a:r>
              <a:rPr lang="en-GB" sz="3600" b="1" dirty="0"/>
              <a:t>expenditure occur over several years </a:t>
            </a:r>
            <a:r>
              <a:rPr lang="en-GB" sz="3600" b="1" i="1" dirty="0"/>
              <a:t>in the </a:t>
            </a:r>
          </a:p>
          <a:p>
            <a:r>
              <a:rPr lang="en-GB" sz="3600" b="1" i="1" dirty="0"/>
              <a:t>future</a:t>
            </a:r>
            <a:r>
              <a:rPr lang="en-GB" sz="3600" b="1" dirty="0"/>
              <a:t>. </a:t>
            </a:r>
          </a:p>
          <a:p>
            <a:endParaRPr lang="en-GB" sz="3600" b="1" dirty="0"/>
          </a:p>
          <a:p>
            <a:r>
              <a:rPr lang="en-GB" sz="3600" b="1" dirty="0"/>
              <a:t>How can we judge if the </a:t>
            </a:r>
            <a:r>
              <a:rPr lang="en-GB" sz="3600" b="1" i="1" u="sng" dirty="0"/>
              <a:t>future</a:t>
            </a:r>
            <a:r>
              <a:rPr lang="en-GB" sz="3600" b="1" i="1" dirty="0"/>
              <a:t> benefits </a:t>
            </a:r>
            <a:r>
              <a:rPr lang="en-GB" sz="3600" b="1" dirty="0"/>
              <a:t>of </a:t>
            </a:r>
          </a:p>
          <a:p>
            <a:r>
              <a:rPr lang="en-GB" sz="3600" b="1" dirty="0"/>
              <a:t>such investments </a:t>
            </a:r>
            <a:r>
              <a:rPr lang="en-GB" sz="3600" b="1" i="1" dirty="0"/>
              <a:t>exceed</a:t>
            </a:r>
            <a:r>
              <a:rPr lang="en-GB" sz="3600" b="1" dirty="0"/>
              <a:t> their </a:t>
            </a:r>
            <a:r>
              <a:rPr lang="en-GB" sz="3600" b="1" i="1" u="sng" dirty="0"/>
              <a:t>current</a:t>
            </a:r>
            <a:r>
              <a:rPr lang="en-GB" sz="3600" b="1" i="1" dirty="0"/>
              <a:t> cost</a:t>
            </a:r>
            <a:r>
              <a:rPr lang="en-GB" sz="3600" b="1" dirty="0"/>
              <a:t>? .</a:t>
            </a:r>
          </a:p>
        </p:txBody>
      </p:sp>
    </p:spTree>
    <p:extLst>
      <p:ext uri="{BB962C8B-B14F-4D97-AF65-F5344CB8AC3E}">
        <p14:creationId xmlns:p14="http://schemas.microsoft.com/office/powerpoint/2010/main" val="355974203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87624" y="188640"/>
            <a:ext cx="6264696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The Time Value of Money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105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225689"/>
            <a:ext cx="84958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The starting point is to examine the idea of</a:t>
            </a:r>
          </a:p>
          <a:p>
            <a:r>
              <a:rPr lang="en-GB" sz="3600" b="1" dirty="0"/>
              <a:t>the “TIME VALUE” of money......</a:t>
            </a:r>
          </a:p>
          <a:p>
            <a:endParaRPr lang="en-GB" sz="3600" b="1" dirty="0"/>
          </a:p>
          <a:p>
            <a:r>
              <a:rPr lang="en-GB" sz="3600" b="1" dirty="0"/>
              <a:t>.....the rate of interest – or rate of “return” - that can be earned on the money (or the rate of return you </a:t>
            </a:r>
            <a:r>
              <a:rPr lang="en-GB" sz="3600" b="1" i="1" dirty="0"/>
              <a:t>want</a:t>
            </a:r>
            <a:r>
              <a:rPr lang="en-GB" sz="3600" b="1" dirty="0"/>
              <a:t> to earn on money).</a:t>
            </a:r>
          </a:p>
          <a:p>
            <a:endParaRPr lang="en-GB" sz="3600" b="1" dirty="0"/>
          </a:p>
          <a:p>
            <a:r>
              <a:rPr lang="en-GB" sz="3600" b="1" dirty="0"/>
              <a:t>....and which can used it to push the value of money </a:t>
            </a:r>
            <a:r>
              <a:rPr lang="en-GB" sz="3600" b="1" i="1" dirty="0"/>
              <a:t>backwards</a:t>
            </a:r>
            <a:r>
              <a:rPr lang="en-GB" sz="3600" b="1" dirty="0"/>
              <a:t> and </a:t>
            </a:r>
            <a:r>
              <a:rPr lang="en-GB" sz="3600" b="1" i="1" dirty="0"/>
              <a:t>forwards</a:t>
            </a:r>
            <a:r>
              <a:rPr lang="en-GB" sz="3600" b="1" dirty="0"/>
              <a:t> through</a:t>
            </a:r>
          </a:p>
          <a:p>
            <a:r>
              <a:rPr lang="en-GB" sz="3600" b="1" dirty="0"/>
              <a:t>time...						         .</a:t>
            </a:r>
          </a:p>
        </p:txBody>
      </p:sp>
    </p:spTree>
    <p:extLst>
      <p:ext uri="{BB962C8B-B14F-4D97-AF65-F5344CB8AC3E}">
        <p14:creationId xmlns:p14="http://schemas.microsoft.com/office/powerpoint/2010/main" val="338167099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106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620688"/>
            <a:ext cx="891154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Suppose that you can earn 5% interest when </a:t>
            </a:r>
          </a:p>
          <a:p>
            <a:r>
              <a:rPr lang="en-GB" sz="3600" b="1" dirty="0"/>
              <a:t>placing money on deposit in the bank... </a:t>
            </a:r>
          </a:p>
          <a:p>
            <a:r>
              <a:rPr lang="en-GB" sz="3600" b="1" dirty="0"/>
              <a:t>.....so 5% would be the </a:t>
            </a:r>
            <a:r>
              <a:rPr lang="en-GB" sz="3600" b="1" i="1" dirty="0"/>
              <a:t>time value of money</a:t>
            </a:r>
            <a:r>
              <a:rPr lang="en-GB" sz="3600" b="1" dirty="0"/>
              <a:t>. </a:t>
            </a:r>
          </a:p>
          <a:p>
            <a:endParaRPr lang="en-GB" sz="3600" b="1" dirty="0"/>
          </a:p>
          <a:p>
            <a:r>
              <a:rPr lang="en-GB" sz="3600" b="1" dirty="0"/>
              <a:t>This means that if we place $1000 on deposit </a:t>
            </a:r>
          </a:p>
          <a:p>
            <a:r>
              <a:rPr lang="en-GB" sz="3600" b="1" dirty="0"/>
              <a:t>now, for one year, we will have $1050 in </a:t>
            </a:r>
          </a:p>
          <a:p>
            <a:r>
              <a:rPr lang="en-GB" sz="3600" b="1" dirty="0"/>
              <a:t>our deposit account in 12 months time.</a:t>
            </a:r>
          </a:p>
          <a:p>
            <a:endParaRPr lang="en-GB" sz="3600" b="1" dirty="0"/>
          </a:p>
          <a:p>
            <a:r>
              <a:rPr lang="en-GB" sz="3600" b="1" dirty="0"/>
              <a:t>Thus $1050, in one year’s time, is the </a:t>
            </a:r>
          </a:p>
          <a:p>
            <a:r>
              <a:rPr lang="en-GB" sz="3600" b="1" i="1" dirty="0"/>
              <a:t>future value </a:t>
            </a:r>
            <a:r>
              <a:rPr lang="en-GB" sz="3600" b="1" dirty="0"/>
              <a:t>of $1000 </a:t>
            </a:r>
            <a:r>
              <a:rPr lang="en-GB" sz="3600" b="1" i="1" dirty="0"/>
              <a:t>now</a:t>
            </a:r>
            <a:r>
              <a:rPr lang="en-GB" sz="3600" b="1" dirty="0"/>
              <a:t>. 		         	.</a:t>
            </a:r>
          </a:p>
        </p:txBody>
      </p:sp>
    </p:spTree>
    <p:extLst>
      <p:ext uri="{BB962C8B-B14F-4D97-AF65-F5344CB8AC3E}">
        <p14:creationId xmlns:p14="http://schemas.microsoft.com/office/powerpoint/2010/main" val="350280683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107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620688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The mathematics behind this analysis is the COMPOUNDING FACTOR:</a:t>
            </a:r>
          </a:p>
          <a:p>
            <a:endParaRPr lang="en-GB" sz="3600" b="1" dirty="0"/>
          </a:p>
          <a:p>
            <a:r>
              <a:rPr lang="en-GB" sz="3600" b="1" dirty="0"/>
              <a:t>Where:  “</a:t>
            </a:r>
            <a:r>
              <a:rPr lang="en-GB" sz="3600" b="1" dirty="0" err="1"/>
              <a:t>i</a:t>
            </a:r>
            <a:r>
              <a:rPr lang="en-GB" sz="3600" b="1" dirty="0"/>
              <a:t>” is the </a:t>
            </a:r>
            <a:r>
              <a:rPr lang="en-GB" sz="3600" b="1" i="1" dirty="0"/>
              <a:t>time value of money</a:t>
            </a:r>
            <a:r>
              <a:rPr lang="en-GB" sz="3600" b="1" dirty="0"/>
              <a:t>, and “N” is the </a:t>
            </a:r>
            <a:r>
              <a:rPr lang="en-GB" sz="3600" b="1" i="1" dirty="0"/>
              <a:t>number of years forward in time</a:t>
            </a:r>
            <a:r>
              <a:rPr lang="en-GB" sz="3600" b="1" dirty="0"/>
              <a:t>, from the present, that you want to push the value of the money. Therefore: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580112" y="1340768"/>
            <a:ext cx="2232248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[1  +  </a:t>
            </a:r>
            <a:r>
              <a:rPr lang="en-GB" sz="3600" b="1" dirty="0" err="1">
                <a:solidFill>
                  <a:schemeClr val="tx1"/>
                </a:solidFill>
              </a:rPr>
              <a:t>i</a:t>
            </a:r>
            <a:r>
              <a:rPr lang="en-GB" sz="3600" b="1" dirty="0">
                <a:solidFill>
                  <a:schemeClr val="tx1"/>
                </a:solidFill>
              </a:rPr>
              <a:t>]</a:t>
            </a:r>
            <a:r>
              <a:rPr lang="en-GB" sz="3600" b="1" baseline="30000" dirty="0">
                <a:solidFill>
                  <a:schemeClr val="tx1"/>
                </a:solidFill>
              </a:rPr>
              <a:t>N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9512" y="5085184"/>
            <a:ext cx="8352928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Present Value  x [1  +  </a:t>
            </a:r>
            <a:r>
              <a:rPr lang="en-GB" sz="3600" b="1" dirty="0" err="1">
                <a:solidFill>
                  <a:schemeClr val="tx1"/>
                </a:solidFill>
              </a:rPr>
              <a:t>i</a:t>
            </a:r>
            <a:r>
              <a:rPr lang="en-GB" sz="3600" b="1" dirty="0">
                <a:solidFill>
                  <a:schemeClr val="tx1"/>
                </a:solidFill>
              </a:rPr>
              <a:t>]</a:t>
            </a:r>
            <a:r>
              <a:rPr lang="en-GB" sz="3600" b="1" baseline="30000" dirty="0">
                <a:solidFill>
                  <a:schemeClr val="tx1"/>
                </a:solidFill>
              </a:rPr>
              <a:t>N </a:t>
            </a:r>
            <a:r>
              <a:rPr lang="en-GB" sz="3600" b="1" dirty="0">
                <a:solidFill>
                  <a:schemeClr val="tx1"/>
                </a:solidFill>
              </a:rPr>
              <a:t> = Future Value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6456" y="630932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179857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108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51520" y="836712"/>
            <a:ext cx="87129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In our example:</a:t>
            </a:r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....and so, if we were to place the $1000 on deposit for 8 years, then its future value in </a:t>
            </a:r>
          </a:p>
          <a:p>
            <a:r>
              <a:rPr lang="en-GB" sz="3600" b="1" dirty="0"/>
              <a:t>8 years time would be: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1520" y="1628800"/>
            <a:ext cx="8712968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$1000 Now  x [1  +  0.05]</a:t>
            </a:r>
            <a:r>
              <a:rPr lang="en-GB" sz="3600" b="1" baseline="30000" dirty="0">
                <a:solidFill>
                  <a:schemeClr val="tx1"/>
                </a:solidFill>
              </a:rPr>
              <a:t>1</a:t>
            </a:r>
            <a:r>
              <a:rPr lang="en-GB" sz="3600" b="1" dirty="0">
                <a:solidFill>
                  <a:schemeClr val="tx1"/>
                </a:solidFill>
              </a:rPr>
              <a:t>  =  $1050 at 1 Year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7504" y="5157192"/>
            <a:ext cx="8856984" cy="12961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/>
          </a:p>
          <a:p>
            <a:r>
              <a:rPr lang="en-GB" sz="3600" b="1" dirty="0">
                <a:solidFill>
                  <a:schemeClr val="tx1"/>
                </a:solidFill>
              </a:rPr>
              <a:t>$1000 Now  x [1  +  0.05]</a:t>
            </a:r>
            <a:r>
              <a:rPr lang="en-GB" sz="3600" b="1" baseline="30000" dirty="0">
                <a:solidFill>
                  <a:schemeClr val="tx1"/>
                </a:solidFill>
              </a:rPr>
              <a:t>8</a:t>
            </a:r>
            <a:r>
              <a:rPr lang="en-GB" sz="3600" b="1" dirty="0">
                <a:solidFill>
                  <a:schemeClr val="tx1"/>
                </a:solidFill>
              </a:rPr>
              <a:t>  =  </a:t>
            </a:r>
          </a:p>
          <a:p>
            <a:r>
              <a:rPr lang="en-GB" sz="3600" b="1" dirty="0">
                <a:solidFill>
                  <a:schemeClr val="tx1"/>
                </a:solidFill>
              </a:rPr>
              <a:t>					   $1477.50 at Year 8</a:t>
            </a:r>
          </a:p>
          <a:p>
            <a:pPr algn="ctr"/>
            <a:endParaRPr lang="en-GB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748464" y="638132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435115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109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79512" y="476672"/>
            <a:ext cx="905029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In other words: $1000 x 1.05</a:t>
            </a:r>
            <a:r>
              <a:rPr lang="en-GB" sz="3600" b="1" baseline="30000" dirty="0"/>
              <a:t>8</a:t>
            </a:r>
            <a:r>
              <a:rPr lang="en-GB" sz="3600" b="1" dirty="0"/>
              <a:t> = $1477.50</a:t>
            </a:r>
          </a:p>
          <a:p>
            <a:endParaRPr lang="en-GB" sz="3600" b="1" dirty="0"/>
          </a:p>
          <a:p>
            <a:r>
              <a:rPr lang="en-GB" sz="3600" b="1" dirty="0"/>
              <a:t>...where the </a:t>
            </a:r>
            <a:r>
              <a:rPr lang="en-GB" sz="3600" b="1" i="1" dirty="0"/>
              <a:t>compounding factor</a:t>
            </a:r>
            <a:r>
              <a:rPr lang="en-GB" sz="3600" b="1" dirty="0"/>
              <a:t> 1.05</a:t>
            </a:r>
            <a:r>
              <a:rPr lang="en-GB" sz="3600" b="1" baseline="30000" dirty="0"/>
              <a:t>8</a:t>
            </a:r>
            <a:r>
              <a:rPr lang="en-GB" sz="3600" b="1" dirty="0"/>
              <a:t> can</a:t>
            </a:r>
          </a:p>
          <a:p>
            <a:r>
              <a:rPr lang="en-GB" sz="3600" b="1" dirty="0"/>
              <a:t>be calculated on a “scientific” calculator using </a:t>
            </a:r>
          </a:p>
          <a:p>
            <a:r>
              <a:rPr lang="en-GB" sz="3600" b="1" dirty="0"/>
              <a:t>the “power” button: </a:t>
            </a:r>
          </a:p>
          <a:p>
            <a:endParaRPr lang="en-GB" sz="3600" b="1" dirty="0"/>
          </a:p>
          <a:p>
            <a:r>
              <a:rPr lang="en-GB" sz="3600" b="1" dirty="0"/>
              <a:t>as: 1.05</a:t>
            </a:r>
            <a:r>
              <a:rPr lang="en-GB" sz="3600" b="1" baseline="30000" dirty="0"/>
              <a:t>8</a:t>
            </a:r>
            <a:r>
              <a:rPr lang="en-GB" sz="3600" b="1" dirty="0"/>
              <a:t> = 1.4775</a:t>
            </a:r>
          </a:p>
          <a:p>
            <a:endParaRPr lang="en-GB" sz="3600" b="1" dirty="0"/>
          </a:p>
          <a:p>
            <a:r>
              <a:rPr lang="en-GB" sz="3600" b="1" dirty="0"/>
              <a:t>Therefore: $1000 x 1.4775 = $1477.50		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499992" y="2780928"/>
            <a:ext cx="2736304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X</a:t>
            </a:r>
            <a:r>
              <a:rPr lang="en-GB" sz="3200" b="1" baseline="30000" dirty="0">
                <a:solidFill>
                  <a:schemeClr val="tx1"/>
                </a:solidFill>
              </a:rPr>
              <a:t>Y</a:t>
            </a:r>
            <a:r>
              <a:rPr lang="en-GB" sz="3200" b="1" dirty="0">
                <a:solidFill>
                  <a:schemeClr val="tx1"/>
                </a:solidFill>
              </a:rPr>
              <a:t> or X</a:t>
            </a:r>
            <a:r>
              <a:rPr lang="en-GB" sz="3200" b="1" baseline="30000" dirty="0">
                <a:solidFill>
                  <a:schemeClr val="tx1"/>
                </a:solidFill>
              </a:rPr>
              <a:t>▪</a:t>
            </a:r>
            <a:r>
              <a:rPr lang="en-GB" sz="3200" b="1" dirty="0">
                <a:solidFill>
                  <a:schemeClr val="tx1"/>
                </a:solidFill>
              </a:rPr>
              <a:t> or ^</a:t>
            </a:r>
          </a:p>
        </p:txBody>
      </p:sp>
    </p:spTree>
    <p:extLst>
      <p:ext uri="{BB962C8B-B14F-4D97-AF65-F5344CB8AC3E}">
        <p14:creationId xmlns:p14="http://schemas.microsoft.com/office/powerpoint/2010/main" val="322364124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332656"/>
            <a:ext cx="887364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However, in other countries, the interests</a:t>
            </a:r>
          </a:p>
          <a:p>
            <a:r>
              <a:rPr lang="en-GB" sz="3600" b="1" dirty="0"/>
              <a:t>of the </a:t>
            </a:r>
            <a:r>
              <a:rPr lang="en-GB" sz="3600" b="1" i="1" dirty="0"/>
              <a:t>company’s employees</a:t>
            </a:r>
            <a:r>
              <a:rPr lang="en-GB" sz="3600" b="1" dirty="0"/>
              <a:t>, in particular,  </a:t>
            </a:r>
          </a:p>
          <a:p>
            <a:r>
              <a:rPr lang="en-GB" sz="3600" b="1" dirty="0"/>
              <a:t>were put forward much more strongly. </a:t>
            </a:r>
          </a:p>
          <a:p>
            <a:endParaRPr lang="en-GB" sz="3600" b="1" dirty="0"/>
          </a:p>
          <a:p>
            <a:r>
              <a:rPr lang="en-GB" sz="3600" b="1" dirty="0"/>
              <a:t>For instance, in Germany, employees of large </a:t>
            </a:r>
          </a:p>
          <a:p>
            <a:r>
              <a:rPr lang="en-GB" sz="3600" b="1" dirty="0"/>
              <a:t>companies appointed </a:t>
            </a:r>
            <a:r>
              <a:rPr lang="en-GB" sz="3600" b="1" i="1" dirty="0"/>
              <a:t>half</a:t>
            </a:r>
            <a:r>
              <a:rPr lang="en-GB" sz="3600" b="1" dirty="0"/>
              <a:t> of the Board of </a:t>
            </a:r>
          </a:p>
          <a:p>
            <a:r>
              <a:rPr lang="en-GB" sz="3600" b="1" dirty="0"/>
              <a:t>Directors,</a:t>
            </a:r>
          </a:p>
          <a:p>
            <a:endParaRPr lang="en-GB" sz="3600" b="1" dirty="0"/>
          </a:p>
          <a:p>
            <a:r>
              <a:rPr lang="en-GB" sz="3600" b="1" dirty="0"/>
              <a:t>....and so employee interests played a major</a:t>
            </a:r>
          </a:p>
          <a:p>
            <a:r>
              <a:rPr lang="en-GB" sz="3600" b="1" dirty="0"/>
              <a:t>part in management decisions.                        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8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110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8569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Just as the </a:t>
            </a:r>
            <a:r>
              <a:rPr lang="en-GB" sz="3600" b="1" i="1" dirty="0"/>
              <a:t>compounding factor </a:t>
            </a:r>
            <a:r>
              <a:rPr lang="en-GB" sz="3600" b="1" dirty="0"/>
              <a:t>can be used to find the </a:t>
            </a:r>
            <a:r>
              <a:rPr lang="en-GB" sz="3600" b="1" i="1" dirty="0"/>
              <a:t>future value </a:t>
            </a:r>
            <a:r>
              <a:rPr lang="en-GB" sz="3600" b="1" dirty="0"/>
              <a:t>of money....</a:t>
            </a:r>
          </a:p>
          <a:p>
            <a:endParaRPr lang="en-GB" sz="3600" b="1" dirty="0"/>
          </a:p>
          <a:p>
            <a:r>
              <a:rPr lang="en-GB" sz="3600" b="1" dirty="0"/>
              <a:t>...so the DISCOUNTING FACTOR can be used to find the value </a:t>
            </a:r>
            <a:r>
              <a:rPr lang="en-GB" sz="3600" b="1" i="1" dirty="0"/>
              <a:t>now</a:t>
            </a:r>
            <a:r>
              <a:rPr lang="en-GB" sz="3600" b="1" dirty="0"/>
              <a:t> / the </a:t>
            </a:r>
            <a:r>
              <a:rPr lang="en-GB" sz="3600" b="1" i="1" dirty="0"/>
              <a:t>present value</a:t>
            </a:r>
            <a:r>
              <a:rPr lang="en-GB" sz="3600" b="1" dirty="0"/>
              <a:t> of </a:t>
            </a:r>
            <a:r>
              <a:rPr lang="en-GB" sz="3600" b="1" i="1" dirty="0"/>
              <a:t>future</a:t>
            </a:r>
            <a:r>
              <a:rPr lang="en-GB" sz="3600" b="1" dirty="0"/>
              <a:t> amounts of money, </a:t>
            </a:r>
          </a:p>
          <a:p>
            <a:endParaRPr lang="en-GB" sz="3600" b="1" dirty="0"/>
          </a:p>
          <a:p>
            <a:r>
              <a:rPr lang="en-GB" sz="3600" b="1" dirty="0"/>
              <a:t>....where the discount factor is:</a:t>
            </a:r>
          </a:p>
          <a:p>
            <a:r>
              <a:rPr lang="en-GB" sz="3600" b="1" dirty="0"/>
              <a:t>								           .			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444208" y="4005064"/>
            <a:ext cx="2160240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/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[1 + </a:t>
            </a:r>
            <a:r>
              <a:rPr lang="en-GB" sz="3600" b="1" dirty="0" err="1">
                <a:solidFill>
                  <a:schemeClr val="tx1"/>
                </a:solidFill>
              </a:rPr>
              <a:t>i</a:t>
            </a:r>
            <a:r>
              <a:rPr lang="en-GB" sz="3600" b="1" dirty="0">
                <a:solidFill>
                  <a:schemeClr val="tx1"/>
                </a:solidFill>
              </a:rPr>
              <a:t>] </a:t>
            </a:r>
            <a:r>
              <a:rPr lang="en-GB" sz="3600" b="1" baseline="30000" dirty="0">
                <a:solidFill>
                  <a:schemeClr val="tx1"/>
                </a:solidFill>
              </a:rPr>
              <a:t>– N</a:t>
            </a:r>
            <a:r>
              <a:rPr lang="en-GB" sz="3600" b="1" dirty="0">
                <a:solidFill>
                  <a:schemeClr val="tx1"/>
                </a:solidFill>
              </a:rPr>
              <a:t>  </a:t>
            </a:r>
            <a:endParaRPr lang="en-GB" sz="3600" b="1" baseline="30000" dirty="0">
              <a:solidFill>
                <a:schemeClr val="tx1"/>
              </a:solidFill>
            </a:endParaRPr>
          </a:p>
          <a:p>
            <a:pPr algn="ctr"/>
            <a:endParaRPr lang="en-GB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748464" y="638132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989582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111</a:t>
            </a:fld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5076056" y="1268760"/>
            <a:ext cx="3456384" cy="9361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>
              <a:solidFill>
                <a:srgbClr val="FF0000"/>
              </a:solidFill>
            </a:endParaRPr>
          </a:p>
          <a:p>
            <a:pPr algn="ctr"/>
            <a:r>
              <a:rPr lang="en-GB" sz="4400" b="1" dirty="0">
                <a:solidFill>
                  <a:schemeClr val="tx1"/>
                </a:solidFill>
              </a:rPr>
              <a:t>[1 + </a:t>
            </a:r>
            <a:r>
              <a:rPr lang="en-GB" sz="4400" b="1" dirty="0" err="1">
                <a:solidFill>
                  <a:schemeClr val="tx1"/>
                </a:solidFill>
              </a:rPr>
              <a:t>i</a:t>
            </a:r>
            <a:r>
              <a:rPr lang="en-GB" sz="4400" b="1" dirty="0">
                <a:solidFill>
                  <a:schemeClr val="tx1"/>
                </a:solidFill>
              </a:rPr>
              <a:t>] </a:t>
            </a:r>
            <a:r>
              <a:rPr lang="en-GB" sz="4400" b="1" baseline="30000" dirty="0">
                <a:solidFill>
                  <a:schemeClr val="tx1"/>
                </a:solidFill>
              </a:rPr>
              <a:t>– N</a:t>
            </a:r>
            <a:r>
              <a:rPr lang="en-GB" sz="4400" b="1" dirty="0">
                <a:solidFill>
                  <a:schemeClr val="tx1"/>
                </a:solidFill>
              </a:rPr>
              <a:t>  </a:t>
            </a:r>
            <a:endParaRPr lang="en-GB" sz="4400" b="1" baseline="30000" dirty="0">
              <a:solidFill>
                <a:schemeClr val="tx1"/>
              </a:solidFill>
            </a:endParaRPr>
          </a:p>
          <a:p>
            <a:pPr algn="ctr"/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5013176"/>
            <a:ext cx="3672408" cy="1628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...and is often called the "Discount Rate"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31840" y="4005858"/>
            <a:ext cx="794" cy="93531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31840" y="4005064"/>
            <a:ext cx="208823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220072" y="3573016"/>
            <a:ext cx="0" cy="4320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987824" y="2564904"/>
            <a:ext cx="7380828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600" b="1" dirty="0"/>
              <a:t>where </a:t>
            </a:r>
            <a:r>
              <a:rPr lang="en-GB" sz="3600" b="1" dirty="0" err="1"/>
              <a:t>i</a:t>
            </a:r>
            <a:r>
              <a:rPr lang="en-GB" sz="3600" b="1" dirty="0"/>
              <a:t> =</a:t>
            </a:r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         - N = Number of years	</a:t>
            </a:r>
          </a:p>
          <a:p>
            <a:r>
              <a:rPr lang="en-GB" sz="3600" b="1" i="1" dirty="0"/>
              <a:t>                   back in time</a:t>
            </a:r>
            <a:r>
              <a:rPr lang="en-GB" sz="3600" b="1" dirty="0"/>
              <a:t> the </a:t>
            </a:r>
          </a:p>
          <a:p>
            <a:r>
              <a:rPr lang="en-GB" sz="3600" b="1" dirty="0"/>
              <a:t>                   money is brought.</a:t>
            </a:r>
          </a:p>
          <a:p>
            <a:endParaRPr lang="en-GB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748464" y="6381328"/>
            <a:ext cx="293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404664"/>
            <a:ext cx="5256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Discounting Factor......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148064" y="2564904"/>
            <a:ext cx="3528392" cy="115212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600" b="1" dirty="0">
              <a:solidFill>
                <a:srgbClr val="FF0000"/>
              </a:solidFill>
            </a:endParaRPr>
          </a:p>
          <a:p>
            <a:r>
              <a:rPr lang="en-GB" sz="3600" b="1" dirty="0">
                <a:solidFill>
                  <a:srgbClr val="FF0000"/>
                </a:solidFill>
              </a:rPr>
              <a:t>   </a:t>
            </a:r>
            <a:r>
              <a:rPr lang="en-GB" sz="3600" b="1" dirty="0">
                <a:solidFill>
                  <a:schemeClr val="tx1"/>
                </a:solidFill>
              </a:rPr>
              <a:t>time value of</a:t>
            </a:r>
          </a:p>
          <a:p>
            <a:r>
              <a:rPr lang="en-GB" sz="3600" b="1" dirty="0">
                <a:solidFill>
                  <a:schemeClr val="tx1"/>
                </a:solidFill>
              </a:rPr>
              <a:t> 	money</a:t>
            </a:r>
            <a:r>
              <a:rPr lang="en-GB" sz="3600" b="1" dirty="0"/>
              <a:t>, and</a:t>
            </a:r>
          </a:p>
          <a:p>
            <a:pPr algn="ctr"/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323493934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/>
      <p:bldP spid="16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112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79512" y="764704"/>
            <a:ext cx="871296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We know that the </a:t>
            </a:r>
            <a:r>
              <a:rPr lang="en-GB" sz="3600" b="1" i="1" dirty="0"/>
              <a:t>present value </a:t>
            </a:r>
            <a:r>
              <a:rPr lang="en-GB" sz="3600" b="1" dirty="0"/>
              <a:t>of $1477.50 in 8 years time is $1000, but this can be </a:t>
            </a:r>
            <a:r>
              <a:rPr lang="en-GB" sz="3600" b="1" i="1" dirty="0"/>
              <a:t>calculated </a:t>
            </a:r>
            <a:r>
              <a:rPr lang="en-GB" sz="3600" b="1" dirty="0"/>
              <a:t>by using the discounting factor:</a:t>
            </a:r>
          </a:p>
          <a:p>
            <a:endParaRPr lang="en-GB" sz="3600" b="1" dirty="0"/>
          </a:p>
          <a:p>
            <a:endParaRPr lang="en-GB" sz="3600" b="1" dirty="0"/>
          </a:p>
          <a:p>
            <a:endParaRPr lang="en-GB" b="1" dirty="0"/>
          </a:p>
          <a:p>
            <a:endParaRPr lang="en-GB" sz="3600" b="1" dirty="0"/>
          </a:p>
          <a:p>
            <a:r>
              <a:rPr lang="en-GB" sz="3600" b="1" dirty="0"/>
              <a:t>where 1.05</a:t>
            </a:r>
            <a:r>
              <a:rPr lang="en-GB" sz="3600" b="1" baseline="30000" dirty="0"/>
              <a:t>-8 </a:t>
            </a:r>
            <a:r>
              <a:rPr lang="en-GB" sz="3600" b="1" dirty="0"/>
              <a:t> can also be found by using the calculator’s power button, or by using the </a:t>
            </a:r>
            <a:r>
              <a:rPr lang="en-GB" sz="3600" b="1" i="1" dirty="0"/>
              <a:t>DISCOUNT FACTOR </a:t>
            </a:r>
            <a:r>
              <a:rPr lang="en-GB" sz="3600" b="1" dirty="0"/>
              <a:t>tables......					  						     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79512" y="2564904"/>
            <a:ext cx="8784976" cy="13681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$1477.50 at Yr. 8  x  [1 + 0.05] </a:t>
            </a:r>
            <a:r>
              <a:rPr lang="en-GB" sz="3600" b="1" baseline="30000" dirty="0">
                <a:solidFill>
                  <a:schemeClr val="tx1"/>
                </a:solidFill>
              </a:rPr>
              <a:t>-8</a:t>
            </a:r>
            <a:r>
              <a:rPr lang="en-GB" sz="3600" b="1" dirty="0">
                <a:solidFill>
                  <a:schemeClr val="tx1"/>
                </a:solidFill>
              </a:rPr>
              <a:t> = $1000 now</a:t>
            </a:r>
          </a:p>
        </p:txBody>
      </p:sp>
      <p:sp>
        <p:nvSpPr>
          <p:cNvPr id="5" name="Freeform 4"/>
          <p:cNvSpPr/>
          <p:nvPr/>
        </p:nvSpPr>
        <p:spPr>
          <a:xfrm>
            <a:off x="3859731" y="2781701"/>
            <a:ext cx="2530258" cy="1270535"/>
          </a:xfrm>
          <a:custGeom>
            <a:avLst/>
            <a:gdLst>
              <a:gd name="connsiteX0" fmla="*/ 1857675 w 2530258"/>
              <a:gd name="connsiteY0" fmla="*/ 115503 h 1270535"/>
              <a:gd name="connsiteX1" fmla="*/ 1819174 w 2530258"/>
              <a:gd name="connsiteY1" fmla="*/ 105878 h 1270535"/>
              <a:gd name="connsiteX2" fmla="*/ 1771048 w 2530258"/>
              <a:gd name="connsiteY2" fmla="*/ 96253 h 1270535"/>
              <a:gd name="connsiteX3" fmla="*/ 1742172 w 2530258"/>
              <a:gd name="connsiteY3" fmla="*/ 86627 h 1270535"/>
              <a:gd name="connsiteX4" fmla="*/ 1694046 w 2530258"/>
              <a:gd name="connsiteY4" fmla="*/ 77002 h 1270535"/>
              <a:gd name="connsiteX5" fmla="*/ 1636294 w 2530258"/>
              <a:gd name="connsiteY5" fmla="*/ 57752 h 1270535"/>
              <a:gd name="connsiteX6" fmla="*/ 1559292 w 2530258"/>
              <a:gd name="connsiteY6" fmla="*/ 48126 h 1270535"/>
              <a:gd name="connsiteX7" fmla="*/ 1443789 w 2530258"/>
              <a:gd name="connsiteY7" fmla="*/ 38501 h 1270535"/>
              <a:gd name="connsiteX8" fmla="*/ 1386037 w 2530258"/>
              <a:gd name="connsiteY8" fmla="*/ 28876 h 1270535"/>
              <a:gd name="connsiteX9" fmla="*/ 1126155 w 2530258"/>
              <a:gd name="connsiteY9" fmla="*/ 0 h 1270535"/>
              <a:gd name="connsiteX10" fmla="*/ 625642 w 2530258"/>
              <a:gd name="connsiteY10" fmla="*/ 9625 h 1270535"/>
              <a:gd name="connsiteX11" fmla="*/ 558265 w 2530258"/>
              <a:gd name="connsiteY11" fmla="*/ 38501 h 1270535"/>
              <a:gd name="connsiteX12" fmla="*/ 519764 w 2530258"/>
              <a:gd name="connsiteY12" fmla="*/ 48126 h 1270535"/>
              <a:gd name="connsiteX13" fmla="*/ 413886 w 2530258"/>
              <a:gd name="connsiteY13" fmla="*/ 67377 h 1270535"/>
              <a:gd name="connsiteX14" fmla="*/ 317633 w 2530258"/>
              <a:gd name="connsiteY14" fmla="*/ 105878 h 1270535"/>
              <a:gd name="connsiteX15" fmla="*/ 288757 w 2530258"/>
              <a:gd name="connsiteY15" fmla="*/ 115503 h 1270535"/>
              <a:gd name="connsiteX16" fmla="*/ 221381 w 2530258"/>
              <a:gd name="connsiteY16" fmla="*/ 154004 h 1270535"/>
              <a:gd name="connsiteX17" fmla="*/ 192505 w 2530258"/>
              <a:gd name="connsiteY17" fmla="*/ 173255 h 1270535"/>
              <a:gd name="connsiteX18" fmla="*/ 154004 w 2530258"/>
              <a:gd name="connsiteY18" fmla="*/ 192505 h 1270535"/>
              <a:gd name="connsiteX19" fmla="*/ 105877 w 2530258"/>
              <a:gd name="connsiteY19" fmla="*/ 221381 h 1270535"/>
              <a:gd name="connsiteX20" fmla="*/ 48126 w 2530258"/>
              <a:gd name="connsiteY20" fmla="*/ 317634 h 1270535"/>
              <a:gd name="connsiteX21" fmla="*/ 38501 w 2530258"/>
              <a:gd name="connsiteY21" fmla="*/ 356135 h 1270535"/>
              <a:gd name="connsiteX22" fmla="*/ 19250 w 2530258"/>
              <a:gd name="connsiteY22" fmla="*/ 413886 h 1270535"/>
              <a:gd name="connsiteX23" fmla="*/ 0 w 2530258"/>
              <a:gd name="connsiteY23" fmla="*/ 481263 h 1270535"/>
              <a:gd name="connsiteX24" fmla="*/ 9625 w 2530258"/>
              <a:gd name="connsiteY24" fmla="*/ 664143 h 1270535"/>
              <a:gd name="connsiteX25" fmla="*/ 38501 w 2530258"/>
              <a:gd name="connsiteY25" fmla="*/ 731520 h 1270535"/>
              <a:gd name="connsiteX26" fmla="*/ 57751 w 2530258"/>
              <a:gd name="connsiteY26" fmla="*/ 789272 h 1270535"/>
              <a:gd name="connsiteX27" fmla="*/ 67376 w 2530258"/>
              <a:gd name="connsiteY27" fmla="*/ 837398 h 1270535"/>
              <a:gd name="connsiteX28" fmla="*/ 86627 w 2530258"/>
              <a:gd name="connsiteY28" fmla="*/ 895150 h 1270535"/>
              <a:gd name="connsiteX29" fmla="*/ 96252 w 2530258"/>
              <a:gd name="connsiteY29" fmla="*/ 924025 h 1270535"/>
              <a:gd name="connsiteX30" fmla="*/ 115503 w 2530258"/>
              <a:gd name="connsiteY30" fmla="*/ 981777 h 1270535"/>
              <a:gd name="connsiteX31" fmla="*/ 125128 w 2530258"/>
              <a:gd name="connsiteY31" fmla="*/ 1010653 h 1270535"/>
              <a:gd name="connsiteX32" fmla="*/ 144378 w 2530258"/>
              <a:gd name="connsiteY32" fmla="*/ 1039528 h 1270535"/>
              <a:gd name="connsiteX33" fmla="*/ 173254 w 2530258"/>
              <a:gd name="connsiteY33" fmla="*/ 1078030 h 1270535"/>
              <a:gd name="connsiteX34" fmla="*/ 211755 w 2530258"/>
              <a:gd name="connsiteY34" fmla="*/ 1097280 h 1270535"/>
              <a:gd name="connsiteX35" fmla="*/ 231006 w 2530258"/>
              <a:gd name="connsiteY35" fmla="*/ 1126156 h 1270535"/>
              <a:gd name="connsiteX36" fmla="*/ 308008 w 2530258"/>
              <a:gd name="connsiteY36" fmla="*/ 1155032 h 1270535"/>
              <a:gd name="connsiteX37" fmla="*/ 336884 w 2530258"/>
              <a:gd name="connsiteY37" fmla="*/ 1174282 h 1270535"/>
              <a:gd name="connsiteX38" fmla="*/ 413886 w 2530258"/>
              <a:gd name="connsiteY38" fmla="*/ 1193533 h 1270535"/>
              <a:gd name="connsiteX39" fmla="*/ 452387 w 2530258"/>
              <a:gd name="connsiteY39" fmla="*/ 1203158 h 1270535"/>
              <a:gd name="connsiteX40" fmla="*/ 529389 w 2530258"/>
              <a:gd name="connsiteY40" fmla="*/ 1212783 h 1270535"/>
              <a:gd name="connsiteX41" fmla="*/ 596766 w 2530258"/>
              <a:gd name="connsiteY41" fmla="*/ 1232034 h 1270535"/>
              <a:gd name="connsiteX42" fmla="*/ 673768 w 2530258"/>
              <a:gd name="connsiteY42" fmla="*/ 1251284 h 1270535"/>
              <a:gd name="connsiteX43" fmla="*/ 731520 w 2530258"/>
              <a:gd name="connsiteY43" fmla="*/ 1270535 h 1270535"/>
              <a:gd name="connsiteX44" fmla="*/ 1203157 w 2530258"/>
              <a:gd name="connsiteY44" fmla="*/ 1260910 h 1270535"/>
              <a:gd name="connsiteX45" fmla="*/ 1366787 w 2530258"/>
              <a:gd name="connsiteY45" fmla="*/ 1232034 h 1270535"/>
              <a:gd name="connsiteX46" fmla="*/ 1424538 w 2530258"/>
              <a:gd name="connsiteY46" fmla="*/ 1222408 h 1270535"/>
              <a:gd name="connsiteX47" fmla="*/ 1501541 w 2530258"/>
              <a:gd name="connsiteY47" fmla="*/ 1193533 h 1270535"/>
              <a:gd name="connsiteX48" fmla="*/ 1607418 w 2530258"/>
              <a:gd name="connsiteY48" fmla="*/ 1174282 h 1270535"/>
              <a:gd name="connsiteX49" fmla="*/ 1645920 w 2530258"/>
              <a:gd name="connsiteY49" fmla="*/ 1164657 h 1270535"/>
              <a:gd name="connsiteX50" fmla="*/ 1713296 w 2530258"/>
              <a:gd name="connsiteY50" fmla="*/ 1135781 h 1270535"/>
              <a:gd name="connsiteX51" fmla="*/ 1742172 w 2530258"/>
              <a:gd name="connsiteY51" fmla="*/ 1126156 h 1270535"/>
              <a:gd name="connsiteX52" fmla="*/ 1809549 w 2530258"/>
              <a:gd name="connsiteY52" fmla="*/ 1087655 h 1270535"/>
              <a:gd name="connsiteX53" fmla="*/ 1838425 w 2530258"/>
              <a:gd name="connsiteY53" fmla="*/ 1078030 h 1270535"/>
              <a:gd name="connsiteX54" fmla="*/ 1905802 w 2530258"/>
              <a:gd name="connsiteY54" fmla="*/ 1029903 h 1270535"/>
              <a:gd name="connsiteX55" fmla="*/ 1963553 w 2530258"/>
              <a:gd name="connsiteY55" fmla="*/ 981777 h 1270535"/>
              <a:gd name="connsiteX56" fmla="*/ 2011680 w 2530258"/>
              <a:gd name="connsiteY56" fmla="*/ 933651 h 1270535"/>
              <a:gd name="connsiteX57" fmla="*/ 2098307 w 2530258"/>
              <a:gd name="connsiteY57" fmla="*/ 866274 h 1270535"/>
              <a:gd name="connsiteX58" fmla="*/ 2136808 w 2530258"/>
              <a:gd name="connsiteY58" fmla="*/ 818147 h 1270535"/>
              <a:gd name="connsiteX59" fmla="*/ 2165684 w 2530258"/>
              <a:gd name="connsiteY59" fmla="*/ 779646 h 1270535"/>
              <a:gd name="connsiteX60" fmla="*/ 2233061 w 2530258"/>
              <a:gd name="connsiteY60" fmla="*/ 731520 h 1270535"/>
              <a:gd name="connsiteX61" fmla="*/ 2281187 w 2530258"/>
              <a:gd name="connsiteY61" fmla="*/ 673768 h 1270535"/>
              <a:gd name="connsiteX62" fmla="*/ 2319688 w 2530258"/>
              <a:gd name="connsiteY62" fmla="*/ 616017 h 1270535"/>
              <a:gd name="connsiteX63" fmla="*/ 2377440 w 2530258"/>
              <a:gd name="connsiteY63" fmla="*/ 548640 h 1270535"/>
              <a:gd name="connsiteX64" fmla="*/ 2425566 w 2530258"/>
              <a:gd name="connsiteY64" fmla="*/ 490888 h 1270535"/>
              <a:gd name="connsiteX65" fmla="*/ 2435191 w 2530258"/>
              <a:gd name="connsiteY65" fmla="*/ 462013 h 1270535"/>
              <a:gd name="connsiteX66" fmla="*/ 2473692 w 2530258"/>
              <a:gd name="connsiteY66" fmla="*/ 404261 h 1270535"/>
              <a:gd name="connsiteX67" fmla="*/ 2492943 w 2530258"/>
              <a:gd name="connsiteY67" fmla="*/ 336884 h 1270535"/>
              <a:gd name="connsiteX68" fmla="*/ 2521818 w 2530258"/>
              <a:gd name="connsiteY68" fmla="*/ 279133 h 1270535"/>
              <a:gd name="connsiteX69" fmla="*/ 2512193 w 2530258"/>
              <a:gd name="connsiteY69" fmla="*/ 173255 h 1270535"/>
              <a:gd name="connsiteX70" fmla="*/ 2483317 w 2530258"/>
              <a:gd name="connsiteY70" fmla="*/ 154004 h 1270535"/>
              <a:gd name="connsiteX71" fmla="*/ 2425566 w 2530258"/>
              <a:gd name="connsiteY71" fmla="*/ 134754 h 1270535"/>
              <a:gd name="connsiteX72" fmla="*/ 2261936 w 2530258"/>
              <a:gd name="connsiteY72" fmla="*/ 115503 h 1270535"/>
              <a:gd name="connsiteX73" fmla="*/ 2117557 w 2530258"/>
              <a:gd name="connsiteY73" fmla="*/ 96253 h 1270535"/>
              <a:gd name="connsiteX74" fmla="*/ 2059806 w 2530258"/>
              <a:gd name="connsiteY74" fmla="*/ 86627 h 1270535"/>
              <a:gd name="connsiteX75" fmla="*/ 1867301 w 2530258"/>
              <a:gd name="connsiteY75" fmla="*/ 67377 h 1270535"/>
              <a:gd name="connsiteX76" fmla="*/ 1617044 w 2530258"/>
              <a:gd name="connsiteY76" fmla="*/ 77002 h 1270535"/>
              <a:gd name="connsiteX77" fmla="*/ 1559292 w 2530258"/>
              <a:gd name="connsiteY77" fmla="*/ 96253 h 1270535"/>
              <a:gd name="connsiteX78" fmla="*/ 1530416 w 2530258"/>
              <a:gd name="connsiteY78" fmla="*/ 105878 h 1270535"/>
              <a:gd name="connsiteX79" fmla="*/ 1491915 w 2530258"/>
              <a:gd name="connsiteY79" fmla="*/ 134754 h 1270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30258" h="1270535">
                <a:moveTo>
                  <a:pt x="1857675" y="115503"/>
                </a:moveTo>
                <a:cubicBezTo>
                  <a:pt x="1844841" y="112295"/>
                  <a:pt x="1832088" y="108748"/>
                  <a:pt x="1819174" y="105878"/>
                </a:cubicBezTo>
                <a:cubicBezTo>
                  <a:pt x="1803204" y="102329"/>
                  <a:pt x="1786919" y="100221"/>
                  <a:pt x="1771048" y="96253"/>
                </a:cubicBezTo>
                <a:cubicBezTo>
                  <a:pt x="1761205" y="93792"/>
                  <a:pt x="1752015" y="89088"/>
                  <a:pt x="1742172" y="86627"/>
                </a:cubicBezTo>
                <a:cubicBezTo>
                  <a:pt x="1726301" y="82659"/>
                  <a:pt x="1709829" y="81306"/>
                  <a:pt x="1694046" y="77002"/>
                </a:cubicBezTo>
                <a:cubicBezTo>
                  <a:pt x="1674469" y="71663"/>
                  <a:pt x="1656429" y="60269"/>
                  <a:pt x="1636294" y="57752"/>
                </a:cubicBezTo>
                <a:cubicBezTo>
                  <a:pt x="1610627" y="54543"/>
                  <a:pt x="1585031" y="50700"/>
                  <a:pt x="1559292" y="48126"/>
                </a:cubicBezTo>
                <a:cubicBezTo>
                  <a:pt x="1520849" y="44282"/>
                  <a:pt x="1482187" y="42767"/>
                  <a:pt x="1443789" y="38501"/>
                </a:cubicBezTo>
                <a:cubicBezTo>
                  <a:pt x="1424392" y="36346"/>
                  <a:pt x="1405374" y="31513"/>
                  <a:pt x="1386037" y="28876"/>
                </a:cubicBezTo>
                <a:cubicBezTo>
                  <a:pt x="1244147" y="9527"/>
                  <a:pt x="1251169" y="11365"/>
                  <a:pt x="1126155" y="0"/>
                </a:cubicBezTo>
                <a:lnTo>
                  <a:pt x="625642" y="9625"/>
                </a:lnTo>
                <a:cubicBezTo>
                  <a:pt x="608000" y="10267"/>
                  <a:pt x="570704" y="33836"/>
                  <a:pt x="558265" y="38501"/>
                </a:cubicBezTo>
                <a:cubicBezTo>
                  <a:pt x="545879" y="43146"/>
                  <a:pt x="532484" y="44492"/>
                  <a:pt x="519764" y="48126"/>
                </a:cubicBezTo>
                <a:cubicBezTo>
                  <a:pt x="450517" y="67911"/>
                  <a:pt x="541317" y="51448"/>
                  <a:pt x="413886" y="67377"/>
                </a:cubicBezTo>
                <a:cubicBezTo>
                  <a:pt x="357237" y="95701"/>
                  <a:pt x="388995" y="82091"/>
                  <a:pt x="317633" y="105878"/>
                </a:cubicBezTo>
                <a:lnTo>
                  <a:pt x="288757" y="115503"/>
                </a:lnTo>
                <a:cubicBezTo>
                  <a:pt x="218414" y="162401"/>
                  <a:pt x="306856" y="105161"/>
                  <a:pt x="221381" y="154004"/>
                </a:cubicBezTo>
                <a:cubicBezTo>
                  <a:pt x="211337" y="159743"/>
                  <a:pt x="202549" y="167516"/>
                  <a:pt x="192505" y="173255"/>
                </a:cubicBezTo>
                <a:cubicBezTo>
                  <a:pt x="180047" y="180374"/>
                  <a:pt x="166547" y="185537"/>
                  <a:pt x="154004" y="192505"/>
                </a:cubicBezTo>
                <a:cubicBezTo>
                  <a:pt x="137650" y="201590"/>
                  <a:pt x="121919" y="211756"/>
                  <a:pt x="105877" y="221381"/>
                </a:cubicBezTo>
                <a:cubicBezTo>
                  <a:pt x="86687" y="250166"/>
                  <a:pt x="60811" y="283807"/>
                  <a:pt x="48126" y="317634"/>
                </a:cubicBezTo>
                <a:cubicBezTo>
                  <a:pt x="43481" y="330020"/>
                  <a:pt x="42302" y="343464"/>
                  <a:pt x="38501" y="356135"/>
                </a:cubicBezTo>
                <a:cubicBezTo>
                  <a:pt x="32670" y="375571"/>
                  <a:pt x="24171" y="394200"/>
                  <a:pt x="19250" y="413886"/>
                </a:cubicBezTo>
                <a:cubicBezTo>
                  <a:pt x="7164" y="462230"/>
                  <a:pt x="13808" y="439837"/>
                  <a:pt x="0" y="481263"/>
                </a:cubicBezTo>
                <a:cubicBezTo>
                  <a:pt x="3208" y="542223"/>
                  <a:pt x="4098" y="603349"/>
                  <a:pt x="9625" y="664143"/>
                </a:cubicBezTo>
                <a:cubicBezTo>
                  <a:pt x="11448" y="684194"/>
                  <a:pt x="32163" y="715675"/>
                  <a:pt x="38501" y="731520"/>
                </a:cubicBezTo>
                <a:cubicBezTo>
                  <a:pt x="46037" y="750361"/>
                  <a:pt x="53772" y="769374"/>
                  <a:pt x="57751" y="789272"/>
                </a:cubicBezTo>
                <a:cubicBezTo>
                  <a:pt x="60959" y="805314"/>
                  <a:pt x="63071" y="821615"/>
                  <a:pt x="67376" y="837398"/>
                </a:cubicBezTo>
                <a:cubicBezTo>
                  <a:pt x="72715" y="856975"/>
                  <a:pt x="80210" y="875899"/>
                  <a:pt x="86627" y="895150"/>
                </a:cubicBezTo>
                <a:lnTo>
                  <a:pt x="96252" y="924025"/>
                </a:lnTo>
                <a:lnTo>
                  <a:pt x="115503" y="981777"/>
                </a:lnTo>
                <a:cubicBezTo>
                  <a:pt x="118711" y="991402"/>
                  <a:pt x="119500" y="1002211"/>
                  <a:pt x="125128" y="1010653"/>
                </a:cubicBezTo>
                <a:cubicBezTo>
                  <a:pt x="131545" y="1020278"/>
                  <a:pt x="137654" y="1030115"/>
                  <a:pt x="144378" y="1039528"/>
                </a:cubicBezTo>
                <a:cubicBezTo>
                  <a:pt x="153702" y="1052582"/>
                  <a:pt x="161074" y="1067590"/>
                  <a:pt x="173254" y="1078030"/>
                </a:cubicBezTo>
                <a:cubicBezTo>
                  <a:pt x="184148" y="1087368"/>
                  <a:pt x="198921" y="1090863"/>
                  <a:pt x="211755" y="1097280"/>
                </a:cubicBezTo>
                <a:cubicBezTo>
                  <a:pt x="218172" y="1106905"/>
                  <a:pt x="222826" y="1117976"/>
                  <a:pt x="231006" y="1126156"/>
                </a:cubicBezTo>
                <a:cubicBezTo>
                  <a:pt x="255790" y="1150939"/>
                  <a:pt x="273576" y="1148145"/>
                  <a:pt x="308008" y="1155032"/>
                </a:cubicBezTo>
                <a:cubicBezTo>
                  <a:pt x="317633" y="1161449"/>
                  <a:pt x="326537" y="1169109"/>
                  <a:pt x="336884" y="1174282"/>
                </a:cubicBezTo>
                <a:cubicBezTo>
                  <a:pt x="357521" y="1184600"/>
                  <a:pt x="394121" y="1189141"/>
                  <a:pt x="413886" y="1193533"/>
                </a:cubicBezTo>
                <a:cubicBezTo>
                  <a:pt x="426800" y="1196403"/>
                  <a:pt x="439338" y="1200983"/>
                  <a:pt x="452387" y="1203158"/>
                </a:cubicBezTo>
                <a:cubicBezTo>
                  <a:pt x="477902" y="1207410"/>
                  <a:pt x="503874" y="1208531"/>
                  <a:pt x="529389" y="1212783"/>
                </a:cubicBezTo>
                <a:cubicBezTo>
                  <a:pt x="570624" y="1219655"/>
                  <a:pt x="560793" y="1222223"/>
                  <a:pt x="596766" y="1232034"/>
                </a:cubicBezTo>
                <a:cubicBezTo>
                  <a:pt x="622291" y="1238995"/>
                  <a:pt x="648669" y="1242917"/>
                  <a:pt x="673768" y="1251284"/>
                </a:cubicBezTo>
                <a:lnTo>
                  <a:pt x="731520" y="1270535"/>
                </a:lnTo>
                <a:lnTo>
                  <a:pt x="1203157" y="1260910"/>
                </a:lnTo>
                <a:cubicBezTo>
                  <a:pt x="1242197" y="1259516"/>
                  <a:pt x="1335870" y="1237187"/>
                  <a:pt x="1366787" y="1232034"/>
                </a:cubicBezTo>
                <a:cubicBezTo>
                  <a:pt x="1386037" y="1228825"/>
                  <a:pt x="1405487" y="1226642"/>
                  <a:pt x="1424538" y="1222408"/>
                </a:cubicBezTo>
                <a:cubicBezTo>
                  <a:pt x="1444814" y="1217902"/>
                  <a:pt x="1486552" y="1198529"/>
                  <a:pt x="1501541" y="1193533"/>
                </a:cubicBezTo>
                <a:cubicBezTo>
                  <a:pt x="1540844" y="1180432"/>
                  <a:pt x="1563315" y="1182300"/>
                  <a:pt x="1607418" y="1174282"/>
                </a:cubicBezTo>
                <a:cubicBezTo>
                  <a:pt x="1620434" y="1171916"/>
                  <a:pt x="1633200" y="1168291"/>
                  <a:pt x="1645920" y="1164657"/>
                </a:cubicBezTo>
                <a:cubicBezTo>
                  <a:pt x="1691065" y="1151759"/>
                  <a:pt x="1661962" y="1157781"/>
                  <a:pt x="1713296" y="1135781"/>
                </a:cubicBezTo>
                <a:cubicBezTo>
                  <a:pt x="1722622" y="1131784"/>
                  <a:pt x="1732547" y="1129364"/>
                  <a:pt x="1742172" y="1126156"/>
                </a:cubicBezTo>
                <a:cubicBezTo>
                  <a:pt x="1771173" y="1106822"/>
                  <a:pt x="1775354" y="1102310"/>
                  <a:pt x="1809549" y="1087655"/>
                </a:cubicBezTo>
                <a:cubicBezTo>
                  <a:pt x="1818875" y="1083658"/>
                  <a:pt x="1828800" y="1081238"/>
                  <a:pt x="1838425" y="1078030"/>
                </a:cubicBezTo>
                <a:cubicBezTo>
                  <a:pt x="1861276" y="1062795"/>
                  <a:pt x="1884911" y="1047810"/>
                  <a:pt x="1905802" y="1029903"/>
                </a:cubicBezTo>
                <a:cubicBezTo>
                  <a:pt x="1970645" y="974322"/>
                  <a:pt x="1899735" y="1024321"/>
                  <a:pt x="1963553" y="981777"/>
                </a:cubicBezTo>
                <a:cubicBezTo>
                  <a:pt x="2003224" y="922272"/>
                  <a:pt x="1959176" y="980322"/>
                  <a:pt x="2011680" y="933651"/>
                </a:cubicBezTo>
                <a:cubicBezTo>
                  <a:pt x="2089592" y="864396"/>
                  <a:pt x="2038764" y="886121"/>
                  <a:pt x="2098307" y="866274"/>
                </a:cubicBezTo>
                <a:cubicBezTo>
                  <a:pt x="2117045" y="810059"/>
                  <a:pt x="2093271" y="861684"/>
                  <a:pt x="2136808" y="818147"/>
                </a:cubicBezTo>
                <a:cubicBezTo>
                  <a:pt x="2148152" y="806803"/>
                  <a:pt x="2154340" y="790989"/>
                  <a:pt x="2165684" y="779646"/>
                </a:cubicBezTo>
                <a:cubicBezTo>
                  <a:pt x="2177619" y="767711"/>
                  <a:pt x="2216668" y="742449"/>
                  <a:pt x="2233061" y="731520"/>
                </a:cubicBezTo>
                <a:cubicBezTo>
                  <a:pt x="2285606" y="626428"/>
                  <a:pt x="2217700" y="746324"/>
                  <a:pt x="2281187" y="673768"/>
                </a:cubicBezTo>
                <a:cubicBezTo>
                  <a:pt x="2296422" y="656356"/>
                  <a:pt x="2303328" y="632377"/>
                  <a:pt x="2319688" y="616017"/>
                </a:cubicBezTo>
                <a:cubicBezTo>
                  <a:pt x="2391332" y="544373"/>
                  <a:pt x="2303362" y="635065"/>
                  <a:pt x="2377440" y="548640"/>
                </a:cubicBezTo>
                <a:cubicBezTo>
                  <a:pt x="2433022" y="483793"/>
                  <a:pt x="2383019" y="554708"/>
                  <a:pt x="2425566" y="490888"/>
                </a:cubicBezTo>
                <a:cubicBezTo>
                  <a:pt x="2428774" y="481263"/>
                  <a:pt x="2430264" y="470882"/>
                  <a:pt x="2435191" y="462013"/>
                </a:cubicBezTo>
                <a:cubicBezTo>
                  <a:pt x="2446427" y="441788"/>
                  <a:pt x="2473692" y="404261"/>
                  <a:pt x="2473692" y="404261"/>
                </a:cubicBezTo>
                <a:cubicBezTo>
                  <a:pt x="2476778" y="391919"/>
                  <a:pt x="2486036" y="350697"/>
                  <a:pt x="2492943" y="336884"/>
                </a:cubicBezTo>
                <a:cubicBezTo>
                  <a:pt x="2530258" y="262254"/>
                  <a:pt x="2497627" y="351707"/>
                  <a:pt x="2521818" y="279133"/>
                </a:cubicBezTo>
                <a:cubicBezTo>
                  <a:pt x="2518610" y="243840"/>
                  <a:pt x="2522615" y="207126"/>
                  <a:pt x="2512193" y="173255"/>
                </a:cubicBezTo>
                <a:cubicBezTo>
                  <a:pt x="2508791" y="162198"/>
                  <a:pt x="2493888" y="158702"/>
                  <a:pt x="2483317" y="154004"/>
                </a:cubicBezTo>
                <a:cubicBezTo>
                  <a:pt x="2464774" y="145763"/>
                  <a:pt x="2444816" y="141171"/>
                  <a:pt x="2425566" y="134754"/>
                </a:cubicBezTo>
                <a:cubicBezTo>
                  <a:pt x="2351340" y="110012"/>
                  <a:pt x="2418477" y="129734"/>
                  <a:pt x="2261936" y="115503"/>
                </a:cubicBezTo>
                <a:cubicBezTo>
                  <a:pt x="2234842" y="113040"/>
                  <a:pt x="2147025" y="100787"/>
                  <a:pt x="2117557" y="96253"/>
                </a:cubicBezTo>
                <a:cubicBezTo>
                  <a:pt x="2098268" y="93285"/>
                  <a:pt x="2079193" y="88864"/>
                  <a:pt x="2059806" y="86627"/>
                </a:cubicBezTo>
                <a:cubicBezTo>
                  <a:pt x="1995743" y="79235"/>
                  <a:pt x="1867301" y="67377"/>
                  <a:pt x="1867301" y="67377"/>
                </a:cubicBezTo>
                <a:cubicBezTo>
                  <a:pt x="1783882" y="70585"/>
                  <a:pt x="1700160" y="69210"/>
                  <a:pt x="1617044" y="77002"/>
                </a:cubicBezTo>
                <a:cubicBezTo>
                  <a:pt x="1596841" y="78896"/>
                  <a:pt x="1578543" y="89836"/>
                  <a:pt x="1559292" y="96253"/>
                </a:cubicBezTo>
                <a:lnTo>
                  <a:pt x="1530416" y="105878"/>
                </a:lnTo>
                <a:cubicBezTo>
                  <a:pt x="1497765" y="127645"/>
                  <a:pt x="1509721" y="116948"/>
                  <a:pt x="1491915" y="134754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>
            <a:off x="1511166" y="4233176"/>
            <a:ext cx="1308251" cy="794083"/>
          </a:xfrm>
          <a:custGeom>
            <a:avLst/>
            <a:gdLst>
              <a:gd name="connsiteX0" fmla="*/ 1087655 w 1308251"/>
              <a:gd name="connsiteY0" fmla="*/ 30816 h 794083"/>
              <a:gd name="connsiteX1" fmla="*/ 577516 w 1308251"/>
              <a:gd name="connsiteY1" fmla="*/ 40441 h 794083"/>
              <a:gd name="connsiteX2" fmla="*/ 519765 w 1308251"/>
              <a:gd name="connsiteY2" fmla="*/ 59691 h 794083"/>
              <a:gd name="connsiteX3" fmla="*/ 462013 w 1308251"/>
              <a:gd name="connsiteY3" fmla="*/ 98192 h 794083"/>
              <a:gd name="connsiteX4" fmla="*/ 433137 w 1308251"/>
              <a:gd name="connsiteY4" fmla="*/ 117443 h 794083"/>
              <a:gd name="connsiteX5" fmla="*/ 375386 w 1308251"/>
              <a:gd name="connsiteY5" fmla="*/ 136693 h 794083"/>
              <a:gd name="connsiteX6" fmla="*/ 346510 w 1308251"/>
              <a:gd name="connsiteY6" fmla="*/ 155944 h 794083"/>
              <a:gd name="connsiteX7" fmla="*/ 288758 w 1308251"/>
              <a:gd name="connsiteY7" fmla="*/ 175195 h 794083"/>
              <a:gd name="connsiteX8" fmla="*/ 259882 w 1308251"/>
              <a:gd name="connsiteY8" fmla="*/ 194445 h 794083"/>
              <a:gd name="connsiteX9" fmla="*/ 202131 w 1308251"/>
              <a:gd name="connsiteY9" fmla="*/ 213696 h 794083"/>
              <a:gd name="connsiteX10" fmla="*/ 173255 w 1308251"/>
              <a:gd name="connsiteY10" fmla="*/ 232946 h 794083"/>
              <a:gd name="connsiteX11" fmla="*/ 105878 w 1308251"/>
              <a:gd name="connsiteY11" fmla="*/ 271447 h 794083"/>
              <a:gd name="connsiteX12" fmla="*/ 86628 w 1308251"/>
              <a:gd name="connsiteY12" fmla="*/ 300323 h 794083"/>
              <a:gd name="connsiteX13" fmla="*/ 57752 w 1308251"/>
              <a:gd name="connsiteY13" fmla="*/ 319573 h 794083"/>
              <a:gd name="connsiteX14" fmla="*/ 48127 w 1308251"/>
              <a:gd name="connsiteY14" fmla="*/ 348449 h 794083"/>
              <a:gd name="connsiteX15" fmla="*/ 28876 w 1308251"/>
              <a:gd name="connsiteY15" fmla="*/ 377325 h 794083"/>
              <a:gd name="connsiteX16" fmla="*/ 9626 w 1308251"/>
              <a:gd name="connsiteY16" fmla="*/ 435077 h 794083"/>
              <a:gd name="connsiteX17" fmla="*/ 0 w 1308251"/>
              <a:gd name="connsiteY17" fmla="*/ 463952 h 794083"/>
              <a:gd name="connsiteX18" fmla="*/ 9626 w 1308251"/>
              <a:gd name="connsiteY18" fmla="*/ 637207 h 794083"/>
              <a:gd name="connsiteX19" fmla="*/ 19251 w 1308251"/>
              <a:gd name="connsiteY19" fmla="*/ 666083 h 794083"/>
              <a:gd name="connsiteX20" fmla="*/ 105878 w 1308251"/>
              <a:gd name="connsiteY20" fmla="*/ 743085 h 794083"/>
              <a:gd name="connsiteX21" fmla="*/ 202131 w 1308251"/>
              <a:gd name="connsiteY21" fmla="*/ 762336 h 794083"/>
              <a:gd name="connsiteX22" fmla="*/ 404261 w 1308251"/>
              <a:gd name="connsiteY22" fmla="*/ 791211 h 794083"/>
              <a:gd name="connsiteX23" fmla="*/ 750771 w 1308251"/>
              <a:gd name="connsiteY23" fmla="*/ 781586 h 794083"/>
              <a:gd name="connsiteX24" fmla="*/ 914400 w 1308251"/>
              <a:gd name="connsiteY24" fmla="*/ 762336 h 794083"/>
              <a:gd name="connsiteX25" fmla="*/ 981777 w 1308251"/>
              <a:gd name="connsiteY25" fmla="*/ 743085 h 794083"/>
              <a:gd name="connsiteX26" fmla="*/ 1058779 w 1308251"/>
              <a:gd name="connsiteY26" fmla="*/ 723835 h 794083"/>
              <a:gd name="connsiteX27" fmla="*/ 1155032 w 1308251"/>
              <a:gd name="connsiteY27" fmla="*/ 666083 h 794083"/>
              <a:gd name="connsiteX28" fmla="*/ 1183908 w 1308251"/>
              <a:gd name="connsiteY28" fmla="*/ 608331 h 794083"/>
              <a:gd name="connsiteX29" fmla="*/ 1212783 w 1308251"/>
              <a:gd name="connsiteY29" fmla="*/ 550580 h 794083"/>
              <a:gd name="connsiteX30" fmla="*/ 1241659 w 1308251"/>
              <a:gd name="connsiteY30" fmla="*/ 483203 h 794083"/>
              <a:gd name="connsiteX31" fmla="*/ 1260910 w 1308251"/>
              <a:gd name="connsiteY31" fmla="*/ 425451 h 794083"/>
              <a:gd name="connsiteX32" fmla="*/ 1251285 w 1308251"/>
              <a:gd name="connsiteY32" fmla="*/ 155944 h 794083"/>
              <a:gd name="connsiteX33" fmla="*/ 1222409 w 1308251"/>
              <a:gd name="connsiteY33" fmla="*/ 59691 h 794083"/>
              <a:gd name="connsiteX34" fmla="*/ 1097280 w 1308251"/>
              <a:gd name="connsiteY34" fmla="*/ 21190 h 794083"/>
              <a:gd name="connsiteX35" fmla="*/ 1029903 w 1308251"/>
              <a:gd name="connsiteY35" fmla="*/ 1940 h 79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08251" h="794083">
                <a:moveTo>
                  <a:pt x="1087655" y="30816"/>
                </a:moveTo>
                <a:cubicBezTo>
                  <a:pt x="917609" y="34024"/>
                  <a:pt x="747373" y="31804"/>
                  <a:pt x="577516" y="40441"/>
                </a:cubicBezTo>
                <a:cubicBezTo>
                  <a:pt x="557251" y="41471"/>
                  <a:pt x="519765" y="59691"/>
                  <a:pt x="519765" y="59691"/>
                </a:cubicBezTo>
                <a:lnTo>
                  <a:pt x="462013" y="98192"/>
                </a:lnTo>
                <a:cubicBezTo>
                  <a:pt x="452388" y="104609"/>
                  <a:pt x="444112" y="113785"/>
                  <a:pt x="433137" y="117443"/>
                </a:cubicBezTo>
                <a:lnTo>
                  <a:pt x="375386" y="136693"/>
                </a:lnTo>
                <a:cubicBezTo>
                  <a:pt x="365761" y="143110"/>
                  <a:pt x="357081" y="151246"/>
                  <a:pt x="346510" y="155944"/>
                </a:cubicBezTo>
                <a:cubicBezTo>
                  <a:pt x="327967" y="164185"/>
                  <a:pt x="305642" y="163939"/>
                  <a:pt x="288758" y="175195"/>
                </a:cubicBezTo>
                <a:cubicBezTo>
                  <a:pt x="279133" y="181612"/>
                  <a:pt x="270453" y="189747"/>
                  <a:pt x="259882" y="194445"/>
                </a:cubicBezTo>
                <a:cubicBezTo>
                  <a:pt x="241339" y="202686"/>
                  <a:pt x="219015" y="202440"/>
                  <a:pt x="202131" y="213696"/>
                </a:cubicBezTo>
                <a:cubicBezTo>
                  <a:pt x="192506" y="220113"/>
                  <a:pt x="183299" y="227207"/>
                  <a:pt x="173255" y="232946"/>
                </a:cubicBezTo>
                <a:cubicBezTo>
                  <a:pt x="87771" y="281794"/>
                  <a:pt x="176230" y="224548"/>
                  <a:pt x="105878" y="271447"/>
                </a:cubicBezTo>
                <a:cubicBezTo>
                  <a:pt x="99461" y="281072"/>
                  <a:pt x="94808" y="292143"/>
                  <a:pt x="86628" y="300323"/>
                </a:cubicBezTo>
                <a:cubicBezTo>
                  <a:pt x="78448" y="308503"/>
                  <a:pt x="64979" y="310540"/>
                  <a:pt x="57752" y="319573"/>
                </a:cubicBezTo>
                <a:cubicBezTo>
                  <a:pt x="51414" y="327496"/>
                  <a:pt x="52664" y="339374"/>
                  <a:pt x="48127" y="348449"/>
                </a:cubicBezTo>
                <a:cubicBezTo>
                  <a:pt x="42954" y="358796"/>
                  <a:pt x="35293" y="367700"/>
                  <a:pt x="28876" y="377325"/>
                </a:cubicBezTo>
                <a:lnTo>
                  <a:pt x="9626" y="435077"/>
                </a:lnTo>
                <a:lnTo>
                  <a:pt x="0" y="463952"/>
                </a:lnTo>
                <a:cubicBezTo>
                  <a:pt x="3209" y="521704"/>
                  <a:pt x="4142" y="579627"/>
                  <a:pt x="9626" y="637207"/>
                </a:cubicBezTo>
                <a:cubicBezTo>
                  <a:pt x="10588" y="647307"/>
                  <a:pt x="13022" y="658074"/>
                  <a:pt x="19251" y="666083"/>
                </a:cubicBezTo>
                <a:cubicBezTo>
                  <a:pt x="29523" y="679290"/>
                  <a:pt x="78000" y="731138"/>
                  <a:pt x="105878" y="743085"/>
                </a:cubicBezTo>
                <a:cubicBezTo>
                  <a:pt x="126112" y="751756"/>
                  <a:pt x="186213" y="758925"/>
                  <a:pt x="202131" y="762336"/>
                </a:cubicBezTo>
                <a:cubicBezTo>
                  <a:pt x="350282" y="794083"/>
                  <a:pt x="204426" y="775839"/>
                  <a:pt x="404261" y="791211"/>
                </a:cubicBezTo>
                <a:lnTo>
                  <a:pt x="750771" y="781586"/>
                </a:lnTo>
                <a:cubicBezTo>
                  <a:pt x="801952" y="779408"/>
                  <a:pt x="862518" y="772713"/>
                  <a:pt x="914400" y="762336"/>
                </a:cubicBezTo>
                <a:cubicBezTo>
                  <a:pt x="1004414" y="744333"/>
                  <a:pt x="908392" y="761431"/>
                  <a:pt x="981777" y="743085"/>
                </a:cubicBezTo>
                <a:lnTo>
                  <a:pt x="1058779" y="723835"/>
                </a:lnTo>
                <a:cubicBezTo>
                  <a:pt x="1128470" y="677374"/>
                  <a:pt x="1095837" y="695680"/>
                  <a:pt x="1155032" y="666083"/>
                </a:cubicBezTo>
                <a:cubicBezTo>
                  <a:pt x="1179223" y="593506"/>
                  <a:pt x="1146591" y="682963"/>
                  <a:pt x="1183908" y="608331"/>
                </a:cubicBezTo>
                <a:cubicBezTo>
                  <a:pt x="1223763" y="528622"/>
                  <a:pt x="1157608" y="633345"/>
                  <a:pt x="1212783" y="550580"/>
                </a:cubicBezTo>
                <a:cubicBezTo>
                  <a:pt x="1238247" y="448731"/>
                  <a:pt x="1203675" y="568668"/>
                  <a:pt x="1241659" y="483203"/>
                </a:cubicBezTo>
                <a:cubicBezTo>
                  <a:pt x="1249900" y="464660"/>
                  <a:pt x="1260910" y="425451"/>
                  <a:pt x="1260910" y="425451"/>
                </a:cubicBezTo>
                <a:cubicBezTo>
                  <a:pt x="1257702" y="335615"/>
                  <a:pt x="1256893" y="245662"/>
                  <a:pt x="1251285" y="155944"/>
                </a:cubicBezTo>
                <a:cubicBezTo>
                  <a:pt x="1250474" y="142973"/>
                  <a:pt x="1224770" y="60635"/>
                  <a:pt x="1222409" y="59691"/>
                </a:cubicBezTo>
                <a:cubicBezTo>
                  <a:pt x="1073175" y="0"/>
                  <a:pt x="1308251" y="91512"/>
                  <a:pt x="1097280" y="21190"/>
                </a:cubicBezTo>
                <a:cubicBezTo>
                  <a:pt x="1036485" y="925"/>
                  <a:pt x="1059821" y="1940"/>
                  <a:pt x="1029903" y="1940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67447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113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051720" y="476672"/>
            <a:ext cx="4536504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DISCOUNT FACTOR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988840"/>
            <a:ext cx="84289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N	  1%	  2%..........5%................10%       N</a:t>
            </a:r>
          </a:p>
          <a:p>
            <a:pPr marL="742950" indent="-742950">
              <a:buAutoNum type="arabicPlain"/>
            </a:pPr>
            <a:r>
              <a:rPr lang="en-GB" sz="3600" b="1" dirty="0"/>
              <a:t>0.990		       0.952		       0.909      1</a:t>
            </a:r>
          </a:p>
          <a:p>
            <a:pPr marL="742950" indent="-742950">
              <a:buAutoNum type="arabicPlain"/>
            </a:pPr>
            <a:r>
              <a:rPr lang="en-GB" sz="3600" b="1" dirty="0"/>
              <a:t>0.980		       0.907		       0.826      2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-72516" y="4617132"/>
            <a:ext cx="18002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2"/>
          </p:cNvCxnSpPr>
          <p:nvPr/>
        </p:nvCxnSpPr>
        <p:spPr>
          <a:xfrm rot="16200000" flipH="1">
            <a:off x="3955991" y="4613191"/>
            <a:ext cx="1774066" cy="3401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9552" y="5373216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 8	0.923	          0.677	          0.466       8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6624228" y="4617132"/>
            <a:ext cx="18002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7740352" y="4581128"/>
            <a:ext cx="187220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1079612" y="4617132"/>
            <a:ext cx="18002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48464" y="6381328"/>
            <a:ext cx="293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9512" y="64886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</a:t>
            </a:r>
          </a:p>
        </p:txBody>
      </p:sp>
      <p:sp>
        <p:nvSpPr>
          <p:cNvPr id="15" name="Freeform 14"/>
          <p:cNvSpPr/>
          <p:nvPr/>
        </p:nvSpPr>
        <p:spPr>
          <a:xfrm>
            <a:off x="4061861" y="5160065"/>
            <a:ext cx="1455727" cy="979177"/>
          </a:xfrm>
          <a:custGeom>
            <a:avLst/>
            <a:gdLst>
              <a:gd name="connsiteX0" fmla="*/ 1289785 w 1455727"/>
              <a:gd name="connsiteY0" fmla="*/ 56828 h 979177"/>
              <a:gd name="connsiteX1" fmla="*/ 808522 w 1455727"/>
              <a:gd name="connsiteY1" fmla="*/ 56828 h 979177"/>
              <a:gd name="connsiteX2" fmla="*/ 770021 w 1455727"/>
              <a:gd name="connsiteY2" fmla="*/ 66453 h 979177"/>
              <a:gd name="connsiteX3" fmla="*/ 731520 w 1455727"/>
              <a:gd name="connsiteY3" fmla="*/ 85703 h 979177"/>
              <a:gd name="connsiteX4" fmla="*/ 693019 w 1455727"/>
              <a:gd name="connsiteY4" fmla="*/ 114579 h 979177"/>
              <a:gd name="connsiteX5" fmla="*/ 500514 w 1455727"/>
              <a:gd name="connsiteY5" fmla="*/ 124204 h 979177"/>
              <a:gd name="connsiteX6" fmla="*/ 471638 w 1455727"/>
              <a:gd name="connsiteY6" fmla="*/ 133830 h 979177"/>
              <a:gd name="connsiteX7" fmla="*/ 442762 w 1455727"/>
              <a:gd name="connsiteY7" fmla="*/ 153080 h 979177"/>
              <a:gd name="connsiteX8" fmla="*/ 394636 w 1455727"/>
              <a:gd name="connsiteY8" fmla="*/ 162706 h 979177"/>
              <a:gd name="connsiteX9" fmla="*/ 365760 w 1455727"/>
              <a:gd name="connsiteY9" fmla="*/ 172331 h 979177"/>
              <a:gd name="connsiteX10" fmla="*/ 269507 w 1455727"/>
              <a:gd name="connsiteY10" fmla="*/ 210832 h 979177"/>
              <a:gd name="connsiteX11" fmla="*/ 48126 w 1455727"/>
              <a:gd name="connsiteY11" fmla="*/ 230082 h 979177"/>
              <a:gd name="connsiteX12" fmla="*/ 0 w 1455727"/>
              <a:gd name="connsiteY12" fmla="*/ 316710 h 979177"/>
              <a:gd name="connsiteX13" fmla="*/ 9625 w 1455727"/>
              <a:gd name="connsiteY13" fmla="*/ 605468 h 979177"/>
              <a:gd name="connsiteX14" fmla="*/ 28876 w 1455727"/>
              <a:gd name="connsiteY14" fmla="*/ 634343 h 979177"/>
              <a:gd name="connsiteX15" fmla="*/ 57752 w 1455727"/>
              <a:gd name="connsiteY15" fmla="*/ 692095 h 979177"/>
              <a:gd name="connsiteX16" fmla="*/ 67377 w 1455727"/>
              <a:gd name="connsiteY16" fmla="*/ 720971 h 979177"/>
              <a:gd name="connsiteX17" fmla="*/ 77002 w 1455727"/>
              <a:gd name="connsiteY17" fmla="*/ 759472 h 979177"/>
              <a:gd name="connsiteX18" fmla="*/ 163630 w 1455727"/>
              <a:gd name="connsiteY18" fmla="*/ 826849 h 979177"/>
              <a:gd name="connsiteX19" fmla="*/ 231006 w 1455727"/>
              <a:gd name="connsiteY19" fmla="*/ 884600 h 979177"/>
              <a:gd name="connsiteX20" fmla="*/ 259882 w 1455727"/>
              <a:gd name="connsiteY20" fmla="*/ 903851 h 979177"/>
              <a:gd name="connsiteX21" fmla="*/ 298383 w 1455727"/>
              <a:gd name="connsiteY21" fmla="*/ 913476 h 979177"/>
              <a:gd name="connsiteX22" fmla="*/ 327259 w 1455727"/>
              <a:gd name="connsiteY22" fmla="*/ 932727 h 979177"/>
              <a:gd name="connsiteX23" fmla="*/ 404261 w 1455727"/>
              <a:gd name="connsiteY23" fmla="*/ 951977 h 979177"/>
              <a:gd name="connsiteX24" fmla="*/ 490888 w 1455727"/>
              <a:gd name="connsiteY24" fmla="*/ 971228 h 979177"/>
              <a:gd name="connsiteX25" fmla="*/ 972152 w 1455727"/>
              <a:gd name="connsiteY25" fmla="*/ 951977 h 979177"/>
              <a:gd name="connsiteX26" fmla="*/ 1001027 w 1455727"/>
              <a:gd name="connsiteY26" fmla="*/ 942352 h 979177"/>
              <a:gd name="connsiteX27" fmla="*/ 1106905 w 1455727"/>
              <a:gd name="connsiteY27" fmla="*/ 913476 h 979177"/>
              <a:gd name="connsiteX28" fmla="*/ 1203158 w 1455727"/>
              <a:gd name="connsiteY28" fmla="*/ 807598 h 979177"/>
              <a:gd name="connsiteX29" fmla="*/ 1232034 w 1455727"/>
              <a:gd name="connsiteY29" fmla="*/ 759472 h 979177"/>
              <a:gd name="connsiteX30" fmla="*/ 1309036 w 1455727"/>
              <a:gd name="connsiteY30" fmla="*/ 682470 h 979177"/>
              <a:gd name="connsiteX31" fmla="*/ 1318661 w 1455727"/>
              <a:gd name="connsiteY31" fmla="*/ 653594 h 979177"/>
              <a:gd name="connsiteX32" fmla="*/ 1376413 w 1455727"/>
              <a:gd name="connsiteY32" fmla="*/ 586217 h 979177"/>
              <a:gd name="connsiteX33" fmla="*/ 1386038 w 1455727"/>
              <a:gd name="connsiteY33" fmla="*/ 557341 h 979177"/>
              <a:gd name="connsiteX34" fmla="*/ 1434164 w 1455727"/>
              <a:gd name="connsiteY34" fmla="*/ 489964 h 979177"/>
              <a:gd name="connsiteX35" fmla="*/ 1443790 w 1455727"/>
              <a:gd name="connsiteY35" fmla="*/ 461089 h 979177"/>
              <a:gd name="connsiteX36" fmla="*/ 1395663 w 1455727"/>
              <a:gd name="connsiteY36" fmla="*/ 258958 h 979177"/>
              <a:gd name="connsiteX37" fmla="*/ 1366787 w 1455727"/>
              <a:gd name="connsiteY37" fmla="*/ 249333 h 979177"/>
              <a:gd name="connsiteX38" fmla="*/ 1309036 w 1455727"/>
              <a:gd name="connsiteY38" fmla="*/ 210832 h 979177"/>
              <a:gd name="connsiteX39" fmla="*/ 1174282 w 1455727"/>
              <a:gd name="connsiteY39" fmla="*/ 162706 h 979177"/>
              <a:gd name="connsiteX40" fmla="*/ 1135781 w 1455727"/>
              <a:gd name="connsiteY40" fmla="*/ 124204 h 979177"/>
              <a:gd name="connsiteX41" fmla="*/ 1068404 w 1455727"/>
              <a:gd name="connsiteY41" fmla="*/ 85703 h 979177"/>
              <a:gd name="connsiteX42" fmla="*/ 991402 w 1455727"/>
              <a:gd name="connsiteY42" fmla="*/ 47202 h 979177"/>
              <a:gd name="connsiteX43" fmla="*/ 962526 w 1455727"/>
              <a:gd name="connsiteY43" fmla="*/ 8701 h 97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55727" h="979177">
                <a:moveTo>
                  <a:pt x="1289785" y="56828"/>
                </a:moveTo>
                <a:cubicBezTo>
                  <a:pt x="1119319" y="0"/>
                  <a:pt x="1248784" y="39562"/>
                  <a:pt x="808522" y="56828"/>
                </a:cubicBezTo>
                <a:cubicBezTo>
                  <a:pt x="795304" y="57346"/>
                  <a:pt x="782407" y="61808"/>
                  <a:pt x="770021" y="66453"/>
                </a:cubicBezTo>
                <a:cubicBezTo>
                  <a:pt x="756586" y="71491"/>
                  <a:pt x="743687" y="78098"/>
                  <a:pt x="731520" y="85703"/>
                </a:cubicBezTo>
                <a:cubicBezTo>
                  <a:pt x="717916" y="94205"/>
                  <a:pt x="708843" y="111942"/>
                  <a:pt x="693019" y="114579"/>
                </a:cubicBezTo>
                <a:cubicBezTo>
                  <a:pt x="629645" y="125141"/>
                  <a:pt x="564682" y="120996"/>
                  <a:pt x="500514" y="124204"/>
                </a:cubicBezTo>
                <a:cubicBezTo>
                  <a:pt x="490889" y="127413"/>
                  <a:pt x="480713" y="129293"/>
                  <a:pt x="471638" y="133830"/>
                </a:cubicBezTo>
                <a:cubicBezTo>
                  <a:pt x="461291" y="139003"/>
                  <a:pt x="453594" y="149018"/>
                  <a:pt x="442762" y="153080"/>
                </a:cubicBezTo>
                <a:cubicBezTo>
                  <a:pt x="427444" y="158824"/>
                  <a:pt x="410507" y="158738"/>
                  <a:pt x="394636" y="162706"/>
                </a:cubicBezTo>
                <a:cubicBezTo>
                  <a:pt x="384793" y="165167"/>
                  <a:pt x="375230" y="168689"/>
                  <a:pt x="365760" y="172331"/>
                </a:cubicBezTo>
                <a:cubicBezTo>
                  <a:pt x="333507" y="184736"/>
                  <a:pt x="303891" y="207394"/>
                  <a:pt x="269507" y="210832"/>
                </a:cubicBezTo>
                <a:cubicBezTo>
                  <a:pt x="131630" y="224619"/>
                  <a:pt x="205404" y="217984"/>
                  <a:pt x="48126" y="230082"/>
                </a:cubicBezTo>
                <a:cubicBezTo>
                  <a:pt x="3997" y="296276"/>
                  <a:pt x="16941" y="265885"/>
                  <a:pt x="0" y="316710"/>
                </a:cubicBezTo>
                <a:cubicBezTo>
                  <a:pt x="3208" y="412963"/>
                  <a:pt x="906" y="509557"/>
                  <a:pt x="9625" y="605468"/>
                </a:cubicBezTo>
                <a:cubicBezTo>
                  <a:pt x="10672" y="616988"/>
                  <a:pt x="23703" y="623996"/>
                  <a:pt x="28876" y="634343"/>
                </a:cubicBezTo>
                <a:cubicBezTo>
                  <a:pt x="68729" y="714048"/>
                  <a:pt x="2578" y="609335"/>
                  <a:pt x="57752" y="692095"/>
                </a:cubicBezTo>
                <a:cubicBezTo>
                  <a:pt x="60960" y="701720"/>
                  <a:pt x="64590" y="711215"/>
                  <a:pt x="67377" y="720971"/>
                </a:cubicBezTo>
                <a:cubicBezTo>
                  <a:pt x="71011" y="733691"/>
                  <a:pt x="69416" y="748635"/>
                  <a:pt x="77002" y="759472"/>
                </a:cubicBezTo>
                <a:cubicBezTo>
                  <a:pt x="116521" y="815928"/>
                  <a:pt x="118396" y="811770"/>
                  <a:pt x="163630" y="826849"/>
                </a:cubicBezTo>
                <a:cubicBezTo>
                  <a:pt x="198610" y="861829"/>
                  <a:pt x="187789" y="853731"/>
                  <a:pt x="231006" y="884600"/>
                </a:cubicBezTo>
                <a:cubicBezTo>
                  <a:pt x="240419" y="891324"/>
                  <a:pt x="249249" y="899294"/>
                  <a:pt x="259882" y="903851"/>
                </a:cubicBezTo>
                <a:cubicBezTo>
                  <a:pt x="272041" y="909062"/>
                  <a:pt x="285549" y="910268"/>
                  <a:pt x="298383" y="913476"/>
                </a:cubicBezTo>
                <a:cubicBezTo>
                  <a:pt x="308008" y="919893"/>
                  <a:pt x="316912" y="927554"/>
                  <a:pt x="327259" y="932727"/>
                </a:cubicBezTo>
                <a:cubicBezTo>
                  <a:pt x="347897" y="943046"/>
                  <a:pt x="384494" y="947584"/>
                  <a:pt x="404261" y="951977"/>
                </a:cubicBezTo>
                <a:cubicBezTo>
                  <a:pt x="526662" y="979177"/>
                  <a:pt x="345660" y="942180"/>
                  <a:pt x="490888" y="971228"/>
                </a:cubicBezTo>
                <a:cubicBezTo>
                  <a:pt x="545601" y="969404"/>
                  <a:pt x="882437" y="959778"/>
                  <a:pt x="972152" y="951977"/>
                </a:cubicBezTo>
                <a:cubicBezTo>
                  <a:pt x="982260" y="951098"/>
                  <a:pt x="991239" y="945022"/>
                  <a:pt x="1001027" y="942352"/>
                </a:cubicBezTo>
                <a:cubicBezTo>
                  <a:pt x="1120439" y="909785"/>
                  <a:pt x="1040442" y="935630"/>
                  <a:pt x="1106905" y="913476"/>
                </a:cubicBezTo>
                <a:cubicBezTo>
                  <a:pt x="1158823" y="874537"/>
                  <a:pt x="1160281" y="879058"/>
                  <a:pt x="1203158" y="807598"/>
                </a:cubicBezTo>
                <a:cubicBezTo>
                  <a:pt x="1212783" y="791556"/>
                  <a:pt x="1219950" y="773753"/>
                  <a:pt x="1232034" y="759472"/>
                </a:cubicBezTo>
                <a:cubicBezTo>
                  <a:pt x="1255481" y="731762"/>
                  <a:pt x="1309036" y="682470"/>
                  <a:pt x="1309036" y="682470"/>
                </a:cubicBezTo>
                <a:cubicBezTo>
                  <a:pt x="1312244" y="672845"/>
                  <a:pt x="1313627" y="662403"/>
                  <a:pt x="1318661" y="653594"/>
                </a:cubicBezTo>
                <a:cubicBezTo>
                  <a:pt x="1335124" y="624784"/>
                  <a:pt x="1353657" y="608973"/>
                  <a:pt x="1376413" y="586217"/>
                </a:cubicBezTo>
                <a:cubicBezTo>
                  <a:pt x="1379621" y="576592"/>
                  <a:pt x="1381004" y="566150"/>
                  <a:pt x="1386038" y="557341"/>
                </a:cubicBezTo>
                <a:cubicBezTo>
                  <a:pt x="1403493" y="526795"/>
                  <a:pt x="1419257" y="519778"/>
                  <a:pt x="1434164" y="489964"/>
                </a:cubicBezTo>
                <a:cubicBezTo>
                  <a:pt x="1438701" y="480889"/>
                  <a:pt x="1440581" y="470714"/>
                  <a:pt x="1443790" y="461089"/>
                </a:cubicBezTo>
                <a:cubicBezTo>
                  <a:pt x="1443447" y="455950"/>
                  <a:pt x="1455727" y="278979"/>
                  <a:pt x="1395663" y="258958"/>
                </a:cubicBezTo>
                <a:lnTo>
                  <a:pt x="1366787" y="249333"/>
                </a:lnTo>
                <a:cubicBezTo>
                  <a:pt x="1318279" y="200823"/>
                  <a:pt x="1360112" y="234048"/>
                  <a:pt x="1309036" y="210832"/>
                </a:cubicBezTo>
                <a:cubicBezTo>
                  <a:pt x="1199663" y="161117"/>
                  <a:pt x="1270484" y="178739"/>
                  <a:pt x="1174282" y="162706"/>
                </a:cubicBezTo>
                <a:cubicBezTo>
                  <a:pt x="1161448" y="149872"/>
                  <a:pt x="1150459" y="134879"/>
                  <a:pt x="1135781" y="124204"/>
                </a:cubicBezTo>
                <a:cubicBezTo>
                  <a:pt x="1114861" y="108990"/>
                  <a:pt x="1090585" y="99011"/>
                  <a:pt x="1068404" y="85703"/>
                </a:cubicBezTo>
                <a:cubicBezTo>
                  <a:pt x="1010736" y="51103"/>
                  <a:pt x="1071800" y="79362"/>
                  <a:pt x="991402" y="47202"/>
                </a:cubicBezTo>
                <a:cubicBezTo>
                  <a:pt x="979508" y="11521"/>
                  <a:pt x="990851" y="22864"/>
                  <a:pt x="962526" y="8701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86228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1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114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07504" y="764704"/>
            <a:ext cx="94442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Therefore: $1477.50 x 1.05</a:t>
            </a:r>
            <a:r>
              <a:rPr lang="en-GB" sz="3600" b="1" baseline="30000" dirty="0"/>
              <a:t>- 8</a:t>
            </a:r>
            <a:r>
              <a:rPr lang="en-GB" sz="3600" b="1" dirty="0"/>
              <a:t> </a:t>
            </a:r>
          </a:p>
          <a:p>
            <a:r>
              <a:rPr lang="en-GB" sz="3600" b="1" dirty="0"/>
              <a:t>						                                 is:		  $1477.50 x 0.677</a:t>
            </a:r>
          </a:p>
          <a:p>
            <a:endParaRPr lang="en-GB" sz="3600" b="1" dirty="0"/>
          </a:p>
          <a:p>
            <a:r>
              <a:rPr lang="en-GB" sz="3600" b="1" dirty="0"/>
              <a:t>.....and we say that “the PRESENT VALUE of </a:t>
            </a:r>
          </a:p>
          <a:p>
            <a:r>
              <a:rPr lang="en-GB" sz="3600" b="1" dirty="0"/>
              <a:t>           $1477.50 at Year 8 is $1000”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580112" y="908720"/>
            <a:ext cx="216024" cy="1584176"/>
          </a:xfrm>
          <a:prstGeom prst="rightBrace">
            <a:avLst>
              <a:gd name="adj1" fmla="val 8333"/>
              <a:gd name="adj2" fmla="val 4879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840339" y="1340768"/>
            <a:ext cx="3537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= $1000 (approx)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512" y="4221088"/>
            <a:ext cx="8784976" cy="25202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79512" y="4293096"/>
            <a:ext cx="8784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...and these two amounts can be said to be </a:t>
            </a:r>
            <a:r>
              <a:rPr lang="en-GB" sz="3600" b="1" i="1" dirty="0"/>
              <a:t>EQUAL</a:t>
            </a:r>
            <a:r>
              <a:rPr lang="en-GB" sz="3600" b="1" dirty="0"/>
              <a:t> - they are </a:t>
            </a:r>
            <a:r>
              <a:rPr lang="en-GB" sz="3600" b="1" i="1" dirty="0"/>
              <a:t>equivalent</a:t>
            </a:r>
            <a:r>
              <a:rPr lang="en-GB" sz="3600" b="1" dirty="0"/>
              <a:t> - because $1000 now </a:t>
            </a:r>
            <a:r>
              <a:rPr lang="en-GB" sz="3600" b="1" i="1" dirty="0"/>
              <a:t>can be</a:t>
            </a:r>
            <a:r>
              <a:rPr lang="en-GB" sz="3600" b="1" dirty="0"/>
              <a:t> turned into $1477.50 in 8 years time.	  </a:t>
            </a:r>
            <a:r>
              <a:rPr lang="en-GB" sz="3600" b="1" dirty="0">
                <a:solidFill>
                  <a:srgbClr val="FF0000"/>
                </a:solidFill>
              </a:rPr>
              <a:t>					      .	</a:t>
            </a:r>
            <a:endParaRPr lang="en-GB" sz="3600" b="1" dirty="0"/>
          </a:p>
          <a:p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60572057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115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17693"/>
            <a:ext cx="89644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In investment decisions, where cash is spent/</a:t>
            </a:r>
          </a:p>
          <a:p>
            <a:r>
              <a:rPr lang="en-GB" sz="3600" b="1" dirty="0"/>
              <a:t>invested </a:t>
            </a:r>
            <a:r>
              <a:rPr lang="en-GB" sz="3600" b="1" i="1" dirty="0"/>
              <a:t>now</a:t>
            </a:r>
            <a:r>
              <a:rPr lang="en-GB" sz="3600" b="1" dirty="0"/>
              <a:t>, in the hope of </a:t>
            </a:r>
            <a:r>
              <a:rPr lang="en-GB" sz="3600" b="1" i="1" dirty="0"/>
              <a:t>future</a:t>
            </a:r>
            <a:r>
              <a:rPr lang="en-GB" sz="3600" b="1" dirty="0"/>
              <a:t> cash</a:t>
            </a:r>
          </a:p>
          <a:p>
            <a:r>
              <a:rPr lang="en-GB" sz="3600" b="1" dirty="0"/>
              <a:t>inflows in return, the </a:t>
            </a:r>
            <a:r>
              <a:rPr lang="en-GB" sz="3600" b="1" i="1" dirty="0"/>
              <a:t>timing</a:t>
            </a:r>
            <a:r>
              <a:rPr lang="en-GB" sz="3600" b="1" dirty="0"/>
              <a:t> of these future</a:t>
            </a:r>
          </a:p>
          <a:p>
            <a:r>
              <a:rPr lang="en-GB" sz="3600" b="1" dirty="0"/>
              <a:t>cash flows must be taken into account......</a:t>
            </a:r>
          </a:p>
          <a:p>
            <a:endParaRPr lang="en-GB" sz="3600" b="1" dirty="0"/>
          </a:p>
          <a:p>
            <a:r>
              <a:rPr lang="en-GB" sz="3600" b="1" dirty="0"/>
              <a:t>....because money has this </a:t>
            </a:r>
            <a:r>
              <a:rPr lang="en-GB" sz="3600" b="1" i="1" dirty="0"/>
              <a:t>time value</a:t>
            </a:r>
            <a:r>
              <a:rPr lang="en-GB" sz="3600" b="1" dirty="0"/>
              <a:t>.</a:t>
            </a:r>
          </a:p>
          <a:p>
            <a:endParaRPr lang="en-GB" sz="3600" b="1" dirty="0"/>
          </a:p>
          <a:p>
            <a:r>
              <a:rPr lang="en-GB" sz="3600" b="1" dirty="0"/>
              <a:t>In other words, money that arises at </a:t>
            </a:r>
            <a:r>
              <a:rPr lang="en-GB" sz="3600" b="1" i="1" dirty="0"/>
              <a:t>different</a:t>
            </a:r>
            <a:r>
              <a:rPr lang="en-GB" sz="3600" b="1" dirty="0"/>
              <a:t> </a:t>
            </a:r>
          </a:p>
          <a:p>
            <a:r>
              <a:rPr lang="en-GB" sz="3600" b="1" dirty="0"/>
              <a:t>points of time – Year 1, Year 2, etc. -  in the </a:t>
            </a:r>
          </a:p>
          <a:p>
            <a:r>
              <a:rPr lang="en-GB" sz="3600" b="1" dirty="0"/>
              <a:t>future has </a:t>
            </a:r>
            <a:r>
              <a:rPr lang="en-GB" sz="3600" b="1" i="1" dirty="0"/>
              <a:t>different</a:t>
            </a:r>
            <a:r>
              <a:rPr lang="en-GB" sz="3600" b="1" dirty="0"/>
              <a:t> values.                                 .</a:t>
            </a:r>
          </a:p>
        </p:txBody>
      </p:sp>
    </p:spTree>
    <p:extLst>
      <p:ext uri="{BB962C8B-B14F-4D97-AF65-F5344CB8AC3E}">
        <p14:creationId xmlns:p14="http://schemas.microsoft.com/office/powerpoint/2010/main" val="107718420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116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404664"/>
            <a:ext cx="937609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dirty="0"/>
          </a:p>
          <a:p>
            <a:r>
              <a:rPr lang="en-GB" sz="3600" b="1" dirty="0"/>
              <a:t>Suppose you could invest $1000 </a:t>
            </a:r>
            <a:r>
              <a:rPr lang="en-GB" sz="3600" b="1" i="1" dirty="0"/>
              <a:t>today </a:t>
            </a:r>
            <a:r>
              <a:rPr lang="en-GB" sz="3600" b="1" dirty="0"/>
              <a:t>and</a:t>
            </a:r>
          </a:p>
          <a:p>
            <a:r>
              <a:rPr lang="en-GB" sz="3600" b="1" dirty="0"/>
              <a:t>the investment would give you back a return</a:t>
            </a:r>
          </a:p>
          <a:p>
            <a:r>
              <a:rPr lang="en-GB" sz="3600" b="1" dirty="0"/>
              <a:t>of $1030 </a:t>
            </a:r>
            <a:r>
              <a:rPr lang="en-GB" sz="3600" b="1" i="1" dirty="0"/>
              <a:t>in 12 month’s time</a:t>
            </a:r>
            <a:r>
              <a:rPr lang="en-GB" sz="3600" b="1" dirty="0"/>
              <a:t>. </a:t>
            </a:r>
          </a:p>
          <a:p>
            <a:endParaRPr lang="en-GB" sz="3600" b="1" dirty="0"/>
          </a:p>
          <a:p>
            <a:r>
              <a:rPr lang="en-GB" sz="3600" b="1" dirty="0"/>
              <a:t>........at first sight this might look a </a:t>
            </a:r>
            <a:r>
              <a:rPr lang="en-GB" sz="3600" b="1" i="1" dirty="0"/>
              <a:t>good</a:t>
            </a:r>
            <a:r>
              <a:rPr lang="en-GB" sz="3600" b="1" dirty="0"/>
              <a:t> investment, as it gives you a “</a:t>
            </a:r>
            <a:r>
              <a:rPr lang="en-GB" sz="3600" b="1" i="1" dirty="0"/>
              <a:t>profit</a:t>
            </a:r>
            <a:r>
              <a:rPr lang="en-GB" sz="3600" b="1" dirty="0"/>
              <a:t>” of: </a:t>
            </a:r>
          </a:p>
          <a:p>
            <a:endParaRPr lang="en-GB" sz="3600" b="1" dirty="0"/>
          </a:p>
          <a:p>
            <a:r>
              <a:rPr lang="en-GB" sz="3600" b="1" dirty="0"/>
              <a:t>                $1000 - $1030 = $30  </a:t>
            </a:r>
          </a:p>
          <a:p>
            <a:endParaRPr lang="en-GB" sz="3600" b="1" dirty="0"/>
          </a:p>
          <a:p>
            <a:r>
              <a:rPr lang="en-GB" sz="3600" b="1" dirty="0"/>
              <a:t>Now, suppose the </a:t>
            </a:r>
            <a:r>
              <a:rPr lang="en-GB" sz="3600" b="1" i="1" dirty="0"/>
              <a:t>time value of money </a:t>
            </a:r>
            <a:r>
              <a:rPr lang="en-GB" sz="3600" b="1" dirty="0"/>
              <a:t>is 5%..</a:t>
            </a:r>
            <a:r>
              <a:rPr lang="en-GB" sz="3600" b="1" i="1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88640"/>
            <a:ext cx="3308085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/>
              <a:t>An Example.......</a:t>
            </a:r>
          </a:p>
        </p:txBody>
      </p:sp>
    </p:spTree>
    <p:extLst>
      <p:ext uri="{BB962C8B-B14F-4D97-AF65-F5344CB8AC3E}">
        <p14:creationId xmlns:p14="http://schemas.microsoft.com/office/powerpoint/2010/main" val="68173046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117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17693"/>
            <a:ext cx="88306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$1030 in 12 month’s time has a </a:t>
            </a:r>
            <a:r>
              <a:rPr lang="en-GB" sz="3600" b="1" i="1" dirty="0"/>
              <a:t>present value </a:t>
            </a:r>
            <a:r>
              <a:rPr lang="en-GB" sz="3600" b="1" dirty="0"/>
              <a:t>of only:</a:t>
            </a:r>
          </a:p>
          <a:p>
            <a:r>
              <a:rPr lang="en-GB" sz="3600" b="1" dirty="0"/>
              <a:t>		</a:t>
            </a:r>
          </a:p>
          <a:p>
            <a:r>
              <a:rPr lang="en-GB" sz="3600" b="1" dirty="0"/>
              <a:t>	$1030 x [1 + 0.05]</a:t>
            </a:r>
            <a:r>
              <a:rPr lang="en-GB" sz="3600" b="1" baseline="30000" dirty="0"/>
              <a:t>-1</a:t>
            </a:r>
          </a:p>
          <a:p>
            <a:endParaRPr lang="en-GB" sz="3600" b="1" dirty="0"/>
          </a:p>
          <a:p>
            <a:r>
              <a:rPr lang="en-GB" sz="3600" b="1" dirty="0"/>
              <a:t>	$1030 x 0.952 </a:t>
            </a:r>
            <a:endParaRPr lang="en-GB" sz="3600" b="1" i="1" dirty="0"/>
          </a:p>
          <a:p>
            <a:endParaRPr lang="en-GB" sz="3600" b="1" dirty="0"/>
          </a:p>
          <a:p>
            <a:r>
              <a:rPr lang="en-GB" sz="3600" b="1" dirty="0"/>
              <a:t>...meaning the investment would actually result in a </a:t>
            </a:r>
            <a:r>
              <a:rPr lang="en-GB" sz="3600" b="1" i="1" dirty="0"/>
              <a:t>LOSS</a:t>
            </a:r>
            <a:r>
              <a:rPr lang="en-GB" sz="3600" b="1" dirty="0"/>
              <a:t> of: $1000 - $980.56 = $19.44 in </a:t>
            </a:r>
            <a:r>
              <a:rPr lang="en-GB" sz="3600" b="1" i="1" dirty="0"/>
              <a:t>present value </a:t>
            </a:r>
            <a:r>
              <a:rPr lang="en-GB" sz="3600" b="1" dirty="0"/>
              <a:t>terms.                            		.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004048" y="1916832"/>
            <a:ext cx="288032" cy="141845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868144" y="1772816"/>
            <a:ext cx="2592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$980.56 </a:t>
            </a:r>
            <a:r>
              <a:rPr lang="en-GB" sz="3600" b="1" i="1" dirty="0"/>
              <a:t>in present value terms.</a:t>
            </a:r>
            <a:endParaRPr lang="en-GB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64088" y="2276872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69171828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118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48680"/>
            <a:ext cx="89644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In fact, you would have been better off simply placing your $1000 </a:t>
            </a:r>
            <a:r>
              <a:rPr lang="en-GB" sz="3600" b="1" i="1" dirty="0"/>
              <a:t>on deposit </a:t>
            </a:r>
            <a:r>
              <a:rPr lang="en-GB" sz="3600" b="1" dirty="0"/>
              <a:t>in the bank for 12 months at 5% interest...</a:t>
            </a:r>
          </a:p>
          <a:p>
            <a:endParaRPr lang="en-GB" sz="3600" b="1" dirty="0"/>
          </a:p>
          <a:p>
            <a:r>
              <a:rPr lang="en-GB" sz="3600" b="1" dirty="0"/>
              <a:t>........at least that gives you back $1050 at Year1.....</a:t>
            </a:r>
          </a:p>
          <a:p>
            <a:endParaRPr lang="en-GB" sz="3600" b="1" dirty="0"/>
          </a:p>
          <a:p>
            <a:r>
              <a:rPr lang="en-GB" sz="3600" b="1" dirty="0"/>
              <a:t>....the investment only gives back £1030.        .    </a:t>
            </a:r>
          </a:p>
        </p:txBody>
      </p:sp>
    </p:spTree>
    <p:extLst>
      <p:ext uri="{BB962C8B-B14F-4D97-AF65-F5344CB8AC3E}">
        <p14:creationId xmlns:p14="http://schemas.microsoft.com/office/powerpoint/2010/main" val="117905060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119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4" y="1988840"/>
            <a:ext cx="8136904" cy="132343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b="1" dirty="0"/>
              <a:t>                        SECTION 11</a:t>
            </a:r>
          </a:p>
          <a:p>
            <a:r>
              <a:rPr lang="en-GB" sz="4000" b="1" dirty="0"/>
              <a:t>    Investment Appraisal Techniques</a:t>
            </a:r>
          </a:p>
        </p:txBody>
      </p:sp>
    </p:spTree>
    <p:extLst>
      <p:ext uri="{BB962C8B-B14F-4D97-AF65-F5344CB8AC3E}">
        <p14:creationId xmlns:p14="http://schemas.microsoft.com/office/powerpoint/2010/main" val="216433158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70041"/>
            <a:ext cx="9274718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.....and in Japan, the interests of </a:t>
            </a:r>
            <a:r>
              <a:rPr lang="en-GB" sz="3600" b="1" i="1" dirty="0"/>
              <a:t>employees</a:t>
            </a:r>
          </a:p>
          <a:p>
            <a:r>
              <a:rPr lang="en-GB" sz="3600" b="1" dirty="0"/>
              <a:t>and </a:t>
            </a:r>
            <a:r>
              <a:rPr lang="en-GB" sz="3600" b="1" i="1" dirty="0"/>
              <a:t>customers</a:t>
            </a:r>
            <a:r>
              <a:rPr lang="en-GB" sz="3600" b="1" dirty="0"/>
              <a:t> were seen as being equal to, </a:t>
            </a:r>
            <a:r>
              <a:rPr lang="en-GB" sz="3600" b="1" i="1" dirty="0"/>
              <a:t>if </a:t>
            </a:r>
          </a:p>
          <a:p>
            <a:r>
              <a:rPr lang="en-GB" sz="3600" b="1" i="1" dirty="0"/>
              <a:t>not greater than</a:t>
            </a:r>
            <a:r>
              <a:rPr lang="en-GB" sz="3600" b="1" dirty="0"/>
              <a:t>, the interests of shareholders.</a:t>
            </a:r>
          </a:p>
          <a:p>
            <a:endParaRPr lang="en-GB" sz="3600" b="1" dirty="0"/>
          </a:p>
          <a:p>
            <a:r>
              <a:rPr lang="en-GB" sz="3600" b="1" dirty="0"/>
              <a:t>Toyota’s objective is: “....to work hard to strike </a:t>
            </a:r>
          </a:p>
          <a:p>
            <a:r>
              <a:rPr lang="en-GB" sz="3600" b="1" dirty="0"/>
              <a:t>a balance between the requirements of people </a:t>
            </a:r>
          </a:p>
          <a:p>
            <a:r>
              <a:rPr lang="en-GB" sz="3600" b="1" dirty="0"/>
              <a:t>and society, the global environment and the</a:t>
            </a:r>
          </a:p>
          <a:p>
            <a:r>
              <a:rPr lang="en-GB" sz="3600" b="1" dirty="0"/>
              <a:t>world economy.....to grow with all our</a:t>
            </a:r>
          </a:p>
          <a:p>
            <a:r>
              <a:rPr lang="en-GB" sz="3600" b="1" dirty="0"/>
              <a:t>stakeholders , including customers, </a:t>
            </a:r>
          </a:p>
          <a:p>
            <a:r>
              <a:rPr lang="en-GB" sz="3600" b="1" dirty="0"/>
              <a:t>shareholders, employees and business</a:t>
            </a:r>
          </a:p>
          <a:p>
            <a:r>
              <a:rPr lang="en-GB" sz="3600" b="1" dirty="0"/>
              <a:t>partners”.						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120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332656"/>
            <a:ext cx="889248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This part of the syllabus is concerned with</a:t>
            </a:r>
          </a:p>
          <a:p>
            <a:r>
              <a:rPr lang="en-GB" sz="3600" b="1" dirty="0"/>
              <a:t>decisions involving the acquisition of</a:t>
            </a:r>
          </a:p>
          <a:p>
            <a:r>
              <a:rPr lang="en-GB" sz="3600" b="1" dirty="0"/>
              <a:t>non-current assets, such as equipment,</a:t>
            </a:r>
          </a:p>
          <a:p>
            <a:r>
              <a:rPr lang="en-GB" sz="3600" b="1" dirty="0"/>
              <a:t>buildings and computer systems. How does the company make these investment decisions?</a:t>
            </a:r>
          </a:p>
          <a:p>
            <a:endParaRPr lang="en-GB" sz="1400" b="1" dirty="0"/>
          </a:p>
          <a:p>
            <a:r>
              <a:rPr lang="en-GB" sz="3600" b="1" dirty="0"/>
              <a:t>We look at the four main techniques: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7544" y="4489227"/>
            <a:ext cx="7992888" cy="22322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AutoNum type="arabicPeriod"/>
            </a:pPr>
            <a:r>
              <a:rPr lang="en-GB" sz="3600" b="1" dirty="0">
                <a:solidFill>
                  <a:schemeClr val="tx1"/>
                </a:solidFill>
              </a:rPr>
              <a:t>Payback</a:t>
            </a:r>
          </a:p>
          <a:p>
            <a:pPr marL="742950" indent="-742950">
              <a:buAutoNum type="arabicPeriod"/>
            </a:pPr>
            <a:r>
              <a:rPr lang="en-GB" sz="3600" b="1" dirty="0">
                <a:solidFill>
                  <a:schemeClr val="tx1"/>
                </a:solidFill>
              </a:rPr>
              <a:t>Return on Capital Employed</a:t>
            </a:r>
          </a:p>
          <a:p>
            <a:pPr marL="742950" indent="-742950">
              <a:buAutoNum type="arabicPeriod"/>
            </a:pPr>
            <a:r>
              <a:rPr lang="en-GB" sz="3600" b="1" dirty="0">
                <a:solidFill>
                  <a:schemeClr val="tx1"/>
                </a:solidFill>
              </a:rPr>
              <a:t>Net Present Value</a:t>
            </a:r>
          </a:p>
          <a:p>
            <a:pPr marL="742950" indent="-742950">
              <a:buAutoNum type="arabicPeriod"/>
            </a:pPr>
            <a:r>
              <a:rPr lang="en-GB" sz="3600" b="1" dirty="0">
                <a:solidFill>
                  <a:schemeClr val="tx1"/>
                </a:solidFill>
              </a:rPr>
              <a:t>Internal Rate of Return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86842" y="6215082"/>
            <a:ext cx="38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512488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121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79249"/>
            <a:ext cx="9151544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...but before we look at these investment </a:t>
            </a:r>
          </a:p>
          <a:p>
            <a:r>
              <a:rPr lang="en-GB" sz="3600" b="1" dirty="0"/>
              <a:t>appraisal techniques, we need to make two</a:t>
            </a:r>
          </a:p>
          <a:p>
            <a:r>
              <a:rPr lang="en-GB" sz="3600" b="1" dirty="0"/>
              <a:t>initial points:</a:t>
            </a:r>
          </a:p>
          <a:p>
            <a:endParaRPr lang="en-GB" sz="1600" b="1" dirty="0"/>
          </a:p>
          <a:p>
            <a:r>
              <a:rPr lang="en-GB" sz="3600" b="1" dirty="0"/>
              <a:t>1. We will assume that the capital expenditure</a:t>
            </a:r>
          </a:p>
          <a:p>
            <a:r>
              <a:rPr lang="en-GB" sz="3600" b="1" dirty="0"/>
              <a:t>occurs immediately/ now....</a:t>
            </a:r>
          </a:p>
          <a:p>
            <a:endParaRPr lang="en-GB" sz="1600" b="1" dirty="0"/>
          </a:p>
          <a:p>
            <a:r>
              <a:rPr lang="en-GB" sz="3600" b="1" dirty="0"/>
              <a:t>2. We will also assume that each year’s </a:t>
            </a:r>
          </a:p>
          <a:p>
            <a:r>
              <a:rPr lang="en-GB" sz="3600" b="1" dirty="0"/>
              <a:t>costs and revenues will occur at the END of </a:t>
            </a:r>
          </a:p>
          <a:p>
            <a:r>
              <a:rPr lang="en-GB" sz="3600" b="1" dirty="0"/>
              <a:t>each year, (rather than </a:t>
            </a:r>
            <a:r>
              <a:rPr lang="en-GB" sz="3600" b="1" i="1" dirty="0"/>
              <a:t>continually</a:t>
            </a:r>
            <a:r>
              <a:rPr lang="en-GB" sz="3600" b="1" dirty="0"/>
              <a:t> throughout </a:t>
            </a:r>
          </a:p>
          <a:p>
            <a:r>
              <a:rPr lang="en-GB" sz="3600" b="1" dirty="0"/>
              <a:t>the year).</a:t>
            </a:r>
          </a:p>
          <a:p>
            <a:r>
              <a:rPr lang="en-GB" sz="3600" b="1" dirty="0"/>
              <a:t>Therefore, for example.....				   .</a:t>
            </a:r>
          </a:p>
        </p:txBody>
      </p:sp>
    </p:spTree>
    <p:extLst>
      <p:ext uri="{BB962C8B-B14F-4D97-AF65-F5344CB8AC3E}">
        <p14:creationId xmlns:p14="http://schemas.microsoft.com/office/powerpoint/2010/main" val="191398727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122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46427" y="432623"/>
            <a:ext cx="81063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Suppose we wish to buy a machine that</a:t>
            </a:r>
          </a:p>
          <a:p>
            <a:r>
              <a:rPr lang="en-GB" sz="3600" b="1" dirty="0"/>
              <a:t>costs $1,000. It is expected to produce </a:t>
            </a:r>
          </a:p>
          <a:p>
            <a:r>
              <a:rPr lang="en-GB" sz="3600" b="1" dirty="0"/>
              <a:t>net revenues, (sales revenues, less costs),</a:t>
            </a:r>
          </a:p>
          <a:p>
            <a:r>
              <a:rPr lang="en-GB" sz="3600" b="1" dirty="0"/>
              <a:t>of $800 each year, for 3 years: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3501008"/>
            <a:ext cx="8568952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/>
              <a:t>       </a:t>
            </a:r>
            <a:r>
              <a:rPr lang="en-GB" sz="3600" b="1" dirty="0">
                <a:solidFill>
                  <a:schemeClr val="tx1"/>
                </a:solidFill>
              </a:rPr>
              <a:t>Year 0 	Year 1	Year 2	Year 3</a:t>
            </a:r>
          </a:p>
          <a:p>
            <a:r>
              <a:rPr lang="en-GB" sz="3600" b="1" dirty="0">
                <a:solidFill>
                  <a:schemeClr val="tx1"/>
                </a:solidFill>
              </a:rPr>
              <a:t>      </a:t>
            </a:r>
          </a:p>
          <a:p>
            <a:r>
              <a:rPr lang="en-GB" sz="3600" b="1" dirty="0">
                <a:solidFill>
                  <a:schemeClr val="tx1"/>
                </a:solidFill>
              </a:rPr>
              <a:t>   ($1000)         $800         $800	         $800</a:t>
            </a:r>
            <a:r>
              <a:rPr lang="en-GB" sz="3600" b="1" dirty="0">
                <a:solidFill>
                  <a:schemeClr val="bg1"/>
                </a:solidFill>
              </a:rPr>
              <a:t>	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619672" y="4149080"/>
            <a:ext cx="58326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367644" y="4401108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455876" y="4401108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5256076" y="4401108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7200292" y="4401108"/>
            <a:ext cx="5040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043608" y="5589240"/>
            <a:ext cx="2736304" cy="10584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Start of the Project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932040" y="5589240"/>
            <a:ext cx="3312368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End of the 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1</a:t>
            </a:r>
            <a:r>
              <a:rPr lang="en-GB" sz="3600" b="1" baseline="30000" dirty="0">
                <a:solidFill>
                  <a:schemeClr val="tx1"/>
                </a:solidFill>
              </a:rPr>
              <a:t>st</a:t>
            </a:r>
            <a:r>
              <a:rPr lang="en-GB" sz="3600" b="1" dirty="0">
                <a:solidFill>
                  <a:schemeClr val="tx1"/>
                </a:solidFill>
              </a:rPr>
              <a:t> Year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10800000">
            <a:off x="1763688" y="4293096"/>
            <a:ext cx="936104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2303748" y="5193196"/>
            <a:ext cx="792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>
            <a:off x="3851920" y="4293096"/>
            <a:ext cx="1656184" cy="12961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86842" y="628652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080687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  <p:bldP spid="28" grpId="0" animBg="1"/>
      <p:bldP spid="15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123</a:t>
            </a:fld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979712" y="188640"/>
            <a:ext cx="432048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PAYBACK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1268760"/>
            <a:ext cx="9118137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This is a </a:t>
            </a:r>
            <a:r>
              <a:rPr lang="en-GB" sz="3600" b="1" i="1" dirty="0"/>
              <a:t>cash flow </a:t>
            </a:r>
            <a:r>
              <a:rPr lang="en-GB" sz="3600" b="1" dirty="0"/>
              <a:t>based evaluation method.</a:t>
            </a:r>
          </a:p>
          <a:p>
            <a:r>
              <a:rPr lang="en-GB" sz="3600" b="1" dirty="0"/>
              <a:t>It looks at how quickly the investment</a:t>
            </a:r>
          </a:p>
          <a:p>
            <a:r>
              <a:rPr lang="en-GB" sz="3600" b="1" dirty="0"/>
              <a:t>generates sufficient cash flow to “pay back”</a:t>
            </a:r>
          </a:p>
          <a:p>
            <a:r>
              <a:rPr lang="en-GB" sz="3600" b="1" dirty="0"/>
              <a:t>its cost. The </a:t>
            </a:r>
            <a:r>
              <a:rPr lang="en-GB" sz="3600" b="1" i="1" dirty="0"/>
              <a:t>quicker</a:t>
            </a:r>
            <a:r>
              <a:rPr lang="en-GB" sz="3600" b="1" dirty="0"/>
              <a:t> it pays back...the better.</a:t>
            </a:r>
          </a:p>
          <a:p>
            <a:endParaRPr lang="en-GB" sz="1600" b="1" dirty="0"/>
          </a:p>
          <a:p>
            <a:r>
              <a:rPr lang="en-GB" sz="3600" b="1" dirty="0"/>
              <a:t>To make an investment decision, the company </a:t>
            </a:r>
          </a:p>
          <a:p>
            <a:r>
              <a:rPr lang="en-GB" sz="3600" b="1" dirty="0"/>
              <a:t>sets a </a:t>
            </a:r>
            <a:r>
              <a:rPr lang="en-GB" sz="3600" b="1" i="1" dirty="0"/>
              <a:t>maximum acceptable payback period </a:t>
            </a:r>
            <a:r>
              <a:rPr lang="en-GB" sz="3600" b="1" dirty="0"/>
              <a:t>–</a:t>
            </a:r>
          </a:p>
          <a:p>
            <a:r>
              <a:rPr lang="en-GB" sz="3600" b="1" dirty="0"/>
              <a:t>of say, 3 years. </a:t>
            </a:r>
          </a:p>
          <a:p>
            <a:r>
              <a:rPr lang="en-GB" sz="3600" b="1" dirty="0"/>
              <a:t>If the project pays back within this time, its </a:t>
            </a:r>
          </a:p>
          <a:p>
            <a:r>
              <a:rPr lang="en-GB" sz="3600" b="1" dirty="0"/>
              <a:t>acceptable. Otherwise, it is rejected.		 .</a:t>
            </a:r>
          </a:p>
        </p:txBody>
      </p:sp>
    </p:spTree>
    <p:extLst>
      <p:ext uri="{BB962C8B-B14F-4D97-AF65-F5344CB8AC3E}">
        <p14:creationId xmlns:p14="http://schemas.microsoft.com/office/powerpoint/2010/main" val="176980415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124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907704" y="476672"/>
            <a:ext cx="4896544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Payback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798167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A project costs $1,000 and is expected to</a:t>
            </a:r>
          </a:p>
          <a:p>
            <a:r>
              <a:rPr lang="en-GB" sz="3600" b="1" dirty="0"/>
              <a:t>produce the following net cash flow:</a:t>
            </a:r>
          </a:p>
          <a:p>
            <a:endParaRPr lang="en-GB" sz="3600" b="1" dirty="0"/>
          </a:p>
          <a:p>
            <a:r>
              <a:rPr lang="en-GB" sz="3600" b="1" dirty="0"/>
              <a:t>Year		Cash Flow</a:t>
            </a:r>
          </a:p>
          <a:p>
            <a:r>
              <a:rPr lang="en-GB" sz="3600" b="1" dirty="0"/>
              <a:t>   0		 ($1,000)</a:t>
            </a:r>
          </a:p>
          <a:p>
            <a:r>
              <a:rPr lang="en-GB" sz="3600" b="1" dirty="0"/>
              <a:t>   1		    $300</a:t>
            </a:r>
          </a:p>
          <a:p>
            <a:r>
              <a:rPr lang="en-GB" sz="3600" b="1" dirty="0"/>
              <a:t>   2		    $700</a:t>
            </a:r>
          </a:p>
          <a:p>
            <a:r>
              <a:rPr lang="en-GB" sz="3600" b="1" dirty="0"/>
              <a:t>   3		    $600</a:t>
            </a:r>
          </a:p>
          <a:p>
            <a:r>
              <a:rPr lang="en-GB" sz="3600" b="1" dirty="0"/>
              <a:t>   4		    $400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923928" y="4509120"/>
            <a:ext cx="227456" cy="86409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716017" y="3501008"/>
            <a:ext cx="3672408" cy="286232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/>
              <a:t>The project</a:t>
            </a:r>
          </a:p>
          <a:p>
            <a:r>
              <a:rPr lang="en-GB" sz="3600" b="1" dirty="0"/>
              <a:t>generates enough cash to payback</a:t>
            </a:r>
          </a:p>
          <a:p>
            <a:r>
              <a:rPr lang="en-GB" sz="3600" b="1" dirty="0"/>
              <a:t>its $1,000 cost in just two years....</a:t>
            </a:r>
          </a:p>
        </p:txBody>
      </p:sp>
      <p:cxnSp>
        <p:nvCxnSpPr>
          <p:cNvPr id="8" name="Straight Arrow Connector 7"/>
          <p:cNvCxnSpPr>
            <a:stCxn id="5" idx="1"/>
          </p:cNvCxnSpPr>
          <p:nvPr/>
        </p:nvCxnSpPr>
        <p:spPr>
          <a:xfrm rot="10800000" flipH="1">
            <a:off x="4151384" y="4941168"/>
            <a:ext cx="492624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43966" y="614364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179183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build="allAtOnce" animBg="1"/>
      <p:bldP spid="9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125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332656"/>
            <a:ext cx="878497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dirty="0"/>
          </a:p>
          <a:p>
            <a:r>
              <a:rPr lang="en-GB" sz="3600" b="1" dirty="0"/>
              <a:t>Therefore, in this example, the project has a </a:t>
            </a:r>
          </a:p>
          <a:p>
            <a:r>
              <a:rPr lang="en-GB" sz="3600" b="1" i="1" dirty="0"/>
              <a:t>2-year payback</a:t>
            </a:r>
            <a:r>
              <a:rPr lang="en-GB" sz="3600" b="1" dirty="0"/>
              <a:t>.</a:t>
            </a:r>
          </a:p>
          <a:p>
            <a:endParaRPr lang="en-GB" sz="2000" b="1" dirty="0"/>
          </a:p>
          <a:p>
            <a:endParaRPr lang="en-GB" sz="2000" b="1" dirty="0"/>
          </a:p>
          <a:p>
            <a:r>
              <a:rPr lang="en-GB" sz="3600" b="1" dirty="0"/>
              <a:t>If the company decide that the </a:t>
            </a:r>
            <a:r>
              <a:rPr lang="en-GB" sz="3600" b="1" i="1" dirty="0"/>
              <a:t>maximum </a:t>
            </a:r>
          </a:p>
          <a:p>
            <a:r>
              <a:rPr lang="en-GB" sz="3600" b="1" dirty="0"/>
              <a:t>acceptable payback period is – say 3 years –</a:t>
            </a:r>
          </a:p>
          <a:p>
            <a:r>
              <a:rPr lang="en-GB" sz="3600" b="1" dirty="0"/>
              <a:t>then the decision advice is: ACCEPT.                .</a:t>
            </a:r>
          </a:p>
          <a:p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33107529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126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619672" y="260648"/>
            <a:ext cx="5400600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Advantages of Payback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63" y="1484784"/>
            <a:ext cx="902163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3600" b="1" dirty="0"/>
              <a:t>Quick to calculate.</a:t>
            </a:r>
          </a:p>
          <a:p>
            <a:pPr marL="514350" indent="-514350">
              <a:buAutoNum type="arabicPeriod"/>
            </a:pPr>
            <a:r>
              <a:rPr lang="en-GB" sz="3600" b="1" dirty="0"/>
              <a:t>Simple to understand.</a:t>
            </a:r>
          </a:p>
          <a:p>
            <a:pPr marL="514350" indent="-514350">
              <a:buAutoNum type="arabicPeriod"/>
            </a:pPr>
            <a:r>
              <a:rPr lang="en-GB" sz="3600" b="1" dirty="0"/>
              <a:t>The emphasis on </a:t>
            </a:r>
            <a:r>
              <a:rPr lang="en-GB" sz="3600" b="1" i="1" dirty="0"/>
              <a:t>speed of return</a:t>
            </a:r>
            <a:r>
              <a:rPr lang="en-GB" sz="3600" b="1" dirty="0"/>
              <a:t> is seen as</a:t>
            </a:r>
          </a:p>
          <a:p>
            <a:pPr marL="514350" indent="-514350"/>
            <a:r>
              <a:rPr lang="en-GB" sz="3600" b="1" dirty="0"/>
              <a:t>	being useful:</a:t>
            </a:r>
          </a:p>
          <a:p>
            <a:pPr marL="514350" indent="-514350"/>
            <a:endParaRPr lang="en-GB" b="1" dirty="0"/>
          </a:p>
          <a:p>
            <a:pPr marL="514350" indent="-514350"/>
            <a:r>
              <a:rPr lang="en-GB" sz="3600" b="1" dirty="0"/>
              <a:t>		- When investment funds are </a:t>
            </a:r>
            <a:r>
              <a:rPr lang="en-GB" sz="3600" b="1" i="1" dirty="0"/>
              <a:t>limited</a:t>
            </a:r>
            <a:r>
              <a:rPr lang="en-GB" sz="3600" b="1" dirty="0"/>
              <a:t>.</a:t>
            </a:r>
          </a:p>
          <a:p>
            <a:pPr marL="514350" indent="-514350"/>
            <a:endParaRPr lang="en-GB" b="1" dirty="0"/>
          </a:p>
          <a:p>
            <a:pPr marL="514350" indent="-514350"/>
            <a:r>
              <a:rPr lang="en-GB" sz="3600" b="1" dirty="0"/>
              <a:t>		- In helping to projects which are thought</a:t>
            </a:r>
          </a:p>
          <a:p>
            <a:pPr marL="514350" indent="-514350"/>
            <a:r>
              <a:rPr lang="en-GB" sz="3600" b="1" dirty="0"/>
              <a:t>		   to be </a:t>
            </a:r>
            <a:r>
              <a:rPr lang="en-GB" sz="3600" b="1" i="1" dirty="0"/>
              <a:t>less risky</a:t>
            </a:r>
            <a:r>
              <a:rPr lang="en-GB" sz="3600" b="1" dirty="0"/>
              <a:t>.					.</a:t>
            </a:r>
          </a:p>
          <a:p>
            <a:pPr marL="514350" indent="-514350"/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410088525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800" decel="100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800" decel="100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800" decel="100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127</a:t>
            </a:fld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1403648" y="260648"/>
            <a:ext cx="5256584" cy="7920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Problems with Payback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1196752"/>
            <a:ext cx="8487516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b="1" dirty="0"/>
              <a:t>It ignores the </a:t>
            </a:r>
            <a:r>
              <a:rPr lang="en-GB" sz="3600" b="1" i="1" dirty="0"/>
              <a:t>timing</a:t>
            </a:r>
            <a:r>
              <a:rPr lang="en-GB" sz="3600" b="1" dirty="0"/>
              <a:t> of the project cash</a:t>
            </a:r>
          </a:p>
          <a:p>
            <a:pPr marL="742950" indent="-742950"/>
            <a:r>
              <a:rPr lang="en-GB" sz="3600" b="1" dirty="0"/>
              <a:t>	flows. For example, if we have two </a:t>
            </a:r>
          </a:p>
          <a:p>
            <a:pPr marL="742950" indent="-742950"/>
            <a:r>
              <a:rPr lang="en-GB" sz="3600" b="1" dirty="0"/>
              <a:t>	</a:t>
            </a:r>
            <a:r>
              <a:rPr lang="en-GB" sz="3600" b="1" i="1" dirty="0"/>
              <a:t>alternative </a:t>
            </a:r>
            <a:r>
              <a:rPr lang="en-GB" sz="3600" b="1" dirty="0"/>
              <a:t>investment</a:t>
            </a:r>
            <a:r>
              <a:rPr lang="en-GB" sz="3600" b="1" i="1" dirty="0"/>
              <a:t> </a:t>
            </a:r>
            <a:r>
              <a:rPr lang="en-GB" sz="3600" b="1" dirty="0"/>
              <a:t>projects:</a:t>
            </a:r>
          </a:p>
          <a:p>
            <a:pPr marL="742950" indent="-742950"/>
            <a:endParaRPr lang="en-GB" sz="1000" b="1" dirty="0"/>
          </a:p>
          <a:p>
            <a:pPr marL="742950" indent="-742950"/>
            <a:r>
              <a:rPr lang="en-GB" sz="3600" b="1" dirty="0"/>
              <a:t>Year       Project A       Project B</a:t>
            </a:r>
          </a:p>
          <a:p>
            <a:pPr marL="742950" indent="-742950"/>
            <a:r>
              <a:rPr lang="en-GB" sz="3600" b="1" dirty="0"/>
              <a:t>              Cash Flow     Cash Flow</a:t>
            </a:r>
          </a:p>
          <a:p>
            <a:pPr marL="742950" indent="-742950"/>
            <a:r>
              <a:rPr lang="en-GB" sz="3600" b="1" dirty="0"/>
              <a:t>   0	         ($100)             ($100)</a:t>
            </a:r>
          </a:p>
          <a:p>
            <a:pPr marL="742950" indent="-742950"/>
            <a:r>
              <a:rPr lang="en-GB" sz="3600" b="1" dirty="0"/>
              <a:t>   1             $90                    $5</a:t>
            </a:r>
          </a:p>
          <a:p>
            <a:pPr marL="742950" indent="-742950"/>
            <a:r>
              <a:rPr lang="en-GB" sz="3600" b="1" dirty="0"/>
              <a:t>   2              $5                    $95</a:t>
            </a:r>
          </a:p>
          <a:p>
            <a:pPr marL="742950" indent="-742950"/>
            <a:r>
              <a:rPr lang="en-GB" sz="3600" b="1" dirty="0"/>
              <a:t>   3              $5                    $20</a:t>
            </a:r>
          </a:p>
          <a:p>
            <a:pPr marL="742950" indent="-742950"/>
            <a:r>
              <a:rPr lang="en-GB" sz="3600" b="1" dirty="0"/>
              <a:t>   4			$40	                 $20		</a:t>
            </a:r>
          </a:p>
        </p:txBody>
      </p:sp>
      <p:sp>
        <p:nvSpPr>
          <p:cNvPr id="6" name="Freeform 5"/>
          <p:cNvSpPr/>
          <p:nvPr/>
        </p:nvSpPr>
        <p:spPr>
          <a:xfrm>
            <a:off x="1725105" y="4047198"/>
            <a:ext cx="1894788" cy="2353602"/>
          </a:xfrm>
          <a:custGeom>
            <a:avLst/>
            <a:gdLst>
              <a:gd name="connsiteX0" fmla="*/ 1404594 w 1894788"/>
              <a:gd name="connsiteY0" fmla="*/ 176010 h 2353602"/>
              <a:gd name="connsiteX1" fmla="*/ 1319753 w 1894788"/>
              <a:gd name="connsiteY1" fmla="*/ 157157 h 2353602"/>
              <a:gd name="connsiteX2" fmla="*/ 1291472 w 1894788"/>
              <a:gd name="connsiteY2" fmla="*/ 147730 h 2353602"/>
              <a:gd name="connsiteX3" fmla="*/ 1187777 w 1894788"/>
              <a:gd name="connsiteY3" fmla="*/ 128876 h 2353602"/>
              <a:gd name="connsiteX4" fmla="*/ 1121790 w 1894788"/>
              <a:gd name="connsiteY4" fmla="*/ 100596 h 2353602"/>
              <a:gd name="connsiteX5" fmla="*/ 1093509 w 1894788"/>
              <a:gd name="connsiteY5" fmla="*/ 91169 h 2353602"/>
              <a:gd name="connsiteX6" fmla="*/ 989815 w 1894788"/>
              <a:gd name="connsiteY6" fmla="*/ 72315 h 2353602"/>
              <a:gd name="connsiteX7" fmla="*/ 961534 w 1894788"/>
              <a:gd name="connsiteY7" fmla="*/ 53462 h 2353602"/>
              <a:gd name="connsiteX8" fmla="*/ 886120 w 1894788"/>
              <a:gd name="connsiteY8" fmla="*/ 34608 h 2353602"/>
              <a:gd name="connsiteX9" fmla="*/ 857839 w 1894788"/>
              <a:gd name="connsiteY9" fmla="*/ 25181 h 2353602"/>
              <a:gd name="connsiteX10" fmla="*/ 725864 w 1894788"/>
              <a:gd name="connsiteY10" fmla="*/ 15755 h 2353602"/>
              <a:gd name="connsiteX11" fmla="*/ 688157 w 1894788"/>
              <a:gd name="connsiteY11" fmla="*/ 6328 h 2353602"/>
              <a:gd name="connsiteX12" fmla="*/ 433633 w 1894788"/>
              <a:gd name="connsiteY12" fmla="*/ 25181 h 2353602"/>
              <a:gd name="connsiteX13" fmla="*/ 395926 w 1894788"/>
              <a:gd name="connsiteY13" fmla="*/ 53462 h 2353602"/>
              <a:gd name="connsiteX14" fmla="*/ 301658 w 1894788"/>
              <a:gd name="connsiteY14" fmla="*/ 119449 h 2353602"/>
              <a:gd name="connsiteX15" fmla="*/ 273377 w 1894788"/>
              <a:gd name="connsiteY15" fmla="*/ 147730 h 2353602"/>
              <a:gd name="connsiteX16" fmla="*/ 207390 w 1894788"/>
              <a:gd name="connsiteY16" fmla="*/ 194864 h 2353602"/>
              <a:gd name="connsiteX17" fmla="*/ 169683 w 1894788"/>
              <a:gd name="connsiteY17" fmla="*/ 251425 h 2353602"/>
              <a:gd name="connsiteX18" fmla="*/ 122549 w 1894788"/>
              <a:gd name="connsiteY18" fmla="*/ 307986 h 2353602"/>
              <a:gd name="connsiteX19" fmla="*/ 94268 w 1894788"/>
              <a:gd name="connsiteY19" fmla="*/ 373973 h 2353602"/>
              <a:gd name="connsiteX20" fmla="*/ 75415 w 1894788"/>
              <a:gd name="connsiteY20" fmla="*/ 430534 h 2353602"/>
              <a:gd name="connsiteX21" fmla="*/ 56561 w 1894788"/>
              <a:gd name="connsiteY21" fmla="*/ 468241 h 2353602"/>
              <a:gd name="connsiteX22" fmla="*/ 37707 w 1894788"/>
              <a:gd name="connsiteY22" fmla="*/ 562509 h 2353602"/>
              <a:gd name="connsiteX23" fmla="*/ 18854 w 1894788"/>
              <a:gd name="connsiteY23" fmla="*/ 637924 h 2353602"/>
              <a:gd name="connsiteX24" fmla="*/ 9427 w 1894788"/>
              <a:gd name="connsiteY24" fmla="*/ 751045 h 2353602"/>
              <a:gd name="connsiteX25" fmla="*/ 0 w 1894788"/>
              <a:gd name="connsiteY25" fmla="*/ 817033 h 2353602"/>
              <a:gd name="connsiteX26" fmla="*/ 9427 w 1894788"/>
              <a:gd name="connsiteY26" fmla="*/ 1580604 h 2353602"/>
              <a:gd name="connsiteX27" fmla="*/ 18854 w 1894788"/>
              <a:gd name="connsiteY27" fmla="*/ 1656018 h 2353602"/>
              <a:gd name="connsiteX28" fmla="*/ 37707 w 1894788"/>
              <a:gd name="connsiteY28" fmla="*/ 1750287 h 2353602"/>
              <a:gd name="connsiteX29" fmla="*/ 56561 w 1894788"/>
              <a:gd name="connsiteY29" fmla="*/ 1853981 h 2353602"/>
              <a:gd name="connsiteX30" fmla="*/ 75415 w 1894788"/>
              <a:gd name="connsiteY30" fmla="*/ 1938823 h 2353602"/>
              <a:gd name="connsiteX31" fmla="*/ 94268 w 1894788"/>
              <a:gd name="connsiteY31" fmla="*/ 1995383 h 2353602"/>
              <a:gd name="connsiteX32" fmla="*/ 103695 w 1894788"/>
              <a:gd name="connsiteY32" fmla="*/ 2023664 h 2353602"/>
              <a:gd name="connsiteX33" fmla="*/ 131975 w 1894788"/>
              <a:gd name="connsiteY33" fmla="*/ 2051944 h 2353602"/>
              <a:gd name="connsiteX34" fmla="*/ 150829 w 1894788"/>
              <a:gd name="connsiteY34" fmla="*/ 2080225 h 2353602"/>
              <a:gd name="connsiteX35" fmla="*/ 179109 w 1894788"/>
              <a:gd name="connsiteY35" fmla="*/ 2099078 h 2353602"/>
              <a:gd name="connsiteX36" fmla="*/ 188536 w 1894788"/>
              <a:gd name="connsiteY36" fmla="*/ 2127359 h 2353602"/>
              <a:gd name="connsiteX37" fmla="*/ 216817 w 1894788"/>
              <a:gd name="connsiteY37" fmla="*/ 2136786 h 2353602"/>
              <a:gd name="connsiteX38" fmla="*/ 273377 w 1894788"/>
              <a:gd name="connsiteY38" fmla="*/ 2174493 h 2353602"/>
              <a:gd name="connsiteX39" fmla="*/ 301658 w 1894788"/>
              <a:gd name="connsiteY39" fmla="*/ 2183920 h 2353602"/>
              <a:gd name="connsiteX40" fmla="*/ 329938 w 1894788"/>
              <a:gd name="connsiteY40" fmla="*/ 2202773 h 2353602"/>
              <a:gd name="connsiteX41" fmla="*/ 367646 w 1894788"/>
              <a:gd name="connsiteY41" fmla="*/ 2212200 h 2353602"/>
              <a:gd name="connsiteX42" fmla="*/ 395926 w 1894788"/>
              <a:gd name="connsiteY42" fmla="*/ 2231054 h 2353602"/>
              <a:gd name="connsiteX43" fmla="*/ 424206 w 1894788"/>
              <a:gd name="connsiteY43" fmla="*/ 2240480 h 2353602"/>
              <a:gd name="connsiteX44" fmla="*/ 471340 w 1894788"/>
              <a:gd name="connsiteY44" fmla="*/ 2259334 h 2353602"/>
              <a:gd name="connsiteX45" fmla="*/ 499621 w 1894788"/>
              <a:gd name="connsiteY45" fmla="*/ 2278188 h 2353602"/>
              <a:gd name="connsiteX46" fmla="*/ 556182 w 1894788"/>
              <a:gd name="connsiteY46" fmla="*/ 2297041 h 2353602"/>
              <a:gd name="connsiteX47" fmla="*/ 659876 w 1894788"/>
              <a:gd name="connsiteY47" fmla="*/ 2325322 h 2353602"/>
              <a:gd name="connsiteX48" fmla="*/ 744718 w 1894788"/>
              <a:gd name="connsiteY48" fmla="*/ 2334748 h 2353602"/>
              <a:gd name="connsiteX49" fmla="*/ 791852 w 1894788"/>
              <a:gd name="connsiteY49" fmla="*/ 2344175 h 2353602"/>
              <a:gd name="connsiteX50" fmla="*/ 904973 w 1894788"/>
              <a:gd name="connsiteY50" fmla="*/ 2353602 h 2353602"/>
              <a:gd name="connsiteX51" fmla="*/ 1291472 w 1894788"/>
              <a:gd name="connsiteY51" fmla="*/ 2344175 h 2353602"/>
              <a:gd name="connsiteX52" fmla="*/ 1319753 w 1894788"/>
              <a:gd name="connsiteY52" fmla="*/ 2334748 h 2353602"/>
              <a:gd name="connsiteX53" fmla="*/ 1366887 w 1894788"/>
              <a:gd name="connsiteY53" fmla="*/ 2306468 h 2353602"/>
              <a:gd name="connsiteX54" fmla="*/ 1395167 w 1894788"/>
              <a:gd name="connsiteY54" fmla="*/ 2278188 h 2353602"/>
              <a:gd name="connsiteX55" fmla="*/ 1461155 w 1894788"/>
              <a:gd name="connsiteY55" fmla="*/ 2212200 h 2353602"/>
              <a:gd name="connsiteX56" fmla="*/ 1480008 w 1894788"/>
              <a:gd name="connsiteY56" fmla="*/ 2174493 h 2353602"/>
              <a:gd name="connsiteX57" fmla="*/ 1489435 w 1894788"/>
              <a:gd name="connsiteY57" fmla="*/ 2146212 h 2353602"/>
              <a:gd name="connsiteX58" fmla="*/ 1508289 w 1894788"/>
              <a:gd name="connsiteY58" fmla="*/ 2117932 h 2353602"/>
              <a:gd name="connsiteX59" fmla="*/ 1545996 w 1894788"/>
              <a:gd name="connsiteY59" fmla="*/ 2014237 h 2353602"/>
              <a:gd name="connsiteX60" fmla="*/ 1564850 w 1894788"/>
              <a:gd name="connsiteY60" fmla="*/ 1957676 h 2353602"/>
              <a:gd name="connsiteX61" fmla="*/ 1583703 w 1894788"/>
              <a:gd name="connsiteY61" fmla="*/ 1929396 h 2353602"/>
              <a:gd name="connsiteX62" fmla="*/ 1602557 w 1894788"/>
              <a:gd name="connsiteY62" fmla="*/ 1816274 h 2353602"/>
              <a:gd name="connsiteX63" fmla="*/ 1621410 w 1894788"/>
              <a:gd name="connsiteY63" fmla="*/ 1769140 h 2353602"/>
              <a:gd name="connsiteX64" fmla="*/ 1640264 w 1894788"/>
              <a:gd name="connsiteY64" fmla="*/ 1674872 h 2353602"/>
              <a:gd name="connsiteX65" fmla="*/ 1649691 w 1894788"/>
              <a:gd name="connsiteY65" fmla="*/ 1646592 h 2353602"/>
              <a:gd name="connsiteX66" fmla="*/ 1677971 w 1894788"/>
              <a:gd name="connsiteY66" fmla="*/ 1580604 h 2353602"/>
              <a:gd name="connsiteX67" fmla="*/ 1687398 w 1894788"/>
              <a:gd name="connsiteY67" fmla="*/ 1533470 h 2353602"/>
              <a:gd name="connsiteX68" fmla="*/ 1696825 w 1894788"/>
              <a:gd name="connsiteY68" fmla="*/ 1505190 h 2353602"/>
              <a:gd name="connsiteX69" fmla="*/ 1706252 w 1894788"/>
              <a:gd name="connsiteY69" fmla="*/ 1458056 h 2353602"/>
              <a:gd name="connsiteX70" fmla="*/ 1715679 w 1894788"/>
              <a:gd name="connsiteY70" fmla="*/ 1429775 h 2353602"/>
              <a:gd name="connsiteX71" fmla="*/ 1734532 w 1894788"/>
              <a:gd name="connsiteY71" fmla="*/ 1354361 h 2353602"/>
              <a:gd name="connsiteX72" fmla="*/ 1743959 w 1894788"/>
              <a:gd name="connsiteY72" fmla="*/ 1297800 h 2353602"/>
              <a:gd name="connsiteX73" fmla="*/ 1762813 w 1894788"/>
              <a:gd name="connsiteY73" fmla="*/ 1241239 h 2353602"/>
              <a:gd name="connsiteX74" fmla="*/ 1781666 w 1894788"/>
              <a:gd name="connsiteY74" fmla="*/ 1146971 h 2353602"/>
              <a:gd name="connsiteX75" fmla="*/ 1819373 w 1894788"/>
              <a:gd name="connsiteY75" fmla="*/ 1052703 h 2353602"/>
              <a:gd name="connsiteX76" fmla="*/ 1857081 w 1894788"/>
              <a:gd name="connsiteY76" fmla="*/ 958435 h 2353602"/>
              <a:gd name="connsiteX77" fmla="*/ 1885361 w 1894788"/>
              <a:gd name="connsiteY77" fmla="*/ 835887 h 2353602"/>
              <a:gd name="connsiteX78" fmla="*/ 1894788 w 1894788"/>
              <a:gd name="connsiteY78" fmla="*/ 798179 h 2353602"/>
              <a:gd name="connsiteX79" fmla="*/ 1885361 w 1894788"/>
              <a:gd name="connsiteY79" fmla="*/ 656777 h 2353602"/>
              <a:gd name="connsiteX80" fmla="*/ 1875934 w 1894788"/>
              <a:gd name="connsiteY80" fmla="*/ 619070 h 2353602"/>
              <a:gd name="connsiteX81" fmla="*/ 1866507 w 1894788"/>
              <a:gd name="connsiteY81" fmla="*/ 553082 h 2353602"/>
              <a:gd name="connsiteX82" fmla="*/ 1847654 w 1894788"/>
              <a:gd name="connsiteY82" fmla="*/ 487095 h 2353602"/>
              <a:gd name="connsiteX83" fmla="*/ 1838227 w 1894788"/>
              <a:gd name="connsiteY83" fmla="*/ 439961 h 2353602"/>
              <a:gd name="connsiteX84" fmla="*/ 1819373 w 1894788"/>
              <a:gd name="connsiteY84" fmla="*/ 392827 h 2353602"/>
              <a:gd name="connsiteX85" fmla="*/ 1809947 w 1894788"/>
              <a:gd name="connsiteY85" fmla="*/ 355120 h 2353602"/>
              <a:gd name="connsiteX86" fmla="*/ 1772239 w 1894788"/>
              <a:gd name="connsiteY86" fmla="*/ 289132 h 2353602"/>
              <a:gd name="connsiteX87" fmla="*/ 1753386 w 1894788"/>
              <a:gd name="connsiteY87" fmla="*/ 223144 h 2353602"/>
              <a:gd name="connsiteX88" fmla="*/ 1715679 w 1894788"/>
              <a:gd name="connsiteY88" fmla="*/ 128876 h 2353602"/>
              <a:gd name="connsiteX89" fmla="*/ 1706252 w 1894788"/>
              <a:gd name="connsiteY89" fmla="*/ 100596 h 2353602"/>
              <a:gd name="connsiteX90" fmla="*/ 1659118 w 1894788"/>
              <a:gd name="connsiteY90" fmla="*/ 91169 h 2353602"/>
              <a:gd name="connsiteX91" fmla="*/ 1602557 w 1894788"/>
              <a:gd name="connsiteY91" fmla="*/ 72315 h 2353602"/>
              <a:gd name="connsiteX92" fmla="*/ 1555423 w 1894788"/>
              <a:gd name="connsiteY92" fmla="*/ 62889 h 2353602"/>
              <a:gd name="connsiteX93" fmla="*/ 1442301 w 1894788"/>
              <a:gd name="connsiteY93" fmla="*/ 34608 h 2353602"/>
              <a:gd name="connsiteX94" fmla="*/ 1404594 w 1894788"/>
              <a:gd name="connsiteY94" fmla="*/ 25181 h 2353602"/>
              <a:gd name="connsiteX95" fmla="*/ 1366887 w 1894788"/>
              <a:gd name="connsiteY95" fmla="*/ 15755 h 2353602"/>
              <a:gd name="connsiteX96" fmla="*/ 1338606 w 1894788"/>
              <a:gd name="connsiteY96" fmla="*/ 6328 h 2353602"/>
              <a:gd name="connsiteX97" fmla="*/ 1168924 w 1894788"/>
              <a:gd name="connsiteY97" fmla="*/ 15755 h 2353602"/>
              <a:gd name="connsiteX98" fmla="*/ 1112363 w 1894788"/>
              <a:gd name="connsiteY98" fmla="*/ 34608 h 2353602"/>
              <a:gd name="connsiteX99" fmla="*/ 1093509 w 1894788"/>
              <a:gd name="connsiteY99" fmla="*/ 62889 h 2353602"/>
              <a:gd name="connsiteX100" fmla="*/ 1065229 w 1894788"/>
              <a:gd name="connsiteY100" fmla="*/ 81742 h 2353602"/>
              <a:gd name="connsiteX101" fmla="*/ 1046375 w 1894788"/>
              <a:gd name="connsiteY101" fmla="*/ 138303 h 2353602"/>
              <a:gd name="connsiteX102" fmla="*/ 1018095 w 1894788"/>
              <a:gd name="connsiteY102" fmla="*/ 147730 h 23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894788" h="2353602">
                <a:moveTo>
                  <a:pt x="1404594" y="176010"/>
                </a:moveTo>
                <a:cubicBezTo>
                  <a:pt x="1372208" y="169533"/>
                  <a:pt x="1350807" y="166029"/>
                  <a:pt x="1319753" y="157157"/>
                </a:cubicBezTo>
                <a:cubicBezTo>
                  <a:pt x="1310198" y="154427"/>
                  <a:pt x="1301172" y="149886"/>
                  <a:pt x="1291472" y="147730"/>
                </a:cubicBezTo>
                <a:cubicBezTo>
                  <a:pt x="1215839" y="130922"/>
                  <a:pt x="1256393" y="146030"/>
                  <a:pt x="1187777" y="128876"/>
                </a:cubicBezTo>
                <a:cubicBezTo>
                  <a:pt x="1152408" y="120033"/>
                  <a:pt x="1159557" y="116781"/>
                  <a:pt x="1121790" y="100596"/>
                </a:cubicBezTo>
                <a:cubicBezTo>
                  <a:pt x="1112656" y="96682"/>
                  <a:pt x="1103149" y="93579"/>
                  <a:pt x="1093509" y="91169"/>
                </a:cubicBezTo>
                <a:cubicBezTo>
                  <a:pt x="1067159" y="84581"/>
                  <a:pt x="1015028" y="76517"/>
                  <a:pt x="989815" y="72315"/>
                </a:cubicBezTo>
                <a:cubicBezTo>
                  <a:pt x="980388" y="66031"/>
                  <a:pt x="971668" y="58529"/>
                  <a:pt x="961534" y="53462"/>
                </a:cubicBezTo>
                <a:cubicBezTo>
                  <a:pt x="939983" y="42687"/>
                  <a:pt x="907637" y="39987"/>
                  <a:pt x="886120" y="34608"/>
                </a:cubicBezTo>
                <a:cubicBezTo>
                  <a:pt x="876480" y="32198"/>
                  <a:pt x="867708" y="26342"/>
                  <a:pt x="857839" y="25181"/>
                </a:cubicBezTo>
                <a:cubicBezTo>
                  <a:pt x="814037" y="20028"/>
                  <a:pt x="769856" y="18897"/>
                  <a:pt x="725864" y="15755"/>
                </a:cubicBezTo>
                <a:cubicBezTo>
                  <a:pt x="713295" y="12613"/>
                  <a:pt x="701113" y="6328"/>
                  <a:pt x="688157" y="6328"/>
                </a:cubicBezTo>
                <a:cubicBezTo>
                  <a:pt x="498359" y="6328"/>
                  <a:pt x="534364" y="0"/>
                  <a:pt x="433633" y="25181"/>
                </a:cubicBezTo>
                <a:cubicBezTo>
                  <a:pt x="421064" y="34608"/>
                  <a:pt x="408797" y="44452"/>
                  <a:pt x="395926" y="53462"/>
                </a:cubicBezTo>
                <a:cubicBezTo>
                  <a:pt x="366425" y="74113"/>
                  <a:pt x="329665" y="95443"/>
                  <a:pt x="301658" y="119449"/>
                </a:cubicBezTo>
                <a:cubicBezTo>
                  <a:pt x="291536" y="128125"/>
                  <a:pt x="283619" y="139195"/>
                  <a:pt x="273377" y="147730"/>
                </a:cubicBezTo>
                <a:cubicBezTo>
                  <a:pt x="251753" y="165750"/>
                  <a:pt x="226801" y="173026"/>
                  <a:pt x="207390" y="194864"/>
                </a:cubicBezTo>
                <a:cubicBezTo>
                  <a:pt x="192336" y="211800"/>
                  <a:pt x="185706" y="235403"/>
                  <a:pt x="169683" y="251425"/>
                </a:cubicBezTo>
                <a:cubicBezTo>
                  <a:pt x="133391" y="287716"/>
                  <a:pt x="148797" y="268612"/>
                  <a:pt x="122549" y="307986"/>
                </a:cubicBezTo>
                <a:cubicBezTo>
                  <a:pt x="97610" y="407740"/>
                  <a:pt x="131471" y="290267"/>
                  <a:pt x="94268" y="373973"/>
                </a:cubicBezTo>
                <a:cubicBezTo>
                  <a:pt x="86197" y="392134"/>
                  <a:pt x="84303" y="412759"/>
                  <a:pt x="75415" y="430534"/>
                </a:cubicBezTo>
                <a:lnTo>
                  <a:pt x="56561" y="468241"/>
                </a:lnTo>
                <a:cubicBezTo>
                  <a:pt x="33461" y="629937"/>
                  <a:pt x="59647" y="474748"/>
                  <a:pt x="37707" y="562509"/>
                </a:cubicBezTo>
                <a:lnTo>
                  <a:pt x="18854" y="637924"/>
                </a:lnTo>
                <a:cubicBezTo>
                  <a:pt x="15712" y="675631"/>
                  <a:pt x="13388" y="713415"/>
                  <a:pt x="9427" y="751045"/>
                </a:cubicBezTo>
                <a:cubicBezTo>
                  <a:pt x="7101" y="773142"/>
                  <a:pt x="0" y="794814"/>
                  <a:pt x="0" y="817033"/>
                </a:cubicBezTo>
                <a:cubicBezTo>
                  <a:pt x="0" y="1071576"/>
                  <a:pt x="3708" y="1326125"/>
                  <a:pt x="9427" y="1580604"/>
                </a:cubicBezTo>
                <a:cubicBezTo>
                  <a:pt x="9996" y="1605931"/>
                  <a:pt x="15506" y="1630907"/>
                  <a:pt x="18854" y="1656018"/>
                </a:cubicBezTo>
                <a:cubicBezTo>
                  <a:pt x="28483" y="1728232"/>
                  <a:pt x="21794" y="1702542"/>
                  <a:pt x="37707" y="1750287"/>
                </a:cubicBezTo>
                <a:cubicBezTo>
                  <a:pt x="54048" y="1864673"/>
                  <a:pt x="38782" y="1773976"/>
                  <a:pt x="56561" y="1853981"/>
                </a:cubicBezTo>
                <a:cubicBezTo>
                  <a:pt x="64250" y="1888582"/>
                  <a:pt x="65562" y="1905979"/>
                  <a:pt x="75415" y="1938823"/>
                </a:cubicBezTo>
                <a:cubicBezTo>
                  <a:pt x="81125" y="1957858"/>
                  <a:pt x="87984" y="1976530"/>
                  <a:pt x="94268" y="1995383"/>
                </a:cubicBezTo>
                <a:cubicBezTo>
                  <a:pt x="97410" y="2004810"/>
                  <a:pt x="96669" y="2016638"/>
                  <a:pt x="103695" y="2023664"/>
                </a:cubicBezTo>
                <a:cubicBezTo>
                  <a:pt x="113122" y="2033091"/>
                  <a:pt x="123441" y="2041703"/>
                  <a:pt x="131975" y="2051944"/>
                </a:cubicBezTo>
                <a:cubicBezTo>
                  <a:pt x="139228" y="2060648"/>
                  <a:pt x="142818" y="2072214"/>
                  <a:pt x="150829" y="2080225"/>
                </a:cubicBezTo>
                <a:cubicBezTo>
                  <a:pt x="158840" y="2088236"/>
                  <a:pt x="169682" y="2092794"/>
                  <a:pt x="179109" y="2099078"/>
                </a:cubicBezTo>
                <a:cubicBezTo>
                  <a:pt x="182251" y="2108505"/>
                  <a:pt x="181510" y="2120333"/>
                  <a:pt x="188536" y="2127359"/>
                </a:cubicBezTo>
                <a:cubicBezTo>
                  <a:pt x="195562" y="2134385"/>
                  <a:pt x="208131" y="2131960"/>
                  <a:pt x="216817" y="2136786"/>
                </a:cubicBezTo>
                <a:cubicBezTo>
                  <a:pt x="236624" y="2147790"/>
                  <a:pt x="251881" y="2167328"/>
                  <a:pt x="273377" y="2174493"/>
                </a:cubicBezTo>
                <a:cubicBezTo>
                  <a:pt x="282804" y="2177635"/>
                  <a:pt x="292770" y="2179476"/>
                  <a:pt x="301658" y="2183920"/>
                </a:cubicBezTo>
                <a:cubicBezTo>
                  <a:pt x="311791" y="2188987"/>
                  <a:pt x="319525" y="2198310"/>
                  <a:pt x="329938" y="2202773"/>
                </a:cubicBezTo>
                <a:cubicBezTo>
                  <a:pt x="341847" y="2207877"/>
                  <a:pt x="355077" y="2209058"/>
                  <a:pt x="367646" y="2212200"/>
                </a:cubicBezTo>
                <a:cubicBezTo>
                  <a:pt x="377073" y="2218485"/>
                  <a:pt x="385793" y="2225987"/>
                  <a:pt x="395926" y="2231054"/>
                </a:cubicBezTo>
                <a:cubicBezTo>
                  <a:pt x="404813" y="2235498"/>
                  <a:pt x="414902" y="2236991"/>
                  <a:pt x="424206" y="2240480"/>
                </a:cubicBezTo>
                <a:cubicBezTo>
                  <a:pt x="440050" y="2246422"/>
                  <a:pt x="456205" y="2251766"/>
                  <a:pt x="471340" y="2259334"/>
                </a:cubicBezTo>
                <a:cubicBezTo>
                  <a:pt x="481474" y="2264401"/>
                  <a:pt x="489268" y="2273587"/>
                  <a:pt x="499621" y="2278188"/>
                </a:cubicBezTo>
                <a:cubicBezTo>
                  <a:pt x="517782" y="2286259"/>
                  <a:pt x="537328" y="2290757"/>
                  <a:pt x="556182" y="2297041"/>
                </a:cubicBezTo>
                <a:cubicBezTo>
                  <a:pt x="588660" y="2307867"/>
                  <a:pt x="627976" y="2321778"/>
                  <a:pt x="659876" y="2325322"/>
                </a:cubicBezTo>
                <a:cubicBezTo>
                  <a:pt x="688157" y="2328464"/>
                  <a:pt x="716549" y="2330724"/>
                  <a:pt x="744718" y="2334748"/>
                </a:cubicBezTo>
                <a:cubicBezTo>
                  <a:pt x="760579" y="2337014"/>
                  <a:pt x="775939" y="2342303"/>
                  <a:pt x="791852" y="2344175"/>
                </a:cubicBezTo>
                <a:cubicBezTo>
                  <a:pt x="829431" y="2348596"/>
                  <a:pt x="867266" y="2350460"/>
                  <a:pt x="904973" y="2353602"/>
                </a:cubicBezTo>
                <a:cubicBezTo>
                  <a:pt x="1033806" y="2350460"/>
                  <a:pt x="1162734" y="2350027"/>
                  <a:pt x="1291472" y="2344175"/>
                </a:cubicBezTo>
                <a:cubicBezTo>
                  <a:pt x="1301399" y="2343724"/>
                  <a:pt x="1310865" y="2339192"/>
                  <a:pt x="1319753" y="2334748"/>
                </a:cubicBezTo>
                <a:cubicBezTo>
                  <a:pt x="1336141" y="2326554"/>
                  <a:pt x="1352229" y="2317461"/>
                  <a:pt x="1366887" y="2306468"/>
                </a:cubicBezTo>
                <a:cubicBezTo>
                  <a:pt x="1377552" y="2298469"/>
                  <a:pt x="1386388" y="2288221"/>
                  <a:pt x="1395167" y="2278188"/>
                </a:cubicBezTo>
                <a:cubicBezTo>
                  <a:pt x="1450028" y="2215489"/>
                  <a:pt x="1410459" y="2245998"/>
                  <a:pt x="1461155" y="2212200"/>
                </a:cubicBezTo>
                <a:cubicBezTo>
                  <a:pt x="1467439" y="2199631"/>
                  <a:pt x="1474473" y="2187409"/>
                  <a:pt x="1480008" y="2174493"/>
                </a:cubicBezTo>
                <a:cubicBezTo>
                  <a:pt x="1483922" y="2165359"/>
                  <a:pt x="1484991" y="2155100"/>
                  <a:pt x="1489435" y="2146212"/>
                </a:cubicBezTo>
                <a:cubicBezTo>
                  <a:pt x="1494502" y="2136079"/>
                  <a:pt x="1502004" y="2127359"/>
                  <a:pt x="1508289" y="2117932"/>
                </a:cubicBezTo>
                <a:cubicBezTo>
                  <a:pt x="1529890" y="2031526"/>
                  <a:pt x="1512768" y="2064077"/>
                  <a:pt x="1545996" y="2014237"/>
                </a:cubicBezTo>
                <a:cubicBezTo>
                  <a:pt x="1552281" y="1995383"/>
                  <a:pt x="1556779" y="1975837"/>
                  <a:pt x="1564850" y="1957676"/>
                </a:cubicBezTo>
                <a:cubicBezTo>
                  <a:pt x="1569451" y="1947323"/>
                  <a:pt x="1580722" y="1940326"/>
                  <a:pt x="1583703" y="1929396"/>
                </a:cubicBezTo>
                <a:cubicBezTo>
                  <a:pt x="1620788" y="1793417"/>
                  <a:pt x="1573663" y="1902957"/>
                  <a:pt x="1602557" y="1816274"/>
                </a:cubicBezTo>
                <a:cubicBezTo>
                  <a:pt x="1607908" y="1800221"/>
                  <a:pt x="1617050" y="1785490"/>
                  <a:pt x="1621410" y="1769140"/>
                </a:cubicBezTo>
                <a:cubicBezTo>
                  <a:pt x="1629667" y="1738177"/>
                  <a:pt x="1630130" y="1705272"/>
                  <a:pt x="1640264" y="1674872"/>
                </a:cubicBezTo>
                <a:cubicBezTo>
                  <a:pt x="1643406" y="1665445"/>
                  <a:pt x="1645777" y="1655725"/>
                  <a:pt x="1649691" y="1646592"/>
                </a:cubicBezTo>
                <a:cubicBezTo>
                  <a:pt x="1665875" y="1608828"/>
                  <a:pt x="1669129" y="1615971"/>
                  <a:pt x="1677971" y="1580604"/>
                </a:cubicBezTo>
                <a:cubicBezTo>
                  <a:pt x="1681857" y="1565060"/>
                  <a:pt x="1683512" y="1549014"/>
                  <a:pt x="1687398" y="1533470"/>
                </a:cubicBezTo>
                <a:cubicBezTo>
                  <a:pt x="1689808" y="1523830"/>
                  <a:pt x="1694415" y="1514830"/>
                  <a:pt x="1696825" y="1505190"/>
                </a:cubicBezTo>
                <a:cubicBezTo>
                  <a:pt x="1700711" y="1489646"/>
                  <a:pt x="1702366" y="1473600"/>
                  <a:pt x="1706252" y="1458056"/>
                </a:cubicBezTo>
                <a:cubicBezTo>
                  <a:pt x="1708662" y="1448416"/>
                  <a:pt x="1713269" y="1439415"/>
                  <a:pt x="1715679" y="1429775"/>
                </a:cubicBezTo>
                <a:lnTo>
                  <a:pt x="1734532" y="1354361"/>
                </a:lnTo>
                <a:cubicBezTo>
                  <a:pt x="1737674" y="1335507"/>
                  <a:pt x="1739323" y="1316343"/>
                  <a:pt x="1743959" y="1297800"/>
                </a:cubicBezTo>
                <a:cubicBezTo>
                  <a:pt x="1748779" y="1278520"/>
                  <a:pt x="1758916" y="1260727"/>
                  <a:pt x="1762813" y="1241239"/>
                </a:cubicBezTo>
                <a:cubicBezTo>
                  <a:pt x="1769097" y="1209816"/>
                  <a:pt x="1769765" y="1176724"/>
                  <a:pt x="1781666" y="1146971"/>
                </a:cubicBezTo>
                <a:cubicBezTo>
                  <a:pt x="1794235" y="1115548"/>
                  <a:pt x="1808671" y="1084809"/>
                  <a:pt x="1819373" y="1052703"/>
                </a:cubicBezTo>
                <a:cubicBezTo>
                  <a:pt x="1842671" y="982811"/>
                  <a:pt x="1829339" y="1013917"/>
                  <a:pt x="1857081" y="958435"/>
                </a:cubicBezTo>
                <a:cubicBezTo>
                  <a:pt x="1871589" y="885890"/>
                  <a:pt x="1862620" y="926849"/>
                  <a:pt x="1885361" y="835887"/>
                </a:cubicBezTo>
                <a:lnTo>
                  <a:pt x="1894788" y="798179"/>
                </a:lnTo>
                <a:cubicBezTo>
                  <a:pt x="1891646" y="751045"/>
                  <a:pt x="1890306" y="703756"/>
                  <a:pt x="1885361" y="656777"/>
                </a:cubicBezTo>
                <a:cubicBezTo>
                  <a:pt x="1884005" y="643892"/>
                  <a:pt x="1878252" y="631817"/>
                  <a:pt x="1875934" y="619070"/>
                </a:cubicBezTo>
                <a:cubicBezTo>
                  <a:pt x="1871959" y="597209"/>
                  <a:pt x="1870482" y="574943"/>
                  <a:pt x="1866507" y="553082"/>
                </a:cubicBezTo>
                <a:cubicBezTo>
                  <a:pt x="1854750" y="488419"/>
                  <a:pt x="1861117" y="540947"/>
                  <a:pt x="1847654" y="487095"/>
                </a:cubicBezTo>
                <a:cubicBezTo>
                  <a:pt x="1843768" y="471551"/>
                  <a:pt x="1842831" y="455308"/>
                  <a:pt x="1838227" y="439961"/>
                </a:cubicBezTo>
                <a:cubicBezTo>
                  <a:pt x="1833364" y="423753"/>
                  <a:pt x="1824724" y="408880"/>
                  <a:pt x="1819373" y="392827"/>
                </a:cubicBezTo>
                <a:cubicBezTo>
                  <a:pt x="1815276" y="380536"/>
                  <a:pt x="1814496" y="367251"/>
                  <a:pt x="1809947" y="355120"/>
                </a:cubicBezTo>
                <a:cubicBezTo>
                  <a:pt x="1799695" y="327781"/>
                  <a:pt x="1787868" y="312575"/>
                  <a:pt x="1772239" y="289132"/>
                </a:cubicBezTo>
                <a:cubicBezTo>
                  <a:pt x="1767455" y="269995"/>
                  <a:pt x="1761501" y="242079"/>
                  <a:pt x="1753386" y="223144"/>
                </a:cubicBezTo>
                <a:cubicBezTo>
                  <a:pt x="1711772" y="126047"/>
                  <a:pt x="1758594" y="257621"/>
                  <a:pt x="1715679" y="128876"/>
                </a:cubicBezTo>
                <a:cubicBezTo>
                  <a:pt x="1712537" y="119449"/>
                  <a:pt x="1715996" y="102545"/>
                  <a:pt x="1706252" y="100596"/>
                </a:cubicBezTo>
                <a:cubicBezTo>
                  <a:pt x="1690541" y="97454"/>
                  <a:pt x="1674576" y="95385"/>
                  <a:pt x="1659118" y="91169"/>
                </a:cubicBezTo>
                <a:cubicBezTo>
                  <a:pt x="1639945" y="85940"/>
                  <a:pt x="1622045" y="76212"/>
                  <a:pt x="1602557" y="72315"/>
                </a:cubicBezTo>
                <a:cubicBezTo>
                  <a:pt x="1586846" y="69173"/>
                  <a:pt x="1571035" y="66492"/>
                  <a:pt x="1555423" y="62889"/>
                </a:cubicBezTo>
                <a:cubicBezTo>
                  <a:pt x="1555408" y="62886"/>
                  <a:pt x="1461162" y="39323"/>
                  <a:pt x="1442301" y="34608"/>
                </a:cubicBezTo>
                <a:lnTo>
                  <a:pt x="1404594" y="25181"/>
                </a:lnTo>
                <a:cubicBezTo>
                  <a:pt x="1392025" y="22039"/>
                  <a:pt x="1379178" y="19852"/>
                  <a:pt x="1366887" y="15755"/>
                </a:cubicBezTo>
                <a:lnTo>
                  <a:pt x="1338606" y="6328"/>
                </a:lnTo>
                <a:cubicBezTo>
                  <a:pt x="1282045" y="9470"/>
                  <a:pt x="1225134" y="8729"/>
                  <a:pt x="1168924" y="15755"/>
                </a:cubicBezTo>
                <a:cubicBezTo>
                  <a:pt x="1149204" y="18220"/>
                  <a:pt x="1112363" y="34608"/>
                  <a:pt x="1112363" y="34608"/>
                </a:cubicBezTo>
                <a:cubicBezTo>
                  <a:pt x="1106078" y="44035"/>
                  <a:pt x="1101520" y="54878"/>
                  <a:pt x="1093509" y="62889"/>
                </a:cubicBezTo>
                <a:cubicBezTo>
                  <a:pt x="1085498" y="70900"/>
                  <a:pt x="1071234" y="72135"/>
                  <a:pt x="1065229" y="81742"/>
                </a:cubicBezTo>
                <a:cubicBezTo>
                  <a:pt x="1054696" y="98595"/>
                  <a:pt x="1052659" y="119449"/>
                  <a:pt x="1046375" y="138303"/>
                </a:cubicBezTo>
                <a:cubicBezTo>
                  <a:pt x="1034138" y="175014"/>
                  <a:pt x="1043976" y="173609"/>
                  <a:pt x="1018095" y="147730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>
            <a:off x="4364610" y="4072213"/>
            <a:ext cx="1829809" cy="1736248"/>
          </a:xfrm>
          <a:custGeom>
            <a:avLst/>
            <a:gdLst>
              <a:gd name="connsiteX0" fmla="*/ 1593130 w 1829809"/>
              <a:gd name="connsiteY0" fmla="*/ 179276 h 1736248"/>
              <a:gd name="connsiteX1" fmla="*/ 1564850 w 1829809"/>
              <a:gd name="connsiteY1" fmla="*/ 188702 h 1736248"/>
              <a:gd name="connsiteX2" fmla="*/ 1480009 w 1829809"/>
              <a:gd name="connsiteY2" fmla="*/ 150995 h 1736248"/>
              <a:gd name="connsiteX3" fmla="*/ 1442301 w 1829809"/>
              <a:gd name="connsiteY3" fmla="*/ 141568 h 1736248"/>
              <a:gd name="connsiteX4" fmla="*/ 1414021 w 1829809"/>
              <a:gd name="connsiteY4" fmla="*/ 122715 h 1736248"/>
              <a:gd name="connsiteX5" fmla="*/ 1348033 w 1829809"/>
              <a:gd name="connsiteY5" fmla="*/ 103861 h 1736248"/>
              <a:gd name="connsiteX6" fmla="*/ 1282046 w 1829809"/>
              <a:gd name="connsiteY6" fmla="*/ 85008 h 1736248"/>
              <a:gd name="connsiteX7" fmla="*/ 1206631 w 1829809"/>
              <a:gd name="connsiteY7" fmla="*/ 66154 h 1736248"/>
              <a:gd name="connsiteX8" fmla="*/ 1168924 w 1829809"/>
              <a:gd name="connsiteY8" fmla="*/ 56727 h 1736248"/>
              <a:gd name="connsiteX9" fmla="*/ 1102936 w 1829809"/>
              <a:gd name="connsiteY9" fmla="*/ 37874 h 1736248"/>
              <a:gd name="connsiteX10" fmla="*/ 1074656 w 1829809"/>
              <a:gd name="connsiteY10" fmla="*/ 28447 h 1736248"/>
              <a:gd name="connsiteX11" fmla="*/ 895547 w 1829809"/>
              <a:gd name="connsiteY11" fmla="*/ 19020 h 1736248"/>
              <a:gd name="connsiteX12" fmla="*/ 631596 w 1829809"/>
              <a:gd name="connsiteY12" fmla="*/ 9593 h 1736248"/>
              <a:gd name="connsiteX13" fmla="*/ 348792 w 1829809"/>
              <a:gd name="connsiteY13" fmla="*/ 19020 h 1736248"/>
              <a:gd name="connsiteX14" fmla="*/ 311085 w 1829809"/>
              <a:gd name="connsiteY14" fmla="*/ 75581 h 1736248"/>
              <a:gd name="connsiteX15" fmla="*/ 263951 w 1829809"/>
              <a:gd name="connsiteY15" fmla="*/ 141568 h 1736248"/>
              <a:gd name="connsiteX16" fmla="*/ 197963 w 1829809"/>
              <a:gd name="connsiteY16" fmla="*/ 207556 h 1736248"/>
              <a:gd name="connsiteX17" fmla="*/ 131976 w 1829809"/>
              <a:gd name="connsiteY17" fmla="*/ 282971 h 1736248"/>
              <a:gd name="connsiteX18" fmla="*/ 113122 w 1829809"/>
              <a:gd name="connsiteY18" fmla="*/ 311251 h 1736248"/>
              <a:gd name="connsiteX19" fmla="*/ 84842 w 1829809"/>
              <a:gd name="connsiteY19" fmla="*/ 339531 h 1736248"/>
              <a:gd name="connsiteX20" fmla="*/ 75415 w 1829809"/>
              <a:gd name="connsiteY20" fmla="*/ 367812 h 1736248"/>
              <a:gd name="connsiteX21" fmla="*/ 56561 w 1829809"/>
              <a:gd name="connsiteY21" fmla="*/ 396092 h 1736248"/>
              <a:gd name="connsiteX22" fmla="*/ 47134 w 1829809"/>
              <a:gd name="connsiteY22" fmla="*/ 443226 h 1736248"/>
              <a:gd name="connsiteX23" fmla="*/ 28281 w 1829809"/>
              <a:gd name="connsiteY23" fmla="*/ 499787 h 1736248"/>
              <a:gd name="connsiteX24" fmla="*/ 9427 w 1829809"/>
              <a:gd name="connsiteY24" fmla="*/ 603482 h 1736248"/>
              <a:gd name="connsiteX25" fmla="*/ 0 w 1829809"/>
              <a:gd name="connsiteY25" fmla="*/ 660043 h 1736248"/>
              <a:gd name="connsiteX26" fmla="*/ 9427 w 1829809"/>
              <a:gd name="connsiteY26" fmla="*/ 1235078 h 1736248"/>
              <a:gd name="connsiteX27" fmla="*/ 37708 w 1829809"/>
              <a:gd name="connsiteY27" fmla="*/ 1310492 h 1736248"/>
              <a:gd name="connsiteX28" fmla="*/ 65988 w 1829809"/>
              <a:gd name="connsiteY28" fmla="*/ 1367053 h 1736248"/>
              <a:gd name="connsiteX29" fmla="*/ 94268 w 1829809"/>
              <a:gd name="connsiteY29" fmla="*/ 1385907 h 1736248"/>
              <a:gd name="connsiteX30" fmla="*/ 160256 w 1829809"/>
              <a:gd name="connsiteY30" fmla="*/ 1461321 h 1736248"/>
              <a:gd name="connsiteX31" fmla="*/ 226244 w 1829809"/>
              <a:gd name="connsiteY31" fmla="*/ 1546162 h 1736248"/>
              <a:gd name="connsiteX32" fmla="*/ 254524 w 1829809"/>
              <a:gd name="connsiteY32" fmla="*/ 1555589 h 1736248"/>
              <a:gd name="connsiteX33" fmla="*/ 292231 w 1829809"/>
              <a:gd name="connsiteY33" fmla="*/ 1583869 h 1736248"/>
              <a:gd name="connsiteX34" fmla="*/ 320512 w 1829809"/>
              <a:gd name="connsiteY34" fmla="*/ 1593296 h 1736248"/>
              <a:gd name="connsiteX35" fmla="*/ 348792 w 1829809"/>
              <a:gd name="connsiteY35" fmla="*/ 1612150 h 1736248"/>
              <a:gd name="connsiteX36" fmla="*/ 377072 w 1829809"/>
              <a:gd name="connsiteY36" fmla="*/ 1621577 h 1736248"/>
              <a:gd name="connsiteX37" fmla="*/ 509048 w 1829809"/>
              <a:gd name="connsiteY37" fmla="*/ 1678138 h 1736248"/>
              <a:gd name="connsiteX38" fmla="*/ 688157 w 1829809"/>
              <a:gd name="connsiteY38" fmla="*/ 1696991 h 1736248"/>
              <a:gd name="connsiteX39" fmla="*/ 876693 w 1829809"/>
              <a:gd name="connsiteY39" fmla="*/ 1734698 h 1736248"/>
              <a:gd name="connsiteX40" fmla="*/ 1112363 w 1829809"/>
              <a:gd name="connsiteY40" fmla="*/ 1725272 h 1736248"/>
              <a:gd name="connsiteX41" fmla="*/ 1187778 w 1829809"/>
              <a:gd name="connsiteY41" fmla="*/ 1706418 h 1736248"/>
              <a:gd name="connsiteX42" fmla="*/ 1225485 w 1829809"/>
              <a:gd name="connsiteY42" fmla="*/ 1696991 h 1736248"/>
              <a:gd name="connsiteX43" fmla="*/ 1310326 w 1829809"/>
              <a:gd name="connsiteY43" fmla="*/ 1640430 h 1736248"/>
              <a:gd name="connsiteX44" fmla="*/ 1385741 w 1829809"/>
              <a:gd name="connsiteY44" fmla="*/ 1593296 h 1736248"/>
              <a:gd name="connsiteX45" fmla="*/ 1461155 w 1829809"/>
              <a:gd name="connsiteY45" fmla="*/ 1555589 h 1736248"/>
              <a:gd name="connsiteX46" fmla="*/ 1517716 w 1829809"/>
              <a:gd name="connsiteY46" fmla="*/ 1480175 h 1736248"/>
              <a:gd name="connsiteX47" fmla="*/ 1574277 w 1829809"/>
              <a:gd name="connsiteY47" fmla="*/ 1404760 h 1736248"/>
              <a:gd name="connsiteX48" fmla="*/ 1583703 w 1829809"/>
              <a:gd name="connsiteY48" fmla="*/ 1376480 h 1736248"/>
              <a:gd name="connsiteX49" fmla="*/ 1621411 w 1829809"/>
              <a:gd name="connsiteY49" fmla="*/ 1310492 h 1736248"/>
              <a:gd name="connsiteX50" fmla="*/ 1630837 w 1829809"/>
              <a:gd name="connsiteY50" fmla="*/ 1282212 h 1736248"/>
              <a:gd name="connsiteX51" fmla="*/ 1640264 w 1829809"/>
              <a:gd name="connsiteY51" fmla="*/ 1244505 h 1736248"/>
              <a:gd name="connsiteX52" fmla="*/ 1687398 w 1829809"/>
              <a:gd name="connsiteY52" fmla="*/ 1150236 h 1736248"/>
              <a:gd name="connsiteX53" fmla="*/ 1715679 w 1829809"/>
              <a:gd name="connsiteY53" fmla="*/ 1074822 h 1736248"/>
              <a:gd name="connsiteX54" fmla="*/ 1725105 w 1829809"/>
              <a:gd name="connsiteY54" fmla="*/ 1018261 h 1736248"/>
              <a:gd name="connsiteX55" fmla="*/ 1743959 w 1829809"/>
              <a:gd name="connsiteY55" fmla="*/ 961700 h 1736248"/>
              <a:gd name="connsiteX56" fmla="*/ 1753386 w 1829809"/>
              <a:gd name="connsiteY56" fmla="*/ 933420 h 1736248"/>
              <a:gd name="connsiteX57" fmla="*/ 1762813 w 1829809"/>
              <a:gd name="connsiteY57" fmla="*/ 886286 h 1736248"/>
              <a:gd name="connsiteX58" fmla="*/ 1791093 w 1829809"/>
              <a:gd name="connsiteY58" fmla="*/ 792018 h 1736248"/>
              <a:gd name="connsiteX59" fmla="*/ 1800520 w 1829809"/>
              <a:gd name="connsiteY59" fmla="*/ 726030 h 1736248"/>
              <a:gd name="connsiteX60" fmla="*/ 1809947 w 1829809"/>
              <a:gd name="connsiteY60" fmla="*/ 490360 h 1736248"/>
              <a:gd name="connsiteX61" fmla="*/ 1809947 w 1829809"/>
              <a:gd name="connsiteY61" fmla="*/ 264117 h 1736248"/>
              <a:gd name="connsiteX62" fmla="*/ 1791093 w 1829809"/>
              <a:gd name="connsiteY62" fmla="*/ 207556 h 1736248"/>
              <a:gd name="connsiteX63" fmla="*/ 1696825 w 1829809"/>
              <a:gd name="connsiteY63" fmla="*/ 141568 h 1736248"/>
              <a:gd name="connsiteX64" fmla="*/ 1668545 w 1829809"/>
              <a:gd name="connsiteY64" fmla="*/ 132142 h 1736248"/>
              <a:gd name="connsiteX65" fmla="*/ 1574277 w 1829809"/>
              <a:gd name="connsiteY65" fmla="*/ 85008 h 1736248"/>
              <a:gd name="connsiteX66" fmla="*/ 1536569 w 1829809"/>
              <a:gd name="connsiteY66" fmla="*/ 66154 h 1736248"/>
              <a:gd name="connsiteX67" fmla="*/ 1489435 w 1829809"/>
              <a:gd name="connsiteY67" fmla="*/ 56727 h 1736248"/>
              <a:gd name="connsiteX68" fmla="*/ 1451728 w 1829809"/>
              <a:gd name="connsiteY68" fmla="*/ 47300 h 1736248"/>
              <a:gd name="connsiteX69" fmla="*/ 1357460 w 1829809"/>
              <a:gd name="connsiteY69" fmla="*/ 85008 h 1736248"/>
              <a:gd name="connsiteX70" fmla="*/ 1329180 w 1829809"/>
              <a:gd name="connsiteY70" fmla="*/ 94434 h 1736248"/>
              <a:gd name="connsiteX71" fmla="*/ 1300899 w 1829809"/>
              <a:gd name="connsiteY71" fmla="*/ 122715 h 1736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829809" h="1736248">
                <a:moveTo>
                  <a:pt x="1593130" y="179276"/>
                </a:moveTo>
                <a:cubicBezTo>
                  <a:pt x="1583703" y="182418"/>
                  <a:pt x="1574726" y="189799"/>
                  <a:pt x="1564850" y="188702"/>
                </a:cubicBezTo>
                <a:cubicBezTo>
                  <a:pt x="1485691" y="179906"/>
                  <a:pt x="1531580" y="173097"/>
                  <a:pt x="1480009" y="150995"/>
                </a:cubicBezTo>
                <a:cubicBezTo>
                  <a:pt x="1468100" y="145891"/>
                  <a:pt x="1454870" y="144710"/>
                  <a:pt x="1442301" y="141568"/>
                </a:cubicBezTo>
                <a:cubicBezTo>
                  <a:pt x="1432874" y="135284"/>
                  <a:pt x="1424154" y="127782"/>
                  <a:pt x="1414021" y="122715"/>
                </a:cubicBezTo>
                <a:cubicBezTo>
                  <a:pt x="1399569" y="115489"/>
                  <a:pt x="1361325" y="107486"/>
                  <a:pt x="1348033" y="103861"/>
                </a:cubicBezTo>
                <a:cubicBezTo>
                  <a:pt x="1325963" y="97842"/>
                  <a:pt x="1304149" y="90902"/>
                  <a:pt x="1282046" y="85008"/>
                </a:cubicBezTo>
                <a:cubicBezTo>
                  <a:pt x="1257009" y="78331"/>
                  <a:pt x="1231769" y="72439"/>
                  <a:pt x="1206631" y="66154"/>
                </a:cubicBezTo>
                <a:cubicBezTo>
                  <a:pt x="1194062" y="63012"/>
                  <a:pt x="1181215" y="60824"/>
                  <a:pt x="1168924" y="56727"/>
                </a:cubicBezTo>
                <a:cubicBezTo>
                  <a:pt x="1101119" y="34124"/>
                  <a:pt x="1185794" y="61547"/>
                  <a:pt x="1102936" y="37874"/>
                </a:cubicBezTo>
                <a:cubicBezTo>
                  <a:pt x="1093382" y="35144"/>
                  <a:pt x="1084552" y="29347"/>
                  <a:pt x="1074656" y="28447"/>
                </a:cubicBezTo>
                <a:cubicBezTo>
                  <a:pt x="1015116" y="23034"/>
                  <a:pt x="955279" y="21562"/>
                  <a:pt x="895547" y="19020"/>
                </a:cubicBezTo>
                <a:lnTo>
                  <a:pt x="631596" y="9593"/>
                </a:lnTo>
                <a:cubicBezTo>
                  <a:pt x="537328" y="12735"/>
                  <a:pt x="441175" y="0"/>
                  <a:pt x="348792" y="19020"/>
                </a:cubicBezTo>
                <a:cubicBezTo>
                  <a:pt x="326598" y="23589"/>
                  <a:pt x="323654" y="56727"/>
                  <a:pt x="311085" y="75581"/>
                </a:cubicBezTo>
                <a:cubicBezTo>
                  <a:pt x="249795" y="167515"/>
                  <a:pt x="345790" y="24654"/>
                  <a:pt x="263951" y="141568"/>
                </a:cubicBezTo>
                <a:cubicBezTo>
                  <a:pt x="217913" y="207337"/>
                  <a:pt x="248976" y="190552"/>
                  <a:pt x="197963" y="207556"/>
                </a:cubicBezTo>
                <a:cubicBezTo>
                  <a:pt x="153972" y="273544"/>
                  <a:pt x="179109" y="251548"/>
                  <a:pt x="131976" y="282971"/>
                </a:cubicBezTo>
                <a:cubicBezTo>
                  <a:pt x="125691" y="292398"/>
                  <a:pt x="120375" y="302547"/>
                  <a:pt x="113122" y="311251"/>
                </a:cubicBezTo>
                <a:cubicBezTo>
                  <a:pt x="104587" y="321492"/>
                  <a:pt x="92237" y="328439"/>
                  <a:pt x="84842" y="339531"/>
                </a:cubicBezTo>
                <a:cubicBezTo>
                  <a:pt x="79330" y="347799"/>
                  <a:pt x="79859" y="358924"/>
                  <a:pt x="75415" y="367812"/>
                </a:cubicBezTo>
                <a:cubicBezTo>
                  <a:pt x="70348" y="377945"/>
                  <a:pt x="62846" y="386665"/>
                  <a:pt x="56561" y="396092"/>
                </a:cubicBezTo>
                <a:cubicBezTo>
                  <a:pt x="53419" y="411803"/>
                  <a:pt x="51350" y="427768"/>
                  <a:pt x="47134" y="443226"/>
                </a:cubicBezTo>
                <a:cubicBezTo>
                  <a:pt x="41905" y="462399"/>
                  <a:pt x="28281" y="499787"/>
                  <a:pt x="28281" y="499787"/>
                </a:cubicBezTo>
                <a:cubicBezTo>
                  <a:pt x="502" y="666456"/>
                  <a:pt x="35778" y="458553"/>
                  <a:pt x="9427" y="603482"/>
                </a:cubicBezTo>
                <a:cubicBezTo>
                  <a:pt x="6008" y="622287"/>
                  <a:pt x="3142" y="641189"/>
                  <a:pt x="0" y="660043"/>
                </a:cubicBezTo>
                <a:cubicBezTo>
                  <a:pt x="3142" y="851721"/>
                  <a:pt x="3620" y="1043462"/>
                  <a:pt x="9427" y="1235078"/>
                </a:cubicBezTo>
                <a:cubicBezTo>
                  <a:pt x="10721" y="1277790"/>
                  <a:pt x="17288" y="1279863"/>
                  <a:pt x="37708" y="1310492"/>
                </a:cubicBezTo>
                <a:cubicBezTo>
                  <a:pt x="45375" y="1333496"/>
                  <a:pt x="47712" y="1348777"/>
                  <a:pt x="65988" y="1367053"/>
                </a:cubicBezTo>
                <a:cubicBezTo>
                  <a:pt x="73999" y="1375064"/>
                  <a:pt x="84841" y="1379622"/>
                  <a:pt x="94268" y="1385907"/>
                </a:cubicBezTo>
                <a:cubicBezTo>
                  <a:pt x="138261" y="1451894"/>
                  <a:pt x="113123" y="1429898"/>
                  <a:pt x="160256" y="1461321"/>
                </a:cubicBezTo>
                <a:cubicBezTo>
                  <a:pt x="175241" y="1483798"/>
                  <a:pt x="199660" y="1528439"/>
                  <a:pt x="226244" y="1546162"/>
                </a:cubicBezTo>
                <a:cubicBezTo>
                  <a:pt x="234512" y="1551674"/>
                  <a:pt x="245097" y="1552447"/>
                  <a:pt x="254524" y="1555589"/>
                </a:cubicBezTo>
                <a:cubicBezTo>
                  <a:pt x="267093" y="1565016"/>
                  <a:pt x="278590" y="1576074"/>
                  <a:pt x="292231" y="1583869"/>
                </a:cubicBezTo>
                <a:cubicBezTo>
                  <a:pt x="300859" y="1588799"/>
                  <a:pt x="311624" y="1588852"/>
                  <a:pt x="320512" y="1593296"/>
                </a:cubicBezTo>
                <a:cubicBezTo>
                  <a:pt x="330645" y="1598363"/>
                  <a:pt x="338659" y="1607083"/>
                  <a:pt x="348792" y="1612150"/>
                </a:cubicBezTo>
                <a:cubicBezTo>
                  <a:pt x="357680" y="1616594"/>
                  <a:pt x="368026" y="1617465"/>
                  <a:pt x="377072" y="1621577"/>
                </a:cubicBezTo>
                <a:cubicBezTo>
                  <a:pt x="416829" y="1639648"/>
                  <a:pt x="463607" y="1670565"/>
                  <a:pt x="509048" y="1678138"/>
                </a:cubicBezTo>
                <a:cubicBezTo>
                  <a:pt x="606022" y="1694299"/>
                  <a:pt x="546552" y="1686098"/>
                  <a:pt x="688157" y="1696991"/>
                </a:cubicBezTo>
                <a:cubicBezTo>
                  <a:pt x="805924" y="1736248"/>
                  <a:pt x="743310" y="1722573"/>
                  <a:pt x="876693" y="1734698"/>
                </a:cubicBezTo>
                <a:cubicBezTo>
                  <a:pt x="955250" y="1731556"/>
                  <a:pt x="1033918" y="1730502"/>
                  <a:pt x="1112363" y="1725272"/>
                </a:cubicBezTo>
                <a:cubicBezTo>
                  <a:pt x="1149858" y="1722772"/>
                  <a:pt x="1156318" y="1715407"/>
                  <a:pt x="1187778" y="1706418"/>
                </a:cubicBezTo>
                <a:cubicBezTo>
                  <a:pt x="1200235" y="1702859"/>
                  <a:pt x="1212916" y="1700133"/>
                  <a:pt x="1225485" y="1696991"/>
                </a:cubicBezTo>
                <a:lnTo>
                  <a:pt x="1310326" y="1640430"/>
                </a:lnTo>
                <a:cubicBezTo>
                  <a:pt x="1332757" y="1625476"/>
                  <a:pt x="1363007" y="1604663"/>
                  <a:pt x="1385741" y="1593296"/>
                </a:cubicBezTo>
                <a:cubicBezTo>
                  <a:pt x="1410879" y="1580727"/>
                  <a:pt x="1441282" y="1575462"/>
                  <a:pt x="1461155" y="1555589"/>
                </a:cubicBezTo>
                <a:cubicBezTo>
                  <a:pt x="1542700" y="1474044"/>
                  <a:pt x="1464111" y="1560582"/>
                  <a:pt x="1517716" y="1480175"/>
                </a:cubicBezTo>
                <a:cubicBezTo>
                  <a:pt x="1535146" y="1454030"/>
                  <a:pt x="1574277" y="1404760"/>
                  <a:pt x="1574277" y="1404760"/>
                </a:cubicBezTo>
                <a:cubicBezTo>
                  <a:pt x="1577419" y="1395333"/>
                  <a:pt x="1579789" y="1385613"/>
                  <a:pt x="1583703" y="1376480"/>
                </a:cubicBezTo>
                <a:cubicBezTo>
                  <a:pt x="1598054" y="1342995"/>
                  <a:pt x="1602478" y="1338892"/>
                  <a:pt x="1621411" y="1310492"/>
                </a:cubicBezTo>
                <a:cubicBezTo>
                  <a:pt x="1624553" y="1301065"/>
                  <a:pt x="1628107" y="1291766"/>
                  <a:pt x="1630837" y="1282212"/>
                </a:cubicBezTo>
                <a:cubicBezTo>
                  <a:pt x="1634396" y="1269755"/>
                  <a:pt x="1635160" y="1256413"/>
                  <a:pt x="1640264" y="1244505"/>
                </a:cubicBezTo>
                <a:cubicBezTo>
                  <a:pt x="1654103" y="1212214"/>
                  <a:pt x="1678877" y="1184319"/>
                  <a:pt x="1687398" y="1150236"/>
                </a:cubicBezTo>
                <a:cubicBezTo>
                  <a:pt x="1700233" y="1098896"/>
                  <a:pt x="1691031" y="1124117"/>
                  <a:pt x="1715679" y="1074822"/>
                </a:cubicBezTo>
                <a:cubicBezTo>
                  <a:pt x="1718821" y="1055968"/>
                  <a:pt x="1720469" y="1036804"/>
                  <a:pt x="1725105" y="1018261"/>
                </a:cubicBezTo>
                <a:cubicBezTo>
                  <a:pt x="1729925" y="998981"/>
                  <a:pt x="1737674" y="980554"/>
                  <a:pt x="1743959" y="961700"/>
                </a:cubicBezTo>
                <a:cubicBezTo>
                  <a:pt x="1747101" y="952273"/>
                  <a:pt x="1751437" y="943164"/>
                  <a:pt x="1753386" y="933420"/>
                </a:cubicBezTo>
                <a:cubicBezTo>
                  <a:pt x="1756528" y="917709"/>
                  <a:pt x="1758597" y="901744"/>
                  <a:pt x="1762813" y="886286"/>
                </a:cubicBezTo>
                <a:cubicBezTo>
                  <a:pt x="1776226" y="837104"/>
                  <a:pt x="1783063" y="836182"/>
                  <a:pt x="1791093" y="792018"/>
                </a:cubicBezTo>
                <a:cubicBezTo>
                  <a:pt x="1795068" y="770157"/>
                  <a:pt x="1797378" y="748026"/>
                  <a:pt x="1800520" y="726030"/>
                </a:cubicBezTo>
                <a:cubicBezTo>
                  <a:pt x="1803662" y="647473"/>
                  <a:pt x="1805586" y="568858"/>
                  <a:pt x="1809947" y="490360"/>
                </a:cubicBezTo>
                <a:cubicBezTo>
                  <a:pt x="1816499" y="372433"/>
                  <a:pt x="1829809" y="389906"/>
                  <a:pt x="1809947" y="264117"/>
                </a:cubicBezTo>
                <a:cubicBezTo>
                  <a:pt x="1806847" y="244487"/>
                  <a:pt x="1806992" y="219480"/>
                  <a:pt x="1791093" y="207556"/>
                </a:cubicBezTo>
                <a:cubicBezTo>
                  <a:pt x="1773886" y="194651"/>
                  <a:pt x="1710748" y="146209"/>
                  <a:pt x="1696825" y="141568"/>
                </a:cubicBezTo>
                <a:lnTo>
                  <a:pt x="1668545" y="132142"/>
                </a:lnTo>
                <a:cubicBezTo>
                  <a:pt x="1601204" y="87247"/>
                  <a:pt x="1633967" y="99929"/>
                  <a:pt x="1574277" y="85008"/>
                </a:cubicBezTo>
                <a:cubicBezTo>
                  <a:pt x="1561708" y="78723"/>
                  <a:pt x="1549901" y="70598"/>
                  <a:pt x="1536569" y="66154"/>
                </a:cubicBezTo>
                <a:cubicBezTo>
                  <a:pt x="1521369" y="61087"/>
                  <a:pt x="1505076" y="60203"/>
                  <a:pt x="1489435" y="56727"/>
                </a:cubicBezTo>
                <a:cubicBezTo>
                  <a:pt x="1476788" y="53916"/>
                  <a:pt x="1464297" y="50442"/>
                  <a:pt x="1451728" y="47300"/>
                </a:cubicBezTo>
                <a:cubicBezTo>
                  <a:pt x="1396249" y="75040"/>
                  <a:pt x="1427348" y="61712"/>
                  <a:pt x="1357460" y="85008"/>
                </a:cubicBezTo>
                <a:lnTo>
                  <a:pt x="1329180" y="94434"/>
                </a:lnTo>
                <a:cubicBezTo>
                  <a:pt x="1298284" y="115031"/>
                  <a:pt x="1300899" y="101958"/>
                  <a:pt x="1300899" y="122715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6372200" y="2996952"/>
            <a:ext cx="2592288" cy="33123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Is Project B</a:t>
            </a:r>
          </a:p>
          <a:p>
            <a:pPr algn="ctr"/>
            <a:r>
              <a:rPr lang="en-GB" sz="3600" b="1" i="1" dirty="0">
                <a:solidFill>
                  <a:schemeClr val="tx1"/>
                </a:solidFill>
              </a:rPr>
              <a:t>really</a:t>
            </a:r>
            <a:endParaRPr lang="en-GB" sz="3600" b="1" dirty="0">
              <a:solidFill>
                <a:schemeClr val="tx1"/>
              </a:solidFill>
            </a:endParaRP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better than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Project A?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86842" y="6357958"/>
            <a:ext cx="25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777167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128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332656"/>
            <a:ext cx="9029395" cy="61863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/>
              <a:t>2. It ignores the </a:t>
            </a:r>
            <a:r>
              <a:rPr lang="en-GB" sz="3600" b="1" i="1" dirty="0"/>
              <a:t>post-payback</a:t>
            </a:r>
            <a:r>
              <a:rPr lang="en-GB" sz="3600" b="1" dirty="0"/>
              <a:t> cash flows:</a:t>
            </a:r>
          </a:p>
          <a:p>
            <a:endParaRPr lang="en-GB" sz="3600" b="1" dirty="0"/>
          </a:p>
          <a:p>
            <a:r>
              <a:rPr lang="en-GB" sz="3600" b="1" dirty="0"/>
              <a:t>The company’s </a:t>
            </a:r>
            <a:r>
              <a:rPr lang="en-GB" sz="3600" b="1" i="1" dirty="0"/>
              <a:t>maximum acceptable </a:t>
            </a:r>
            <a:r>
              <a:rPr lang="en-GB" sz="3600" b="1" dirty="0"/>
              <a:t>payback </a:t>
            </a:r>
          </a:p>
          <a:p>
            <a:r>
              <a:rPr lang="en-GB" sz="3600" b="1" dirty="0"/>
              <a:t>is 3 years.....</a:t>
            </a:r>
          </a:p>
          <a:p>
            <a:pPr marL="742950" indent="-742950"/>
            <a:r>
              <a:rPr lang="en-GB" sz="3600" b="1" dirty="0"/>
              <a:t>Year       Project X</a:t>
            </a:r>
          </a:p>
          <a:p>
            <a:pPr marL="742950" indent="-742950"/>
            <a:r>
              <a:rPr lang="en-GB" sz="3600" b="1" dirty="0"/>
              <a:t>              Cash Flow</a:t>
            </a:r>
          </a:p>
          <a:p>
            <a:pPr marL="742950" indent="-742950"/>
            <a:r>
              <a:rPr lang="en-GB" sz="3600" b="1" dirty="0"/>
              <a:t>   0	         ($1000)</a:t>
            </a:r>
          </a:p>
          <a:p>
            <a:pPr marL="742950" indent="-742950"/>
            <a:r>
              <a:rPr lang="en-GB" sz="3600" b="1" dirty="0"/>
              <a:t>   1             $100</a:t>
            </a:r>
          </a:p>
          <a:p>
            <a:pPr marL="742950" indent="-742950"/>
            <a:r>
              <a:rPr lang="en-GB" sz="3600" b="1" dirty="0"/>
              <a:t>   2             $300</a:t>
            </a:r>
          </a:p>
          <a:p>
            <a:pPr marL="742950" indent="-742950"/>
            <a:r>
              <a:rPr lang="en-GB" sz="3600" b="1" dirty="0"/>
              <a:t>   3             $500</a:t>
            </a:r>
          </a:p>
          <a:p>
            <a:pPr marL="742950" indent="-742950"/>
            <a:r>
              <a:rPr lang="en-GB" sz="3600" b="1" dirty="0"/>
              <a:t>   4		        $5,000	        	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372200" y="2492896"/>
            <a:ext cx="2592288" cy="33123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Should 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Project X</a:t>
            </a:r>
          </a:p>
          <a:p>
            <a:pPr algn="ctr"/>
            <a:r>
              <a:rPr lang="en-GB" sz="3600" b="1" i="1" dirty="0">
                <a:solidFill>
                  <a:schemeClr val="tx1"/>
                </a:solidFill>
              </a:rPr>
              <a:t>really</a:t>
            </a:r>
            <a:r>
              <a:rPr lang="en-GB" sz="3600" b="1" dirty="0">
                <a:solidFill>
                  <a:schemeClr val="tx1"/>
                </a:solidFill>
              </a:rPr>
              <a:t> be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rejected?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86842" y="621508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434052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129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611560" y="332656"/>
            <a:ext cx="7704856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Return on Capital Employed / ROCE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700808"/>
            <a:ext cx="84249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   This decision technique is based on </a:t>
            </a:r>
          </a:p>
          <a:p>
            <a:r>
              <a:rPr lang="en-GB" sz="3600" b="1" i="1" dirty="0"/>
              <a:t>   accounting profit</a:t>
            </a:r>
            <a:r>
              <a:rPr lang="en-GB" sz="3600" b="1" dirty="0"/>
              <a:t> and not </a:t>
            </a:r>
            <a:r>
              <a:rPr lang="en-GB" sz="3600" b="1" i="1" dirty="0"/>
              <a:t>cash flow</a:t>
            </a:r>
            <a:r>
              <a:rPr lang="en-GB" sz="3600" b="1" dirty="0"/>
              <a:t>...</a:t>
            </a:r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1400" b="1" dirty="0"/>
          </a:p>
          <a:p>
            <a:endParaRPr lang="en-GB" sz="3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251520" y="3068960"/>
            <a:ext cx="8208912" cy="15121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648713"/>
              </p:ext>
            </p:extLst>
          </p:nvPr>
        </p:nvGraphicFramePr>
        <p:xfrm>
          <a:off x="574675" y="3276600"/>
          <a:ext cx="73088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385" name="Equation" r:id="rId3" imgW="2463480" imgH="419040" progId="Equation.3">
                  <p:embed/>
                </p:oleObj>
              </mc:Choice>
              <mc:Fallback>
                <p:oleObj name="Equation" r:id="rId3" imgW="246348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3276600"/>
                        <a:ext cx="73088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786842" y="6357958"/>
            <a:ext cx="25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880056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6632"/>
            <a:ext cx="861806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In a 1995 five-country survey, by a Japanese</a:t>
            </a:r>
          </a:p>
          <a:p>
            <a:r>
              <a:rPr lang="en-GB" sz="3600" b="1" dirty="0"/>
              <a:t>researcher called Yoshimori , called:</a:t>
            </a:r>
          </a:p>
          <a:p>
            <a:r>
              <a:rPr lang="en-GB" sz="3600" b="1" dirty="0"/>
              <a:t>                 “Whose Company is it?”</a:t>
            </a:r>
          </a:p>
          <a:p>
            <a:r>
              <a:rPr lang="en-GB" sz="3600" b="1" dirty="0"/>
              <a:t>.... </a:t>
            </a:r>
            <a:r>
              <a:rPr lang="en-GB" sz="3600" b="1" dirty="0" err="1"/>
              <a:t>Yoshimori</a:t>
            </a:r>
            <a:r>
              <a:rPr lang="en-GB" sz="3600" b="1" dirty="0"/>
              <a:t> found:</a:t>
            </a:r>
          </a:p>
          <a:p>
            <a:r>
              <a:rPr lang="en-GB" sz="3600" b="1" dirty="0"/>
              <a:t>    Japanese, German and French managers </a:t>
            </a:r>
          </a:p>
          <a:p>
            <a:r>
              <a:rPr lang="en-GB" sz="3600" b="1" dirty="0"/>
              <a:t>    thought that they should manage in the </a:t>
            </a:r>
          </a:p>
          <a:p>
            <a:r>
              <a:rPr lang="en-GB" sz="3600" b="1" dirty="0"/>
              <a:t>    interests of </a:t>
            </a:r>
            <a:r>
              <a:rPr lang="en-GB" sz="3600" b="1" i="1" dirty="0"/>
              <a:t>all stakeholders </a:t>
            </a:r>
            <a:r>
              <a:rPr lang="en-GB" sz="3600" b="1" dirty="0"/>
              <a:t>and that</a:t>
            </a:r>
          </a:p>
          <a:p>
            <a:r>
              <a:rPr lang="en-GB" sz="3600" b="1" dirty="0"/>
              <a:t>    “</a:t>
            </a:r>
            <a:r>
              <a:rPr lang="en-GB" sz="3600" b="1" i="1" dirty="0"/>
              <a:t>job security</a:t>
            </a:r>
            <a:r>
              <a:rPr lang="en-GB" sz="3600" b="1" dirty="0"/>
              <a:t>” comes before profits.....</a:t>
            </a:r>
          </a:p>
          <a:p>
            <a:endParaRPr lang="en-GB" sz="3600" b="1" dirty="0"/>
          </a:p>
          <a:p>
            <a:r>
              <a:rPr lang="en-GB" sz="3600" b="1" dirty="0"/>
              <a:t>....but in the UK and US, managers believed </a:t>
            </a:r>
          </a:p>
          <a:p>
            <a:r>
              <a:rPr lang="en-GB" sz="3600" b="1" dirty="0"/>
              <a:t>that profits and shareholder interests come </a:t>
            </a:r>
          </a:p>
          <a:p>
            <a:r>
              <a:rPr lang="en-GB" sz="3600" b="1" dirty="0"/>
              <a:t>first.									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130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4682" y="332656"/>
            <a:ext cx="8749318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</a:t>
            </a:r>
            <a:r>
              <a:rPr lang="en-GB" sz="3600" b="1" i="1" dirty="0"/>
              <a:t>higher</a:t>
            </a:r>
            <a:r>
              <a:rPr lang="en-GB" sz="3600" b="1" dirty="0"/>
              <a:t> the ROCE the better, and vice</a:t>
            </a:r>
          </a:p>
          <a:p>
            <a:r>
              <a:rPr lang="en-GB" sz="3600" b="1" dirty="0"/>
              <a:t>versa....</a:t>
            </a:r>
          </a:p>
          <a:p>
            <a:endParaRPr lang="en-GB" sz="3600" b="1" dirty="0"/>
          </a:p>
          <a:p>
            <a:r>
              <a:rPr lang="en-GB" sz="3600" b="1" dirty="0"/>
              <a:t>...and so, to use it to make investment </a:t>
            </a:r>
          </a:p>
          <a:p>
            <a:r>
              <a:rPr lang="en-GB" sz="3600" b="1" dirty="0"/>
              <a:t>decisions, the company sets a </a:t>
            </a:r>
            <a:r>
              <a:rPr lang="en-GB" sz="3600" b="1" i="1" dirty="0"/>
              <a:t>minimum</a:t>
            </a:r>
            <a:endParaRPr lang="en-GB" sz="3600" b="1" dirty="0"/>
          </a:p>
          <a:p>
            <a:r>
              <a:rPr lang="en-GB" sz="3600" b="1" dirty="0"/>
              <a:t>acceptable ROCE – </a:t>
            </a:r>
            <a:r>
              <a:rPr lang="en-GB" sz="3600" b="1"/>
              <a:t>say 10%. </a:t>
            </a:r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If an investment’s ROCE is </a:t>
            </a:r>
            <a:r>
              <a:rPr lang="en-GB" sz="3600" b="1" i="1" dirty="0"/>
              <a:t>greater than </a:t>
            </a:r>
            <a:r>
              <a:rPr lang="en-GB" sz="3600" b="1" dirty="0"/>
              <a:t>10%</a:t>
            </a:r>
          </a:p>
          <a:p>
            <a:r>
              <a:rPr lang="en-GB" sz="3600" b="1" dirty="0"/>
              <a:t>it would be accepted. If it was </a:t>
            </a:r>
            <a:r>
              <a:rPr lang="en-GB" sz="3600" b="1" i="1" dirty="0"/>
              <a:t>less than </a:t>
            </a:r>
            <a:r>
              <a:rPr lang="en-GB" sz="3600" b="1" dirty="0"/>
              <a:t>10%,</a:t>
            </a:r>
          </a:p>
          <a:p>
            <a:r>
              <a:rPr lang="en-GB" sz="3600" b="1" dirty="0"/>
              <a:t>it would be rejected.					</a:t>
            </a:r>
          </a:p>
          <a:p>
            <a:r>
              <a:rPr lang="en-GB" sz="3600" b="1" dirty="0"/>
              <a:t>									.</a:t>
            </a:r>
          </a:p>
        </p:txBody>
      </p:sp>
    </p:spTree>
    <p:extLst>
      <p:ext uri="{BB962C8B-B14F-4D97-AF65-F5344CB8AC3E}">
        <p14:creationId xmlns:p14="http://schemas.microsoft.com/office/powerpoint/2010/main" val="327404464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131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539552" y="620688"/>
            <a:ext cx="3168352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ROCE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935" y="548680"/>
            <a:ext cx="861806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			      A project costs $1,000</a:t>
            </a:r>
          </a:p>
          <a:p>
            <a:r>
              <a:rPr lang="en-GB" sz="3600" b="1" dirty="0"/>
              <a:t>			      and has a 3-year life. It is </a:t>
            </a:r>
          </a:p>
          <a:p>
            <a:r>
              <a:rPr lang="en-GB" sz="3600" b="1" dirty="0"/>
              <a:t>expected to produce annual </a:t>
            </a:r>
            <a:r>
              <a:rPr lang="en-GB" sz="3600" b="1" i="1" dirty="0"/>
              <a:t>profits</a:t>
            </a:r>
            <a:r>
              <a:rPr lang="en-GB" sz="3600" b="1" dirty="0"/>
              <a:t> of:</a:t>
            </a:r>
          </a:p>
          <a:p>
            <a:endParaRPr lang="en-GB" sz="3600" b="1" dirty="0"/>
          </a:p>
          <a:p>
            <a:r>
              <a:rPr lang="en-GB" sz="3600" b="1" dirty="0"/>
              <a:t>Year 1: $100</a:t>
            </a:r>
          </a:p>
          <a:p>
            <a:r>
              <a:rPr lang="en-GB" sz="3600" b="1" dirty="0"/>
              <a:t>Year 2: $160</a:t>
            </a:r>
          </a:p>
          <a:p>
            <a:r>
              <a:rPr lang="en-GB" sz="3600" b="1" dirty="0"/>
              <a:t>Year 3: $130</a:t>
            </a:r>
          </a:p>
          <a:p>
            <a:r>
              <a:rPr lang="en-GB" sz="3600" b="1" dirty="0"/>
              <a:t>	    $390  ÷ 3 years  =  $130 average</a:t>
            </a:r>
          </a:p>
          <a:p>
            <a:r>
              <a:rPr lang="en-GB" sz="3600" b="1" dirty="0"/>
              <a:t>						   annual profit</a:t>
            </a:r>
          </a:p>
          <a:p>
            <a:r>
              <a:rPr lang="en-GB" sz="3600" b="1" dirty="0"/>
              <a:t>									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07704" y="4437112"/>
            <a:ext cx="9361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40758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132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60648"/>
            <a:ext cx="882047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dirty="0"/>
          </a:p>
          <a:p>
            <a:r>
              <a:rPr lang="en-GB" sz="3600" b="1" dirty="0"/>
              <a:t>..and so the ROCE is:</a:t>
            </a:r>
          </a:p>
          <a:p>
            <a:endParaRPr lang="en-GB" sz="3600" b="1" dirty="0"/>
          </a:p>
          <a:p>
            <a:endParaRPr lang="en-GB" sz="2000" b="1" dirty="0"/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If the company has set a </a:t>
            </a:r>
            <a:r>
              <a:rPr lang="en-GB" sz="3600" b="1" i="1" dirty="0"/>
              <a:t>minimum</a:t>
            </a:r>
            <a:r>
              <a:rPr lang="en-GB" sz="3600" b="1" dirty="0"/>
              <a:t> required a ROCE of 10% - then this project should be accepted as its ROCE – at 13% - is expected</a:t>
            </a:r>
          </a:p>
          <a:p>
            <a:r>
              <a:rPr lang="en-GB" sz="3600" b="1" dirty="0"/>
              <a:t>to be </a:t>
            </a:r>
            <a:r>
              <a:rPr lang="en-GB" sz="3600" b="1" i="1" dirty="0"/>
              <a:t>greater than </a:t>
            </a:r>
            <a:r>
              <a:rPr lang="en-GB" sz="3600" b="1" dirty="0"/>
              <a:t>this minimum.		        .</a:t>
            </a:r>
          </a:p>
        </p:txBody>
      </p:sp>
      <p:graphicFrame>
        <p:nvGraphicFramePr>
          <p:cNvPr id="229379" name="Object 3"/>
          <p:cNvGraphicFramePr>
            <a:graphicFrameLocks noChangeAspect="1"/>
          </p:cNvGraphicFramePr>
          <p:nvPr/>
        </p:nvGraphicFramePr>
        <p:xfrm>
          <a:off x="4460875" y="1682750"/>
          <a:ext cx="4240213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08" name="Equation" r:id="rId3" imgW="1536700" imgH="419100" progId="Equation.3">
                  <p:embed/>
                </p:oleObj>
              </mc:Choice>
              <mc:Fallback>
                <p:oleObj name="Equation" r:id="rId3" imgW="1536700" imgH="4191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75" y="1682750"/>
                        <a:ext cx="4240213" cy="1204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283968" y="1628800"/>
            <a:ext cx="4643470" cy="135732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07118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133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547664" y="332656"/>
            <a:ext cx="5688632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Advantages of ROCE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988840"/>
            <a:ext cx="861806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b="1" dirty="0"/>
              <a:t>Its based on </a:t>
            </a:r>
            <a:r>
              <a:rPr lang="en-GB" sz="3600" b="1" i="1" dirty="0"/>
              <a:t>profit</a:t>
            </a:r>
            <a:r>
              <a:rPr lang="en-GB" sz="3600" b="1" dirty="0"/>
              <a:t> – a familiar concept.</a:t>
            </a:r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600" b="1" dirty="0"/>
              <a:t>2.	It evaluates using a user-friendly </a:t>
            </a:r>
          </a:p>
          <a:p>
            <a:pPr marL="742950" indent="-742950"/>
            <a:r>
              <a:rPr lang="en-GB" sz="3600" b="1" dirty="0"/>
              <a:t>	</a:t>
            </a:r>
            <a:r>
              <a:rPr lang="en-GB" sz="3600" b="1" i="1" dirty="0"/>
              <a:t>percentage</a:t>
            </a:r>
            <a:r>
              <a:rPr lang="en-GB" sz="3600" b="1" dirty="0"/>
              <a:t>.</a:t>
            </a:r>
          </a:p>
          <a:p>
            <a:pPr marL="742950" indent="-742950"/>
            <a:endParaRPr lang="en-GB" sz="3600" b="1" dirty="0"/>
          </a:p>
          <a:p>
            <a:pPr marL="742950" indent="-742950"/>
            <a:endParaRPr lang="en-GB" sz="3600" b="1" dirty="0"/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600" b="1" dirty="0"/>
              <a:t>										.</a:t>
            </a:r>
          </a:p>
        </p:txBody>
      </p:sp>
    </p:spTree>
    <p:extLst>
      <p:ext uri="{BB962C8B-B14F-4D97-AF65-F5344CB8AC3E}">
        <p14:creationId xmlns:p14="http://schemas.microsoft.com/office/powerpoint/2010/main" val="299844130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134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619672" y="188640"/>
            <a:ext cx="5616624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Disadvantages of ROCE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268760"/>
            <a:ext cx="865788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b="1" dirty="0"/>
              <a:t>Its based on </a:t>
            </a:r>
            <a:r>
              <a:rPr lang="en-GB" sz="3600" b="1" i="1" dirty="0"/>
              <a:t>profit</a:t>
            </a:r>
            <a:r>
              <a:rPr lang="en-GB" sz="3600" b="1" dirty="0"/>
              <a:t>..when it should be</a:t>
            </a:r>
          </a:p>
          <a:p>
            <a:pPr marL="742950" indent="-742950"/>
            <a:r>
              <a:rPr lang="en-GB" sz="3600" b="1" dirty="0"/>
              <a:t>	based on cash flow. Profit is a </a:t>
            </a:r>
            <a:r>
              <a:rPr lang="en-GB" sz="3600" b="1" i="1" dirty="0"/>
              <a:t>reporting</a:t>
            </a:r>
          </a:p>
          <a:p>
            <a:pPr marL="742950" indent="-742950"/>
            <a:r>
              <a:rPr lang="en-GB" sz="3600" b="1" dirty="0"/>
              <a:t>	</a:t>
            </a:r>
            <a:r>
              <a:rPr lang="en-GB" sz="3600" b="1" i="1" dirty="0"/>
              <a:t>concept</a:t>
            </a:r>
            <a:r>
              <a:rPr lang="en-GB" sz="3600" b="1" dirty="0"/>
              <a:t>, not a </a:t>
            </a:r>
            <a:r>
              <a:rPr lang="en-GB" sz="3600" b="1" i="1" dirty="0"/>
              <a:t>decision making</a:t>
            </a:r>
            <a:r>
              <a:rPr lang="en-GB" sz="3600" b="1" dirty="0"/>
              <a:t> concept.</a:t>
            </a:r>
          </a:p>
          <a:p>
            <a:pPr marL="742950" indent="-742950">
              <a:buAutoNum type="arabicPeriod" startAt="2"/>
            </a:pPr>
            <a:r>
              <a:rPr lang="en-GB" sz="3600" b="1" dirty="0"/>
              <a:t>It ignores the </a:t>
            </a:r>
            <a:r>
              <a:rPr lang="en-GB" sz="3600" b="1" i="1" dirty="0"/>
              <a:t>timing</a:t>
            </a:r>
            <a:r>
              <a:rPr lang="en-GB" sz="3600" b="1" dirty="0"/>
              <a:t> of the profit flows.</a:t>
            </a:r>
          </a:p>
          <a:p>
            <a:pPr marL="742950" indent="-742950"/>
            <a:r>
              <a:rPr lang="en-GB" sz="3600" b="1" dirty="0"/>
              <a:t>	(Same problem as with Payback.)</a:t>
            </a:r>
          </a:p>
          <a:p>
            <a:pPr marL="742950" indent="-742950">
              <a:buAutoNum type="arabicPeriod" startAt="3"/>
            </a:pPr>
            <a:r>
              <a:rPr lang="en-GB" sz="3600" b="1" dirty="0"/>
              <a:t>Because it evaluates on the basis of a </a:t>
            </a:r>
          </a:p>
          <a:p>
            <a:pPr marL="742950" indent="-742950"/>
            <a:r>
              <a:rPr lang="en-GB" sz="3600" b="1" dirty="0"/>
              <a:t>	percentage, it ignores </a:t>
            </a:r>
            <a:r>
              <a:rPr lang="en-GB" sz="3600" b="1" i="1" dirty="0"/>
              <a:t>differences in</a:t>
            </a:r>
          </a:p>
          <a:p>
            <a:pPr marL="742950" indent="-742950"/>
            <a:r>
              <a:rPr lang="en-GB" sz="3600" b="1" dirty="0"/>
              <a:t>	</a:t>
            </a:r>
            <a:r>
              <a:rPr lang="en-GB" sz="3600" b="1" i="1" dirty="0"/>
              <a:t>size</a:t>
            </a:r>
            <a:r>
              <a:rPr lang="en-GB" sz="3600" b="1" dirty="0"/>
              <a:t> when evaluating </a:t>
            </a:r>
            <a:r>
              <a:rPr lang="en-GB" sz="3600" b="1" i="1" dirty="0"/>
              <a:t>alternative</a:t>
            </a:r>
            <a:r>
              <a:rPr lang="en-GB" sz="3600" b="1" dirty="0"/>
              <a:t> </a:t>
            </a:r>
          </a:p>
          <a:p>
            <a:pPr marL="742950" indent="-742950"/>
            <a:r>
              <a:rPr lang="en-GB" sz="3600" b="1" dirty="0"/>
              <a:t>	projects.....						.</a:t>
            </a:r>
          </a:p>
        </p:txBody>
      </p:sp>
    </p:spTree>
    <p:extLst>
      <p:ext uri="{BB962C8B-B14F-4D97-AF65-F5344CB8AC3E}">
        <p14:creationId xmlns:p14="http://schemas.microsoft.com/office/powerpoint/2010/main" val="333578360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135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323528" y="404664"/>
            <a:ext cx="8280920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Two </a:t>
            </a:r>
            <a:r>
              <a:rPr lang="en-GB" sz="3600" b="1" i="1" dirty="0">
                <a:solidFill>
                  <a:schemeClr val="tx1"/>
                </a:solidFill>
              </a:rPr>
              <a:t>alternative</a:t>
            </a:r>
            <a:r>
              <a:rPr lang="en-GB" sz="3600" b="1" dirty="0">
                <a:solidFill>
                  <a:schemeClr val="tx1"/>
                </a:solidFill>
              </a:rPr>
              <a:t> investments: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596" y="1412776"/>
            <a:ext cx="8876404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	     Big Factory    or    Little Factory</a:t>
            </a:r>
          </a:p>
          <a:p>
            <a:endParaRPr lang="en-GB" sz="3600" b="1" dirty="0"/>
          </a:p>
          <a:p>
            <a:r>
              <a:rPr lang="en-GB" sz="3600" b="1" dirty="0"/>
              <a:t>Cost:          $20m                         $8m</a:t>
            </a:r>
          </a:p>
          <a:p>
            <a:r>
              <a:rPr lang="en-GB" sz="3600" b="1" dirty="0"/>
              <a:t>ROCE:         25%                           30%</a:t>
            </a:r>
          </a:p>
          <a:p>
            <a:r>
              <a:rPr lang="en-GB" sz="3600" b="1" dirty="0"/>
              <a:t>Minimum acceptable ROCE: 20%...</a:t>
            </a:r>
          </a:p>
          <a:p>
            <a:endParaRPr lang="en-GB" sz="2000" b="1" dirty="0"/>
          </a:p>
          <a:p>
            <a:r>
              <a:rPr lang="en-GB" sz="3600" b="1" dirty="0"/>
              <a:t>ROCE says the </a:t>
            </a:r>
            <a:r>
              <a:rPr lang="en-GB" sz="3600" b="1" i="1" dirty="0"/>
              <a:t>Little Factory </a:t>
            </a:r>
            <a:r>
              <a:rPr lang="en-GB" sz="3600" b="1" dirty="0"/>
              <a:t>is best – but is it?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5720" y="5286388"/>
            <a:ext cx="8352928" cy="12961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25% profit on $20m:  $5,000,000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30% profit of $8m:  $2,400,000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20472" y="6381328"/>
            <a:ext cx="38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  <p:sp>
        <p:nvSpPr>
          <p:cNvPr id="7" name="Freeform 6"/>
          <p:cNvSpPr/>
          <p:nvPr/>
        </p:nvSpPr>
        <p:spPr>
          <a:xfrm>
            <a:off x="5018314" y="1325371"/>
            <a:ext cx="2718416" cy="2439258"/>
          </a:xfrm>
          <a:custGeom>
            <a:avLst/>
            <a:gdLst>
              <a:gd name="connsiteX0" fmla="*/ 2699657 w 2718416"/>
              <a:gd name="connsiteY0" fmla="*/ 253058 h 2439258"/>
              <a:gd name="connsiteX1" fmla="*/ 2645229 w 2718416"/>
              <a:gd name="connsiteY1" fmla="*/ 242172 h 2439258"/>
              <a:gd name="connsiteX2" fmla="*/ 2155372 w 2718416"/>
              <a:gd name="connsiteY2" fmla="*/ 35343 h 2439258"/>
              <a:gd name="connsiteX3" fmla="*/ 2068286 w 2718416"/>
              <a:gd name="connsiteY3" fmla="*/ 13572 h 2439258"/>
              <a:gd name="connsiteX4" fmla="*/ 174172 w 2718416"/>
              <a:gd name="connsiteY4" fmla="*/ 57115 h 2439258"/>
              <a:gd name="connsiteX5" fmla="*/ 130629 w 2718416"/>
              <a:gd name="connsiteY5" fmla="*/ 68000 h 2439258"/>
              <a:gd name="connsiteX6" fmla="*/ 119743 w 2718416"/>
              <a:gd name="connsiteY6" fmla="*/ 111543 h 2439258"/>
              <a:gd name="connsiteX7" fmla="*/ 97972 w 2718416"/>
              <a:gd name="connsiteY7" fmla="*/ 209515 h 2439258"/>
              <a:gd name="connsiteX8" fmla="*/ 76200 w 2718416"/>
              <a:gd name="connsiteY8" fmla="*/ 285715 h 2439258"/>
              <a:gd name="connsiteX9" fmla="*/ 54429 w 2718416"/>
              <a:gd name="connsiteY9" fmla="*/ 318372 h 2439258"/>
              <a:gd name="connsiteX10" fmla="*/ 21772 w 2718416"/>
              <a:gd name="connsiteY10" fmla="*/ 536086 h 2439258"/>
              <a:gd name="connsiteX11" fmla="*/ 0 w 2718416"/>
              <a:gd name="connsiteY11" fmla="*/ 1646429 h 2439258"/>
              <a:gd name="connsiteX12" fmla="*/ 97972 w 2718416"/>
              <a:gd name="connsiteY12" fmla="*/ 1896800 h 2439258"/>
              <a:gd name="connsiteX13" fmla="*/ 163286 w 2718416"/>
              <a:gd name="connsiteY13" fmla="*/ 2005658 h 2439258"/>
              <a:gd name="connsiteX14" fmla="*/ 228600 w 2718416"/>
              <a:gd name="connsiteY14" fmla="*/ 2081858 h 2439258"/>
              <a:gd name="connsiteX15" fmla="*/ 283029 w 2718416"/>
              <a:gd name="connsiteY15" fmla="*/ 2158058 h 2439258"/>
              <a:gd name="connsiteX16" fmla="*/ 468086 w 2718416"/>
              <a:gd name="connsiteY16" fmla="*/ 2277800 h 2439258"/>
              <a:gd name="connsiteX17" fmla="*/ 772886 w 2718416"/>
              <a:gd name="connsiteY17" fmla="*/ 2408429 h 2439258"/>
              <a:gd name="connsiteX18" fmla="*/ 947057 w 2718416"/>
              <a:gd name="connsiteY18" fmla="*/ 2419315 h 2439258"/>
              <a:gd name="connsiteX19" fmla="*/ 1567543 w 2718416"/>
              <a:gd name="connsiteY19" fmla="*/ 2430200 h 2439258"/>
              <a:gd name="connsiteX20" fmla="*/ 2024743 w 2718416"/>
              <a:gd name="connsiteY20" fmla="*/ 2408429 h 2439258"/>
              <a:gd name="connsiteX21" fmla="*/ 2057400 w 2718416"/>
              <a:gd name="connsiteY21" fmla="*/ 2397543 h 2439258"/>
              <a:gd name="connsiteX22" fmla="*/ 2090057 w 2718416"/>
              <a:gd name="connsiteY22" fmla="*/ 2364886 h 2439258"/>
              <a:gd name="connsiteX23" fmla="*/ 2111829 w 2718416"/>
              <a:gd name="connsiteY23" fmla="*/ 2332229 h 2439258"/>
              <a:gd name="connsiteX24" fmla="*/ 2144486 w 2718416"/>
              <a:gd name="connsiteY24" fmla="*/ 2310458 h 2439258"/>
              <a:gd name="connsiteX25" fmla="*/ 2198915 w 2718416"/>
              <a:gd name="connsiteY25" fmla="*/ 2245143 h 2439258"/>
              <a:gd name="connsiteX26" fmla="*/ 2438400 w 2718416"/>
              <a:gd name="connsiteY26" fmla="*/ 1962115 h 2439258"/>
              <a:gd name="connsiteX27" fmla="*/ 2503715 w 2718416"/>
              <a:gd name="connsiteY27" fmla="*/ 1787943 h 2439258"/>
              <a:gd name="connsiteX28" fmla="*/ 2601686 w 2718416"/>
              <a:gd name="connsiteY28" fmla="*/ 1102143 h 2439258"/>
              <a:gd name="connsiteX29" fmla="*/ 2656115 w 2718416"/>
              <a:gd name="connsiteY29" fmla="*/ 1025943 h 2439258"/>
              <a:gd name="connsiteX30" fmla="*/ 2667000 w 2718416"/>
              <a:gd name="connsiteY30" fmla="*/ 993286 h 2439258"/>
              <a:gd name="connsiteX31" fmla="*/ 2710543 w 2718416"/>
              <a:gd name="connsiteY31" fmla="*/ 906200 h 2439258"/>
              <a:gd name="connsiteX32" fmla="*/ 2699657 w 2718416"/>
              <a:gd name="connsiteY32" fmla="*/ 383686 h 2439258"/>
              <a:gd name="connsiteX33" fmla="*/ 2677886 w 2718416"/>
              <a:gd name="connsiteY33" fmla="*/ 340143 h 243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18416" h="2439258">
                <a:moveTo>
                  <a:pt x="2699657" y="253058"/>
                </a:moveTo>
                <a:cubicBezTo>
                  <a:pt x="2681514" y="249429"/>
                  <a:pt x="2662408" y="249043"/>
                  <a:pt x="2645229" y="242172"/>
                </a:cubicBezTo>
                <a:cubicBezTo>
                  <a:pt x="2480662" y="176345"/>
                  <a:pt x="2327324" y="78330"/>
                  <a:pt x="2155372" y="35343"/>
                </a:cubicBezTo>
                <a:lnTo>
                  <a:pt x="2068286" y="13572"/>
                </a:lnTo>
                <a:cubicBezTo>
                  <a:pt x="1062543" y="21749"/>
                  <a:pt x="959520" y="0"/>
                  <a:pt x="174172" y="57115"/>
                </a:cubicBezTo>
                <a:cubicBezTo>
                  <a:pt x="159250" y="58200"/>
                  <a:pt x="145143" y="64372"/>
                  <a:pt x="130629" y="68000"/>
                </a:cubicBezTo>
                <a:cubicBezTo>
                  <a:pt x="127000" y="82514"/>
                  <a:pt x="123107" y="96965"/>
                  <a:pt x="119743" y="111543"/>
                </a:cubicBezTo>
                <a:cubicBezTo>
                  <a:pt x="112221" y="144140"/>
                  <a:pt x="106086" y="177060"/>
                  <a:pt x="97972" y="209515"/>
                </a:cubicBezTo>
                <a:cubicBezTo>
                  <a:pt x="91565" y="235143"/>
                  <a:pt x="86011" y="261188"/>
                  <a:pt x="76200" y="285715"/>
                </a:cubicBezTo>
                <a:cubicBezTo>
                  <a:pt x="71341" y="297862"/>
                  <a:pt x="61686" y="307486"/>
                  <a:pt x="54429" y="318372"/>
                </a:cubicBezTo>
                <a:cubicBezTo>
                  <a:pt x="29536" y="492622"/>
                  <a:pt x="41093" y="420154"/>
                  <a:pt x="21772" y="536086"/>
                </a:cubicBezTo>
                <a:cubicBezTo>
                  <a:pt x="14515" y="906200"/>
                  <a:pt x="0" y="1276244"/>
                  <a:pt x="0" y="1646429"/>
                </a:cubicBezTo>
                <a:cubicBezTo>
                  <a:pt x="0" y="1783355"/>
                  <a:pt x="29742" y="1783082"/>
                  <a:pt x="97972" y="1896800"/>
                </a:cubicBezTo>
                <a:cubicBezTo>
                  <a:pt x="119743" y="1933086"/>
                  <a:pt x="138883" y="1971087"/>
                  <a:pt x="163286" y="2005658"/>
                </a:cubicBezTo>
                <a:cubicBezTo>
                  <a:pt x="182578" y="2032989"/>
                  <a:pt x="207932" y="2055553"/>
                  <a:pt x="228600" y="2081858"/>
                </a:cubicBezTo>
                <a:cubicBezTo>
                  <a:pt x="247885" y="2106402"/>
                  <a:pt x="264886" y="2132658"/>
                  <a:pt x="283029" y="2158058"/>
                </a:cubicBezTo>
                <a:cubicBezTo>
                  <a:pt x="314245" y="2251704"/>
                  <a:pt x="284763" y="2188916"/>
                  <a:pt x="468086" y="2277800"/>
                </a:cubicBezTo>
                <a:cubicBezTo>
                  <a:pt x="505231" y="2295810"/>
                  <a:pt x="705159" y="2395887"/>
                  <a:pt x="772886" y="2408429"/>
                </a:cubicBezTo>
                <a:cubicBezTo>
                  <a:pt x="830084" y="2419021"/>
                  <a:pt x="888909" y="2417722"/>
                  <a:pt x="947057" y="2419315"/>
                </a:cubicBezTo>
                <a:lnTo>
                  <a:pt x="1567543" y="2430200"/>
                </a:lnTo>
                <a:cubicBezTo>
                  <a:pt x="1652959" y="2427827"/>
                  <a:pt x="1886017" y="2439258"/>
                  <a:pt x="2024743" y="2408429"/>
                </a:cubicBezTo>
                <a:cubicBezTo>
                  <a:pt x="2035944" y="2405940"/>
                  <a:pt x="2046514" y="2401172"/>
                  <a:pt x="2057400" y="2397543"/>
                </a:cubicBezTo>
                <a:cubicBezTo>
                  <a:pt x="2068286" y="2386657"/>
                  <a:pt x="2080202" y="2376712"/>
                  <a:pt x="2090057" y="2364886"/>
                </a:cubicBezTo>
                <a:cubicBezTo>
                  <a:pt x="2098433" y="2354835"/>
                  <a:pt x="2102578" y="2341480"/>
                  <a:pt x="2111829" y="2332229"/>
                </a:cubicBezTo>
                <a:cubicBezTo>
                  <a:pt x="2121080" y="2322978"/>
                  <a:pt x="2135235" y="2319709"/>
                  <a:pt x="2144486" y="2310458"/>
                </a:cubicBezTo>
                <a:cubicBezTo>
                  <a:pt x="2164526" y="2290418"/>
                  <a:pt x="2179692" y="2265968"/>
                  <a:pt x="2198915" y="2245143"/>
                </a:cubicBezTo>
                <a:cubicBezTo>
                  <a:pt x="2280668" y="2156577"/>
                  <a:pt x="2391158" y="2075495"/>
                  <a:pt x="2438400" y="1962115"/>
                </a:cubicBezTo>
                <a:cubicBezTo>
                  <a:pt x="2498583" y="1817676"/>
                  <a:pt x="2481388" y="1877249"/>
                  <a:pt x="2503715" y="1787943"/>
                </a:cubicBezTo>
                <a:cubicBezTo>
                  <a:pt x="2552525" y="860549"/>
                  <a:pt x="2387760" y="1354965"/>
                  <a:pt x="2601686" y="1102143"/>
                </a:cubicBezTo>
                <a:cubicBezTo>
                  <a:pt x="2621849" y="1078314"/>
                  <a:pt x="2637972" y="1051343"/>
                  <a:pt x="2656115" y="1025943"/>
                </a:cubicBezTo>
                <a:cubicBezTo>
                  <a:pt x="2659743" y="1015057"/>
                  <a:pt x="2661869" y="1003549"/>
                  <a:pt x="2667000" y="993286"/>
                </a:cubicBezTo>
                <a:cubicBezTo>
                  <a:pt x="2718416" y="890453"/>
                  <a:pt x="2685994" y="979846"/>
                  <a:pt x="2710543" y="906200"/>
                </a:cubicBezTo>
                <a:cubicBezTo>
                  <a:pt x="2706914" y="732029"/>
                  <a:pt x="2706483" y="557761"/>
                  <a:pt x="2699657" y="383686"/>
                </a:cubicBezTo>
                <a:cubicBezTo>
                  <a:pt x="2698636" y="357647"/>
                  <a:pt x="2691748" y="354005"/>
                  <a:pt x="2677886" y="340143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28365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7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136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611560" y="260648"/>
            <a:ext cx="684076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Net Present Value / NPV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772816"/>
            <a:ext cx="89726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This approach to investment decision making</a:t>
            </a:r>
          </a:p>
          <a:p>
            <a:r>
              <a:rPr lang="en-GB" sz="3600" b="1" dirty="0"/>
              <a:t>says: An investment is acceptable if, over its</a:t>
            </a:r>
          </a:p>
          <a:p>
            <a:r>
              <a:rPr lang="en-GB" sz="3600" b="1" dirty="0"/>
              <a:t>life, it generates </a:t>
            </a:r>
            <a:r>
              <a:rPr lang="en-GB" sz="3600" b="1" i="1" dirty="0"/>
              <a:t>more cash flow </a:t>
            </a:r>
            <a:r>
              <a:rPr lang="en-GB" sz="3600" b="1" dirty="0"/>
              <a:t>than it costs..</a:t>
            </a:r>
          </a:p>
          <a:p>
            <a:endParaRPr lang="en-GB" sz="3600" b="1" dirty="0"/>
          </a:p>
          <a:p>
            <a:r>
              <a:rPr lang="en-GB" sz="3600" b="1" dirty="0"/>
              <a:t>...where the cash flows are evaluated in:</a:t>
            </a:r>
          </a:p>
          <a:p>
            <a:endParaRPr lang="en-GB" sz="36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643042" y="5000636"/>
            <a:ext cx="5112568" cy="121269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PRESENT VALUE </a:t>
            </a:r>
            <a:r>
              <a:rPr lang="en-GB" sz="3600" b="1" dirty="0">
                <a:solidFill>
                  <a:schemeClr val="tx1"/>
                </a:solidFill>
              </a:rPr>
              <a:t>terms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15404" y="6143644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105978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137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404664"/>
            <a:ext cx="9175845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Notice that this is is a </a:t>
            </a:r>
            <a:r>
              <a:rPr lang="en-GB" sz="3600" b="1" i="1" dirty="0"/>
              <a:t>cash flow</a:t>
            </a:r>
            <a:r>
              <a:rPr lang="en-GB" sz="3600" b="1" dirty="0"/>
              <a:t> based analysis,</a:t>
            </a:r>
          </a:p>
          <a:p>
            <a:r>
              <a:rPr lang="en-GB" sz="3600" b="1" dirty="0"/>
              <a:t>which:</a:t>
            </a:r>
          </a:p>
          <a:p>
            <a:pPr lvl="1"/>
            <a:endParaRPr lang="en-GB" sz="1600" b="1" dirty="0"/>
          </a:p>
          <a:p>
            <a:pPr lvl="1">
              <a:buFont typeface="Arial" pitchFamily="34" charset="0"/>
              <a:buChar char="•"/>
            </a:pPr>
            <a:r>
              <a:rPr lang="en-GB" sz="3600" b="1" dirty="0"/>
              <a:t>  	Takes the </a:t>
            </a:r>
            <a:r>
              <a:rPr lang="en-GB" sz="3600" b="1" i="1" dirty="0"/>
              <a:t>time value of money</a:t>
            </a:r>
            <a:r>
              <a:rPr lang="en-GB" sz="3600" b="1" dirty="0"/>
              <a:t> into</a:t>
            </a:r>
          </a:p>
          <a:p>
            <a:pPr lvl="1"/>
            <a:r>
              <a:rPr lang="en-GB" sz="3600" b="1" dirty="0"/>
              <a:t>	account and</a:t>
            </a:r>
          </a:p>
          <a:p>
            <a:pPr lvl="1"/>
            <a:endParaRPr lang="en-GB" sz="1600" b="1" dirty="0"/>
          </a:p>
          <a:p>
            <a:pPr lvl="1">
              <a:buFont typeface="Arial" pitchFamily="34" charset="0"/>
              <a:buChar char="•"/>
            </a:pPr>
            <a:r>
              <a:rPr lang="en-GB" sz="3600" b="1" dirty="0"/>
              <a:t>  	…as we shall see, the “NPV” of an </a:t>
            </a:r>
          </a:p>
          <a:p>
            <a:pPr lvl="1"/>
            <a:r>
              <a:rPr lang="en-GB" sz="3600" b="1" dirty="0"/>
              <a:t>	investment is a measure of the </a:t>
            </a:r>
          </a:p>
          <a:p>
            <a:pPr lvl="1"/>
            <a:r>
              <a:rPr lang="en-GB" sz="3600" b="1" dirty="0"/>
              <a:t>	</a:t>
            </a:r>
            <a:r>
              <a:rPr lang="en-GB" sz="3600" b="1" i="1" dirty="0"/>
              <a:t>ECONOMIC , </a:t>
            </a:r>
            <a:r>
              <a:rPr lang="en-GB" sz="3600" b="1" dirty="0"/>
              <a:t>(rather than </a:t>
            </a:r>
            <a:r>
              <a:rPr lang="en-GB" sz="3600" b="1" i="1" dirty="0"/>
              <a:t>accounting</a:t>
            </a:r>
            <a:r>
              <a:rPr lang="en-GB" sz="3600" b="1" dirty="0"/>
              <a:t>), </a:t>
            </a:r>
          </a:p>
          <a:p>
            <a:pPr lvl="1"/>
            <a:r>
              <a:rPr lang="en-GB" sz="3600" b="1" i="1" dirty="0"/>
              <a:t>    </a:t>
            </a:r>
            <a:r>
              <a:rPr lang="en-GB" sz="3600" b="1" dirty="0"/>
              <a:t>profit that it generates over its life. </a:t>
            </a:r>
          </a:p>
          <a:p>
            <a:pPr lvl="1"/>
            <a:r>
              <a:rPr lang="en-GB" sz="3600" b="1" dirty="0"/>
              <a:t>									   .</a:t>
            </a:r>
          </a:p>
        </p:txBody>
      </p:sp>
    </p:spTree>
    <p:extLst>
      <p:ext uri="{BB962C8B-B14F-4D97-AF65-F5344CB8AC3E}">
        <p14:creationId xmlns:p14="http://schemas.microsoft.com/office/powerpoint/2010/main" val="234619802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138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2627784" y="404664"/>
            <a:ext cx="3168352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NPV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484784"/>
            <a:ext cx="852387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A machine costs $1,000 and has a life of</a:t>
            </a:r>
          </a:p>
          <a:p>
            <a:r>
              <a:rPr lang="en-GB" sz="3600" b="1" dirty="0"/>
              <a:t>3 years. It is expected to produce a net </a:t>
            </a:r>
            <a:r>
              <a:rPr lang="en-GB" sz="3600" b="1" i="1" dirty="0"/>
              <a:t>cash</a:t>
            </a:r>
          </a:p>
          <a:p>
            <a:r>
              <a:rPr lang="en-GB" sz="3600" b="1" i="1" dirty="0"/>
              <a:t>flow</a:t>
            </a:r>
            <a:r>
              <a:rPr lang="en-GB" sz="3600" b="1" dirty="0"/>
              <a:t>, (revenues less costs), of:</a:t>
            </a:r>
          </a:p>
          <a:p>
            <a:endParaRPr lang="en-GB" sz="3600" b="1" dirty="0"/>
          </a:p>
          <a:p>
            <a:r>
              <a:rPr lang="en-GB" sz="3600" b="1" dirty="0"/>
              <a:t>Year 1: $400</a:t>
            </a:r>
          </a:p>
          <a:p>
            <a:r>
              <a:rPr lang="en-GB" sz="3600" b="1" dirty="0"/>
              <a:t>Year 2: $600</a:t>
            </a:r>
          </a:p>
          <a:p>
            <a:r>
              <a:rPr lang="en-GB" sz="3600" b="1" dirty="0"/>
              <a:t>Year 3: $300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347864" y="3356992"/>
            <a:ext cx="5472608" cy="31409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We will assume that </a:t>
            </a:r>
            <a:r>
              <a:rPr lang="en-GB" sz="3600" b="1" i="1" dirty="0">
                <a:solidFill>
                  <a:schemeClr val="tx1"/>
                </a:solidFill>
              </a:rPr>
              <a:t>similar</a:t>
            </a:r>
            <a:r>
              <a:rPr lang="en-GB" sz="3600" b="1" dirty="0">
                <a:solidFill>
                  <a:schemeClr val="tx1"/>
                </a:solidFill>
              </a:rPr>
              <a:t> investments produce a 10% return – so 10% will be used as the time value of money.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86842" y="6429396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719389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139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323528" y="260648"/>
            <a:ext cx="8352928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The project’s PRESENT VALUE cash flows: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4259" y="1340768"/>
            <a:ext cx="888974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Year  Cash Flow  10% Discount   Present Value</a:t>
            </a:r>
          </a:p>
          <a:p>
            <a:r>
              <a:rPr lang="en-GB" sz="3600" b="1" dirty="0"/>
              <a:t>                                     Factor             Cash Flow</a:t>
            </a:r>
          </a:p>
          <a:p>
            <a:r>
              <a:rPr lang="en-GB" sz="3600" b="1" dirty="0"/>
              <a:t>   </a:t>
            </a:r>
          </a:p>
          <a:p>
            <a:r>
              <a:rPr lang="en-GB" sz="3600" b="1" dirty="0"/>
              <a:t>   0      ($1,000)                            =       ($1,000)</a:t>
            </a:r>
          </a:p>
          <a:p>
            <a:r>
              <a:rPr lang="en-GB" sz="3600" b="1" dirty="0"/>
              <a:t>   1         $400       x     0.909       =       $363.60</a:t>
            </a:r>
          </a:p>
          <a:p>
            <a:r>
              <a:rPr lang="en-GB" sz="3600" b="1" dirty="0"/>
              <a:t>   2         $600       x     0.826       =       $495.60</a:t>
            </a:r>
          </a:p>
          <a:p>
            <a:r>
              <a:rPr lang="en-GB" sz="3600" b="1" dirty="0"/>
              <a:t>   3         $300       x     0.751       =       </a:t>
            </a:r>
            <a:r>
              <a:rPr lang="en-GB" sz="3600" b="1" u="sng" dirty="0"/>
              <a:t>$225.30</a:t>
            </a:r>
          </a:p>
          <a:p>
            <a:r>
              <a:rPr lang="en-GB" sz="3600" b="1" dirty="0"/>
              <a:t>   Net Present Value:                          +$84.50</a:t>
            </a:r>
          </a:p>
          <a:p>
            <a:r>
              <a:rPr lang="en-GB" sz="3600" b="1" dirty="0"/>
              <a:t>									  .</a:t>
            </a:r>
          </a:p>
        </p:txBody>
      </p:sp>
    </p:spTree>
    <p:extLst>
      <p:ext uri="{BB962C8B-B14F-4D97-AF65-F5344CB8AC3E}">
        <p14:creationId xmlns:p14="http://schemas.microsoft.com/office/powerpoint/2010/main" val="408810025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88640"/>
            <a:ext cx="918296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However, things are changing.........</a:t>
            </a:r>
          </a:p>
          <a:p>
            <a:endParaRPr lang="en-GB" sz="3600" b="1" dirty="0"/>
          </a:p>
          <a:p>
            <a:r>
              <a:rPr lang="en-GB" sz="3600" b="1" dirty="0"/>
              <a:t>UK, US and many other companies now realise</a:t>
            </a:r>
          </a:p>
          <a:p>
            <a:r>
              <a:rPr lang="en-GB" sz="3600" b="1" dirty="0"/>
              <a:t>that it is in the </a:t>
            </a:r>
            <a:r>
              <a:rPr lang="en-GB" sz="3600" b="1" i="1" dirty="0"/>
              <a:t>shareholders best interests</a:t>
            </a:r>
            <a:r>
              <a:rPr lang="en-GB" sz="3600" b="1" dirty="0"/>
              <a:t>, not </a:t>
            </a:r>
          </a:p>
          <a:p>
            <a:r>
              <a:rPr lang="en-GB" sz="3600" b="1" dirty="0"/>
              <a:t>to ignore the interests of </a:t>
            </a:r>
            <a:r>
              <a:rPr lang="en-GB" sz="3600" b="1" i="1" dirty="0"/>
              <a:t>other</a:t>
            </a:r>
            <a:r>
              <a:rPr lang="en-GB" sz="3600" b="1" dirty="0"/>
              <a:t> stakeholder </a:t>
            </a:r>
          </a:p>
          <a:p>
            <a:r>
              <a:rPr lang="en-GB" sz="3600" b="1" dirty="0"/>
              <a:t>groups....</a:t>
            </a:r>
          </a:p>
          <a:p>
            <a:r>
              <a:rPr lang="en-GB" sz="3600" b="1" dirty="0"/>
              <a:t>...and German companies such as Daimler</a:t>
            </a:r>
          </a:p>
          <a:p>
            <a:r>
              <a:rPr lang="en-GB" sz="3600" b="1" dirty="0"/>
              <a:t>and Deutsche bank have announced that</a:t>
            </a:r>
          </a:p>
          <a:p>
            <a:r>
              <a:rPr lang="en-GB" sz="3600" b="1" dirty="0"/>
              <a:t>their prime objective is </a:t>
            </a:r>
            <a:r>
              <a:rPr lang="en-GB" sz="3600" b="1" i="1" dirty="0"/>
              <a:t>shareholder wealth</a:t>
            </a:r>
          </a:p>
          <a:p>
            <a:r>
              <a:rPr lang="en-GB" sz="3600" b="1" i="1" dirty="0"/>
              <a:t>creation</a:t>
            </a:r>
            <a:r>
              <a:rPr lang="en-GB" sz="3600" b="1" dirty="0"/>
              <a:t>; and Toyota </a:t>
            </a:r>
            <a:r>
              <a:rPr lang="en-GB" sz="3600" b="1" i="1" dirty="0"/>
              <a:t>still say </a:t>
            </a:r>
            <a:r>
              <a:rPr lang="en-GB" sz="3600" b="1" dirty="0"/>
              <a:t>it would be</a:t>
            </a:r>
          </a:p>
          <a:p>
            <a:r>
              <a:rPr lang="en-GB" sz="3600" b="1" dirty="0"/>
              <a:t>“irresponsible” to pursue </a:t>
            </a:r>
            <a:r>
              <a:rPr lang="en-GB" sz="3600" b="1" i="1" dirty="0"/>
              <a:t>just</a:t>
            </a:r>
            <a:r>
              <a:rPr lang="en-GB" sz="3600" b="1" dirty="0"/>
              <a:t> shareholder</a:t>
            </a:r>
          </a:p>
          <a:p>
            <a:r>
              <a:rPr lang="en-GB" sz="3600" b="1" dirty="0"/>
              <a:t>interests.							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140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052736"/>
            <a:ext cx="853868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+ NPV: Accept (it makes an </a:t>
            </a:r>
            <a:r>
              <a:rPr lang="en-GB" sz="3600" b="1" i="1" dirty="0"/>
              <a:t>economic profit</a:t>
            </a:r>
            <a:r>
              <a:rPr lang="en-GB" sz="3600" b="1" dirty="0"/>
              <a:t>)</a:t>
            </a:r>
          </a:p>
          <a:p>
            <a:endParaRPr lang="en-GB" sz="2000" b="1" dirty="0"/>
          </a:p>
          <a:p>
            <a:pPr>
              <a:buFontTx/>
              <a:buChar char="-"/>
            </a:pPr>
            <a:r>
              <a:rPr lang="en-GB" sz="3600" b="1" dirty="0"/>
              <a:t> NPV: Reject (it makes an </a:t>
            </a:r>
            <a:r>
              <a:rPr lang="en-GB" sz="3600" b="1" i="1" dirty="0"/>
              <a:t>economic loss</a:t>
            </a:r>
            <a:r>
              <a:rPr lang="en-GB" sz="3600" b="1" dirty="0"/>
              <a:t>)</a:t>
            </a:r>
          </a:p>
          <a:p>
            <a:pPr>
              <a:buFontTx/>
              <a:buChar char="-"/>
            </a:pPr>
            <a:endParaRPr lang="en-GB" sz="3600" b="1" dirty="0"/>
          </a:p>
          <a:p>
            <a:r>
              <a:rPr lang="en-GB" sz="3600" b="1" dirty="0"/>
              <a:t>This investment’s  +NPV indicates that it </a:t>
            </a:r>
          </a:p>
          <a:p>
            <a:r>
              <a:rPr lang="en-GB" sz="3600" b="1" dirty="0"/>
              <a:t>generates $84.50 more present value cash </a:t>
            </a:r>
          </a:p>
          <a:p>
            <a:r>
              <a:rPr lang="en-GB" sz="3600" b="1" dirty="0"/>
              <a:t>inflow that it actually costs......</a:t>
            </a:r>
          </a:p>
          <a:p>
            <a:endParaRPr lang="en-GB" sz="3600" b="1" dirty="0"/>
          </a:p>
          <a:p>
            <a:r>
              <a:rPr lang="en-GB" sz="3600" b="1" dirty="0"/>
              <a:t>.....in other words, it makes an economic </a:t>
            </a:r>
          </a:p>
          <a:p>
            <a:r>
              <a:rPr lang="en-GB" sz="3600" b="1" dirty="0"/>
              <a:t>profit, and so should be accepted.</a:t>
            </a:r>
            <a:endParaRPr lang="en-GB" sz="1600" b="1" i="1" dirty="0"/>
          </a:p>
        </p:txBody>
      </p:sp>
      <p:sp>
        <p:nvSpPr>
          <p:cNvPr id="5" name="Rounded Rectangle 4"/>
          <p:cNvSpPr/>
          <p:nvPr/>
        </p:nvSpPr>
        <p:spPr>
          <a:xfrm>
            <a:off x="467544" y="188640"/>
            <a:ext cx="3960440" cy="7200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chemeClr val="tx1"/>
                </a:solidFill>
              </a:rPr>
              <a:t>NPV Decision Rule:</a:t>
            </a:r>
          </a:p>
        </p:txBody>
      </p:sp>
    </p:spTree>
    <p:extLst>
      <p:ext uri="{BB962C8B-B14F-4D97-AF65-F5344CB8AC3E}">
        <p14:creationId xmlns:p14="http://schemas.microsoft.com/office/powerpoint/2010/main" val="246835594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141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2071670" y="214290"/>
            <a:ext cx="4752528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Advantages of NPV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060848"/>
            <a:ext cx="8884933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/>
            <a:r>
              <a:rPr lang="en-GB" sz="3600" b="1" dirty="0"/>
              <a:t>1.    </a:t>
            </a:r>
            <a:r>
              <a:rPr lang="en-GB" sz="3600" b="1" u="sng" dirty="0"/>
              <a:t>Cash flow </a:t>
            </a:r>
            <a:r>
              <a:rPr lang="en-GB" sz="3600" b="1" dirty="0"/>
              <a:t>based analysis.</a:t>
            </a:r>
          </a:p>
          <a:p>
            <a:pPr marL="742950" indent="-742950"/>
            <a:endParaRPr lang="en-GB" sz="1600" b="1" dirty="0"/>
          </a:p>
          <a:p>
            <a:pPr marL="742950" indent="-742950"/>
            <a:r>
              <a:rPr lang="en-GB" sz="3600" b="1" dirty="0"/>
              <a:t>2.	Takes the </a:t>
            </a:r>
            <a:r>
              <a:rPr lang="en-GB" sz="3600" b="1" u="sng" dirty="0"/>
              <a:t>timing</a:t>
            </a:r>
            <a:r>
              <a:rPr lang="en-GB" sz="3600" b="1" dirty="0"/>
              <a:t> of cash flows into </a:t>
            </a:r>
          </a:p>
          <a:p>
            <a:pPr marL="742950" indent="-742950"/>
            <a:r>
              <a:rPr lang="en-GB" sz="3600" b="1" dirty="0"/>
              <a:t>	account through the discounting process.</a:t>
            </a:r>
          </a:p>
          <a:p>
            <a:pPr marL="742950" indent="-742950">
              <a:buAutoNum type="arabicPeriod" startAt="3"/>
            </a:pPr>
            <a:r>
              <a:rPr lang="en-GB" sz="3600" b="1" dirty="0"/>
              <a:t>Evaluates the investment decision on the </a:t>
            </a:r>
          </a:p>
          <a:p>
            <a:pPr marL="742950" indent="-742950"/>
            <a:r>
              <a:rPr lang="en-GB" sz="3600" b="1" dirty="0"/>
              <a:t>	basis of </a:t>
            </a:r>
            <a:r>
              <a:rPr lang="en-GB" sz="3600" b="1" u="sng" dirty="0"/>
              <a:t>economic profit</a:t>
            </a:r>
            <a:r>
              <a:rPr lang="en-GB" sz="3600" b="1" dirty="0"/>
              <a:t>.</a:t>
            </a:r>
          </a:p>
          <a:p>
            <a:pPr marL="742950" indent="-742950"/>
            <a:endParaRPr lang="en-GB" sz="1600" b="1" dirty="0"/>
          </a:p>
          <a:p>
            <a:pPr marL="742950" indent="-742950"/>
            <a:r>
              <a:rPr lang="en-GB" sz="3600" b="1" dirty="0"/>
              <a:t>										  .</a:t>
            </a:r>
          </a:p>
        </p:txBody>
      </p:sp>
    </p:spTree>
    <p:extLst>
      <p:ext uri="{BB962C8B-B14F-4D97-AF65-F5344CB8AC3E}">
        <p14:creationId xmlns:p14="http://schemas.microsoft.com/office/powerpoint/2010/main" val="342456933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142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1835696" y="620688"/>
            <a:ext cx="4752528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Disadvantages of NPV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4" y="2071678"/>
            <a:ext cx="9118330" cy="42165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b="1" dirty="0"/>
              <a:t>The </a:t>
            </a:r>
            <a:r>
              <a:rPr lang="en-GB" sz="3600" b="1" i="1" dirty="0"/>
              <a:t>concept</a:t>
            </a:r>
            <a:r>
              <a:rPr lang="en-GB" sz="3600" b="1" dirty="0"/>
              <a:t> of NPV - in other words, what </a:t>
            </a:r>
          </a:p>
          <a:p>
            <a:pPr marL="742950" indent="-742950"/>
            <a:r>
              <a:rPr lang="en-GB" sz="3600" b="1" dirty="0"/>
              <a:t>	it means - can be difficult to understand </a:t>
            </a:r>
          </a:p>
          <a:p>
            <a:pPr marL="742950" indent="-742950"/>
            <a:r>
              <a:rPr lang="en-GB" sz="3600" b="1" dirty="0"/>
              <a:t>	and…</a:t>
            </a:r>
          </a:p>
          <a:p>
            <a:pPr marL="742950" indent="-742950"/>
            <a:endParaRPr lang="en-GB" sz="1600" b="1" dirty="0"/>
          </a:p>
          <a:p>
            <a:pPr marL="742950" indent="-742950">
              <a:buAutoNum type="arabicPeriod" startAt="2"/>
            </a:pPr>
            <a:r>
              <a:rPr lang="en-GB" sz="3600" b="1" dirty="0"/>
              <a:t>…it can be difficult to identify the </a:t>
            </a:r>
            <a:r>
              <a:rPr lang="en-GB" sz="3600" b="1" i="1" dirty="0"/>
              <a:t>correct </a:t>
            </a:r>
          </a:p>
          <a:p>
            <a:pPr marL="742950" indent="-742950"/>
            <a:r>
              <a:rPr lang="en-GB" sz="3600" b="1" i="1" dirty="0"/>
              <a:t>  	discount rate </a:t>
            </a:r>
            <a:r>
              <a:rPr lang="en-GB" sz="3600" b="1" dirty="0"/>
              <a:t>to use as the time value of </a:t>
            </a:r>
          </a:p>
          <a:p>
            <a:pPr marL="742950" indent="-742950"/>
            <a:r>
              <a:rPr lang="en-GB" sz="3600" b="1" dirty="0"/>
              <a:t>	money…..the return on “similar” projects.</a:t>
            </a:r>
          </a:p>
          <a:p>
            <a:pPr marL="742950" indent="-742950"/>
            <a:r>
              <a:rPr lang="en-GB" sz="3600" b="1" dirty="0"/>
              <a:t>										.</a:t>
            </a:r>
          </a:p>
        </p:txBody>
      </p:sp>
    </p:spTree>
    <p:extLst>
      <p:ext uri="{BB962C8B-B14F-4D97-AF65-F5344CB8AC3E}">
        <p14:creationId xmlns:p14="http://schemas.microsoft.com/office/powerpoint/2010/main" val="353611129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143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683568" y="404664"/>
            <a:ext cx="756084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Internal Rate of Return / IRR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060848"/>
            <a:ext cx="90605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Like ROCE, the IRR evaluates the investment </a:t>
            </a:r>
          </a:p>
          <a:p>
            <a:r>
              <a:rPr lang="en-GB" sz="3600" b="1" dirty="0"/>
              <a:t>decision on the basis of a </a:t>
            </a:r>
            <a:r>
              <a:rPr lang="en-GB" sz="3600" b="1" i="1" dirty="0"/>
              <a:t>percentage rate of</a:t>
            </a:r>
          </a:p>
          <a:p>
            <a:r>
              <a:rPr lang="en-GB" sz="3600" b="1" i="1" dirty="0"/>
              <a:t>return</a:t>
            </a:r>
            <a:r>
              <a:rPr lang="en-GB" sz="3600" b="1" dirty="0"/>
              <a:t>....</a:t>
            </a:r>
          </a:p>
          <a:p>
            <a:endParaRPr lang="en-GB" sz="3600" b="1" dirty="0"/>
          </a:p>
          <a:p>
            <a:r>
              <a:rPr lang="en-GB" sz="3600" b="1" dirty="0"/>
              <a:t>...but </a:t>
            </a:r>
            <a:r>
              <a:rPr lang="en-GB" sz="3600" b="1" i="1" dirty="0"/>
              <a:t>unlike </a:t>
            </a:r>
            <a:r>
              <a:rPr lang="en-GB" sz="3600" b="1" dirty="0"/>
              <a:t>ROCE, it evaluates on the basis</a:t>
            </a:r>
          </a:p>
          <a:p>
            <a:r>
              <a:rPr lang="en-GB" sz="3600" b="1" dirty="0"/>
              <a:t>of the project’s </a:t>
            </a:r>
            <a:r>
              <a:rPr lang="en-GB" sz="3600" b="1" i="1" dirty="0"/>
              <a:t>cash flows </a:t>
            </a:r>
            <a:r>
              <a:rPr lang="en-GB" sz="3600" b="1" dirty="0"/>
              <a:t>and takes the </a:t>
            </a:r>
            <a:r>
              <a:rPr lang="en-GB" sz="3600" b="1" i="1" dirty="0"/>
              <a:t>time</a:t>
            </a:r>
          </a:p>
          <a:p>
            <a:r>
              <a:rPr lang="en-GB" sz="3600" b="1" i="1" dirty="0"/>
              <a:t>value of money </a:t>
            </a:r>
            <a:r>
              <a:rPr lang="en-GB" sz="3600" b="1" dirty="0"/>
              <a:t>into account.			  .</a:t>
            </a:r>
          </a:p>
        </p:txBody>
      </p:sp>
    </p:spTree>
    <p:extLst>
      <p:ext uri="{BB962C8B-B14F-4D97-AF65-F5344CB8AC3E}">
        <p14:creationId xmlns:p14="http://schemas.microsoft.com/office/powerpoint/2010/main" val="125708819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144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88640"/>
            <a:ext cx="8229369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definition of an investment project’s</a:t>
            </a:r>
          </a:p>
          <a:p>
            <a:r>
              <a:rPr lang="en-GB" sz="3600" b="1"/>
              <a:t>IRR </a:t>
            </a:r>
            <a:r>
              <a:rPr lang="en-GB" sz="3600" b="1" dirty="0"/>
              <a:t>is that it is equal to the discount rate </a:t>
            </a:r>
          </a:p>
          <a:p>
            <a:r>
              <a:rPr lang="en-GB" sz="3600" b="1" dirty="0"/>
              <a:t>that produces a 0 NPV..... </a:t>
            </a:r>
          </a:p>
          <a:p>
            <a:endParaRPr lang="en-GB" sz="3600" b="1" dirty="0"/>
          </a:p>
          <a:p>
            <a:r>
              <a:rPr lang="en-GB" sz="3600" b="1" dirty="0"/>
              <a:t>Suppose we have this project with the</a:t>
            </a:r>
          </a:p>
          <a:p>
            <a:r>
              <a:rPr lang="en-GB" sz="3600" b="1" dirty="0"/>
              <a:t>following cash flows:</a:t>
            </a:r>
          </a:p>
          <a:p>
            <a:endParaRPr lang="en-GB" sz="3600" b="1" dirty="0"/>
          </a:p>
          <a:p>
            <a:r>
              <a:rPr lang="en-GB" sz="3600" b="1" dirty="0"/>
              <a:t>Year		Cash Flow</a:t>
            </a:r>
          </a:p>
          <a:p>
            <a:r>
              <a:rPr lang="en-GB" sz="3600" b="1" dirty="0"/>
              <a:t>  0		 ($2,486)</a:t>
            </a:r>
          </a:p>
          <a:p>
            <a:r>
              <a:rPr lang="en-GB" sz="3600" b="1" dirty="0"/>
              <a:t>  1		  $1,000</a:t>
            </a:r>
          </a:p>
          <a:p>
            <a:r>
              <a:rPr lang="en-GB" sz="3600" b="1" dirty="0"/>
              <a:t>  2		  $1,000</a:t>
            </a:r>
          </a:p>
          <a:p>
            <a:r>
              <a:rPr lang="en-GB" sz="3600" b="1" dirty="0"/>
              <a:t>  3		  $1,000</a:t>
            </a:r>
          </a:p>
        </p:txBody>
      </p:sp>
    </p:spTree>
    <p:extLst>
      <p:ext uri="{BB962C8B-B14F-4D97-AF65-F5344CB8AC3E}">
        <p14:creationId xmlns:p14="http://schemas.microsoft.com/office/powerpoint/2010/main" val="2469443418"/>
      </p:ext>
    </p:extLst>
  </p:cSld>
  <p:clrMapOvr>
    <a:masterClrMapping/>
  </p:clrMapOvr>
  <p:transition spd="slow">
    <p:pull dir="d"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145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60648"/>
            <a:ext cx="891462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If the project’s cash flows are discounted</a:t>
            </a:r>
          </a:p>
          <a:p>
            <a:r>
              <a:rPr lang="en-GB" sz="3600" b="1" dirty="0"/>
              <a:t>to present value using a 10% discount rate…</a:t>
            </a:r>
          </a:p>
          <a:p>
            <a:endParaRPr lang="en-GB" sz="3600" b="1" dirty="0"/>
          </a:p>
          <a:p>
            <a:r>
              <a:rPr lang="en-GB" sz="3600" b="1" dirty="0"/>
              <a:t>Year		Cash Flow</a:t>
            </a:r>
          </a:p>
          <a:p>
            <a:r>
              <a:rPr lang="en-GB" sz="3600" b="1" dirty="0"/>
              <a:t>  0		 ($2,486)					(2,486)</a:t>
            </a:r>
          </a:p>
          <a:p>
            <a:r>
              <a:rPr lang="en-GB" sz="3600" b="1" dirty="0"/>
              <a:t>  1		  $1,000	x	0.909	=	   909</a:t>
            </a:r>
          </a:p>
          <a:p>
            <a:r>
              <a:rPr lang="en-GB" sz="3600" b="1" dirty="0"/>
              <a:t>  2		  $1,000	x	0.826	=	   826</a:t>
            </a:r>
          </a:p>
          <a:p>
            <a:r>
              <a:rPr lang="en-GB" sz="3600" b="1" dirty="0"/>
              <a:t>  3		  $1,000	x	0.751	=	   </a:t>
            </a:r>
            <a:r>
              <a:rPr lang="en-GB" sz="3600" b="1" u="sng" dirty="0"/>
              <a:t>751</a:t>
            </a:r>
          </a:p>
          <a:p>
            <a:r>
              <a:rPr lang="en-GB" sz="3600" b="1" dirty="0"/>
              <a:t>							NPV:  Zero</a:t>
            </a:r>
          </a:p>
          <a:p>
            <a:endParaRPr lang="en-GB" sz="3600" b="1" dirty="0"/>
          </a:p>
          <a:p>
            <a:r>
              <a:rPr lang="en-GB" sz="3600" b="1" dirty="0"/>
              <a:t>There the project’s IRR is 10%.			.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528742"/>
      </p:ext>
    </p:extLst>
  </p:cSld>
  <p:clrMapOvr>
    <a:masterClrMapping/>
  </p:clrMapOvr>
  <p:transition spd="slow">
    <p:pull dir="d"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146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562024"/>
            <a:ext cx="913218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project is only accepted if its IRR is</a:t>
            </a:r>
          </a:p>
          <a:p>
            <a:r>
              <a:rPr lang="en-GB" sz="3600" b="1" i="1" dirty="0"/>
              <a:t>greater than</a:t>
            </a:r>
            <a:r>
              <a:rPr lang="en-GB" sz="3600" b="1" dirty="0"/>
              <a:t> this minimum IRR. If not, it</a:t>
            </a:r>
          </a:p>
          <a:p>
            <a:r>
              <a:rPr lang="en-GB" sz="3600" b="1" dirty="0"/>
              <a:t>is rejected</a:t>
            </a:r>
            <a:r>
              <a:rPr lang="en-GB" sz="3600" b="1" i="1" dirty="0"/>
              <a:t>....</a:t>
            </a:r>
          </a:p>
          <a:p>
            <a:endParaRPr lang="en-GB" sz="3600" b="1" dirty="0"/>
          </a:p>
          <a:p>
            <a:r>
              <a:rPr lang="en-GB" sz="3600" b="1" dirty="0"/>
              <a:t>....and where there are </a:t>
            </a:r>
            <a:r>
              <a:rPr lang="en-GB" sz="3600" b="1" i="1" dirty="0"/>
              <a:t>alternative</a:t>
            </a:r>
            <a:r>
              <a:rPr lang="en-GB" sz="3600" b="1" dirty="0"/>
              <a:t> investment </a:t>
            </a:r>
          </a:p>
          <a:p>
            <a:r>
              <a:rPr lang="en-GB" sz="3600" b="1" dirty="0"/>
              <a:t>projects, the best project has the </a:t>
            </a:r>
            <a:r>
              <a:rPr lang="en-GB" sz="3600" b="1" i="1" dirty="0"/>
              <a:t>highest</a:t>
            </a:r>
            <a:r>
              <a:rPr lang="en-GB" sz="3600" b="1" dirty="0"/>
              <a:t> IRR. </a:t>
            </a:r>
          </a:p>
          <a:p>
            <a:r>
              <a:rPr lang="en-GB" sz="3600" b="1" dirty="0"/>
              <a:t>This best project is accepted only if its IRR is </a:t>
            </a:r>
          </a:p>
          <a:p>
            <a:r>
              <a:rPr lang="en-GB" sz="3600" b="1" dirty="0"/>
              <a:t>above the minimum required.                         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3528" y="332656"/>
            <a:ext cx="828092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Using IRR to make Investment Decisions</a:t>
            </a:r>
          </a:p>
        </p:txBody>
      </p:sp>
    </p:spTree>
    <p:extLst>
      <p:ext uri="{BB962C8B-B14F-4D97-AF65-F5344CB8AC3E}">
        <p14:creationId xmlns:p14="http://schemas.microsoft.com/office/powerpoint/2010/main" val="8141886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147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467544" y="692696"/>
            <a:ext cx="756084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Advantages of IRR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3" y="2348880"/>
            <a:ext cx="8280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b="1" dirty="0"/>
              <a:t>Its </a:t>
            </a:r>
            <a:r>
              <a:rPr lang="en-GB" sz="3600" b="1" i="1" dirty="0"/>
              <a:t>cash flow </a:t>
            </a:r>
            <a:r>
              <a:rPr lang="en-GB" sz="3600" b="1" dirty="0"/>
              <a:t>based.</a:t>
            </a:r>
          </a:p>
          <a:p>
            <a:pPr marL="742950" indent="-742950">
              <a:buAutoNum type="arabicPeriod"/>
            </a:pPr>
            <a:r>
              <a:rPr lang="en-GB" sz="3600" b="1" dirty="0"/>
              <a:t>It takes cash flow </a:t>
            </a:r>
            <a:r>
              <a:rPr lang="en-GB" sz="3600" b="1" i="1" dirty="0"/>
              <a:t>timing</a:t>
            </a:r>
            <a:r>
              <a:rPr lang="en-GB" sz="3600" b="1" dirty="0"/>
              <a:t> into account.</a:t>
            </a:r>
          </a:p>
          <a:p>
            <a:pPr marL="742950" indent="-742950">
              <a:buAutoNum type="arabicPeriod"/>
            </a:pPr>
            <a:r>
              <a:rPr lang="en-GB" sz="3600" b="1" dirty="0"/>
              <a:t>It evaluates on the basis of a “user-</a:t>
            </a:r>
          </a:p>
          <a:p>
            <a:pPr marL="742950" indent="-742950"/>
            <a:r>
              <a:rPr lang="en-GB" sz="3600" b="1" dirty="0"/>
              <a:t>	friendly” </a:t>
            </a:r>
            <a:r>
              <a:rPr lang="en-GB" sz="3600" b="1" i="1" dirty="0"/>
              <a:t>percentage</a:t>
            </a:r>
            <a:r>
              <a:rPr lang="en-GB" sz="3600" b="1" dirty="0"/>
              <a:t> rate of return. </a:t>
            </a:r>
          </a:p>
          <a:p>
            <a:pPr marL="742950" indent="-742950"/>
            <a:endParaRPr lang="en-GB" sz="3600" b="1" dirty="0"/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600" b="1" dirty="0"/>
              <a:t>								        	.</a:t>
            </a:r>
          </a:p>
        </p:txBody>
      </p:sp>
    </p:spTree>
    <p:extLst>
      <p:ext uri="{BB962C8B-B14F-4D97-AF65-F5344CB8AC3E}">
        <p14:creationId xmlns:p14="http://schemas.microsoft.com/office/powerpoint/2010/main" val="41899013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148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844825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GB" sz="3600" b="1" dirty="0"/>
              <a:t>       Just like ROCE, the IRR provides unreliable advice when evaluating alternative projects involving different cost.....</a:t>
            </a:r>
          </a:p>
          <a:p>
            <a:pPr marL="742950" indent="-742950"/>
            <a:r>
              <a:rPr lang="en-GB" sz="3600" b="1" dirty="0"/>
              <a:t> </a:t>
            </a:r>
          </a:p>
          <a:p>
            <a:pPr marL="742950" indent="-742950"/>
            <a:r>
              <a:rPr lang="en-GB" sz="3600" b="1" dirty="0"/>
              <a:t>	(The “big factory / little factory”</a:t>
            </a:r>
          </a:p>
          <a:p>
            <a:pPr marL="742950" indent="-742950"/>
            <a:r>
              <a:rPr lang="en-GB" sz="3600" b="1" dirty="0"/>
              <a:t>	 problem.)</a:t>
            </a:r>
          </a:p>
          <a:p>
            <a:pPr marL="742950" indent="-742950"/>
            <a:r>
              <a:rPr lang="en-GB" sz="3600" b="1" dirty="0"/>
              <a:t>																		       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99592" y="476672"/>
            <a:ext cx="6912768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Disadvantage of IRR</a:t>
            </a:r>
          </a:p>
        </p:txBody>
      </p:sp>
    </p:spTree>
    <p:extLst>
      <p:ext uri="{BB962C8B-B14F-4D97-AF65-F5344CB8AC3E}">
        <p14:creationId xmlns:p14="http://schemas.microsoft.com/office/powerpoint/2010/main" val="106969728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149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17693"/>
            <a:ext cx="915161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Technically, the “</a:t>
            </a:r>
            <a:r>
              <a:rPr lang="en-GB" sz="3600" b="1" i="1" dirty="0"/>
              <a:t>best</a:t>
            </a:r>
            <a:r>
              <a:rPr lang="en-GB" sz="3600" b="1" dirty="0"/>
              <a:t>” appraisal method is </a:t>
            </a:r>
          </a:p>
          <a:p>
            <a:r>
              <a:rPr lang="en-GB" sz="3600" b="1" i="1" dirty="0"/>
              <a:t>NPV</a:t>
            </a:r>
            <a:r>
              <a:rPr lang="en-GB" sz="3600" b="1" dirty="0"/>
              <a:t>, closely followed by the IRR. The ARR</a:t>
            </a:r>
          </a:p>
          <a:p>
            <a:r>
              <a:rPr lang="en-GB" sz="3600" b="1" dirty="0"/>
              <a:t>is generally considered the worst.</a:t>
            </a:r>
          </a:p>
          <a:p>
            <a:endParaRPr lang="en-GB" sz="3600" b="1" dirty="0"/>
          </a:p>
          <a:p>
            <a:r>
              <a:rPr lang="en-GB" sz="3600" b="1" dirty="0"/>
              <a:t>In practice, probably IRR and Payback are the </a:t>
            </a:r>
          </a:p>
          <a:p>
            <a:r>
              <a:rPr lang="en-GB" sz="3600" b="1" dirty="0"/>
              <a:t>most widely used/popular, (Payback, because</a:t>
            </a:r>
          </a:p>
          <a:p>
            <a:r>
              <a:rPr lang="en-GB" sz="3600" b="1" dirty="0"/>
              <a:t>it’s so simple)...and ARR the least popular.</a:t>
            </a:r>
          </a:p>
          <a:p>
            <a:endParaRPr lang="en-GB" sz="3600" b="1" dirty="0"/>
          </a:p>
          <a:p>
            <a:r>
              <a:rPr lang="en-GB" sz="3600" b="1" dirty="0"/>
              <a:t>And many companies use </a:t>
            </a:r>
            <a:r>
              <a:rPr lang="en-GB" sz="3600" b="1" i="1" dirty="0"/>
              <a:t>two or more </a:t>
            </a:r>
            <a:r>
              <a:rPr lang="en-GB" sz="3600" b="1" dirty="0"/>
              <a:t>of the</a:t>
            </a:r>
          </a:p>
          <a:p>
            <a:r>
              <a:rPr lang="en-GB" sz="3600" b="1" dirty="0"/>
              <a:t>techniques to help them make decisions.      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260648"/>
            <a:ext cx="6966459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   </a:t>
            </a:r>
            <a:r>
              <a:rPr lang="en-GB" sz="3600" b="1" dirty="0"/>
              <a:t>Investment Appraisal in Practice   </a:t>
            </a:r>
          </a:p>
        </p:txBody>
      </p:sp>
    </p:spTree>
    <p:extLst>
      <p:ext uri="{BB962C8B-B14F-4D97-AF65-F5344CB8AC3E}">
        <p14:creationId xmlns:p14="http://schemas.microsoft.com/office/powerpoint/2010/main" val="50350307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60648"/>
            <a:ext cx="861806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Therefore, it is for this reason that in this</a:t>
            </a:r>
          </a:p>
          <a:p>
            <a:r>
              <a:rPr lang="en-GB" sz="3600" b="1" dirty="0"/>
              <a:t> module, we will assume that </a:t>
            </a:r>
          </a:p>
          <a:p>
            <a:r>
              <a:rPr lang="en-GB" sz="3600" b="1" dirty="0"/>
              <a:t>companies should be taking financial </a:t>
            </a:r>
          </a:p>
          <a:p>
            <a:r>
              <a:rPr lang="en-GB" sz="3600" b="1" dirty="0"/>
              <a:t>decisions, so as to……</a:t>
            </a:r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….but, at the same time, not ignoring the</a:t>
            </a:r>
          </a:p>
          <a:p>
            <a:r>
              <a:rPr lang="en-GB" sz="3600" b="1" dirty="0"/>
              <a:t>needs of the other important stakeholder</a:t>
            </a:r>
          </a:p>
          <a:p>
            <a:r>
              <a:rPr lang="en-GB" sz="3600" b="1" dirty="0"/>
              <a:t>groups  - in particular, customers and</a:t>
            </a:r>
          </a:p>
          <a:p>
            <a:r>
              <a:rPr lang="en-GB" sz="3600" b="1" dirty="0"/>
              <a:t>employees.							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2851299"/>
            <a:ext cx="748883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Maximise Shareholder Wealth / Value</a:t>
            </a:r>
          </a:p>
        </p:txBody>
      </p:sp>
    </p:spTree>
    <p:extLst>
      <p:ext uri="{BB962C8B-B14F-4D97-AF65-F5344CB8AC3E}">
        <p14:creationId xmlns:p14="http://schemas.microsoft.com/office/powerpoint/2010/main" val="146197771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150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4" y="1988840"/>
            <a:ext cx="8136904" cy="132343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b="1" dirty="0"/>
              <a:t>                         </a:t>
            </a:r>
          </a:p>
          <a:p>
            <a:r>
              <a:rPr lang="en-GB" sz="4000" b="1" dirty="0"/>
              <a:t>      	 Sources of Business Finance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151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7505" y="116632"/>
            <a:ext cx="871296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Where do companies get the money they</a:t>
            </a:r>
          </a:p>
          <a:p>
            <a:r>
              <a:rPr lang="en-GB" sz="3600" b="1" dirty="0"/>
              <a:t>need to invest and so help the business to</a:t>
            </a:r>
          </a:p>
          <a:p>
            <a:r>
              <a:rPr lang="en-GB" sz="3600" b="1" dirty="0"/>
              <a:t>grow? </a:t>
            </a:r>
          </a:p>
          <a:p>
            <a:r>
              <a:rPr lang="en-GB" sz="3600" b="1" dirty="0"/>
              <a:t>First of all, finance can either be.....</a:t>
            </a:r>
          </a:p>
          <a:p>
            <a:endParaRPr lang="en-GB" sz="3600" b="1" dirty="0"/>
          </a:p>
          <a:p>
            <a:pPr marL="742950" indent="-742950">
              <a:buAutoNum type="arabicPeriod"/>
            </a:pPr>
            <a:r>
              <a:rPr lang="en-GB" sz="3600" b="1" i="1" dirty="0"/>
              <a:t>Longer-term finance </a:t>
            </a:r>
            <a:r>
              <a:rPr lang="en-GB" sz="3600" b="1" dirty="0"/>
              <a:t>– where the company expected to have use of the money for at least 3 to 5 years....or</a:t>
            </a:r>
          </a:p>
          <a:p>
            <a:pPr marL="742950" indent="-742950"/>
            <a:endParaRPr lang="en-GB" sz="3600" b="1" dirty="0"/>
          </a:p>
          <a:p>
            <a:pPr marL="742950" indent="-742950">
              <a:buAutoNum type="arabicPeriod" startAt="2"/>
            </a:pPr>
            <a:r>
              <a:rPr lang="en-GB" sz="3600" b="1" i="1" dirty="0"/>
              <a:t>Short-term finance </a:t>
            </a:r>
            <a:r>
              <a:rPr lang="en-GB" sz="3600" b="1" dirty="0"/>
              <a:t>– where the company</a:t>
            </a:r>
          </a:p>
          <a:p>
            <a:pPr marL="742950" indent="-742950"/>
            <a:r>
              <a:rPr lang="en-GB" sz="3600" b="1" dirty="0"/>
              <a:t>	only expects to have use of the money</a:t>
            </a:r>
          </a:p>
          <a:p>
            <a:pPr marL="742950" indent="-742950"/>
            <a:r>
              <a:rPr lang="en-GB" sz="3600" b="1" dirty="0"/>
              <a:t>	for less than 12 months.				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152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620688"/>
            <a:ext cx="915667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and from this we get the finance “</a:t>
            </a:r>
            <a:r>
              <a:rPr lang="en-GB" sz="3600" b="1" i="1" dirty="0"/>
              <a:t>Matching</a:t>
            </a:r>
          </a:p>
          <a:p>
            <a:r>
              <a:rPr lang="en-GB" sz="3600" b="1" i="1" dirty="0"/>
              <a:t>Principle</a:t>
            </a:r>
            <a:r>
              <a:rPr lang="en-GB" sz="3600" b="1" dirty="0"/>
              <a:t>”  which states that companies</a:t>
            </a:r>
          </a:p>
          <a:p>
            <a:r>
              <a:rPr lang="en-GB" sz="3600" b="1" dirty="0"/>
              <a:t>should always try to </a:t>
            </a:r>
            <a:r>
              <a:rPr lang="en-GB" sz="3600" b="1" i="1" dirty="0"/>
              <a:t>match</a:t>
            </a:r>
            <a:r>
              <a:rPr lang="en-GB" sz="3600" b="1" dirty="0"/>
              <a:t> the life/duration</a:t>
            </a:r>
          </a:p>
          <a:p>
            <a:r>
              <a:rPr lang="en-GB" sz="3600" b="1" dirty="0"/>
              <a:t>of the finance to the life of the assets that are</a:t>
            </a:r>
          </a:p>
          <a:p>
            <a:r>
              <a:rPr lang="en-GB" sz="3600" b="1" dirty="0"/>
              <a:t>being financed......</a:t>
            </a:r>
          </a:p>
          <a:p>
            <a:endParaRPr lang="en-GB" sz="3600" b="1" dirty="0"/>
          </a:p>
          <a:p>
            <a:pPr>
              <a:buFont typeface="Arial" pitchFamily="34" charset="0"/>
              <a:buChar char="•"/>
            </a:pPr>
            <a:r>
              <a:rPr lang="en-GB" sz="3600" b="1" i="1" dirty="0"/>
              <a:t>Long-term</a:t>
            </a:r>
            <a:r>
              <a:rPr lang="en-GB" sz="3600" b="1" dirty="0"/>
              <a:t> assets.....</a:t>
            </a:r>
            <a:r>
              <a:rPr lang="en-GB" sz="3600" b="1" i="1" dirty="0"/>
              <a:t>long-term</a:t>
            </a:r>
            <a:r>
              <a:rPr lang="en-GB" sz="3600" b="1" dirty="0"/>
              <a:t> finance.</a:t>
            </a:r>
          </a:p>
          <a:p>
            <a:pPr>
              <a:buFont typeface="Arial" pitchFamily="34" charset="0"/>
              <a:buChar char="•"/>
            </a:pPr>
            <a:r>
              <a:rPr lang="en-GB" sz="3600" b="1" i="1" dirty="0"/>
              <a:t>Medium-term</a:t>
            </a:r>
            <a:r>
              <a:rPr lang="en-GB" sz="3600" b="1" dirty="0"/>
              <a:t> assets.....</a:t>
            </a:r>
            <a:r>
              <a:rPr lang="en-GB" sz="3600" b="1" i="1" dirty="0"/>
              <a:t>medium-term</a:t>
            </a:r>
            <a:r>
              <a:rPr lang="en-GB" sz="3600" b="1" dirty="0"/>
              <a:t> finance.</a:t>
            </a:r>
          </a:p>
          <a:p>
            <a:pPr>
              <a:buFont typeface="Arial" pitchFamily="34" charset="0"/>
              <a:buChar char="•"/>
            </a:pPr>
            <a:r>
              <a:rPr lang="en-GB" sz="3600" b="1" i="1" dirty="0"/>
              <a:t>Short-term</a:t>
            </a:r>
            <a:r>
              <a:rPr lang="en-GB" sz="3600" b="1" dirty="0"/>
              <a:t> assets.....</a:t>
            </a:r>
            <a:r>
              <a:rPr lang="en-GB" sz="3600" b="1" i="1" dirty="0"/>
              <a:t>short-term</a:t>
            </a:r>
            <a:r>
              <a:rPr lang="en-GB" sz="3600" b="1" dirty="0"/>
              <a:t> finance.         .</a:t>
            </a:r>
          </a:p>
          <a:p>
            <a:endParaRPr lang="en-GB" sz="3600" b="1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153</a:t>
            </a:fld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1520" y="476672"/>
            <a:ext cx="87129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Now, where does business finance come from?</a:t>
            </a:r>
          </a:p>
          <a:p>
            <a:endParaRPr lang="en-GB" sz="3600" b="1" dirty="0"/>
          </a:p>
          <a:p>
            <a:r>
              <a:rPr lang="en-GB" sz="3600" b="1" dirty="0"/>
              <a:t>There are </a:t>
            </a:r>
            <a:r>
              <a:rPr lang="en-GB" sz="3600" b="1" i="1" dirty="0"/>
              <a:t>two</a:t>
            </a:r>
            <a:r>
              <a:rPr lang="en-GB" sz="3600" b="1" dirty="0"/>
              <a:t> basic sources of business</a:t>
            </a:r>
          </a:p>
          <a:p>
            <a:r>
              <a:rPr lang="en-GB" sz="3600" b="1" dirty="0"/>
              <a:t>finance:</a:t>
            </a:r>
          </a:p>
          <a:p>
            <a:endParaRPr lang="en-GB" sz="3600" b="1" dirty="0"/>
          </a:p>
          <a:p>
            <a:pPr marL="742950" indent="-742950">
              <a:buAutoNum type="arabicPeriod"/>
            </a:pPr>
            <a:r>
              <a:rPr lang="en-GB" sz="3600" b="1" i="1" dirty="0"/>
              <a:t>Internal sources </a:t>
            </a:r>
            <a:r>
              <a:rPr lang="en-GB" sz="3600" b="1" dirty="0"/>
              <a:t>– where the money </a:t>
            </a:r>
          </a:p>
          <a:p>
            <a:pPr marL="742950" indent="-742950"/>
            <a:r>
              <a:rPr lang="en-GB" sz="3600" b="1" dirty="0"/>
              <a:t>       comes from within the business itself.</a:t>
            </a:r>
          </a:p>
          <a:p>
            <a:pPr marL="742950" indent="-742950">
              <a:buAutoNum type="arabicPeriod" startAt="2"/>
            </a:pPr>
            <a:r>
              <a:rPr lang="en-GB" sz="3600" b="1" i="1" dirty="0"/>
              <a:t>External sources </a:t>
            </a:r>
            <a:r>
              <a:rPr lang="en-GB" sz="3600" b="1" dirty="0"/>
              <a:t>– where the money</a:t>
            </a:r>
          </a:p>
          <a:p>
            <a:pPr marL="742950" indent="-742950"/>
            <a:r>
              <a:rPr lang="en-GB" sz="3600" b="1" dirty="0"/>
              <a:t>       comes from outside “third parties”.         .     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154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17693"/>
            <a:ext cx="831022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3600" b="1" u="sng" dirty="0">
              <a:solidFill>
                <a:srgbClr val="FF0000"/>
              </a:solidFill>
            </a:endParaRPr>
          </a:p>
          <a:p>
            <a:r>
              <a:rPr lang="en-GB" sz="3600" b="1" dirty="0"/>
              <a:t>	1. </a:t>
            </a:r>
            <a:r>
              <a:rPr lang="en-GB" sz="3600" b="1" i="1" dirty="0"/>
              <a:t>Longer term finance</a:t>
            </a:r>
            <a:r>
              <a:rPr lang="en-GB" sz="3600" b="1" dirty="0"/>
              <a:t>: 	</a:t>
            </a:r>
          </a:p>
          <a:p>
            <a:pPr lvl="4">
              <a:buFont typeface="Arial" pitchFamily="34" charset="0"/>
              <a:buChar char="•"/>
            </a:pPr>
            <a:r>
              <a:rPr lang="en-GB" sz="3600" b="1" dirty="0"/>
              <a:t>Retained profits.</a:t>
            </a:r>
          </a:p>
          <a:p>
            <a:pPr lvl="4">
              <a:buFont typeface="Arial" pitchFamily="34" charset="0"/>
              <a:buChar char="•"/>
            </a:pPr>
            <a:r>
              <a:rPr lang="en-GB" sz="3600" b="1" dirty="0"/>
              <a:t>Asset sales.</a:t>
            </a:r>
          </a:p>
          <a:p>
            <a:pPr lvl="4">
              <a:buFont typeface="Arial" pitchFamily="34" charset="0"/>
              <a:buChar char="•"/>
            </a:pPr>
            <a:r>
              <a:rPr lang="en-GB" sz="3600" b="1" dirty="0"/>
              <a:t>Director’s loans.</a:t>
            </a:r>
          </a:p>
          <a:p>
            <a:endParaRPr lang="en-GB" sz="3600" b="1" dirty="0"/>
          </a:p>
          <a:p>
            <a:r>
              <a:rPr lang="en-GB" sz="3600" b="1" dirty="0"/>
              <a:t>	2. </a:t>
            </a:r>
            <a:r>
              <a:rPr lang="en-GB" sz="3600" b="1" i="1" dirty="0"/>
              <a:t>Short-term finance</a:t>
            </a:r>
            <a:r>
              <a:rPr lang="en-GB" sz="3600" b="1" dirty="0"/>
              <a:t>:	</a:t>
            </a:r>
          </a:p>
          <a:p>
            <a:pPr lvl="4">
              <a:buFont typeface="Arial" pitchFamily="34" charset="0"/>
              <a:buChar char="•"/>
            </a:pPr>
            <a:r>
              <a:rPr lang="en-GB" sz="3600" b="1" dirty="0"/>
              <a:t>Delay supplier payments.</a:t>
            </a:r>
          </a:p>
          <a:p>
            <a:pPr lvl="4">
              <a:buFont typeface="Arial" pitchFamily="34" charset="0"/>
              <a:buChar char="•"/>
            </a:pPr>
            <a:r>
              <a:rPr lang="en-GB" sz="3600" b="1" dirty="0"/>
              <a:t>Speed-up customer receipts.</a:t>
            </a:r>
          </a:p>
          <a:p>
            <a:pPr lvl="4">
              <a:buFont typeface="Arial" pitchFamily="34" charset="0"/>
              <a:buChar char="•"/>
            </a:pPr>
            <a:r>
              <a:rPr lang="en-GB" sz="3600" b="1" dirty="0"/>
              <a:t>Reduce inventories.</a:t>
            </a:r>
          </a:p>
          <a:p>
            <a:pPr lvl="4">
              <a:buFont typeface="Arial" pitchFamily="34" charset="0"/>
              <a:buChar char="•"/>
            </a:pPr>
            <a:r>
              <a:rPr lang="en-GB" sz="3600" b="1" dirty="0"/>
              <a:t>Utilize cash deposits.                  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6216" y="332656"/>
            <a:ext cx="2159566" cy="175432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/>
              <a:t>Internal</a:t>
            </a:r>
          </a:p>
          <a:p>
            <a:r>
              <a:rPr lang="en-GB" sz="3600" b="1" dirty="0"/>
              <a:t>Sources</a:t>
            </a:r>
          </a:p>
          <a:p>
            <a:r>
              <a:rPr lang="en-GB" sz="3600" b="1" dirty="0"/>
              <a:t>of Finance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155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404664"/>
            <a:ext cx="665887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3600" b="1" u="sng" dirty="0">
              <a:solidFill>
                <a:srgbClr val="FF0000"/>
              </a:solidFill>
            </a:endParaRPr>
          </a:p>
          <a:p>
            <a:r>
              <a:rPr lang="en-GB" sz="3600" b="1" dirty="0"/>
              <a:t>	1. Longer-term finance:</a:t>
            </a:r>
          </a:p>
          <a:p>
            <a:pPr lvl="3">
              <a:buFont typeface="Arial" pitchFamily="34" charset="0"/>
              <a:buChar char="•"/>
            </a:pPr>
            <a:r>
              <a:rPr lang="en-GB" sz="3600" b="1" dirty="0"/>
              <a:t>Share/equity capital</a:t>
            </a:r>
          </a:p>
          <a:p>
            <a:pPr lvl="3">
              <a:buFont typeface="Arial" pitchFamily="34" charset="0"/>
              <a:buChar char="•"/>
            </a:pPr>
            <a:r>
              <a:rPr lang="en-GB" sz="3600" b="1" dirty="0"/>
              <a:t>Longer-term bank loans</a:t>
            </a:r>
          </a:p>
          <a:p>
            <a:pPr lvl="3">
              <a:buFont typeface="Arial" pitchFamily="34" charset="0"/>
              <a:buChar char="•"/>
            </a:pPr>
            <a:r>
              <a:rPr lang="en-GB" sz="3600" b="1" dirty="0"/>
              <a:t>Government grants/loans</a:t>
            </a:r>
          </a:p>
          <a:p>
            <a:pPr lvl="3">
              <a:buFont typeface="Arial" pitchFamily="34" charset="0"/>
              <a:buChar char="•"/>
            </a:pPr>
            <a:r>
              <a:rPr lang="en-GB" sz="3600" b="1" dirty="0"/>
              <a:t>Corporate bonds</a:t>
            </a:r>
          </a:p>
          <a:p>
            <a:pPr lvl="3"/>
            <a:endParaRPr lang="en-GB" sz="3600" b="1" dirty="0"/>
          </a:p>
          <a:p>
            <a:pPr lvl="3"/>
            <a:endParaRPr lang="en-GB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005064"/>
            <a:ext cx="8748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	2. Short-term finance:</a:t>
            </a:r>
          </a:p>
          <a:p>
            <a:pPr lvl="3">
              <a:buFont typeface="Arial" pitchFamily="34" charset="0"/>
              <a:buChar char="•"/>
            </a:pPr>
            <a:r>
              <a:rPr lang="en-GB" sz="3600" b="1" dirty="0"/>
              <a:t>“Trade credit” from suppliers</a:t>
            </a:r>
          </a:p>
          <a:p>
            <a:pPr lvl="3">
              <a:buFont typeface="Arial" pitchFamily="34" charset="0"/>
              <a:buChar char="•"/>
            </a:pPr>
            <a:r>
              <a:rPr lang="en-GB" sz="3600" b="1" dirty="0"/>
              <a:t>Short-term bank loans/overdrafts</a:t>
            </a:r>
          </a:p>
          <a:p>
            <a:pPr lvl="3">
              <a:buFont typeface="Arial" pitchFamily="34" charset="0"/>
              <a:buChar char="•"/>
            </a:pPr>
            <a:r>
              <a:rPr lang="en-GB" sz="3600" b="1" dirty="0"/>
              <a:t>Debt factoring/invoice discounting 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44208" y="332656"/>
            <a:ext cx="2159566" cy="175432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/>
              <a:t>External</a:t>
            </a:r>
          </a:p>
          <a:p>
            <a:r>
              <a:rPr lang="en-GB" sz="3600" b="1" dirty="0"/>
              <a:t>Sources</a:t>
            </a:r>
          </a:p>
          <a:p>
            <a:r>
              <a:rPr lang="en-GB" sz="3600" b="1" dirty="0"/>
              <a:t>of Finance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156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476672"/>
            <a:ext cx="865730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One of the most important sources of</a:t>
            </a:r>
          </a:p>
          <a:p>
            <a:r>
              <a:rPr lang="en-GB" sz="3600" b="1" dirty="0"/>
              <a:t>external finance is where the company</a:t>
            </a:r>
          </a:p>
          <a:p>
            <a:r>
              <a:rPr lang="en-GB" sz="3600" b="1" dirty="0"/>
              <a:t>sells new shares to investors....referred to</a:t>
            </a:r>
          </a:p>
          <a:p>
            <a:r>
              <a:rPr lang="en-GB" sz="3600" b="1" dirty="0"/>
              <a:t>as “</a:t>
            </a:r>
            <a:r>
              <a:rPr lang="en-GB" sz="3600" b="1" i="1" dirty="0"/>
              <a:t>raising equity capital</a:t>
            </a:r>
            <a:r>
              <a:rPr lang="en-GB" sz="3600" b="1" dirty="0"/>
              <a:t>”.</a:t>
            </a:r>
          </a:p>
          <a:p>
            <a:endParaRPr lang="en-GB" sz="3600" b="1" dirty="0"/>
          </a:p>
          <a:p>
            <a:r>
              <a:rPr lang="en-GB" sz="3600" b="1" dirty="0"/>
              <a:t>So how do companies raise equity capital?</a:t>
            </a:r>
          </a:p>
          <a:p>
            <a:endParaRPr lang="en-GB" sz="3600" b="1" dirty="0"/>
          </a:p>
          <a:p>
            <a:r>
              <a:rPr lang="en-GB" sz="3600" b="1" dirty="0"/>
              <a:t>	</a:t>
            </a:r>
            <a:r>
              <a:rPr lang="en-GB" sz="3600" b="1" i="1" dirty="0"/>
              <a:t>1.</a:t>
            </a:r>
            <a:r>
              <a:rPr lang="en-GB" sz="3600" b="1" dirty="0"/>
              <a:t> </a:t>
            </a:r>
            <a:r>
              <a:rPr lang="en-GB" sz="3600" b="1" i="1" dirty="0"/>
              <a:t>Offer for Sale/Initial Public Offer/IPO</a:t>
            </a:r>
          </a:p>
          <a:p>
            <a:r>
              <a:rPr lang="en-GB" sz="3600" b="1" i="1" dirty="0"/>
              <a:t>	2. Rights Issue</a:t>
            </a:r>
          </a:p>
          <a:p>
            <a:r>
              <a:rPr lang="en-GB" sz="3600" b="1" i="1" dirty="0"/>
              <a:t>	3. Private Placing		</a:t>
            </a:r>
            <a:r>
              <a:rPr lang="en-GB" sz="3600" b="1" i="1" dirty="0">
                <a:solidFill>
                  <a:srgbClr val="FF0000"/>
                </a:solidFill>
              </a:rPr>
              <a:t>			</a:t>
            </a:r>
            <a:r>
              <a:rPr lang="en-GB" sz="3600" b="1" i="1" dirty="0"/>
              <a:t>.</a:t>
            </a:r>
            <a:endParaRPr lang="en-GB" sz="36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157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4" y="2060848"/>
            <a:ext cx="8136904" cy="132343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b="1" dirty="0"/>
              <a:t>                          SECTION 14</a:t>
            </a:r>
          </a:p>
          <a:p>
            <a:r>
              <a:rPr lang="en-GB" sz="4000" b="1" dirty="0"/>
              <a:t>      	        Raising Equity Finance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158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60648"/>
            <a:ext cx="890038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3600" b="1" u="sng" dirty="0">
              <a:solidFill>
                <a:srgbClr val="FF0000"/>
              </a:solidFill>
            </a:endParaRPr>
          </a:p>
          <a:p>
            <a:endParaRPr lang="en-GB" sz="3600" b="1" dirty="0"/>
          </a:p>
          <a:p>
            <a:r>
              <a:rPr lang="en-GB" sz="3600" b="1" dirty="0"/>
              <a:t>This relates to a situation where a “private”</a:t>
            </a:r>
          </a:p>
          <a:p>
            <a:r>
              <a:rPr lang="en-GB" sz="3600" b="1" dirty="0"/>
              <a:t>company – that is a company which has got</a:t>
            </a:r>
          </a:p>
          <a:p>
            <a:r>
              <a:rPr lang="en-GB" sz="3600" b="1" dirty="0"/>
              <a:t>just a few shareholders/owners, (who usually</a:t>
            </a:r>
          </a:p>
          <a:p>
            <a:r>
              <a:rPr lang="en-GB" sz="3600" b="1" dirty="0"/>
              <a:t>are related or who know each other), decide</a:t>
            </a:r>
          </a:p>
          <a:p>
            <a:r>
              <a:rPr lang="en-GB" sz="3600" b="1" dirty="0"/>
              <a:t>to sell new shares, through a </a:t>
            </a:r>
            <a:r>
              <a:rPr lang="en-GB" sz="3600" b="1" i="1" dirty="0"/>
              <a:t>Stock Exchange</a:t>
            </a:r>
            <a:r>
              <a:rPr lang="en-GB" sz="3600" b="1" dirty="0"/>
              <a:t>,</a:t>
            </a:r>
          </a:p>
          <a:p>
            <a:r>
              <a:rPr lang="en-GB" sz="3600" b="1" dirty="0"/>
              <a:t>to members of the public – that is, you and </a:t>
            </a:r>
          </a:p>
          <a:p>
            <a:r>
              <a:rPr lang="en-GB" sz="3600" b="1" dirty="0"/>
              <a:t>me – and so become a “</a:t>
            </a:r>
            <a:r>
              <a:rPr lang="en-GB" sz="3600" b="1" i="1" dirty="0"/>
              <a:t>public</a:t>
            </a:r>
            <a:r>
              <a:rPr lang="en-GB" sz="3600" b="1" dirty="0"/>
              <a:t>” or “</a:t>
            </a:r>
            <a:r>
              <a:rPr lang="en-GB" sz="3600" b="1" i="1" dirty="0"/>
              <a:t>quoted</a:t>
            </a:r>
            <a:r>
              <a:rPr lang="en-GB" sz="3600" b="1" dirty="0"/>
              <a:t>”</a:t>
            </a:r>
          </a:p>
          <a:p>
            <a:r>
              <a:rPr lang="en-GB" sz="3600" b="1" dirty="0"/>
              <a:t>company.								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3728" y="404664"/>
            <a:ext cx="4441537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/>
              <a:t>   Offer for Sale / IPO  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8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159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60648"/>
            <a:ext cx="893065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3600" b="1" u="sng" dirty="0">
              <a:solidFill>
                <a:srgbClr val="FF0000"/>
              </a:solidFill>
            </a:endParaRPr>
          </a:p>
          <a:p>
            <a:endParaRPr lang="en-GB" sz="3600" b="1" dirty="0"/>
          </a:p>
          <a:p>
            <a:r>
              <a:rPr lang="en-GB" sz="3600" b="1" dirty="0"/>
              <a:t>Once a company becomes a Stock Exchange</a:t>
            </a:r>
          </a:p>
          <a:p>
            <a:r>
              <a:rPr lang="en-GB" sz="3600" b="1" dirty="0"/>
              <a:t>“quoted company”, if it wishes to then sell</a:t>
            </a:r>
          </a:p>
          <a:p>
            <a:r>
              <a:rPr lang="en-GB" sz="3600" b="1" i="1" dirty="0"/>
              <a:t>more </a:t>
            </a:r>
            <a:r>
              <a:rPr lang="en-GB" sz="3600" b="1" dirty="0"/>
              <a:t>shares, the existing shareholders have</a:t>
            </a:r>
          </a:p>
          <a:p>
            <a:r>
              <a:rPr lang="en-GB" sz="3600" b="1" dirty="0"/>
              <a:t>a “pre-emptive right” to buy them, (if they</a:t>
            </a:r>
          </a:p>
          <a:p>
            <a:r>
              <a:rPr lang="en-GB" sz="3600" b="1" dirty="0"/>
              <a:t>want to......they don’t have to buy them).</a:t>
            </a:r>
          </a:p>
          <a:p>
            <a:r>
              <a:rPr lang="en-GB" sz="3600" b="1" dirty="0"/>
              <a:t>Therefore the sale of new shares in these</a:t>
            </a:r>
          </a:p>
          <a:p>
            <a:r>
              <a:rPr lang="en-GB" sz="3600" b="1" dirty="0"/>
              <a:t>circumstances is called an equity</a:t>
            </a:r>
            <a:r>
              <a:rPr lang="en-GB" sz="3600" b="1" i="1" dirty="0"/>
              <a:t> rights issue</a:t>
            </a:r>
            <a:r>
              <a:rPr lang="en-GB" sz="3600" b="1" dirty="0"/>
              <a:t>.</a:t>
            </a:r>
          </a:p>
          <a:p>
            <a:endParaRPr lang="en-GB" sz="3600" b="1" dirty="0"/>
          </a:p>
          <a:p>
            <a:r>
              <a:rPr lang="en-GB" sz="3600" b="1" dirty="0"/>
              <a:t>									  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1800" y="404664"/>
            <a:ext cx="3068982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/>
              <a:t>   Rights Issue  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48272"/>
            <a:ext cx="910666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Given that objective, the job of many accountants is </a:t>
            </a:r>
          </a:p>
          <a:p>
            <a:r>
              <a:rPr lang="en-GB" sz="3200" b="1" dirty="0"/>
              <a:t>to gather financial DATA – numbers/quantities/</a:t>
            </a:r>
          </a:p>
          <a:p>
            <a:r>
              <a:rPr lang="en-GB" sz="3200" b="1" dirty="0"/>
              <a:t>amounts/values - and to then </a:t>
            </a:r>
            <a:r>
              <a:rPr lang="en-GB" sz="3200" b="1" i="1" dirty="0"/>
              <a:t>CONVERT</a:t>
            </a:r>
            <a:r>
              <a:rPr lang="en-GB" sz="3200" b="1" dirty="0"/>
              <a:t> that data </a:t>
            </a:r>
          </a:p>
          <a:p>
            <a:r>
              <a:rPr lang="en-GB" sz="3200" b="1" dirty="0"/>
              <a:t>into INFORMATION for managers and external </a:t>
            </a:r>
          </a:p>
          <a:p>
            <a:r>
              <a:rPr lang="en-GB" sz="3200" b="1" dirty="0"/>
              <a:t>stakeholders.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72399" y="3494028"/>
            <a:ext cx="62068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 </a:t>
            </a:r>
          </a:p>
          <a:p>
            <a:r>
              <a:rPr lang="en-GB" sz="3600" b="1" dirty="0"/>
              <a:t>  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89853" y="3573016"/>
            <a:ext cx="7992888" cy="1346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GB" sz="3600" b="1" dirty="0">
                <a:solidFill>
                  <a:prstClr val="black"/>
                </a:solidFill>
              </a:rPr>
              <a:t>This </a:t>
            </a:r>
            <a:r>
              <a:rPr lang="en-GB" sz="3600" b="1" i="1" dirty="0">
                <a:solidFill>
                  <a:prstClr val="black"/>
                </a:solidFill>
              </a:rPr>
              <a:t>conversion process </a:t>
            </a:r>
            <a:r>
              <a:rPr lang="en-GB" sz="3600" b="1" dirty="0">
                <a:solidFill>
                  <a:prstClr val="black"/>
                </a:solidFill>
              </a:rPr>
              <a:t>is known as the:</a:t>
            </a:r>
          </a:p>
          <a:p>
            <a:pPr lvl="0"/>
            <a:r>
              <a:rPr lang="en-GB" sz="3600" b="1" dirty="0">
                <a:solidFill>
                  <a:schemeClr val="tx1"/>
                </a:solidFill>
              </a:rPr>
              <a:t>     “Accounting Information System</a:t>
            </a:r>
            <a:r>
              <a:rPr lang="en-GB" sz="3600" b="1" dirty="0">
                <a:solidFill>
                  <a:prstClr val="black"/>
                </a:solidFill>
              </a:rPr>
              <a:t>”.......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160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404664"/>
            <a:ext cx="875829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3600" b="1" u="sng" dirty="0">
              <a:solidFill>
                <a:srgbClr val="FF0000"/>
              </a:solidFill>
            </a:endParaRPr>
          </a:p>
          <a:p>
            <a:endParaRPr lang="en-GB" sz="3600" b="1" dirty="0"/>
          </a:p>
          <a:p>
            <a:r>
              <a:rPr lang="en-GB" sz="3600" b="1" dirty="0"/>
              <a:t>This is a situation where, (usually a relatively</a:t>
            </a:r>
          </a:p>
          <a:p>
            <a:r>
              <a:rPr lang="en-GB" sz="3600" b="1" dirty="0"/>
              <a:t>small amount of), new shares are sold to </a:t>
            </a:r>
          </a:p>
          <a:p>
            <a:r>
              <a:rPr lang="en-GB" sz="3600" b="1" dirty="0"/>
              <a:t>just a </a:t>
            </a:r>
            <a:r>
              <a:rPr lang="en-GB" sz="3600" b="1" i="1" dirty="0"/>
              <a:t>few</a:t>
            </a:r>
            <a:r>
              <a:rPr lang="en-GB" sz="3600" b="1" dirty="0"/>
              <a:t> outside investors. </a:t>
            </a:r>
          </a:p>
          <a:p>
            <a:endParaRPr lang="en-GB" sz="3600" b="1" dirty="0"/>
          </a:p>
          <a:p>
            <a:r>
              <a:rPr lang="en-GB" sz="3600" b="1" i="1" dirty="0"/>
              <a:t>Placings</a:t>
            </a:r>
            <a:r>
              <a:rPr lang="en-GB" sz="3600" b="1" dirty="0"/>
              <a:t> of new shares can be made by</a:t>
            </a:r>
          </a:p>
          <a:p>
            <a:r>
              <a:rPr lang="en-GB" sz="3600" b="1" dirty="0"/>
              <a:t>either a private company or by a stock </a:t>
            </a:r>
          </a:p>
          <a:p>
            <a:r>
              <a:rPr lang="en-GB" sz="3600" b="1" dirty="0"/>
              <a:t>exchange quoted company.				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692696"/>
            <a:ext cx="3620863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/>
              <a:t>   Private Placing  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9022663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ultimate output of the Accounting</a:t>
            </a:r>
          </a:p>
          <a:p>
            <a:r>
              <a:rPr lang="en-GB" sz="3600" b="1" dirty="0"/>
              <a:t>Information System are the 3 main accounting</a:t>
            </a:r>
          </a:p>
          <a:p>
            <a:r>
              <a:rPr lang="en-GB" sz="3600" b="1" dirty="0"/>
              <a:t>Statements:</a:t>
            </a:r>
          </a:p>
          <a:p>
            <a:endParaRPr lang="en-GB" sz="3600" b="1" dirty="0"/>
          </a:p>
          <a:p>
            <a:r>
              <a:rPr lang="en-GB" sz="3600" b="1" dirty="0"/>
              <a:t>		    Income Statement, </a:t>
            </a:r>
          </a:p>
          <a:p>
            <a:r>
              <a:rPr lang="en-GB" sz="3600" b="1" dirty="0"/>
              <a:t>		    SOFP [Balance Sheet] and </a:t>
            </a:r>
          </a:p>
          <a:p>
            <a:r>
              <a:rPr lang="en-GB" sz="3600" b="1" dirty="0"/>
              <a:t>		    Cash Flow Statement </a:t>
            </a:r>
          </a:p>
          <a:p>
            <a:endParaRPr lang="en-GB" sz="3600" b="1" dirty="0"/>
          </a:p>
          <a:p>
            <a:pPr>
              <a:buFontTx/>
              <a:buChar char="-"/>
            </a:pPr>
            <a:r>
              <a:rPr lang="en-GB" sz="3600" b="1" dirty="0"/>
              <a:t> which are produced on the basis of a </a:t>
            </a:r>
          </a:p>
          <a:p>
            <a:r>
              <a:rPr lang="en-GB" sz="3600" b="1" dirty="0"/>
              <a:t>  number of </a:t>
            </a:r>
            <a:r>
              <a:rPr lang="en-GB" sz="3600" b="1" i="1" dirty="0"/>
              <a:t>key accounting principles</a:t>
            </a:r>
            <a:r>
              <a:rPr lang="en-GB" sz="3600" b="1" dirty="0"/>
              <a:t>.......     .</a:t>
            </a:r>
          </a:p>
          <a:p>
            <a:endParaRPr lang="en-GB" sz="3600" b="1" dirty="0"/>
          </a:p>
          <a:p>
            <a:r>
              <a:rPr lang="en-GB" sz="3600" b="1" dirty="0">
                <a:solidFill>
                  <a:srgbClr val="FFC000"/>
                </a:solidFill>
              </a:rPr>
              <a:t>		</a:t>
            </a:r>
            <a:endParaRPr lang="en-GB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17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260648"/>
            <a:ext cx="6769867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002060"/>
                </a:solidFill>
              </a:rPr>
              <a:t>The Key Accounting Principles</a:t>
            </a:r>
            <a:r>
              <a:rPr lang="en-GB" sz="3600" b="1" dirty="0"/>
              <a:t>.......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124744"/>
            <a:ext cx="9105506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1. Management have a “stewardship function”</a:t>
            </a:r>
          </a:p>
          <a:p>
            <a:r>
              <a:rPr lang="en-GB" sz="3600" b="1" dirty="0"/>
              <a:t>which requires them to look after the </a:t>
            </a:r>
          </a:p>
          <a:p>
            <a:r>
              <a:rPr lang="en-GB" sz="3600" b="1" dirty="0"/>
              <a:t>shareholders’ investment in the company and </a:t>
            </a:r>
          </a:p>
          <a:p>
            <a:r>
              <a:rPr lang="en-GB" sz="3600" b="1" dirty="0"/>
              <a:t>to report the company’s  financial </a:t>
            </a:r>
          </a:p>
          <a:p>
            <a:r>
              <a:rPr lang="en-GB" sz="3600" b="1" dirty="0"/>
              <a:t>performance and financial position on a “true</a:t>
            </a:r>
          </a:p>
          <a:p>
            <a:r>
              <a:rPr lang="en-GB" sz="3600" b="1" dirty="0"/>
              <a:t>and fair” basis.</a:t>
            </a:r>
          </a:p>
          <a:p>
            <a:endParaRPr lang="en-GB" sz="3600" b="1" dirty="0"/>
          </a:p>
          <a:p>
            <a:r>
              <a:rPr lang="en-GB" sz="3600" b="1" dirty="0"/>
              <a:t>2. Data should be gathered on an “accruals </a:t>
            </a:r>
          </a:p>
          <a:p>
            <a:r>
              <a:rPr lang="en-GB" sz="3600" b="1" dirty="0"/>
              <a:t>   basis” – </a:t>
            </a:r>
            <a:r>
              <a:rPr lang="en-GB" sz="3600" b="1" i="1" dirty="0"/>
              <a:t>matching</a:t>
            </a:r>
            <a:r>
              <a:rPr lang="en-GB" sz="3600" b="1" dirty="0"/>
              <a:t> money received from </a:t>
            </a:r>
          </a:p>
          <a:p>
            <a:r>
              <a:rPr lang="en-GB" sz="3600" b="1" dirty="0"/>
              <a:t>   sales, with the cost of those sales.                .</a:t>
            </a:r>
          </a:p>
          <a:p>
            <a:endParaRPr lang="en-GB" sz="3600" b="1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32656"/>
            <a:ext cx="953040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 </a:t>
            </a:r>
          </a:p>
          <a:p>
            <a:r>
              <a:rPr lang="en-GB" sz="3600" b="1" dirty="0"/>
              <a:t>3. A “consistent” approach should be used so</a:t>
            </a:r>
          </a:p>
          <a:p>
            <a:r>
              <a:rPr lang="en-GB" sz="3600" b="1" dirty="0"/>
              <a:t>  that data is </a:t>
            </a:r>
            <a:r>
              <a:rPr lang="en-GB" sz="3600" b="1" i="1" dirty="0"/>
              <a:t>comparable</a:t>
            </a:r>
            <a:r>
              <a:rPr lang="en-GB" sz="3600" b="1" dirty="0"/>
              <a:t> from one year to</a:t>
            </a:r>
          </a:p>
          <a:p>
            <a:r>
              <a:rPr lang="en-GB" sz="3600" b="1" dirty="0"/>
              <a:t>  the next.</a:t>
            </a:r>
          </a:p>
          <a:p>
            <a:endParaRPr lang="en-GB" sz="3600" b="1" dirty="0"/>
          </a:p>
          <a:p>
            <a:r>
              <a:rPr lang="en-GB" sz="3600" b="1" dirty="0"/>
              <a:t>4. Assets should be valued on a “prudent” or</a:t>
            </a:r>
          </a:p>
          <a:p>
            <a:r>
              <a:rPr lang="en-GB" sz="3600" b="1" dirty="0"/>
              <a:t>   cautious basis – not optimistically.   </a:t>
            </a:r>
          </a:p>
          <a:p>
            <a:endParaRPr lang="en-GB" sz="3600" b="1" dirty="0"/>
          </a:p>
          <a:p>
            <a:r>
              <a:rPr lang="en-GB" sz="3600" b="1" dirty="0"/>
              <a:t>5. Data collection should be “objective”, </a:t>
            </a:r>
          </a:p>
          <a:p>
            <a:r>
              <a:rPr lang="en-GB" sz="3600" b="1" dirty="0"/>
              <a:t>     with no bias towards either optimism or</a:t>
            </a:r>
          </a:p>
          <a:p>
            <a:r>
              <a:rPr lang="en-GB" sz="3600" b="1" dirty="0"/>
              <a:t>     pessimism.							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19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8"/>
            <a:ext cx="871886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....but this course won’t turn you all into </a:t>
            </a:r>
          </a:p>
          <a:p>
            <a:r>
              <a:rPr lang="en-GB" sz="3600" b="1" dirty="0"/>
              <a:t>accountants and financial managers.....</a:t>
            </a:r>
          </a:p>
          <a:p>
            <a:endParaRPr lang="en-GB" sz="3600" b="1" dirty="0"/>
          </a:p>
          <a:p>
            <a:r>
              <a:rPr lang="en-GB" sz="3600" b="1" dirty="0"/>
              <a:t>....but it will enable you to </a:t>
            </a:r>
            <a:r>
              <a:rPr lang="en-GB" sz="3600" b="1" i="1" dirty="0"/>
              <a:t>understand</a:t>
            </a:r>
            <a:r>
              <a:rPr lang="en-GB" sz="3600" b="1" dirty="0"/>
              <a:t> what </a:t>
            </a:r>
          </a:p>
          <a:p>
            <a:r>
              <a:rPr lang="en-GB" sz="3600" b="1" dirty="0"/>
              <a:t>they do and allow you to be able to</a:t>
            </a:r>
          </a:p>
          <a:p>
            <a:r>
              <a:rPr lang="en-GB" sz="3600" b="1" i="1" dirty="0"/>
              <a:t>communicate</a:t>
            </a:r>
            <a:r>
              <a:rPr lang="en-GB" sz="3600" b="1" dirty="0"/>
              <a:t> and </a:t>
            </a:r>
            <a:r>
              <a:rPr lang="en-GB" sz="3600" b="1" i="1" dirty="0"/>
              <a:t>interact</a:t>
            </a:r>
            <a:r>
              <a:rPr lang="en-GB" sz="3600" b="1" dirty="0"/>
              <a:t> with them</a:t>
            </a:r>
          </a:p>
          <a:p>
            <a:r>
              <a:rPr lang="en-GB" sz="3600" b="1" dirty="0"/>
              <a:t>effectively.                                                             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600" decel="100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6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600" decel="100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6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600" decel="100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6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600" decel="100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6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476672"/>
            <a:ext cx="1723549" cy="64633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Re-cap: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412776"/>
            <a:ext cx="8225521" cy="5078313"/>
          </a:xfrm>
          <a:prstGeom prst="rect">
            <a:avLst/>
          </a:prstGeom>
          <a:noFill/>
          <a:ln w="76200">
            <a:solidFill>
              <a:schemeClr val="tx1"/>
            </a:solidFill>
            <a:prstDash val="lgDash"/>
          </a:ln>
        </p:spPr>
        <p:txBody>
          <a:bodyPr wrap="none" rtlCol="0">
            <a:spAutoFit/>
          </a:bodyPr>
          <a:lstStyle/>
          <a:p>
            <a:endParaRPr lang="en-GB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Accounting Principles:</a:t>
            </a:r>
          </a:p>
          <a:p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1. Stewardship........“True and Fair”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2. Accruals basis.....“matching principle”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3. Consistent.......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4. Prudent......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5. Objective.						   .</a:t>
            </a:r>
          </a:p>
          <a:p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332656"/>
            <a:ext cx="8812541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On this basis, the accountants gather data</a:t>
            </a:r>
          </a:p>
          <a:p>
            <a:r>
              <a:rPr lang="en-GB" sz="3600" b="1" dirty="0"/>
              <a:t>about </a:t>
            </a:r>
            <a:r>
              <a:rPr lang="en-GB" sz="3600" b="1" i="1" dirty="0"/>
              <a:t>all </a:t>
            </a:r>
            <a:r>
              <a:rPr lang="en-GB" sz="3600" b="1" dirty="0"/>
              <a:t>the company’s </a:t>
            </a:r>
            <a:r>
              <a:rPr lang="en-GB" sz="3600" b="1" i="1" dirty="0"/>
              <a:t>costs</a:t>
            </a:r>
            <a:r>
              <a:rPr lang="en-GB" sz="3600" b="1" dirty="0"/>
              <a:t> and </a:t>
            </a:r>
            <a:r>
              <a:rPr lang="en-GB" sz="3600" b="1" i="1" dirty="0"/>
              <a:t>revenues</a:t>
            </a:r>
            <a:r>
              <a:rPr lang="en-GB" sz="3600" b="1" dirty="0"/>
              <a:t>:</a:t>
            </a:r>
          </a:p>
          <a:p>
            <a:endParaRPr lang="en-GB" sz="3600" b="1" dirty="0"/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 Income/revenues coming in from sales.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 Wages and salaries paid.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 The cost of raw materials.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 The cost of energy.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 The cost of equipment/IT systems bought.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 Rent paid.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Taxes paid.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 Interest paid on loans.                                      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21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548680"/>
            <a:ext cx="889782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This data is then summarized into the 3 key</a:t>
            </a:r>
          </a:p>
          <a:p>
            <a:r>
              <a:rPr lang="en-GB" sz="3600" b="1" dirty="0"/>
              <a:t>financial statements:</a:t>
            </a:r>
          </a:p>
          <a:p>
            <a:endParaRPr lang="en-GB" sz="3600" b="1" dirty="0"/>
          </a:p>
          <a:p>
            <a:r>
              <a:rPr lang="en-GB" sz="3600" b="1" dirty="0"/>
              <a:t>1. The </a:t>
            </a:r>
            <a:r>
              <a:rPr lang="en-GB" sz="3600" b="1" i="1" u="sng" dirty="0"/>
              <a:t>Income Statement </a:t>
            </a:r>
            <a:r>
              <a:rPr lang="en-GB" sz="3600" b="1" dirty="0"/>
              <a:t>or Profit and Loss</a:t>
            </a:r>
          </a:p>
          <a:p>
            <a:r>
              <a:rPr lang="en-GB" sz="3600" b="1" dirty="0"/>
              <a:t>Account …..</a:t>
            </a:r>
          </a:p>
          <a:p>
            <a:endParaRPr lang="en-GB" sz="3600" b="1" dirty="0"/>
          </a:p>
          <a:p>
            <a:r>
              <a:rPr lang="en-GB" sz="3600" b="1" dirty="0"/>
              <a:t>…..which shows the total sales revenues, less </a:t>
            </a:r>
          </a:p>
          <a:p>
            <a:r>
              <a:rPr lang="en-GB" sz="3600" b="1" dirty="0"/>
              <a:t>the costs incurred in making those sales, to </a:t>
            </a:r>
          </a:p>
          <a:p>
            <a:r>
              <a:rPr lang="en-GB" sz="3600" b="1" dirty="0"/>
              <a:t>give the profit, (if revenues are more than </a:t>
            </a:r>
          </a:p>
          <a:p>
            <a:r>
              <a:rPr lang="en-GB" sz="3600" b="1" dirty="0"/>
              <a:t>costs), or loss, (if costs are more than </a:t>
            </a:r>
          </a:p>
          <a:p>
            <a:r>
              <a:rPr lang="en-GB" sz="3600" b="1" dirty="0"/>
              <a:t>revenues).                  					 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22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600" decel="100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6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 decel="100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6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600" decel="100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6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600" decel="100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600" decel="100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6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600" decel="100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600" decel="100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249" y="404664"/>
            <a:ext cx="8956298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2. The </a:t>
            </a:r>
            <a:r>
              <a:rPr lang="en-GB" sz="3600" b="1" i="1" u="sng" dirty="0"/>
              <a:t>Balance Sheet </a:t>
            </a:r>
            <a:r>
              <a:rPr lang="en-GB" sz="3600" b="1" dirty="0"/>
              <a:t>or Statement of </a:t>
            </a:r>
          </a:p>
          <a:p>
            <a:r>
              <a:rPr lang="en-GB" sz="3600" b="1" dirty="0"/>
              <a:t>Financial Position…..</a:t>
            </a:r>
          </a:p>
          <a:p>
            <a:endParaRPr lang="en-GB" sz="3600" b="1" dirty="0"/>
          </a:p>
          <a:p>
            <a:r>
              <a:rPr lang="en-GB" sz="3600" b="1" dirty="0"/>
              <a:t>……lists all the </a:t>
            </a:r>
            <a:r>
              <a:rPr lang="en-GB" sz="3600" b="1" i="1" dirty="0"/>
              <a:t>things</a:t>
            </a:r>
            <a:r>
              <a:rPr lang="en-GB" sz="3600" b="1" dirty="0"/>
              <a:t> that the company </a:t>
            </a:r>
            <a:r>
              <a:rPr lang="en-GB" sz="3600" b="1" i="1" dirty="0"/>
              <a:t>owns</a:t>
            </a:r>
            <a:r>
              <a:rPr lang="en-GB" sz="3600" b="1" dirty="0"/>
              <a:t>:</a:t>
            </a:r>
            <a:endParaRPr lang="en-GB" sz="3600" b="1" i="1" dirty="0"/>
          </a:p>
          <a:p>
            <a:r>
              <a:rPr lang="en-GB" sz="3600" b="1" dirty="0"/>
              <a:t> – its ASSETS, and all the </a:t>
            </a:r>
            <a:r>
              <a:rPr lang="en-GB" sz="3600" b="1" i="1" dirty="0"/>
              <a:t>money</a:t>
            </a:r>
            <a:r>
              <a:rPr lang="en-GB" sz="3600" b="1" dirty="0"/>
              <a:t> that it </a:t>
            </a:r>
            <a:r>
              <a:rPr lang="en-GB" sz="3600" b="1" i="1" dirty="0"/>
              <a:t>owes</a:t>
            </a:r>
            <a:r>
              <a:rPr lang="en-GB" sz="3600" b="1" dirty="0"/>
              <a:t>:</a:t>
            </a:r>
            <a:endParaRPr lang="en-GB" sz="3600" b="1" i="1" dirty="0"/>
          </a:p>
          <a:p>
            <a:r>
              <a:rPr lang="en-GB" sz="3600" b="1" dirty="0"/>
              <a:t> – its LIABILITIES.</a:t>
            </a:r>
          </a:p>
          <a:p>
            <a:endParaRPr lang="en-GB" sz="3600" b="1" dirty="0"/>
          </a:p>
          <a:p>
            <a:r>
              <a:rPr lang="en-GB" sz="3600" b="1" dirty="0"/>
              <a:t>It’s called the </a:t>
            </a:r>
            <a:r>
              <a:rPr lang="en-GB" sz="3600" b="1" i="1" dirty="0"/>
              <a:t>balance</a:t>
            </a:r>
            <a:r>
              <a:rPr lang="en-GB" sz="3600" b="1" dirty="0"/>
              <a:t> sheet because the</a:t>
            </a:r>
          </a:p>
          <a:p>
            <a:r>
              <a:rPr lang="en-GB" sz="3600" b="1" dirty="0"/>
              <a:t>monetary value of the assets </a:t>
            </a:r>
            <a:r>
              <a:rPr lang="en-GB" sz="3600" b="1" i="1" dirty="0"/>
              <a:t>always</a:t>
            </a:r>
            <a:r>
              <a:rPr lang="en-GB" sz="3600" b="1" dirty="0"/>
              <a:t> equals/</a:t>
            </a:r>
          </a:p>
          <a:p>
            <a:r>
              <a:rPr lang="en-GB" sz="3600" b="1" dirty="0"/>
              <a:t>balances the monetary value of the liabilities.</a:t>
            </a:r>
          </a:p>
          <a:p>
            <a:r>
              <a:rPr lang="en-GB" sz="3600" b="1" dirty="0"/>
              <a:t>                                                                                   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23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600" decel="100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6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 decel="100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6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600" decel="100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6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600" decel="100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6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52603"/>
            <a:ext cx="8739700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....and 3. The </a:t>
            </a:r>
            <a:r>
              <a:rPr lang="en-GB" sz="3600" b="1" i="1" u="sng" dirty="0"/>
              <a:t>Cash Flow Statement </a:t>
            </a:r>
            <a:r>
              <a:rPr lang="en-GB" sz="3600" b="1" dirty="0"/>
              <a:t>or </a:t>
            </a:r>
          </a:p>
          <a:p>
            <a:r>
              <a:rPr lang="en-GB" sz="3600" b="1" dirty="0"/>
              <a:t>Sources and Application of Funds Statement </a:t>
            </a:r>
          </a:p>
          <a:p>
            <a:endParaRPr lang="en-GB" sz="3600" b="1" dirty="0"/>
          </a:p>
          <a:p>
            <a:r>
              <a:rPr lang="en-GB" sz="3600" b="1" dirty="0"/>
              <a:t>This shows where the company’s </a:t>
            </a:r>
            <a:r>
              <a:rPr lang="en-GB" sz="3600" b="1" i="1" dirty="0"/>
              <a:t>incoming </a:t>
            </a:r>
          </a:p>
          <a:p>
            <a:r>
              <a:rPr lang="en-GB" sz="3600" b="1" i="1" dirty="0"/>
              <a:t>cash </a:t>
            </a:r>
            <a:r>
              <a:rPr lang="en-GB" sz="3600" b="1" dirty="0"/>
              <a:t>has come from, and how all the </a:t>
            </a:r>
          </a:p>
          <a:p>
            <a:r>
              <a:rPr lang="en-GB" sz="3600" b="1" dirty="0"/>
              <a:t>outgoing cash has been spent.</a:t>
            </a:r>
          </a:p>
          <a:p>
            <a:endParaRPr lang="en-GB" sz="3600" b="1" dirty="0"/>
          </a:p>
          <a:p>
            <a:r>
              <a:rPr lang="en-GB" sz="3600" b="1" dirty="0"/>
              <a:t>In other words........</a:t>
            </a:r>
          </a:p>
          <a:p>
            <a:endParaRPr lang="en-GB" sz="3600" b="1" dirty="0"/>
          </a:p>
          <a:p>
            <a:r>
              <a:rPr lang="en-GB" sz="3600" b="1" dirty="0"/>
              <a:t>.....where has the money </a:t>
            </a:r>
            <a:r>
              <a:rPr lang="en-GB" sz="3600" b="1" i="1" dirty="0"/>
              <a:t>come from </a:t>
            </a:r>
            <a:r>
              <a:rPr lang="en-GB" sz="3600" b="1" dirty="0"/>
              <a:t>and </a:t>
            </a:r>
          </a:p>
          <a:p>
            <a:r>
              <a:rPr lang="en-GB" sz="3600" b="1" dirty="0"/>
              <a:t>where has it </a:t>
            </a:r>
            <a:r>
              <a:rPr lang="en-GB" sz="3600" b="1" i="1" dirty="0"/>
              <a:t>gone</a:t>
            </a:r>
            <a:r>
              <a:rPr lang="en-GB" sz="3600" b="1" dirty="0"/>
              <a:t>.                                              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24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600" decel="100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6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 decel="100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6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600" decel="100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6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600" decel="100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6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600" decel="100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1124744"/>
            <a:ext cx="8208912" cy="255454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b="1" dirty="0"/>
              <a:t>			</a:t>
            </a:r>
          </a:p>
          <a:p>
            <a:r>
              <a:rPr lang="en-GB" sz="4000" b="1" dirty="0"/>
              <a:t>			SECTION 3</a:t>
            </a:r>
          </a:p>
          <a:p>
            <a:r>
              <a:rPr lang="en-GB" sz="4000" b="1" dirty="0"/>
              <a:t>	The Main Financial Statements</a:t>
            </a:r>
          </a:p>
          <a:p>
            <a:endParaRPr lang="en-GB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25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476672"/>
            <a:ext cx="5976664" cy="120032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742950" indent="-742950"/>
            <a:r>
              <a:rPr lang="en-GB" sz="3600" b="1" dirty="0"/>
              <a:t>1.	Income Statement or</a:t>
            </a:r>
          </a:p>
          <a:p>
            <a:pPr marL="742950" indent="-742950"/>
            <a:r>
              <a:rPr lang="en-GB" sz="3600" b="1" dirty="0"/>
              <a:t>       Profit and Loss Account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204864"/>
            <a:ext cx="92734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Time for a little more </a:t>
            </a:r>
            <a:r>
              <a:rPr lang="en-GB" sz="3600" b="1" i="1" dirty="0"/>
              <a:t>accounting terminology</a:t>
            </a:r>
            <a:r>
              <a:rPr lang="en-GB" sz="3600" b="1" dirty="0"/>
              <a:t>...</a:t>
            </a:r>
          </a:p>
          <a:p>
            <a:endParaRPr lang="en-GB" sz="3600" b="1" dirty="0"/>
          </a:p>
          <a:p>
            <a:r>
              <a:rPr lang="en-GB" sz="3600" b="1" dirty="0"/>
              <a:t>The money that the company receives from</a:t>
            </a:r>
          </a:p>
          <a:p>
            <a:r>
              <a:rPr lang="en-GB" sz="3600" b="1" dirty="0"/>
              <a:t>selling its goods or services is called a variety </a:t>
            </a:r>
          </a:p>
          <a:p>
            <a:r>
              <a:rPr lang="en-GB" sz="3600" b="1" dirty="0"/>
              <a:t>of names:</a:t>
            </a:r>
          </a:p>
          <a:p>
            <a:r>
              <a:rPr lang="en-GB" sz="3600" b="1" dirty="0"/>
              <a:t>	Revenues or Sales Income or Turnover.....</a:t>
            </a:r>
          </a:p>
          <a:p>
            <a:r>
              <a:rPr lang="en-GB" sz="3600" b="1" dirty="0"/>
              <a:t>and........                                                                    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26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17693"/>
            <a:ext cx="90564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3600" b="1" dirty="0"/>
          </a:p>
          <a:p>
            <a:r>
              <a:rPr lang="en-GB" sz="3600" b="1" dirty="0"/>
              <a:t>The sales revenues, minus the </a:t>
            </a:r>
            <a:r>
              <a:rPr lang="en-GB" sz="3600" b="1" i="1" dirty="0"/>
              <a:t>costs incurred</a:t>
            </a:r>
          </a:p>
          <a:p>
            <a:r>
              <a:rPr lang="en-GB" sz="3600" b="1" dirty="0"/>
              <a:t>in generating those revenues, produces the</a:t>
            </a:r>
          </a:p>
          <a:p>
            <a:r>
              <a:rPr lang="en-GB" sz="3600" b="1" dirty="0"/>
              <a:t>company’s Profit, (or </a:t>
            </a:r>
            <a:r>
              <a:rPr lang="en-GB" sz="3600" b="1" i="1" dirty="0"/>
              <a:t>loss</a:t>
            </a:r>
            <a:r>
              <a:rPr lang="en-GB" sz="3600" b="1" dirty="0"/>
              <a:t>, if costs are greater </a:t>
            </a:r>
          </a:p>
          <a:p>
            <a:r>
              <a:rPr lang="en-GB" sz="3600" b="1" dirty="0"/>
              <a:t>than revenues).</a:t>
            </a:r>
          </a:p>
          <a:p>
            <a:endParaRPr lang="en-GB" sz="3600" b="1" dirty="0"/>
          </a:p>
          <a:p>
            <a:r>
              <a:rPr lang="en-GB" sz="3600" b="1" dirty="0"/>
              <a:t>Finally, both costs and revenues are calculated</a:t>
            </a:r>
          </a:p>
          <a:p>
            <a:r>
              <a:rPr lang="en-GB" sz="3600" b="1" dirty="0"/>
              <a:t>over the period of </a:t>
            </a:r>
            <a:r>
              <a:rPr lang="en-GB" sz="3600" b="1" i="1" dirty="0"/>
              <a:t>twelve months </a:t>
            </a:r>
            <a:r>
              <a:rPr lang="en-GB" sz="3600" b="1" dirty="0"/>
              <a:t>– called the</a:t>
            </a:r>
          </a:p>
          <a:p>
            <a:r>
              <a:rPr lang="en-GB" sz="3600" b="1" dirty="0"/>
              <a:t>company’s accounting year - to give the</a:t>
            </a:r>
          </a:p>
          <a:p>
            <a:r>
              <a:rPr lang="en-GB" sz="3600" b="1" dirty="0"/>
              <a:t>company’s </a:t>
            </a:r>
            <a:r>
              <a:rPr lang="en-GB" sz="3600" b="1" i="1" dirty="0"/>
              <a:t>annual profit</a:t>
            </a:r>
            <a:r>
              <a:rPr lang="en-GB" sz="3600" b="1" dirty="0"/>
              <a:t>.                                  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59425" y="620688"/>
            <a:ext cx="898457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i="1" dirty="0"/>
              <a:t>How</a:t>
            </a:r>
            <a:r>
              <a:rPr lang="en-GB" sz="3600" b="1" dirty="0"/>
              <a:t>ever, as we’ll see, there are many </a:t>
            </a:r>
          </a:p>
          <a:p>
            <a:r>
              <a:rPr lang="en-GB" sz="3600" b="1" i="1" dirty="0"/>
              <a:t>different definitions </a:t>
            </a:r>
            <a:r>
              <a:rPr lang="en-GB" sz="3600" b="1" dirty="0"/>
              <a:t>of profit.....</a:t>
            </a:r>
          </a:p>
          <a:p>
            <a:endParaRPr lang="en-GB" sz="3600" b="1" dirty="0"/>
          </a:p>
          <a:p>
            <a:r>
              <a:rPr lang="en-GB" sz="3600" b="1" dirty="0"/>
              <a:t>.....and also note that company’s annual </a:t>
            </a:r>
          </a:p>
          <a:p>
            <a:r>
              <a:rPr lang="en-GB" sz="3600" b="1" dirty="0"/>
              <a:t>profit is sometimes called its</a:t>
            </a:r>
            <a:r>
              <a:rPr lang="en-GB" sz="3600" b="1" i="1" dirty="0"/>
              <a:t> Earnings </a:t>
            </a:r>
            <a:r>
              <a:rPr lang="en-GB" sz="3600" b="1" dirty="0"/>
              <a:t>or </a:t>
            </a:r>
          </a:p>
          <a:p>
            <a:r>
              <a:rPr lang="en-GB" sz="3600" b="1" dirty="0"/>
              <a:t>sometimes, (particularly with US companies), </a:t>
            </a:r>
          </a:p>
          <a:p>
            <a:r>
              <a:rPr lang="en-GB" sz="3600" b="1" dirty="0"/>
              <a:t>its annual Income.	</a:t>
            </a:r>
          </a:p>
          <a:p>
            <a:endParaRPr lang="en-GB" sz="3600" b="1" dirty="0"/>
          </a:p>
          <a:p>
            <a:r>
              <a:rPr lang="en-GB" sz="3600" b="1" dirty="0"/>
              <a:t>So what does the Income Statement, (or</a:t>
            </a:r>
          </a:p>
          <a:p>
            <a:r>
              <a:rPr lang="en-GB" sz="3600" b="1" dirty="0"/>
              <a:t>Profit and Loss Account), look like?		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3" name="Rounded Rectangle 2"/>
          <p:cNvSpPr/>
          <p:nvPr/>
        </p:nvSpPr>
        <p:spPr>
          <a:xfrm>
            <a:off x="251520" y="116632"/>
            <a:ext cx="4429156" cy="12144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The </a:t>
            </a:r>
            <a:r>
              <a:rPr lang="en-GB" sz="3600" b="1" i="1" dirty="0">
                <a:solidFill>
                  <a:schemeClr val="tx1"/>
                </a:solidFill>
              </a:rPr>
              <a:t>Annual 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Income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0298" y="1928802"/>
            <a:ext cx="34612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      Revenues</a:t>
            </a:r>
          </a:p>
          <a:p>
            <a:r>
              <a:rPr lang="en-GB" sz="3600" b="1" dirty="0"/>
              <a:t>  (</a:t>
            </a:r>
            <a:r>
              <a:rPr lang="en-GB" sz="3600" b="1" u="sng" dirty="0"/>
              <a:t>Cost of Sales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   Gross Profit</a:t>
            </a:r>
          </a:p>
          <a:p>
            <a:r>
              <a:rPr lang="en-GB" sz="3600" b="1" dirty="0"/>
              <a:t>  (Depreciation)</a:t>
            </a:r>
          </a:p>
          <a:p>
            <a:r>
              <a:rPr lang="en-GB" sz="3600" b="1" dirty="0"/>
              <a:t>     (</a:t>
            </a:r>
            <a:r>
              <a:rPr lang="en-GB" sz="3600" b="1" i="1" u="sng" dirty="0"/>
              <a:t>Expenses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Operating Profit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12160" y="188640"/>
            <a:ext cx="3131840" cy="30243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Material and Labour costs</a:t>
            </a:r>
          </a:p>
          <a:p>
            <a:pPr algn="ctr"/>
            <a:r>
              <a:rPr lang="en-GB" sz="3200" b="1" dirty="0">
                <a:solidFill>
                  <a:schemeClr val="tx1"/>
                </a:solidFill>
              </a:rPr>
              <a:t>directly used to produce the goods/services sold.</a:t>
            </a:r>
          </a:p>
        </p:txBody>
      </p:sp>
      <p:sp>
        <p:nvSpPr>
          <p:cNvPr id="6" name="Oval 5"/>
          <p:cNvSpPr/>
          <p:nvPr/>
        </p:nvSpPr>
        <p:spPr>
          <a:xfrm>
            <a:off x="251520" y="1772816"/>
            <a:ext cx="1571636" cy="15716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From</a:t>
            </a:r>
          </a:p>
          <a:p>
            <a:pPr algn="ctr"/>
            <a:r>
              <a:rPr lang="en-GB" sz="3200" b="1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00760" y="3284984"/>
            <a:ext cx="3143240" cy="33575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A </a:t>
            </a:r>
            <a:r>
              <a:rPr lang="en-GB" sz="3200" b="1" i="1" dirty="0">
                <a:solidFill>
                  <a:schemeClr val="tx1"/>
                </a:solidFill>
              </a:rPr>
              <a:t>proportionate</a:t>
            </a:r>
            <a:r>
              <a:rPr lang="en-GB" sz="3200" b="1" dirty="0">
                <a:solidFill>
                  <a:schemeClr val="tx1"/>
                </a:solidFill>
              </a:rPr>
              <a:t> “allocation” of money spent on machinery, buildings, etc</a:t>
            </a:r>
            <a:r>
              <a:rPr lang="en-GB" sz="3200" b="1" dirty="0"/>
              <a:t>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547664" y="2348880"/>
            <a:ext cx="1512168" cy="28803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572132" y="1844824"/>
            <a:ext cx="872076" cy="79835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643570" y="3861048"/>
            <a:ext cx="944654" cy="6801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835902" y="6211669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.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7504" y="4797152"/>
            <a:ext cx="2555776" cy="18722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Admin., sales, distribution costs, etc.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267744" y="4509120"/>
            <a:ext cx="720080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19" grpId="0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2502" y="332656"/>
            <a:ext cx="1473691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Business finance covers:</a:t>
            </a:r>
          </a:p>
          <a:p>
            <a:endParaRPr lang="en-GB" sz="3600" b="1" dirty="0"/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Financial </a:t>
            </a:r>
            <a:r>
              <a:rPr lang="en-GB" sz="3600" b="1" i="1" dirty="0"/>
              <a:t>Planning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Making Financial </a:t>
            </a:r>
            <a:r>
              <a:rPr lang="en-GB" sz="3600" b="1" i="1" dirty="0"/>
              <a:t>Decisions</a:t>
            </a:r>
          </a:p>
          <a:p>
            <a:pPr>
              <a:buFont typeface="Arial" pitchFamily="34" charset="0"/>
              <a:buChar char="•"/>
            </a:pPr>
            <a:r>
              <a:rPr lang="en-GB" sz="3600" b="1" i="1" dirty="0"/>
              <a:t>Reporting</a:t>
            </a:r>
            <a:r>
              <a:rPr lang="en-GB" sz="3600" b="1" dirty="0"/>
              <a:t> the Financial Outcomes/Results</a:t>
            </a:r>
          </a:p>
          <a:p>
            <a:endParaRPr lang="en-GB" sz="3600" b="1" dirty="0"/>
          </a:p>
          <a:p>
            <a:r>
              <a:rPr lang="en-GB" sz="3600" b="1" dirty="0"/>
              <a:t>.....and we will assume that the </a:t>
            </a:r>
            <a:r>
              <a:rPr lang="en-GB" sz="3600" b="1" i="1" dirty="0"/>
              <a:t>objective</a:t>
            </a:r>
          </a:p>
          <a:p>
            <a:r>
              <a:rPr lang="en-GB" sz="3600" b="1" dirty="0"/>
              <a:t>of this whole process is to maximize the </a:t>
            </a:r>
          </a:p>
          <a:p>
            <a:r>
              <a:rPr lang="en-GB" sz="3600" b="1" dirty="0"/>
              <a:t>worth of the company and so maximize the</a:t>
            </a:r>
          </a:p>
          <a:p>
            <a:r>
              <a:rPr lang="en-GB" sz="3600" b="1" dirty="0"/>
              <a:t>wealth of the owners of the company – the</a:t>
            </a:r>
          </a:p>
          <a:p>
            <a:r>
              <a:rPr lang="en-GB" sz="3600" b="1" dirty="0"/>
              <a:t>shareholders: Maximizing shareholder value..                                                        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600" decel="100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6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600" decel="100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6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600" decel="100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6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600" decel="100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6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600" decel="100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6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786050" y="117693"/>
            <a:ext cx="3434530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      Revenues</a:t>
            </a:r>
          </a:p>
          <a:p>
            <a:r>
              <a:rPr lang="en-GB" sz="3600" b="1" dirty="0"/>
              <a:t>  (</a:t>
            </a:r>
            <a:r>
              <a:rPr lang="en-GB" sz="3600" b="1" u="sng" dirty="0"/>
              <a:t>Cost of Sales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   Gross Profit</a:t>
            </a:r>
          </a:p>
          <a:p>
            <a:r>
              <a:rPr lang="en-GB" sz="3600" b="1" dirty="0"/>
              <a:t>  (Depreciation)</a:t>
            </a:r>
          </a:p>
          <a:p>
            <a:r>
              <a:rPr lang="en-GB" sz="3600" b="1" dirty="0"/>
              <a:t>     (</a:t>
            </a:r>
            <a:r>
              <a:rPr lang="en-GB" sz="3600" b="1" i="1" u="sng" dirty="0"/>
              <a:t>Expenses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Operating Profit</a:t>
            </a:r>
          </a:p>
          <a:p>
            <a:r>
              <a:rPr lang="en-GB" sz="3600" b="1" dirty="0"/>
              <a:t>  (</a:t>
            </a:r>
            <a:r>
              <a:rPr lang="en-GB" sz="3600" b="1" u="sng" dirty="0"/>
              <a:t>Finance costs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Profit before Tax</a:t>
            </a:r>
          </a:p>
          <a:p>
            <a:r>
              <a:rPr lang="en-GB" sz="3600" b="1" dirty="0"/>
              <a:t>          (</a:t>
            </a:r>
            <a:r>
              <a:rPr lang="en-GB" sz="3600" b="1" u="sng" dirty="0"/>
              <a:t>Tax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 Profit after Tax</a:t>
            </a:r>
          </a:p>
          <a:p>
            <a:r>
              <a:rPr lang="en-GB" sz="3600" b="1" dirty="0"/>
              <a:t>     (</a:t>
            </a:r>
            <a:r>
              <a:rPr lang="en-GB" sz="3600" b="1" u="sng" dirty="0"/>
              <a:t>Dividends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 Retained Profit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858016" y="357166"/>
            <a:ext cx="178595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Interest on Loans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72264" y="1928802"/>
            <a:ext cx="2392224" cy="20717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This is a percentage  of Profit before Tax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0" y="785794"/>
            <a:ext cx="2786018" cy="32861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These are the profits that belong to the owners /the </a:t>
            </a:r>
            <a:r>
              <a:rPr lang="en-GB" sz="3200" b="1" i="1" dirty="0">
                <a:solidFill>
                  <a:schemeClr val="tx1"/>
                </a:solidFill>
              </a:rPr>
              <a:t>shareholders</a:t>
            </a:r>
          </a:p>
        </p:txBody>
      </p:sp>
      <p:sp>
        <p:nvSpPr>
          <p:cNvPr id="8" name="Oval 7"/>
          <p:cNvSpPr/>
          <p:nvPr/>
        </p:nvSpPr>
        <p:spPr>
          <a:xfrm>
            <a:off x="0" y="4429132"/>
            <a:ext cx="2357422" cy="22145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Profits paid out to Owners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286512" y="4500570"/>
            <a:ext cx="2714644" cy="20002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Profits</a:t>
            </a:r>
          </a:p>
          <a:p>
            <a:pPr algn="ctr"/>
            <a:r>
              <a:rPr lang="en-GB" sz="3200" b="1" dirty="0">
                <a:solidFill>
                  <a:schemeClr val="tx1"/>
                </a:solidFill>
              </a:rPr>
              <a:t>re-invested </a:t>
            </a:r>
          </a:p>
          <a:p>
            <a:pPr algn="ctr"/>
            <a:r>
              <a:rPr lang="en-GB" sz="3200" b="1" dirty="0">
                <a:solidFill>
                  <a:schemeClr val="tx1"/>
                </a:solidFill>
              </a:rPr>
              <a:t>back in the company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4929190" y="1785926"/>
            <a:ext cx="2286016" cy="142876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857752" y="3284984"/>
            <a:ext cx="2018504" cy="164421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1928794" y="5572140"/>
            <a:ext cx="1357322" cy="35719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1714480" y="4071942"/>
            <a:ext cx="1571636" cy="100013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000760" y="5857892"/>
            <a:ext cx="785818" cy="64294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715404" y="6357958"/>
            <a:ext cx="39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B1A66-F123-4693-9829-548106727095}" type="slidenum">
              <a:rPr lang="en-GB" smtClean="0"/>
              <a:pPr/>
              <a:t>31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786050" y="117693"/>
            <a:ext cx="3434530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      Revenues</a:t>
            </a:r>
          </a:p>
          <a:p>
            <a:r>
              <a:rPr lang="en-GB" sz="3600" b="1" dirty="0"/>
              <a:t>  (</a:t>
            </a:r>
            <a:r>
              <a:rPr lang="en-GB" sz="3600" b="1" u="sng" dirty="0"/>
              <a:t>Cost of Sales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   Gross Profit</a:t>
            </a:r>
          </a:p>
          <a:p>
            <a:r>
              <a:rPr lang="en-GB" sz="3600" b="1" dirty="0"/>
              <a:t>  (Depreciation)</a:t>
            </a:r>
          </a:p>
          <a:p>
            <a:r>
              <a:rPr lang="en-GB" sz="3600" b="1" dirty="0"/>
              <a:t>     (</a:t>
            </a:r>
            <a:r>
              <a:rPr lang="en-GB" sz="3600" b="1" i="1" u="sng" dirty="0"/>
              <a:t>Expenses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Operating Profit</a:t>
            </a:r>
          </a:p>
          <a:p>
            <a:r>
              <a:rPr lang="en-GB" sz="3600" b="1" dirty="0"/>
              <a:t>  (</a:t>
            </a:r>
            <a:r>
              <a:rPr lang="en-GB" sz="3600" b="1" u="sng" dirty="0"/>
              <a:t>Finance costs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Profit before Tax</a:t>
            </a:r>
          </a:p>
          <a:p>
            <a:r>
              <a:rPr lang="en-GB" sz="3600" b="1" dirty="0"/>
              <a:t>          (</a:t>
            </a:r>
            <a:r>
              <a:rPr lang="en-GB" sz="3600" b="1" u="sng" dirty="0"/>
              <a:t>Tax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 Profit after Tax</a:t>
            </a:r>
          </a:p>
          <a:p>
            <a:r>
              <a:rPr lang="en-GB" sz="3600" b="1" dirty="0"/>
              <a:t>     (</a:t>
            </a:r>
            <a:r>
              <a:rPr lang="en-GB" sz="3600" b="1" u="sng" dirty="0"/>
              <a:t>Dividends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  Retained Profit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15404" y="6357958"/>
            <a:ext cx="399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444208" y="548680"/>
            <a:ext cx="2448272" cy="56166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These two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bottom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lines do NOT usually appear in the Income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16" name="Freeform 15"/>
          <p:cNvSpPr/>
          <p:nvPr/>
        </p:nvSpPr>
        <p:spPr>
          <a:xfrm>
            <a:off x="2843016" y="5534526"/>
            <a:ext cx="3444560" cy="1283253"/>
          </a:xfrm>
          <a:custGeom>
            <a:avLst/>
            <a:gdLst>
              <a:gd name="connsiteX0" fmla="*/ 3240150 w 3444560"/>
              <a:gd name="connsiteY0" fmla="*/ 442762 h 1283253"/>
              <a:gd name="connsiteX1" fmla="*/ 3172773 w 3444560"/>
              <a:gd name="connsiteY1" fmla="*/ 375386 h 1283253"/>
              <a:gd name="connsiteX2" fmla="*/ 3143898 w 3444560"/>
              <a:gd name="connsiteY2" fmla="*/ 356135 h 1283253"/>
              <a:gd name="connsiteX3" fmla="*/ 3076521 w 3444560"/>
              <a:gd name="connsiteY3" fmla="*/ 317634 h 1283253"/>
              <a:gd name="connsiteX4" fmla="*/ 3038020 w 3444560"/>
              <a:gd name="connsiteY4" fmla="*/ 288758 h 1283253"/>
              <a:gd name="connsiteX5" fmla="*/ 3009144 w 3444560"/>
              <a:gd name="connsiteY5" fmla="*/ 269508 h 1283253"/>
              <a:gd name="connsiteX6" fmla="*/ 2980268 w 3444560"/>
              <a:gd name="connsiteY6" fmla="*/ 240632 h 1283253"/>
              <a:gd name="connsiteX7" fmla="*/ 2941767 w 3444560"/>
              <a:gd name="connsiteY7" fmla="*/ 231007 h 1283253"/>
              <a:gd name="connsiteX8" fmla="*/ 2912891 w 3444560"/>
              <a:gd name="connsiteY8" fmla="*/ 211756 h 1283253"/>
              <a:gd name="connsiteX9" fmla="*/ 2884016 w 3444560"/>
              <a:gd name="connsiteY9" fmla="*/ 202131 h 1283253"/>
              <a:gd name="connsiteX10" fmla="*/ 2826264 w 3444560"/>
              <a:gd name="connsiteY10" fmla="*/ 163630 h 1283253"/>
              <a:gd name="connsiteX11" fmla="*/ 2730011 w 3444560"/>
              <a:gd name="connsiteY11" fmla="*/ 125129 h 1283253"/>
              <a:gd name="connsiteX12" fmla="*/ 2701136 w 3444560"/>
              <a:gd name="connsiteY12" fmla="*/ 115503 h 1283253"/>
              <a:gd name="connsiteX13" fmla="*/ 2624133 w 3444560"/>
              <a:gd name="connsiteY13" fmla="*/ 96253 h 1283253"/>
              <a:gd name="connsiteX14" fmla="*/ 2556757 w 3444560"/>
              <a:gd name="connsiteY14" fmla="*/ 67377 h 1283253"/>
              <a:gd name="connsiteX15" fmla="*/ 2489380 w 3444560"/>
              <a:gd name="connsiteY15" fmla="*/ 48127 h 1283253"/>
              <a:gd name="connsiteX16" fmla="*/ 2335376 w 3444560"/>
              <a:gd name="connsiteY16" fmla="*/ 28876 h 1283253"/>
              <a:gd name="connsiteX17" fmla="*/ 2267999 w 3444560"/>
              <a:gd name="connsiteY17" fmla="*/ 19251 h 1283253"/>
              <a:gd name="connsiteX18" fmla="*/ 2142870 w 3444560"/>
              <a:gd name="connsiteY18" fmla="*/ 0 h 1283253"/>
              <a:gd name="connsiteX19" fmla="*/ 1767485 w 3444560"/>
              <a:gd name="connsiteY19" fmla="*/ 28876 h 1283253"/>
              <a:gd name="connsiteX20" fmla="*/ 1680858 w 3444560"/>
              <a:gd name="connsiteY20" fmla="*/ 48127 h 1283253"/>
              <a:gd name="connsiteX21" fmla="*/ 1584605 w 3444560"/>
              <a:gd name="connsiteY21" fmla="*/ 77002 h 1283253"/>
              <a:gd name="connsiteX22" fmla="*/ 1546104 w 3444560"/>
              <a:gd name="connsiteY22" fmla="*/ 96253 h 1283253"/>
              <a:gd name="connsiteX23" fmla="*/ 1382475 w 3444560"/>
              <a:gd name="connsiteY23" fmla="*/ 125129 h 1283253"/>
              <a:gd name="connsiteX24" fmla="*/ 1257346 w 3444560"/>
              <a:gd name="connsiteY24" fmla="*/ 154005 h 1283253"/>
              <a:gd name="connsiteX25" fmla="*/ 1218845 w 3444560"/>
              <a:gd name="connsiteY25" fmla="*/ 163630 h 1283253"/>
              <a:gd name="connsiteX26" fmla="*/ 1093717 w 3444560"/>
              <a:gd name="connsiteY26" fmla="*/ 182880 h 1283253"/>
              <a:gd name="connsiteX27" fmla="*/ 525826 w 3444560"/>
              <a:gd name="connsiteY27" fmla="*/ 192506 h 1283253"/>
              <a:gd name="connsiteX28" fmla="*/ 468075 w 3444560"/>
              <a:gd name="connsiteY28" fmla="*/ 202131 h 1283253"/>
              <a:gd name="connsiteX29" fmla="*/ 400698 w 3444560"/>
              <a:gd name="connsiteY29" fmla="*/ 221381 h 1283253"/>
              <a:gd name="connsiteX30" fmla="*/ 352571 w 3444560"/>
              <a:gd name="connsiteY30" fmla="*/ 231007 h 1283253"/>
              <a:gd name="connsiteX31" fmla="*/ 323696 w 3444560"/>
              <a:gd name="connsiteY31" fmla="*/ 240632 h 1283253"/>
              <a:gd name="connsiteX32" fmla="*/ 256319 w 3444560"/>
              <a:gd name="connsiteY32" fmla="*/ 250257 h 1283253"/>
              <a:gd name="connsiteX33" fmla="*/ 227443 w 3444560"/>
              <a:gd name="connsiteY33" fmla="*/ 259882 h 1283253"/>
              <a:gd name="connsiteX34" fmla="*/ 198567 w 3444560"/>
              <a:gd name="connsiteY34" fmla="*/ 288758 h 1283253"/>
              <a:gd name="connsiteX35" fmla="*/ 169691 w 3444560"/>
              <a:gd name="connsiteY35" fmla="*/ 308009 h 1283253"/>
              <a:gd name="connsiteX36" fmla="*/ 121565 w 3444560"/>
              <a:gd name="connsiteY36" fmla="*/ 375386 h 1283253"/>
              <a:gd name="connsiteX37" fmla="*/ 102315 w 3444560"/>
              <a:gd name="connsiteY37" fmla="*/ 404261 h 1283253"/>
              <a:gd name="connsiteX38" fmla="*/ 73439 w 3444560"/>
              <a:gd name="connsiteY38" fmla="*/ 433137 h 1283253"/>
              <a:gd name="connsiteX39" fmla="*/ 54188 w 3444560"/>
              <a:gd name="connsiteY39" fmla="*/ 490889 h 1283253"/>
              <a:gd name="connsiteX40" fmla="*/ 44563 w 3444560"/>
              <a:gd name="connsiteY40" fmla="*/ 519765 h 1283253"/>
              <a:gd name="connsiteX41" fmla="*/ 25312 w 3444560"/>
              <a:gd name="connsiteY41" fmla="*/ 558266 h 1283253"/>
              <a:gd name="connsiteX42" fmla="*/ 25312 w 3444560"/>
              <a:gd name="connsiteY42" fmla="*/ 924026 h 1283253"/>
              <a:gd name="connsiteX43" fmla="*/ 34938 w 3444560"/>
              <a:gd name="connsiteY43" fmla="*/ 952901 h 1283253"/>
              <a:gd name="connsiteX44" fmla="*/ 54188 w 3444560"/>
              <a:gd name="connsiteY44" fmla="*/ 981777 h 1283253"/>
              <a:gd name="connsiteX45" fmla="*/ 63813 w 3444560"/>
              <a:gd name="connsiteY45" fmla="*/ 1020278 h 1283253"/>
              <a:gd name="connsiteX46" fmla="*/ 150441 w 3444560"/>
              <a:gd name="connsiteY46" fmla="*/ 1087655 h 1283253"/>
              <a:gd name="connsiteX47" fmla="*/ 208192 w 3444560"/>
              <a:gd name="connsiteY47" fmla="*/ 1106906 h 1283253"/>
              <a:gd name="connsiteX48" fmla="*/ 265944 w 3444560"/>
              <a:gd name="connsiteY48" fmla="*/ 1145407 h 1283253"/>
              <a:gd name="connsiteX49" fmla="*/ 333321 w 3444560"/>
              <a:gd name="connsiteY49" fmla="*/ 1164657 h 1283253"/>
              <a:gd name="connsiteX50" fmla="*/ 419948 w 3444560"/>
              <a:gd name="connsiteY50" fmla="*/ 1183908 h 1283253"/>
              <a:gd name="connsiteX51" fmla="*/ 496950 w 3444560"/>
              <a:gd name="connsiteY51" fmla="*/ 1203158 h 1283253"/>
              <a:gd name="connsiteX52" fmla="*/ 689456 w 3444560"/>
              <a:gd name="connsiteY52" fmla="*/ 1222409 h 1283253"/>
              <a:gd name="connsiteX53" fmla="*/ 804959 w 3444560"/>
              <a:gd name="connsiteY53" fmla="*/ 1232034 h 1283253"/>
              <a:gd name="connsiteX54" fmla="*/ 930087 w 3444560"/>
              <a:gd name="connsiteY54" fmla="*/ 1251285 h 1283253"/>
              <a:gd name="connsiteX55" fmla="*/ 1007089 w 3444560"/>
              <a:gd name="connsiteY55" fmla="*/ 1260910 h 1283253"/>
              <a:gd name="connsiteX56" fmla="*/ 1286222 w 3444560"/>
              <a:gd name="connsiteY56" fmla="*/ 1270535 h 1283253"/>
              <a:gd name="connsiteX57" fmla="*/ 2749262 w 3444560"/>
              <a:gd name="connsiteY57" fmla="*/ 1260910 h 1283253"/>
              <a:gd name="connsiteX58" fmla="*/ 2807013 w 3444560"/>
              <a:gd name="connsiteY58" fmla="*/ 1251285 h 1283253"/>
              <a:gd name="connsiteX59" fmla="*/ 3038020 w 3444560"/>
              <a:gd name="connsiteY59" fmla="*/ 1232034 h 1283253"/>
              <a:gd name="connsiteX60" fmla="*/ 3211275 w 3444560"/>
              <a:gd name="connsiteY60" fmla="*/ 1212783 h 1283253"/>
              <a:gd name="connsiteX61" fmla="*/ 3240150 w 3444560"/>
              <a:gd name="connsiteY61" fmla="*/ 1193533 h 1283253"/>
              <a:gd name="connsiteX62" fmla="*/ 3259401 w 3444560"/>
              <a:gd name="connsiteY62" fmla="*/ 1164657 h 1283253"/>
              <a:gd name="connsiteX63" fmla="*/ 3288277 w 3444560"/>
              <a:gd name="connsiteY63" fmla="*/ 1135781 h 1283253"/>
              <a:gd name="connsiteX64" fmla="*/ 3307527 w 3444560"/>
              <a:gd name="connsiteY64" fmla="*/ 1097280 h 1283253"/>
              <a:gd name="connsiteX65" fmla="*/ 3317152 w 3444560"/>
              <a:gd name="connsiteY65" fmla="*/ 1068405 h 1283253"/>
              <a:gd name="connsiteX66" fmla="*/ 3336403 w 3444560"/>
              <a:gd name="connsiteY66" fmla="*/ 1029903 h 1283253"/>
              <a:gd name="connsiteX67" fmla="*/ 3346028 w 3444560"/>
              <a:gd name="connsiteY67" fmla="*/ 972152 h 1283253"/>
              <a:gd name="connsiteX68" fmla="*/ 3365279 w 3444560"/>
              <a:gd name="connsiteY68" fmla="*/ 866274 h 1283253"/>
              <a:gd name="connsiteX69" fmla="*/ 3355653 w 3444560"/>
              <a:gd name="connsiteY69" fmla="*/ 548640 h 1283253"/>
              <a:gd name="connsiteX70" fmla="*/ 3346028 w 3444560"/>
              <a:gd name="connsiteY70" fmla="*/ 423512 h 1283253"/>
              <a:gd name="connsiteX71" fmla="*/ 3297902 w 3444560"/>
              <a:gd name="connsiteY71" fmla="*/ 365760 h 1283253"/>
              <a:gd name="connsiteX72" fmla="*/ 3057270 w 3444560"/>
              <a:gd name="connsiteY72" fmla="*/ 336885 h 1283253"/>
              <a:gd name="connsiteX73" fmla="*/ 3047645 w 3444560"/>
              <a:gd name="connsiteY73" fmla="*/ 327259 h 1283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3444560" h="1283253">
                <a:moveTo>
                  <a:pt x="3240150" y="442762"/>
                </a:moveTo>
                <a:cubicBezTo>
                  <a:pt x="3196021" y="376569"/>
                  <a:pt x="3223598" y="392327"/>
                  <a:pt x="3172773" y="375386"/>
                </a:cubicBezTo>
                <a:cubicBezTo>
                  <a:pt x="3163148" y="368969"/>
                  <a:pt x="3153942" y="361874"/>
                  <a:pt x="3143898" y="356135"/>
                </a:cubicBezTo>
                <a:cubicBezTo>
                  <a:pt x="3087493" y="323903"/>
                  <a:pt x="3123428" y="351140"/>
                  <a:pt x="3076521" y="317634"/>
                </a:cubicBezTo>
                <a:cubicBezTo>
                  <a:pt x="3063467" y="308310"/>
                  <a:pt x="3051074" y="298082"/>
                  <a:pt x="3038020" y="288758"/>
                </a:cubicBezTo>
                <a:cubicBezTo>
                  <a:pt x="3028607" y="282034"/>
                  <a:pt x="3018031" y="276914"/>
                  <a:pt x="3009144" y="269508"/>
                </a:cubicBezTo>
                <a:cubicBezTo>
                  <a:pt x="2998687" y="260794"/>
                  <a:pt x="2992087" y="247386"/>
                  <a:pt x="2980268" y="240632"/>
                </a:cubicBezTo>
                <a:cubicBezTo>
                  <a:pt x="2968782" y="234069"/>
                  <a:pt x="2954601" y="234215"/>
                  <a:pt x="2941767" y="231007"/>
                </a:cubicBezTo>
                <a:cubicBezTo>
                  <a:pt x="2932142" y="224590"/>
                  <a:pt x="2923238" y="216930"/>
                  <a:pt x="2912891" y="211756"/>
                </a:cubicBezTo>
                <a:cubicBezTo>
                  <a:pt x="2903816" y="207219"/>
                  <a:pt x="2892885" y="207058"/>
                  <a:pt x="2884016" y="202131"/>
                </a:cubicBezTo>
                <a:cubicBezTo>
                  <a:pt x="2863791" y="190895"/>
                  <a:pt x="2848213" y="170946"/>
                  <a:pt x="2826264" y="163630"/>
                </a:cubicBezTo>
                <a:cubicBezTo>
                  <a:pt x="2694831" y="119818"/>
                  <a:pt x="2829136" y="167612"/>
                  <a:pt x="2730011" y="125129"/>
                </a:cubicBezTo>
                <a:cubicBezTo>
                  <a:pt x="2720686" y="121132"/>
                  <a:pt x="2710924" y="118173"/>
                  <a:pt x="2701136" y="115503"/>
                </a:cubicBezTo>
                <a:cubicBezTo>
                  <a:pt x="2675611" y="108542"/>
                  <a:pt x="2624133" y="96253"/>
                  <a:pt x="2624133" y="96253"/>
                </a:cubicBezTo>
                <a:cubicBezTo>
                  <a:pt x="2580176" y="66947"/>
                  <a:pt x="2611141" y="82915"/>
                  <a:pt x="2556757" y="67377"/>
                </a:cubicBezTo>
                <a:cubicBezTo>
                  <a:pt x="2513943" y="55145"/>
                  <a:pt x="2539535" y="58158"/>
                  <a:pt x="2489380" y="48127"/>
                </a:cubicBezTo>
                <a:cubicBezTo>
                  <a:pt x="2421060" y="34463"/>
                  <a:pt x="2415959" y="38356"/>
                  <a:pt x="2335376" y="28876"/>
                </a:cubicBezTo>
                <a:cubicBezTo>
                  <a:pt x="2312844" y="26225"/>
                  <a:pt x="2290487" y="22249"/>
                  <a:pt x="2267999" y="19251"/>
                </a:cubicBezTo>
                <a:cubicBezTo>
                  <a:pt x="2163112" y="5266"/>
                  <a:pt x="2223731" y="16173"/>
                  <a:pt x="2142870" y="0"/>
                </a:cubicBezTo>
                <a:cubicBezTo>
                  <a:pt x="2045423" y="4641"/>
                  <a:pt x="1867602" y="8853"/>
                  <a:pt x="1767485" y="28876"/>
                </a:cubicBezTo>
                <a:cubicBezTo>
                  <a:pt x="1739994" y="34374"/>
                  <a:pt x="1708056" y="39968"/>
                  <a:pt x="1680858" y="48127"/>
                </a:cubicBezTo>
                <a:cubicBezTo>
                  <a:pt x="1563713" y="83271"/>
                  <a:pt x="1673330" y="54821"/>
                  <a:pt x="1584605" y="77002"/>
                </a:cubicBezTo>
                <a:cubicBezTo>
                  <a:pt x="1571771" y="83419"/>
                  <a:pt x="1559947" y="92478"/>
                  <a:pt x="1546104" y="96253"/>
                </a:cubicBezTo>
                <a:cubicBezTo>
                  <a:pt x="1413269" y="132481"/>
                  <a:pt x="1548663" y="69735"/>
                  <a:pt x="1382475" y="125129"/>
                </a:cubicBezTo>
                <a:cubicBezTo>
                  <a:pt x="1283085" y="158258"/>
                  <a:pt x="1367301" y="134013"/>
                  <a:pt x="1257346" y="154005"/>
                </a:cubicBezTo>
                <a:cubicBezTo>
                  <a:pt x="1244331" y="156371"/>
                  <a:pt x="1231817" y="161036"/>
                  <a:pt x="1218845" y="163630"/>
                </a:cubicBezTo>
                <a:cubicBezTo>
                  <a:pt x="1203922" y="166614"/>
                  <a:pt x="1104612" y="182550"/>
                  <a:pt x="1093717" y="182880"/>
                </a:cubicBezTo>
                <a:cubicBezTo>
                  <a:pt x="904480" y="188615"/>
                  <a:pt x="715123" y="189297"/>
                  <a:pt x="525826" y="192506"/>
                </a:cubicBezTo>
                <a:cubicBezTo>
                  <a:pt x="506576" y="195714"/>
                  <a:pt x="487212" y="198304"/>
                  <a:pt x="468075" y="202131"/>
                </a:cubicBezTo>
                <a:cubicBezTo>
                  <a:pt x="378062" y="220133"/>
                  <a:pt x="474079" y="203035"/>
                  <a:pt x="400698" y="221381"/>
                </a:cubicBezTo>
                <a:cubicBezTo>
                  <a:pt x="384826" y="225349"/>
                  <a:pt x="368443" y="227039"/>
                  <a:pt x="352571" y="231007"/>
                </a:cubicBezTo>
                <a:cubicBezTo>
                  <a:pt x="342728" y="233468"/>
                  <a:pt x="333645" y="238642"/>
                  <a:pt x="323696" y="240632"/>
                </a:cubicBezTo>
                <a:cubicBezTo>
                  <a:pt x="301450" y="245081"/>
                  <a:pt x="278778" y="247049"/>
                  <a:pt x="256319" y="250257"/>
                </a:cubicBezTo>
                <a:cubicBezTo>
                  <a:pt x="246694" y="253465"/>
                  <a:pt x="235885" y="254254"/>
                  <a:pt x="227443" y="259882"/>
                </a:cubicBezTo>
                <a:cubicBezTo>
                  <a:pt x="216117" y="267433"/>
                  <a:pt x="209024" y="280044"/>
                  <a:pt x="198567" y="288758"/>
                </a:cubicBezTo>
                <a:cubicBezTo>
                  <a:pt x="189680" y="296164"/>
                  <a:pt x="179316" y="301592"/>
                  <a:pt x="169691" y="308009"/>
                </a:cubicBezTo>
                <a:cubicBezTo>
                  <a:pt x="124334" y="376047"/>
                  <a:pt x="181247" y="291832"/>
                  <a:pt x="121565" y="375386"/>
                </a:cubicBezTo>
                <a:cubicBezTo>
                  <a:pt x="114841" y="384799"/>
                  <a:pt x="109721" y="395374"/>
                  <a:pt x="102315" y="404261"/>
                </a:cubicBezTo>
                <a:cubicBezTo>
                  <a:pt x="93601" y="414718"/>
                  <a:pt x="83064" y="423512"/>
                  <a:pt x="73439" y="433137"/>
                </a:cubicBezTo>
                <a:lnTo>
                  <a:pt x="54188" y="490889"/>
                </a:lnTo>
                <a:cubicBezTo>
                  <a:pt x="50980" y="500514"/>
                  <a:pt x="49101" y="510690"/>
                  <a:pt x="44563" y="519765"/>
                </a:cubicBezTo>
                <a:lnTo>
                  <a:pt x="25312" y="558266"/>
                </a:lnTo>
                <a:cubicBezTo>
                  <a:pt x="0" y="710140"/>
                  <a:pt x="8762" y="634405"/>
                  <a:pt x="25312" y="924026"/>
                </a:cubicBezTo>
                <a:cubicBezTo>
                  <a:pt x="25891" y="934155"/>
                  <a:pt x="30401" y="943826"/>
                  <a:pt x="34938" y="952901"/>
                </a:cubicBezTo>
                <a:cubicBezTo>
                  <a:pt x="40111" y="963248"/>
                  <a:pt x="47771" y="972152"/>
                  <a:pt x="54188" y="981777"/>
                </a:cubicBezTo>
                <a:cubicBezTo>
                  <a:pt x="57396" y="994611"/>
                  <a:pt x="57250" y="1008792"/>
                  <a:pt x="63813" y="1020278"/>
                </a:cubicBezTo>
                <a:cubicBezTo>
                  <a:pt x="75538" y="1040796"/>
                  <a:pt x="138321" y="1083615"/>
                  <a:pt x="150441" y="1087655"/>
                </a:cubicBezTo>
                <a:cubicBezTo>
                  <a:pt x="169691" y="1094072"/>
                  <a:pt x="191308" y="1095650"/>
                  <a:pt x="208192" y="1106906"/>
                </a:cubicBezTo>
                <a:cubicBezTo>
                  <a:pt x="227443" y="1119740"/>
                  <a:pt x="243498" y="1139796"/>
                  <a:pt x="265944" y="1145407"/>
                </a:cubicBezTo>
                <a:cubicBezTo>
                  <a:pt x="386304" y="1175496"/>
                  <a:pt x="236661" y="1137041"/>
                  <a:pt x="333321" y="1164657"/>
                </a:cubicBezTo>
                <a:cubicBezTo>
                  <a:pt x="380005" y="1177995"/>
                  <a:pt x="368358" y="1172002"/>
                  <a:pt x="419948" y="1183908"/>
                </a:cubicBezTo>
                <a:cubicBezTo>
                  <a:pt x="445728" y="1189857"/>
                  <a:pt x="470624" y="1200525"/>
                  <a:pt x="496950" y="1203158"/>
                </a:cubicBezTo>
                <a:lnTo>
                  <a:pt x="689456" y="1222409"/>
                </a:lnTo>
                <a:cubicBezTo>
                  <a:pt x="727957" y="1225617"/>
                  <a:pt x="766537" y="1227990"/>
                  <a:pt x="804959" y="1232034"/>
                </a:cubicBezTo>
                <a:cubicBezTo>
                  <a:pt x="863987" y="1238247"/>
                  <a:pt x="873759" y="1243238"/>
                  <a:pt x="930087" y="1251285"/>
                </a:cubicBezTo>
                <a:cubicBezTo>
                  <a:pt x="955694" y="1254943"/>
                  <a:pt x="981260" y="1259514"/>
                  <a:pt x="1007089" y="1260910"/>
                </a:cubicBezTo>
                <a:cubicBezTo>
                  <a:pt x="1100053" y="1265935"/>
                  <a:pt x="1193178" y="1267327"/>
                  <a:pt x="1286222" y="1270535"/>
                </a:cubicBezTo>
                <a:lnTo>
                  <a:pt x="2749262" y="1260910"/>
                </a:lnTo>
                <a:cubicBezTo>
                  <a:pt x="2768776" y="1260663"/>
                  <a:pt x="2787594" y="1253227"/>
                  <a:pt x="2807013" y="1251285"/>
                </a:cubicBezTo>
                <a:cubicBezTo>
                  <a:pt x="3444560" y="1187529"/>
                  <a:pt x="2559975" y="1283253"/>
                  <a:pt x="3038020" y="1232034"/>
                </a:cubicBezTo>
                <a:lnTo>
                  <a:pt x="3211275" y="1212783"/>
                </a:lnTo>
                <a:cubicBezTo>
                  <a:pt x="3220900" y="1206366"/>
                  <a:pt x="3231970" y="1201713"/>
                  <a:pt x="3240150" y="1193533"/>
                </a:cubicBezTo>
                <a:cubicBezTo>
                  <a:pt x="3248330" y="1185353"/>
                  <a:pt x="3251995" y="1173544"/>
                  <a:pt x="3259401" y="1164657"/>
                </a:cubicBezTo>
                <a:cubicBezTo>
                  <a:pt x="3268115" y="1154200"/>
                  <a:pt x="3278652" y="1145406"/>
                  <a:pt x="3288277" y="1135781"/>
                </a:cubicBezTo>
                <a:cubicBezTo>
                  <a:pt x="3294694" y="1122947"/>
                  <a:pt x="3301875" y="1110468"/>
                  <a:pt x="3307527" y="1097280"/>
                </a:cubicBezTo>
                <a:cubicBezTo>
                  <a:pt x="3311524" y="1087955"/>
                  <a:pt x="3313155" y="1077730"/>
                  <a:pt x="3317152" y="1068405"/>
                </a:cubicBezTo>
                <a:cubicBezTo>
                  <a:pt x="3322804" y="1055216"/>
                  <a:pt x="3329986" y="1042737"/>
                  <a:pt x="3336403" y="1029903"/>
                </a:cubicBezTo>
                <a:cubicBezTo>
                  <a:pt x="3339611" y="1010653"/>
                  <a:pt x="3342537" y="991353"/>
                  <a:pt x="3346028" y="972152"/>
                </a:cubicBezTo>
                <a:cubicBezTo>
                  <a:pt x="3372947" y="824096"/>
                  <a:pt x="3336899" y="1036544"/>
                  <a:pt x="3365279" y="866274"/>
                </a:cubicBezTo>
                <a:cubicBezTo>
                  <a:pt x="3362070" y="760396"/>
                  <a:pt x="3360254" y="654467"/>
                  <a:pt x="3355653" y="548640"/>
                </a:cubicBezTo>
                <a:cubicBezTo>
                  <a:pt x="3353836" y="506847"/>
                  <a:pt x="3351217" y="465022"/>
                  <a:pt x="3346028" y="423512"/>
                </a:cubicBezTo>
                <a:cubicBezTo>
                  <a:pt x="3342317" y="393823"/>
                  <a:pt x="3327148" y="377946"/>
                  <a:pt x="3297902" y="365760"/>
                </a:cubicBezTo>
                <a:cubicBezTo>
                  <a:pt x="3223061" y="334577"/>
                  <a:pt x="3133383" y="345342"/>
                  <a:pt x="3057270" y="336885"/>
                </a:cubicBezTo>
                <a:cubicBezTo>
                  <a:pt x="3052760" y="336384"/>
                  <a:pt x="3050853" y="330468"/>
                  <a:pt x="3047645" y="327259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796136" y="4365104"/>
            <a:ext cx="1008112" cy="165618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07504" y="332656"/>
            <a:ext cx="2448272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Income Statement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1520" y="2708920"/>
            <a:ext cx="2016224" cy="374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....and putting some </a:t>
            </a:r>
            <a:r>
              <a:rPr lang="en-GB" sz="3600" b="1" i="1" dirty="0">
                <a:solidFill>
                  <a:schemeClr val="tx1"/>
                </a:solidFill>
              </a:rPr>
              <a:t>sample</a:t>
            </a:r>
            <a:r>
              <a:rPr lang="en-GB" sz="3600" b="1" dirty="0">
                <a:solidFill>
                  <a:schemeClr val="tx1"/>
                </a:solidFill>
              </a:rPr>
              <a:t> numbers in....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5" grpId="0" animBg="1"/>
      <p:bldP spid="16" grpId="0" animBg="1"/>
      <p:bldP spid="16" grpId="1" animBg="1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836712"/>
            <a:ext cx="839845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Sales revenues:				800,000</a:t>
            </a:r>
          </a:p>
          <a:p>
            <a:r>
              <a:rPr lang="en-GB" sz="3600" b="1" i="1" dirty="0"/>
              <a:t>less</a:t>
            </a:r>
            <a:r>
              <a:rPr lang="en-GB" sz="3600" b="1" dirty="0"/>
              <a:t> Cost of Sales:			        (</a:t>
            </a:r>
            <a:r>
              <a:rPr lang="en-GB" sz="3600" b="1" u="sng" dirty="0"/>
              <a:t>300,000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Gross Profit:					500,000</a:t>
            </a:r>
          </a:p>
          <a:p>
            <a:r>
              <a:rPr lang="en-GB" sz="3600" b="1" i="1" dirty="0"/>
              <a:t>less</a:t>
            </a:r>
            <a:r>
              <a:rPr lang="en-GB" sz="3600" b="1" dirty="0"/>
              <a:t> Depreciation:				(80,000)</a:t>
            </a:r>
          </a:p>
          <a:p>
            <a:r>
              <a:rPr lang="en-GB" sz="3600" b="1" i="1" dirty="0"/>
              <a:t>less</a:t>
            </a:r>
            <a:r>
              <a:rPr lang="en-GB" sz="3600" b="1" dirty="0"/>
              <a:t> Sales/Admin Expenses:	        (</a:t>
            </a:r>
            <a:r>
              <a:rPr lang="en-GB" sz="3600" b="1" u="sng" dirty="0"/>
              <a:t>100,000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Operating Profit:				320,000</a:t>
            </a:r>
          </a:p>
          <a:p>
            <a:r>
              <a:rPr lang="en-GB" sz="3600" b="1" i="1" dirty="0"/>
              <a:t>less</a:t>
            </a:r>
            <a:r>
              <a:rPr lang="en-GB" sz="3600" b="1" dirty="0"/>
              <a:t> Finance Costs:			         (</a:t>
            </a:r>
            <a:r>
              <a:rPr lang="en-GB" sz="3600" b="1" u="sng" dirty="0"/>
              <a:t>50,000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Pre-Tax Profit:					270,000</a:t>
            </a:r>
          </a:p>
          <a:p>
            <a:r>
              <a:rPr lang="en-GB" sz="3600" b="1" i="1" dirty="0"/>
              <a:t>less </a:t>
            </a:r>
            <a:r>
              <a:rPr lang="en-GB" sz="3600" b="1" dirty="0"/>
              <a:t>20%</a:t>
            </a:r>
            <a:r>
              <a:rPr lang="en-GB" sz="3600" b="1" i="1" dirty="0"/>
              <a:t> </a:t>
            </a:r>
            <a:r>
              <a:rPr lang="en-GB" sz="3600" b="1" dirty="0"/>
              <a:t>Tax:				         (</a:t>
            </a:r>
            <a:r>
              <a:rPr lang="en-GB" sz="3600" b="1" u="sng" dirty="0"/>
              <a:t>54,000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After Tax Profit:				216,000 .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7380312" y="188640"/>
            <a:ext cx="504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$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17693"/>
            <a:ext cx="9232014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As we said, a company’s income statement </a:t>
            </a:r>
          </a:p>
          <a:p>
            <a:r>
              <a:rPr lang="en-GB" sz="3600" b="1" dirty="0"/>
              <a:t>usually ends with the “after-tax profits”.....</a:t>
            </a:r>
          </a:p>
          <a:p>
            <a:endParaRPr lang="en-GB" sz="3600" b="1" dirty="0"/>
          </a:p>
          <a:p>
            <a:r>
              <a:rPr lang="en-GB" sz="3600" b="1" dirty="0"/>
              <a:t>....but some of this is then paid out to</a:t>
            </a:r>
          </a:p>
          <a:p>
            <a:r>
              <a:rPr lang="en-GB" sz="3600" b="1" dirty="0"/>
              <a:t>the company’s shareholders as “dividends”,</a:t>
            </a:r>
          </a:p>
          <a:p>
            <a:r>
              <a:rPr lang="en-GB" sz="3600" b="1" dirty="0"/>
              <a:t>and the rest – the retained earnings - is </a:t>
            </a:r>
          </a:p>
          <a:p>
            <a:r>
              <a:rPr lang="en-GB" sz="3600" b="1" dirty="0"/>
              <a:t>re-invested back in the company on the </a:t>
            </a:r>
          </a:p>
          <a:p>
            <a:r>
              <a:rPr lang="en-GB" sz="3600" b="1" dirty="0"/>
              <a:t>shareholders behalf. For example:</a:t>
            </a:r>
          </a:p>
          <a:p>
            <a:endParaRPr lang="en-GB" sz="3600" b="1" dirty="0"/>
          </a:p>
          <a:p>
            <a:r>
              <a:rPr lang="en-GB" sz="3600" b="1" dirty="0"/>
              <a:t>After Tax profits:				  216,000</a:t>
            </a:r>
          </a:p>
          <a:p>
            <a:r>
              <a:rPr lang="en-GB" sz="3600" b="1" dirty="0"/>
              <a:t>less Dividends:				(</a:t>
            </a:r>
            <a:r>
              <a:rPr lang="en-GB" sz="3600" b="1" u="sng" dirty="0"/>
              <a:t>100,000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Retained Earnings:				  116,000       .</a:t>
            </a:r>
            <a:endParaRPr lang="en-GB" sz="36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476672"/>
            <a:ext cx="1723549" cy="64633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Re-cap: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43808" y="117693"/>
            <a:ext cx="5908669" cy="674030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Earnings/Profits....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Turnover/Sales Revenues.....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Cost of sales.......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Gross profit.....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Sales/Admin. expenses....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Operating profit.....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Financing costs.....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Pre-tax profit.....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Tax......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After-tax profit.....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.....but NOT the Dividends or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Retained Earnings.</a:t>
            </a:r>
            <a:r>
              <a:rPr lang="en-GB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420888"/>
            <a:ext cx="2623219" cy="1754326"/>
          </a:xfrm>
          <a:prstGeom prst="rect">
            <a:avLst/>
          </a:prstGeom>
          <a:noFill/>
          <a:ln w="76200"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GB" sz="3600" b="1" dirty="0"/>
              <a:t>In the</a:t>
            </a:r>
          </a:p>
          <a:p>
            <a:r>
              <a:rPr lang="en-GB" sz="3600" b="1" dirty="0"/>
              <a:t>Income</a:t>
            </a:r>
          </a:p>
          <a:p>
            <a:r>
              <a:rPr lang="en-GB" sz="3600" b="1" dirty="0"/>
              <a:t>Statement...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uiExpand="1" build="allAtOnce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332656"/>
            <a:ext cx="6871881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/>
              <a:t>2.  The Balance Sheet or</a:t>
            </a:r>
          </a:p>
          <a:p>
            <a:r>
              <a:rPr lang="en-GB" sz="3600" b="1" dirty="0"/>
              <a:t>      Statement of Financial Position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04" y="1700808"/>
            <a:ext cx="8856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The Balance Sheet contains the value of the </a:t>
            </a:r>
            <a:r>
              <a:rPr lang="en-GB" sz="3600" b="1" i="1" dirty="0"/>
              <a:t>assets</a:t>
            </a:r>
            <a:r>
              <a:rPr lang="en-GB" sz="3600" b="1" dirty="0"/>
              <a:t> that the company owns.... </a:t>
            </a:r>
          </a:p>
          <a:p>
            <a:r>
              <a:rPr lang="en-GB" sz="3600" b="1" dirty="0"/>
              <a:t>but </a:t>
            </a:r>
            <a:r>
              <a:rPr lang="en-GB" sz="3600" b="1" i="1" dirty="0"/>
              <a:t>normally</a:t>
            </a:r>
            <a:r>
              <a:rPr lang="en-GB" sz="3600" b="1" dirty="0"/>
              <a:t>, it only  deals with the </a:t>
            </a:r>
            <a:r>
              <a:rPr lang="en-GB" sz="3600" b="1" i="1" dirty="0"/>
              <a:t>tangible</a:t>
            </a:r>
            <a:r>
              <a:rPr lang="en-GB" sz="3600" b="1" dirty="0"/>
              <a:t> assets – those which have a </a:t>
            </a:r>
            <a:r>
              <a:rPr lang="en-GB" sz="3600" b="1" i="1" dirty="0"/>
              <a:t>clear value</a:t>
            </a:r>
            <a:r>
              <a:rPr lang="en-GB" sz="3600" b="1" dirty="0"/>
              <a:t>, (buildings, equipment, raw materials, etc) –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35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4581128"/>
            <a:ext cx="245306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.......and usually, not the </a:t>
            </a:r>
            <a:r>
              <a:rPr lang="en-GB" sz="3600" b="1" i="1" dirty="0"/>
              <a:t>intangible</a:t>
            </a:r>
            <a:r>
              <a:rPr lang="en-GB" sz="3600" b="1" dirty="0"/>
              <a:t> assets  -  </a:t>
            </a:r>
          </a:p>
          <a:p>
            <a:r>
              <a:rPr lang="en-GB" sz="3600" b="1" dirty="0"/>
              <a:t>those that </a:t>
            </a:r>
            <a:r>
              <a:rPr lang="en-GB" sz="3600" b="1" i="1" dirty="0"/>
              <a:t>cannot</a:t>
            </a:r>
            <a:r>
              <a:rPr lang="en-GB" sz="3600" b="1" dirty="0"/>
              <a:t> be easily valued, (the skills </a:t>
            </a:r>
          </a:p>
          <a:p>
            <a:r>
              <a:rPr lang="en-GB" sz="3600" b="1" dirty="0"/>
              <a:t>of the management team, company brands, </a:t>
            </a:r>
          </a:p>
          <a:p>
            <a:r>
              <a:rPr lang="en-GB" sz="3600" b="1" dirty="0"/>
              <a:t>customer contacts, etc.)    			    	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8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8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800" decel="100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36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1787" y="260648"/>
            <a:ext cx="902221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Now, this point is important. </a:t>
            </a:r>
          </a:p>
          <a:p>
            <a:endParaRPr lang="en-GB" sz="3600" b="1" dirty="0"/>
          </a:p>
          <a:p>
            <a:r>
              <a:rPr lang="en-GB" sz="3600" b="1" dirty="0"/>
              <a:t>The balance sheet will not normally contain </a:t>
            </a:r>
          </a:p>
          <a:p>
            <a:r>
              <a:rPr lang="en-GB" sz="3600" b="1" dirty="0"/>
              <a:t>the value of most of the company’s, (very </a:t>
            </a:r>
          </a:p>
          <a:p>
            <a:r>
              <a:rPr lang="en-GB" sz="3600" b="1" dirty="0"/>
              <a:t>valuable), </a:t>
            </a:r>
            <a:r>
              <a:rPr lang="en-GB" sz="3600" b="1" i="1" dirty="0"/>
              <a:t>intangible assets</a:t>
            </a:r>
            <a:r>
              <a:rPr lang="en-GB" sz="3600" b="1" dirty="0"/>
              <a:t>.</a:t>
            </a:r>
          </a:p>
          <a:p>
            <a:endParaRPr lang="en-GB" sz="3600" b="1" dirty="0"/>
          </a:p>
          <a:p>
            <a:r>
              <a:rPr lang="en-GB" sz="3600" b="1" dirty="0"/>
              <a:t>Because of this, the balance sheet does NOT </a:t>
            </a:r>
          </a:p>
          <a:p>
            <a:r>
              <a:rPr lang="en-GB" sz="3600" b="1" dirty="0"/>
              <a:t>place a value on what is the company is worth</a:t>
            </a:r>
          </a:p>
          <a:p>
            <a:r>
              <a:rPr lang="en-GB" sz="3600" b="1" dirty="0"/>
              <a:t>and, in particular....</a:t>
            </a:r>
          </a:p>
          <a:p>
            <a:r>
              <a:rPr lang="en-GB" sz="3600" b="1" dirty="0"/>
              <a:t>....it doesn’t place a value on the </a:t>
            </a:r>
            <a:r>
              <a:rPr lang="en-GB" sz="3600" b="1" i="1" dirty="0"/>
              <a:t>true worth </a:t>
            </a:r>
          </a:p>
          <a:p>
            <a:r>
              <a:rPr lang="en-GB" sz="3600" b="1" dirty="0"/>
              <a:t>of the owner’s stake in the company.        .</a:t>
            </a:r>
          </a:p>
        </p:txBody>
      </p:sp>
    </p:spTree>
    <p:extLst>
      <p:ext uri="{BB962C8B-B14F-4D97-AF65-F5344CB8AC3E}">
        <p14:creationId xmlns:p14="http://schemas.microsoft.com/office/powerpoint/2010/main" val="142777019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09" y="548680"/>
            <a:ext cx="9225667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company’s assets are split into two groups:</a:t>
            </a:r>
          </a:p>
          <a:p>
            <a:endParaRPr lang="en-GB" sz="3600" b="1" dirty="0"/>
          </a:p>
          <a:p>
            <a:pPr marL="742950" indent="-742950">
              <a:buAutoNum type="arabicPeriod"/>
            </a:pPr>
            <a:r>
              <a:rPr lang="en-GB" sz="3600" b="1" dirty="0"/>
              <a:t>Non-Current (or Fixed) Assets – the assets, </a:t>
            </a:r>
          </a:p>
          <a:p>
            <a:pPr marL="742950" indent="-742950"/>
            <a:r>
              <a:rPr lang="en-GB" sz="3600" b="1" dirty="0"/>
              <a:t>such as buildings and equipment, which will be </a:t>
            </a:r>
          </a:p>
          <a:p>
            <a:pPr marL="742950" indent="-742950"/>
            <a:r>
              <a:rPr lang="en-GB" sz="3600" b="1" dirty="0"/>
              <a:t>held/kept/used by the company for </a:t>
            </a:r>
            <a:r>
              <a:rPr lang="en-GB" sz="3600" b="1" i="1" dirty="0"/>
              <a:t>1+ years</a:t>
            </a:r>
            <a:r>
              <a:rPr lang="en-GB" sz="3600" b="1" dirty="0"/>
              <a:t>.</a:t>
            </a:r>
          </a:p>
          <a:p>
            <a:pPr marL="742950" indent="-742950"/>
            <a:endParaRPr lang="en-GB" sz="3600" b="1" dirty="0"/>
          </a:p>
          <a:p>
            <a:pPr marL="742950" indent="-742950">
              <a:buAutoNum type="arabicPeriod" startAt="2"/>
            </a:pPr>
            <a:r>
              <a:rPr lang="en-GB" sz="3600" b="1" dirty="0"/>
              <a:t>Current Assets – these are the assets, such</a:t>
            </a:r>
          </a:p>
          <a:p>
            <a:pPr marL="742950" indent="-742950"/>
            <a:r>
              <a:rPr lang="en-GB" sz="3600" b="1" dirty="0"/>
              <a:t>as raw materials, finished goods and debtors</a:t>
            </a:r>
          </a:p>
          <a:p>
            <a:pPr marL="742950" indent="-742950"/>
            <a:r>
              <a:rPr lang="en-GB" sz="3600" b="1" dirty="0"/>
              <a:t>or receivables, (money owed to the company </a:t>
            </a:r>
          </a:p>
          <a:p>
            <a:pPr marL="742950" indent="-742950"/>
            <a:r>
              <a:rPr lang="en-GB" sz="3600" b="1" dirty="0"/>
              <a:t>by customers), which will be converted into </a:t>
            </a:r>
          </a:p>
          <a:p>
            <a:pPr marL="742950" indent="-742950"/>
            <a:r>
              <a:rPr lang="en-GB" sz="3600" b="1" dirty="0"/>
              <a:t>cash within the </a:t>
            </a:r>
            <a:r>
              <a:rPr lang="en-GB" sz="3600" b="1" i="1" dirty="0"/>
              <a:t>next 12 months</a:t>
            </a:r>
            <a:r>
              <a:rPr lang="en-GB" sz="3600" b="1" dirty="0"/>
              <a:t>.                         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37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548680"/>
            <a:ext cx="90968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Non-Current assets are valued at their original cost, but then this is steadily reduced each year – via a pre-set formula – over their expected working life. This annual reduction </a:t>
            </a:r>
          </a:p>
          <a:p>
            <a:r>
              <a:rPr lang="en-GB" sz="3600" b="1" dirty="0"/>
              <a:t>in a fixed asset’s value is called </a:t>
            </a:r>
            <a:r>
              <a:rPr lang="en-GB" sz="3600" b="1" i="1" dirty="0"/>
              <a:t>depreciation</a:t>
            </a:r>
            <a:r>
              <a:rPr lang="en-GB" sz="3600" b="1" dirty="0"/>
              <a:t>.</a:t>
            </a:r>
          </a:p>
          <a:p>
            <a:endParaRPr lang="en-GB" sz="3600" b="1" dirty="0"/>
          </a:p>
          <a:p>
            <a:r>
              <a:rPr lang="en-GB" sz="3600" b="1" dirty="0"/>
              <a:t>Therefore non-current assets are valued in the</a:t>
            </a:r>
          </a:p>
          <a:p>
            <a:r>
              <a:rPr lang="en-GB" sz="3600" b="1" dirty="0"/>
              <a:t>balance sheet at: original cost </a:t>
            </a:r>
            <a:r>
              <a:rPr lang="en-GB" sz="3600" b="1" i="1" dirty="0"/>
              <a:t>less</a:t>
            </a:r>
            <a:r>
              <a:rPr lang="en-GB" sz="3600" b="1" dirty="0"/>
              <a:t> cumulative</a:t>
            </a:r>
          </a:p>
          <a:p>
            <a:r>
              <a:rPr lang="en-GB" sz="3600" b="1" dirty="0"/>
              <a:t>depreciation to date, and the result is known </a:t>
            </a:r>
          </a:p>
          <a:p>
            <a:r>
              <a:rPr lang="en-GB" sz="3600" b="1" dirty="0"/>
              <a:t>as the asset’s Net Value.                                      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38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4664"/>
            <a:ext cx="864403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i="1" dirty="0"/>
              <a:t>Finally, current assets </a:t>
            </a:r>
            <a:r>
              <a:rPr lang="en-GB" sz="3600" b="1" dirty="0"/>
              <a:t>are </a:t>
            </a:r>
            <a:r>
              <a:rPr lang="en-GB" sz="3600" b="1" i="1" dirty="0"/>
              <a:t>not </a:t>
            </a:r>
            <a:r>
              <a:rPr lang="en-GB" sz="3600" b="1" dirty="0"/>
              <a:t>depreciated, </a:t>
            </a:r>
          </a:p>
          <a:p>
            <a:r>
              <a:rPr lang="en-GB" sz="3600" b="1" dirty="0"/>
              <a:t>but are simply valued their cost or value.</a:t>
            </a:r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…but remember, because it misses out the </a:t>
            </a:r>
          </a:p>
          <a:p>
            <a:r>
              <a:rPr lang="en-GB" sz="3600" b="1" dirty="0"/>
              <a:t>value of many of the intangible non-current </a:t>
            </a:r>
          </a:p>
          <a:p>
            <a:r>
              <a:rPr lang="en-GB" sz="3600" b="1" dirty="0"/>
              <a:t>assets, the Balance Sheet will not correctly </a:t>
            </a:r>
          </a:p>
          <a:p>
            <a:r>
              <a:rPr lang="en-GB" sz="3600" b="1" dirty="0"/>
              <a:t>value the worth of the shareholders equity </a:t>
            </a:r>
          </a:p>
          <a:p>
            <a:r>
              <a:rPr lang="en-GB" sz="3600" b="1" dirty="0"/>
              <a:t>stake in the business.					.</a:t>
            </a:r>
          </a:p>
          <a:p>
            <a:endParaRPr lang="en-GB" sz="36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2132856"/>
            <a:ext cx="9144000" cy="0"/>
          </a:xfrm>
          <a:prstGeom prst="line">
            <a:avLst/>
          </a:prstGeom>
          <a:ln w="57150">
            <a:solidFill>
              <a:schemeClr val="tx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39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404664"/>
            <a:ext cx="93814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We can identify 3 types of </a:t>
            </a:r>
            <a:r>
              <a:rPr lang="en-GB" sz="3600" b="1" i="1" dirty="0"/>
              <a:t>Financial Decisions</a:t>
            </a:r>
            <a:r>
              <a:rPr lang="en-GB" sz="3600" b="1" dirty="0"/>
              <a:t>:</a:t>
            </a:r>
          </a:p>
          <a:p>
            <a:endParaRPr lang="en-GB" sz="3600" b="1" dirty="0"/>
          </a:p>
          <a:p>
            <a:pPr marL="742950" indent="-742950">
              <a:buAutoNum type="arabicPeriod"/>
            </a:pPr>
            <a:r>
              <a:rPr lang="en-GB" sz="3600" b="1" i="1" dirty="0"/>
              <a:t>Strategic</a:t>
            </a:r>
            <a:r>
              <a:rPr lang="en-GB" sz="3600" b="1" dirty="0"/>
              <a:t> decisions....</a:t>
            </a:r>
          </a:p>
          <a:p>
            <a:pPr marL="742950" indent="-742950"/>
            <a:r>
              <a:rPr lang="en-GB" sz="3600" b="1" dirty="0"/>
              <a:t>					 What should we do?</a:t>
            </a:r>
          </a:p>
          <a:p>
            <a:r>
              <a:rPr lang="en-GB" sz="3600" b="1" i="1" dirty="0"/>
              <a:t>2.</a:t>
            </a:r>
            <a:r>
              <a:rPr lang="en-GB" sz="3600" b="1" dirty="0"/>
              <a:t>    </a:t>
            </a:r>
            <a:r>
              <a:rPr lang="en-GB" sz="3600" b="1" i="1" dirty="0"/>
              <a:t>Tactical</a:t>
            </a:r>
            <a:r>
              <a:rPr lang="en-GB" sz="3600" b="1" dirty="0"/>
              <a:t> decisions....</a:t>
            </a:r>
          </a:p>
          <a:p>
            <a:r>
              <a:rPr lang="en-GB" sz="3600" b="1" dirty="0"/>
              <a:t>                                   How are we going to do it?</a:t>
            </a:r>
          </a:p>
          <a:p>
            <a:endParaRPr lang="en-GB" sz="3600" b="1" dirty="0"/>
          </a:p>
          <a:p>
            <a:r>
              <a:rPr lang="en-GB" sz="3600" b="1" i="1" dirty="0"/>
              <a:t>3.</a:t>
            </a:r>
            <a:r>
              <a:rPr lang="en-GB" sz="3600" b="1" dirty="0"/>
              <a:t>    </a:t>
            </a:r>
            <a:r>
              <a:rPr lang="en-GB" sz="3600" b="1" i="1" dirty="0"/>
              <a:t>Operational </a:t>
            </a:r>
            <a:r>
              <a:rPr lang="en-GB" sz="3600" b="1" dirty="0"/>
              <a:t>decisions.....</a:t>
            </a:r>
          </a:p>
          <a:p>
            <a:r>
              <a:rPr lang="en-GB" sz="3600" b="1" dirty="0"/>
              <a:t>				Actually doing it!                 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40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692696"/>
            <a:ext cx="901124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company’s assets are only </a:t>
            </a:r>
            <a:r>
              <a:rPr lang="en-GB" sz="3600" b="1" i="1" dirty="0"/>
              <a:t>one half </a:t>
            </a:r>
            <a:r>
              <a:rPr lang="en-GB" sz="3600" b="1" dirty="0"/>
              <a:t>of the</a:t>
            </a:r>
          </a:p>
          <a:p>
            <a:r>
              <a:rPr lang="en-GB" sz="3600" b="1" dirty="0"/>
              <a:t>Balance Sheet......</a:t>
            </a:r>
          </a:p>
          <a:p>
            <a:r>
              <a:rPr lang="en-GB" sz="3600" b="1" dirty="0"/>
              <a:t>.....the other half consists of the company’s </a:t>
            </a:r>
          </a:p>
          <a:p>
            <a:r>
              <a:rPr lang="en-GB" sz="3600" b="1" i="1" dirty="0"/>
              <a:t>Liabilities</a:t>
            </a:r>
            <a:r>
              <a:rPr lang="en-GB" sz="3600" b="1" dirty="0"/>
              <a:t>, which are normally divided up into </a:t>
            </a:r>
          </a:p>
          <a:p>
            <a:r>
              <a:rPr lang="en-GB" sz="3600" b="1" dirty="0"/>
              <a:t>three groups: </a:t>
            </a:r>
          </a:p>
          <a:p>
            <a:endParaRPr lang="en-GB" sz="3600" b="1" i="1" dirty="0"/>
          </a:p>
          <a:p>
            <a:pPr>
              <a:buFont typeface="Arial" pitchFamily="34" charset="0"/>
              <a:buChar char="•"/>
            </a:pPr>
            <a:r>
              <a:rPr lang="en-GB" sz="3600" b="1" i="1" dirty="0"/>
              <a:t>  Non-current (or long-term)</a:t>
            </a:r>
            <a:r>
              <a:rPr lang="en-GB" sz="3600" b="1" dirty="0"/>
              <a:t> liabilities, </a:t>
            </a:r>
          </a:p>
          <a:p>
            <a:pPr>
              <a:buFont typeface="Arial" pitchFamily="34" charset="0"/>
              <a:buChar char="•"/>
            </a:pPr>
            <a:r>
              <a:rPr lang="en-GB" sz="3600" b="1" i="1" dirty="0"/>
              <a:t>  Current</a:t>
            </a:r>
            <a:r>
              <a:rPr lang="en-GB" sz="3600" b="1" dirty="0"/>
              <a:t> liabilities and the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  Shareholder’s/Owner’s Equity stake.        .</a:t>
            </a:r>
          </a:p>
          <a:p>
            <a:endParaRPr lang="en-GB" sz="3600" b="1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724" y="188640"/>
            <a:ext cx="926343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</a:t>
            </a:r>
            <a:r>
              <a:rPr lang="en-GB" sz="3600" b="1" i="1" dirty="0"/>
              <a:t>liabilities</a:t>
            </a:r>
            <a:r>
              <a:rPr lang="en-GB" sz="3600" b="1" dirty="0"/>
              <a:t> indicate what money the </a:t>
            </a:r>
          </a:p>
          <a:p>
            <a:r>
              <a:rPr lang="en-GB" sz="3600" b="1" dirty="0"/>
              <a:t>company owes. </a:t>
            </a:r>
          </a:p>
          <a:p>
            <a:r>
              <a:rPr lang="en-GB" sz="3600" b="1" dirty="0"/>
              <a:t>The Current liabilities – </a:t>
            </a:r>
          </a:p>
          <a:p>
            <a:r>
              <a:rPr lang="en-GB" sz="3600" b="1" i="1" dirty="0"/>
              <a:t>such as trade payables, (money owing to </a:t>
            </a:r>
          </a:p>
          <a:p>
            <a:r>
              <a:rPr lang="en-GB" sz="3600" b="1" i="1" dirty="0"/>
              <a:t>suppliers), taxes , short-term loans and rent </a:t>
            </a:r>
            <a:r>
              <a:rPr lang="en-GB" sz="3600" b="1" dirty="0"/>
              <a:t>– </a:t>
            </a:r>
          </a:p>
          <a:p>
            <a:r>
              <a:rPr lang="en-GB" sz="3600" b="1" dirty="0"/>
              <a:t>are those liabilities that will have to be paid </a:t>
            </a:r>
          </a:p>
          <a:p>
            <a:r>
              <a:rPr lang="en-GB" sz="3600" b="1" dirty="0"/>
              <a:t>within the next 12 months.</a:t>
            </a:r>
          </a:p>
          <a:p>
            <a:r>
              <a:rPr lang="en-GB" sz="3600" b="1" dirty="0"/>
              <a:t>The Non-Current liabilities – </a:t>
            </a:r>
          </a:p>
          <a:p>
            <a:r>
              <a:rPr lang="en-GB" sz="3600" b="1" i="1" dirty="0"/>
              <a:t>such as longer-term loans </a:t>
            </a:r>
            <a:r>
              <a:rPr lang="en-GB" sz="3600" b="1" dirty="0"/>
              <a:t>– is money owed by </a:t>
            </a:r>
          </a:p>
          <a:p>
            <a:r>
              <a:rPr lang="en-GB" sz="3600" b="1" dirty="0"/>
              <a:t>the company which does not have to be repaid </a:t>
            </a:r>
          </a:p>
          <a:p>
            <a:r>
              <a:rPr lang="en-GB" sz="3600" b="1" dirty="0"/>
              <a:t>until some years, (&gt;1 year), in the future.    	 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41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600" decel="100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6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600" decel="100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6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600" decel="100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6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600" decel="100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6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600" decel="100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6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600" decel="100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600" decel="100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6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600" decel="100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600" decel="100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42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60648"/>
            <a:ext cx="884004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…..and the Shareholder’s / Owner’s </a:t>
            </a:r>
          </a:p>
          <a:p>
            <a:r>
              <a:rPr lang="en-GB" sz="3600" b="1" dirty="0"/>
              <a:t>Equity stake – which is often referred to as </a:t>
            </a:r>
          </a:p>
          <a:p>
            <a:r>
              <a:rPr lang="en-GB" sz="3600" b="1" dirty="0"/>
              <a:t>the “</a:t>
            </a:r>
            <a:r>
              <a:rPr lang="en-GB" sz="3600" b="1" i="1" dirty="0"/>
              <a:t>Shareholders Funds</a:t>
            </a:r>
            <a:r>
              <a:rPr lang="en-GB" sz="3600" b="1" dirty="0"/>
              <a:t>” – represents the</a:t>
            </a:r>
          </a:p>
          <a:p>
            <a:r>
              <a:rPr lang="en-GB" sz="3600" b="1" dirty="0"/>
              <a:t>owners “stake” in the ownership of the</a:t>
            </a:r>
          </a:p>
          <a:p>
            <a:r>
              <a:rPr lang="en-GB" sz="3600" b="1" dirty="0"/>
              <a:t>company’s assets.</a:t>
            </a:r>
          </a:p>
          <a:p>
            <a:endParaRPr lang="en-GB" sz="3600" b="1" dirty="0"/>
          </a:p>
          <a:p>
            <a:r>
              <a:rPr lang="en-GB" sz="3600" b="1" dirty="0"/>
              <a:t>The “shareholders funds” figure is split into </a:t>
            </a:r>
          </a:p>
          <a:p>
            <a:r>
              <a:rPr lang="en-GB" sz="3600" b="1" dirty="0"/>
              <a:t>two parts: the </a:t>
            </a:r>
            <a:r>
              <a:rPr lang="en-GB" sz="3600" b="1" i="1" dirty="0"/>
              <a:t>share capital </a:t>
            </a:r>
            <a:r>
              <a:rPr lang="en-GB" sz="3600" b="1" dirty="0"/>
              <a:t>and the </a:t>
            </a:r>
            <a:r>
              <a:rPr lang="en-GB" sz="3600" b="1" i="1" dirty="0"/>
              <a:t>reserves</a:t>
            </a:r>
            <a:r>
              <a:rPr lang="en-GB" sz="3600" b="1" dirty="0"/>
              <a:t>.</a:t>
            </a:r>
          </a:p>
          <a:p>
            <a:endParaRPr lang="en-GB" sz="3600" b="1" dirty="0"/>
          </a:p>
          <a:p>
            <a:r>
              <a:rPr lang="en-GB" sz="3600" b="1" dirty="0"/>
              <a:t>The share capital is the money directly put </a:t>
            </a:r>
          </a:p>
          <a:p>
            <a:r>
              <a:rPr lang="en-GB" sz="3600" b="1" dirty="0"/>
              <a:t>into the company by the shareholders.......   .</a:t>
            </a:r>
          </a:p>
        </p:txBody>
      </p:sp>
    </p:spTree>
    <p:extLst>
      <p:ext uri="{BB962C8B-B14F-4D97-AF65-F5344CB8AC3E}">
        <p14:creationId xmlns:p14="http://schemas.microsoft.com/office/powerpoint/2010/main" val="97538840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43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836712"/>
            <a:ext cx="874220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...while each year’s retained profits/earnings</a:t>
            </a:r>
          </a:p>
          <a:p>
            <a:r>
              <a:rPr lang="en-GB" sz="3600" b="1" dirty="0"/>
              <a:t>is added into the reserves.</a:t>
            </a:r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Finally, notice that the Balance Sheet values</a:t>
            </a:r>
          </a:p>
          <a:p>
            <a:r>
              <a:rPr lang="en-GB" sz="3600" b="1" dirty="0"/>
              <a:t>a company’s assets and liabilities at each</a:t>
            </a:r>
          </a:p>
          <a:p>
            <a:r>
              <a:rPr lang="en-GB" sz="3600" b="1" dirty="0"/>
              <a:t>“year-end”.......</a:t>
            </a:r>
          </a:p>
          <a:p>
            <a:r>
              <a:rPr lang="en-GB" sz="3600" b="1" dirty="0"/>
              <a:t>........in other words, at the end of each of </a:t>
            </a:r>
          </a:p>
          <a:p>
            <a:r>
              <a:rPr lang="en-GB" sz="3600" b="1" dirty="0"/>
              <a:t>“accounting year”.                                            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44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60648"/>
            <a:ext cx="921702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In summary, the balance sheet will generally </a:t>
            </a:r>
          </a:p>
          <a:p>
            <a:r>
              <a:rPr lang="en-GB" sz="3600" b="1" dirty="0"/>
              <a:t>give an accurate value of:</a:t>
            </a:r>
          </a:p>
          <a:p>
            <a:pPr marL="742950" indent="-742950">
              <a:buAutoNum type="arabicPeriod"/>
            </a:pPr>
            <a:r>
              <a:rPr lang="en-GB" sz="3600" b="1" dirty="0"/>
              <a:t>The current assets,</a:t>
            </a:r>
          </a:p>
          <a:p>
            <a:pPr marL="742950" indent="-742950">
              <a:buAutoNum type="arabicPeriod"/>
            </a:pPr>
            <a:r>
              <a:rPr lang="en-GB" sz="3600" b="1" dirty="0"/>
              <a:t>The </a:t>
            </a:r>
            <a:r>
              <a:rPr lang="en-GB" sz="3600" b="1" i="1" dirty="0"/>
              <a:t>tangible</a:t>
            </a:r>
            <a:r>
              <a:rPr lang="en-GB" sz="3600" b="1" dirty="0"/>
              <a:t> non-current assets,</a:t>
            </a:r>
          </a:p>
          <a:p>
            <a:pPr marL="742950" indent="-742950">
              <a:buAutoNum type="arabicPeriod"/>
            </a:pPr>
            <a:r>
              <a:rPr lang="en-GB" sz="3600" b="1" dirty="0"/>
              <a:t>The current liabilities, and</a:t>
            </a:r>
          </a:p>
          <a:p>
            <a:pPr marL="742950" indent="-742950">
              <a:buAutoNum type="arabicPeriod"/>
            </a:pPr>
            <a:r>
              <a:rPr lang="en-GB" sz="3600" b="1" dirty="0"/>
              <a:t>The non-current liabilities.........     </a:t>
            </a:r>
          </a:p>
          <a:p>
            <a:pPr marL="742950" indent="-742950">
              <a:buAutoNum type="arabicPeriod"/>
            </a:pPr>
            <a:endParaRPr lang="en-GB" sz="3600" b="1" dirty="0"/>
          </a:p>
          <a:p>
            <a:pPr marL="742950" indent="-742950">
              <a:buAutoNum type="arabicPeriod"/>
            </a:pPr>
            <a:r>
              <a:rPr lang="en-GB" sz="3600" b="1" dirty="0"/>
              <a:t>However, the “Shareholders’ Funds” </a:t>
            </a:r>
          </a:p>
          <a:p>
            <a:pPr marL="742950" indent="-742950"/>
            <a:r>
              <a:rPr lang="en-GB" sz="3600" b="1" dirty="0"/>
              <a:t>       figure will not correctly value the</a:t>
            </a:r>
          </a:p>
          <a:p>
            <a:pPr marL="742950" indent="-742950"/>
            <a:r>
              <a:rPr lang="en-GB" sz="3600" b="1" dirty="0"/>
              <a:t>       shareholders’ investment in the company,</a:t>
            </a:r>
          </a:p>
          <a:p>
            <a:pPr marL="742950" indent="-742950"/>
            <a:r>
              <a:rPr lang="en-GB" sz="3600" b="1" dirty="0"/>
              <a:t>	because the balance sheet fails to value</a:t>
            </a:r>
          </a:p>
          <a:p>
            <a:pPr marL="742950" indent="-742950"/>
            <a:r>
              <a:rPr lang="en-GB" sz="3600" b="1" dirty="0"/>
              <a:t>       the company’s intangible assets                 .</a:t>
            </a:r>
          </a:p>
        </p:txBody>
      </p:sp>
    </p:spTree>
  </p:cSld>
  <p:clrMapOvr>
    <a:masterClrMapping/>
  </p:clrMapOvr>
  <p:transition spd="slow">
    <p:pull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018" y="117693"/>
            <a:ext cx="907780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So, what does a company’s Balance Sheet</a:t>
            </a:r>
          </a:p>
          <a:p>
            <a:r>
              <a:rPr lang="en-GB" sz="3600" b="1" dirty="0"/>
              <a:t>look like? Remember, there will always be </a:t>
            </a:r>
          </a:p>
          <a:p>
            <a:r>
              <a:rPr lang="en-GB" sz="3600" b="1" dirty="0"/>
              <a:t>these five components:</a:t>
            </a:r>
          </a:p>
          <a:p>
            <a:endParaRPr lang="en-GB" sz="3600" b="1" dirty="0"/>
          </a:p>
          <a:p>
            <a:pPr marL="742950" indent="-742950">
              <a:buAutoNum type="arabicPeriod"/>
            </a:pPr>
            <a:r>
              <a:rPr lang="en-GB" sz="3600" b="1" dirty="0"/>
              <a:t>Current assts.</a:t>
            </a:r>
          </a:p>
          <a:p>
            <a:pPr marL="742950" indent="-742950">
              <a:buAutoNum type="arabicPeriod"/>
            </a:pPr>
            <a:r>
              <a:rPr lang="en-GB" sz="3600" b="1" dirty="0"/>
              <a:t>Non-current assets.</a:t>
            </a:r>
          </a:p>
          <a:p>
            <a:pPr marL="742950" indent="-742950">
              <a:buAutoNum type="arabicPeriod"/>
            </a:pPr>
            <a:r>
              <a:rPr lang="en-GB" sz="3600" b="1" dirty="0"/>
              <a:t>Current liabilities.</a:t>
            </a:r>
          </a:p>
          <a:p>
            <a:pPr marL="742950" indent="-742950">
              <a:buAutoNum type="arabicPeriod"/>
            </a:pPr>
            <a:r>
              <a:rPr lang="en-GB" sz="3600" b="1" dirty="0"/>
              <a:t>Non-current liabilities.</a:t>
            </a:r>
          </a:p>
          <a:p>
            <a:pPr marL="742950" indent="-742950">
              <a:buAutoNum type="arabicPeriod"/>
            </a:pPr>
            <a:r>
              <a:rPr lang="en-GB" sz="3600" b="1" dirty="0"/>
              <a:t>Owners equity stake / Shareholders funds.</a:t>
            </a:r>
          </a:p>
          <a:p>
            <a:endParaRPr lang="en-GB" sz="3600" b="1" dirty="0"/>
          </a:p>
          <a:p>
            <a:r>
              <a:rPr lang="en-GB" sz="3600" b="1" dirty="0"/>
              <a:t>There are many different formats, but a</a:t>
            </a:r>
          </a:p>
          <a:p>
            <a:r>
              <a:rPr lang="en-GB" sz="3600" b="1" i="1" dirty="0"/>
              <a:t>typical</a:t>
            </a:r>
            <a:r>
              <a:rPr lang="en-GB" sz="3600" b="1" dirty="0"/>
              <a:t>, modern format might look like this.....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45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426" y="0"/>
            <a:ext cx="896457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dirty="0"/>
          </a:p>
          <a:p>
            <a:r>
              <a:rPr lang="en-GB" sz="3600" b="1" dirty="0"/>
              <a:t>Non-current assets:		  660</a:t>
            </a:r>
          </a:p>
          <a:p>
            <a:r>
              <a:rPr lang="en-GB" sz="3600" b="1" dirty="0"/>
              <a:t>Current assets:		300</a:t>
            </a:r>
          </a:p>
          <a:p>
            <a:r>
              <a:rPr lang="en-GB" sz="3600" b="1" i="1" dirty="0"/>
              <a:t>less</a:t>
            </a:r>
            <a:r>
              <a:rPr lang="en-GB" sz="3600" b="1" dirty="0"/>
              <a:t> Current liabilities:   (</a:t>
            </a:r>
            <a:r>
              <a:rPr lang="en-GB" sz="3600" b="1" u="sng" dirty="0"/>
              <a:t>160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Net current assets:			  </a:t>
            </a:r>
            <a:r>
              <a:rPr lang="en-GB" sz="3600" b="1" u="sng" dirty="0"/>
              <a:t>140</a:t>
            </a:r>
          </a:p>
          <a:p>
            <a:r>
              <a:rPr lang="en-GB" sz="3600" b="1" dirty="0"/>
              <a:t>Total assets:   				  800</a:t>
            </a:r>
          </a:p>
          <a:p>
            <a:r>
              <a:rPr lang="en-GB" sz="3600" b="1" i="1" dirty="0"/>
              <a:t>less</a:t>
            </a:r>
            <a:r>
              <a:rPr lang="en-GB" sz="3600" b="1" dirty="0"/>
              <a:t> Non-current liabilities:     </a:t>
            </a:r>
            <a:r>
              <a:rPr lang="en-GB" sz="3600" b="1" dirty="0">
                <a:sym typeface="Wingdings" pitchFamily="2" charset="2"/>
              </a:rPr>
              <a:t>(</a:t>
            </a:r>
            <a:r>
              <a:rPr lang="en-GB" sz="3600" b="1" u="sng" dirty="0">
                <a:sym typeface="Wingdings" pitchFamily="2" charset="2"/>
              </a:rPr>
              <a:t>100</a:t>
            </a:r>
            <a:r>
              <a:rPr lang="en-GB" sz="3600" b="1" u="sng" dirty="0"/>
              <a:t>)</a:t>
            </a:r>
          </a:p>
          <a:p>
            <a:r>
              <a:rPr lang="en-GB" sz="3600" b="1" dirty="0"/>
              <a:t>						  </a:t>
            </a:r>
            <a:r>
              <a:rPr lang="en-GB" sz="3600" b="1" u="dbl" dirty="0"/>
              <a:t>700</a:t>
            </a:r>
          </a:p>
          <a:p>
            <a:endParaRPr lang="en-GB" sz="3600" b="1" u="sng" dirty="0"/>
          </a:p>
          <a:p>
            <a:r>
              <a:rPr lang="en-GB" sz="3600" b="1" dirty="0"/>
              <a:t>Share capital:				  150</a:t>
            </a:r>
          </a:p>
          <a:p>
            <a:r>
              <a:rPr lang="en-GB" sz="3600" b="1" dirty="0"/>
              <a:t>Reserves/Retained Earnings:   </a:t>
            </a:r>
            <a:r>
              <a:rPr lang="en-GB" sz="3600" b="1" u="sng" dirty="0"/>
              <a:t>550</a:t>
            </a:r>
            <a:endParaRPr lang="en-GB" sz="3600" b="1" dirty="0"/>
          </a:p>
          <a:p>
            <a:r>
              <a:rPr lang="en-GB" sz="3600" b="1" dirty="0"/>
              <a:t>Equity/Shareholders funds:	  </a:t>
            </a:r>
            <a:r>
              <a:rPr lang="en-GB" sz="3600" b="1" u="dbl" dirty="0"/>
              <a:t>700</a:t>
            </a:r>
          </a:p>
        </p:txBody>
      </p:sp>
      <p:sp>
        <p:nvSpPr>
          <p:cNvPr id="8" name="Right Arrow 7"/>
          <p:cNvSpPr/>
          <p:nvPr/>
        </p:nvSpPr>
        <p:spPr>
          <a:xfrm rot="10800000">
            <a:off x="6804248" y="4077072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rot="10800000">
            <a:off x="6804248" y="6309320"/>
            <a:ext cx="1080120" cy="288032"/>
          </a:xfrm>
          <a:prstGeom prst="rightArrow">
            <a:avLst>
              <a:gd name="adj1" fmla="val 4371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84368" y="4149080"/>
            <a:ext cx="0" cy="23762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28384" y="4365104"/>
            <a:ext cx="11785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/>
              <a:t>These</a:t>
            </a:r>
            <a:r>
              <a:rPr lang="en-GB" sz="2400" b="1" i="1" dirty="0">
                <a:solidFill>
                  <a:srgbClr val="00B050"/>
                </a:solidFill>
              </a:rPr>
              <a:t> </a:t>
            </a:r>
          </a:p>
          <a:p>
            <a:r>
              <a:rPr lang="en-GB" sz="2400" b="1" i="1" dirty="0"/>
              <a:t>equal</a:t>
            </a:r>
          </a:p>
          <a:p>
            <a:r>
              <a:rPr lang="en-GB" sz="2400" b="1" dirty="0"/>
              <a:t>values</a:t>
            </a:r>
          </a:p>
          <a:p>
            <a:r>
              <a:rPr lang="en-GB" sz="2400" b="1" dirty="0"/>
              <a:t>balance</a:t>
            </a:r>
          </a:p>
          <a:p>
            <a:endParaRPr lang="en-GB" sz="2400" b="1" dirty="0"/>
          </a:p>
          <a:p>
            <a:r>
              <a:rPr lang="en-GB" sz="2400" b="1" dirty="0"/>
              <a:t>        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8144" y="116632"/>
            <a:ext cx="819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 $m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339280" cy="365125"/>
          </a:xfrm>
        </p:spPr>
        <p:txBody>
          <a:bodyPr/>
          <a:lstStyle/>
          <a:p>
            <a:fld id="{6043A54C-3F4C-483D-B6CE-75D996157D20}" type="slidenum">
              <a:rPr lang="en-GB" smtClean="0"/>
              <a:pPr/>
              <a:t>46</a:t>
            </a:fld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748464" y="6093296"/>
            <a:ext cx="458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600" decel="100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600" decel="100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600" decel="100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600" decel="100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00" decel="100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00" decel="100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426" y="0"/>
            <a:ext cx="896457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or maybe like this........</a:t>
            </a:r>
          </a:p>
          <a:p>
            <a:r>
              <a:rPr lang="en-GB" sz="3600" b="1" dirty="0"/>
              <a:t>Non-current assets:		  660</a:t>
            </a:r>
          </a:p>
          <a:p>
            <a:r>
              <a:rPr lang="en-GB" sz="3600" b="1" dirty="0"/>
              <a:t>Current assets:			  </a:t>
            </a:r>
            <a:r>
              <a:rPr lang="en-GB" sz="3600" b="1" u="sng" dirty="0"/>
              <a:t>300</a:t>
            </a:r>
          </a:p>
          <a:p>
            <a:r>
              <a:rPr lang="en-GB" sz="3600" b="1" dirty="0"/>
              <a:t>Total assets:				  960</a:t>
            </a:r>
          </a:p>
          <a:p>
            <a:r>
              <a:rPr lang="en-GB" sz="3600" b="1" i="1" dirty="0"/>
              <a:t>less</a:t>
            </a:r>
            <a:r>
              <a:rPr lang="en-GB" sz="3600" b="1" dirty="0"/>
              <a:t> Current liabilities:	          (</a:t>
            </a:r>
            <a:r>
              <a:rPr lang="en-GB" sz="3600" b="1" u="sng" dirty="0"/>
              <a:t>160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Total net assets:			  </a:t>
            </a:r>
            <a:r>
              <a:rPr lang="en-GB" sz="3600" b="1" u="dbl" dirty="0"/>
              <a:t>800</a:t>
            </a:r>
          </a:p>
          <a:p>
            <a:endParaRPr lang="en-GB" sz="3600" b="1" u="sng" dirty="0"/>
          </a:p>
          <a:p>
            <a:r>
              <a:rPr lang="en-GB" sz="3600" b="1" dirty="0"/>
              <a:t>Share capital:		  		  150</a:t>
            </a:r>
          </a:p>
          <a:p>
            <a:r>
              <a:rPr lang="en-GB" sz="3600" b="1" dirty="0"/>
              <a:t>Reserves/Retained Earnings:   </a:t>
            </a:r>
            <a:r>
              <a:rPr lang="en-GB" sz="3600" b="1" u="sng" dirty="0"/>
              <a:t>550</a:t>
            </a:r>
            <a:endParaRPr lang="en-GB" sz="3600" b="1" dirty="0"/>
          </a:p>
          <a:p>
            <a:r>
              <a:rPr lang="en-GB" sz="3600" b="1" dirty="0"/>
              <a:t>Equity/Shareholders funds:	  700</a:t>
            </a:r>
          </a:p>
          <a:p>
            <a:r>
              <a:rPr lang="en-GB" sz="3600" b="1" dirty="0"/>
              <a:t>Non-current liabilities:    	  </a:t>
            </a:r>
            <a:r>
              <a:rPr lang="en-GB" sz="3600" b="1" u="sng" dirty="0"/>
              <a:t>100</a:t>
            </a:r>
          </a:p>
          <a:p>
            <a:r>
              <a:rPr lang="en-GB" sz="3600" b="1" dirty="0"/>
              <a:t>Total liabilities:		           </a:t>
            </a:r>
            <a:r>
              <a:rPr lang="en-GB" sz="3600" b="1" u="dbl" dirty="0"/>
              <a:t>800</a:t>
            </a:r>
          </a:p>
        </p:txBody>
      </p:sp>
      <p:sp>
        <p:nvSpPr>
          <p:cNvPr id="8" name="Right Arrow 7"/>
          <p:cNvSpPr/>
          <p:nvPr/>
        </p:nvSpPr>
        <p:spPr>
          <a:xfrm rot="10800000">
            <a:off x="6732240" y="2996952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rot="10800000">
            <a:off x="6804248" y="6309320"/>
            <a:ext cx="1008112" cy="288032"/>
          </a:xfrm>
          <a:prstGeom prst="rightArrow">
            <a:avLst>
              <a:gd name="adj1" fmla="val 4371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12360" y="3068960"/>
            <a:ext cx="0" cy="345638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56376" y="4221088"/>
            <a:ext cx="9977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/>
              <a:t>equal</a:t>
            </a:r>
          </a:p>
          <a:p>
            <a:r>
              <a:rPr lang="en-GB" sz="2400" b="1" dirty="0"/>
              <a:t>values</a:t>
            </a:r>
          </a:p>
          <a:p>
            <a:endParaRPr lang="en-GB" sz="2400" b="1" dirty="0"/>
          </a:p>
          <a:p>
            <a:r>
              <a:rPr lang="en-GB" sz="2400" b="1" dirty="0"/>
              <a:t>        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96136" y="0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  $m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47</a:t>
            </a:fld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748464" y="6093296"/>
            <a:ext cx="458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600" decel="100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600" decel="100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6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600" decel="100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600" decel="100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600" decel="100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600" decel="100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00" decel="100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00" decel="100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426" y="0"/>
            <a:ext cx="896457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or even........</a:t>
            </a:r>
          </a:p>
          <a:p>
            <a:r>
              <a:rPr lang="en-GB" sz="3600" b="1" dirty="0"/>
              <a:t>Non-current assets:		  660</a:t>
            </a:r>
          </a:p>
          <a:p>
            <a:r>
              <a:rPr lang="en-GB" sz="3600" b="1" dirty="0"/>
              <a:t>Current assets:			  </a:t>
            </a:r>
            <a:r>
              <a:rPr lang="en-GB" sz="3600" b="1" u="sng" dirty="0"/>
              <a:t>300</a:t>
            </a:r>
          </a:p>
          <a:p>
            <a:r>
              <a:rPr lang="en-GB" sz="3600" b="1" dirty="0"/>
              <a:t>Total assets:				  </a:t>
            </a:r>
            <a:r>
              <a:rPr lang="en-GB" sz="3600" b="1" u="dbl" dirty="0"/>
              <a:t>960</a:t>
            </a:r>
          </a:p>
          <a:p>
            <a:endParaRPr lang="en-GB" sz="3600" b="1" u="dbl" dirty="0"/>
          </a:p>
          <a:p>
            <a:endParaRPr lang="en-GB" sz="3600" b="1" u="sng" dirty="0"/>
          </a:p>
          <a:p>
            <a:r>
              <a:rPr lang="en-GB" sz="3600" b="1" dirty="0"/>
              <a:t>Share capital:				  150</a:t>
            </a:r>
          </a:p>
          <a:p>
            <a:r>
              <a:rPr lang="en-GB" sz="3600" b="1" dirty="0"/>
              <a:t>Reserves/Retained Earnings:   </a:t>
            </a:r>
            <a:r>
              <a:rPr lang="en-GB" sz="3600" b="1" u="sng" dirty="0"/>
              <a:t>550</a:t>
            </a:r>
            <a:endParaRPr lang="en-GB" sz="3600" b="1" dirty="0"/>
          </a:p>
          <a:p>
            <a:r>
              <a:rPr lang="en-GB" sz="3600" b="1" dirty="0"/>
              <a:t>Equity/Shareholders funds:	  700</a:t>
            </a:r>
          </a:p>
          <a:p>
            <a:r>
              <a:rPr lang="en-GB" sz="3600" b="1" dirty="0"/>
              <a:t>Non-current liabilities:    	  100</a:t>
            </a:r>
          </a:p>
          <a:p>
            <a:r>
              <a:rPr lang="en-GB" sz="3600" b="1" dirty="0"/>
              <a:t>Current liabilities:		           </a:t>
            </a:r>
            <a:r>
              <a:rPr lang="en-GB" sz="3600" b="1" u="sng" dirty="0"/>
              <a:t>160</a:t>
            </a:r>
            <a:endParaRPr lang="en-GB" sz="3600" b="1" dirty="0"/>
          </a:p>
          <a:p>
            <a:r>
              <a:rPr lang="en-GB" sz="3600" b="1" dirty="0"/>
              <a:t>Total liabilities:		           </a:t>
            </a:r>
            <a:r>
              <a:rPr lang="en-GB" sz="3600" b="1" u="dbl" dirty="0"/>
              <a:t>960</a:t>
            </a:r>
          </a:p>
        </p:txBody>
      </p:sp>
      <p:sp>
        <p:nvSpPr>
          <p:cNvPr id="8" name="Right Arrow 7"/>
          <p:cNvSpPr/>
          <p:nvPr/>
        </p:nvSpPr>
        <p:spPr>
          <a:xfrm rot="10800000">
            <a:off x="6732240" y="1844824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ight Arrow 8"/>
          <p:cNvSpPr/>
          <p:nvPr/>
        </p:nvSpPr>
        <p:spPr>
          <a:xfrm rot="10800000">
            <a:off x="6804248" y="6309320"/>
            <a:ext cx="1008112" cy="288032"/>
          </a:xfrm>
          <a:prstGeom prst="rightArrow">
            <a:avLst>
              <a:gd name="adj1" fmla="val 4371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/>
          <p:cNvCxnSpPr>
            <a:stCxn id="8" idx="1"/>
            <a:endCxn id="9" idx="1"/>
          </p:cNvCxnSpPr>
          <p:nvPr/>
        </p:nvCxnSpPr>
        <p:spPr>
          <a:xfrm>
            <a:off x="7812360" y="1988840"/>
            <a:ext cx="0" cy="44644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56376" y="3861048"/>
            <a:ext cx="9977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1" dirty="0"/>
              <a:t>equal</a:t>
            </a:r>
          </a:p>
          <a:p>
            <a:r>
              <a:rPr lang="en-GB" sz="2400" b="1" dirty="0"/>
              <a:t>values</a:t>
            </a:r>
          </a:p>
          <a:p>
            <a:endParaRPr lang="en-GB" sz="2400" b="1" dirty="0"/>
          </a:p>
          <a:p>
            <a:r>
              <a:rPr lang="en-GB" sz="2400" b="1" dirty="0"/>
              <a:t>        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24128" y="0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  $m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48</a:t>
            </a:fld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748464" y="6093296"/>
            <a:ext cx="458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600" decel="100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6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600" decel="100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600" decel="100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6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600" decel="100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00" decel="100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600" decel="100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00" decel="100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600" decel="100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600" decel="100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00" decel="100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00" decel="100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49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60648"/>
            <a:ext cx="1723549" cy="64633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Re-cap: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9752" y="260648"/>
            <a:ext cx="6804248" cy="563231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In the Balance Sheet:</a:t>
            </a:r>
          </a:p>
          <a:p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Non-current (tangible) assets,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Current assets,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Non-current liabilities,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Current liabilities and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Equity/Shareholders funds.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…and maybe some of the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Intangible assets…but not all.</a:t>
            </a:r>
          </a:p>
          <a:p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093296"/>
            <a:ext cx="30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476672"/>
            <a:ext cx="91813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/>
              <a:t>Strategic decisions </a:t>
            </a:r>
            <a:r>
              <a:rPr lang="en-GB" sz="3600" b="1" dirty="0"/>
              <a:t>are taken by the </a:t>
            </a:r>
            <a:r>
              <a:rPr lang="en-GB" sz="3600" b="1" i="1" dirty="0"/>
              <a:t>senior</a:t>
            </a:r>
          </a:p>
          <a:p>
            <a:r>
              <a:rPr lang="en-GB" sz="3600" b="1" dirty="0"/>
              <a:t>financial management team.....</a:t>
            </a:r>
          </a:p>
          <a:p>
            <a:endParaRPr lang="en-GB" sz="3600" b="1" dirty="0"/>
          </a:p>
          <a:p>
            <a:r>
              <a:rPr lang="en-GB" sz="3600" b="1" i="1" dirty="0"/>
              <a:t>Tactical decisions </a:t>
            </a:r>
            <a:r>
              <a:rPr lang="en-GB" sz="3600" b="1" dirty="0"/>
              <a:t>are taken by the </a:t>
            </a:r>
            <a:r>
              <a:rPr lang="en-GB" sz="3600" b="1" i="1" dirty="0"/>
              <a:t>middle</a:t>
            </a:r>
          </a:p>
          <a:p>
            <a:r>
              <a:rPr lang="en-GB" sz="3600" b="1" dirty="0"/>
              <a:t>financial managers, and......</a:t>
            </a:r>
          </a:p>
          <a:p>
            <a:endParaRPr lang="en-GB" sz="3600" b="1" dirty="0"/>
          </a:p>
          <a:p>
            <a:r>
              <a:rPr lang="en-GB" sz="3600" b="1" i="1" dirty="0"/>
              <a:t>Operational decisions </a:t>
            </a:r>
            <a:r>
              <a:rPr lang="en-GB" sz="3600" b="1" dirty="0"/>
              <a:t>are taken by the</a:t>
            </a:r>
          </a:p>
          <a:p>
            <a:r>
              <a:rPr lang="en-GB" sz="3600" b="1" i="1" dirty="0"/>
              <a:t>junior</a:t>
            </a:r>
            <a:r>
              <a:rPr lang="en-GB" sz="3600" b="1" dirty="0"/>
              <a:t> members of the financial management</a:t>
            </a:r>
          </a:p>
          <a:p>
            <a:r>
              <a:rPr lang="en-GB" sz="3600" b="1" dirty="0"/>
              <a:t>team.                                                                        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50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844824"/>
            <a:ext cx="86113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“Profit” does NOT equal “Cash” because</a:t>
            </a:r>
          </a:p>
          <a:p>
            <a:r>
              <a:rPr lang="en-GB" sz="3600" b="1" dirty="0"/>
              <a:t>of the use of the </a:t>
            </a:r>
            <a:r>
              <a:rPr lang="en-GB" sz="3600" b="1" i="1" dirty="0"/>
              <a:t>accruals</a:t>
            </a:r>
            <a:r>
              <a:rPr lang="en-GB" sz="3600" b="1" dirty="0"/>
              <a:t> or </a:t>
            </a:r>
            <a:r>
              <a:rPr lang="en-GB" sz="3600" b="1" i="1" dirty="0"/>
              <a:t>matching</a:t>
            </a:r>
            <a:r>
              <a:rPr lang="en-GB" sz="3600" b="1" dirty="0"/>
              <a:t> </a:t>
            </a:r>
          </a:p>
          <a:p>
            <a:r>
              <a:rPr lang="en-GB" sz="3600" b="1" dirty="0"/>
              <a:t>principle in accounting......</a:t>
            </a:r>
          </a:p>
          <a:p>
            <a:endParaRPr lang="en-GB" sz="3600" b="1" dirty="0"/>
          </a:p>
          <a:p>
            <a:r>
              <a:rPr lang="en-GB" sz="3600" b="1" dirty="0"/>
              <a:t>.....which says that accountants should</a:t>
            </a:r>
          </a:p>
          <a:p>
            <a:r>
              <a:rPr lang="en-GB" sz="3600" b="1" dirty="0"/>
              <a:t>always try to </a:t>
            </a:r>
            <a:r>
              <a:rPr lang="en-GB" sz="3600" b="1" i="1" dirty="0"/>
              <a:t>match</a:t>
            </a:r>
            <a:r>
              <a:rPr lang="en-GB" sz="3600" b="1" dirty="0"/>
              <a:t> costs </a:t>
            </a:r>
            <a:r>
              <a:rPr lang="en-GB" sz="3600" b="1" i="1" dirty="0"/>
              <a:t>only</a:t>
            </a:r>
            <a:r>
              <a:rPr lang="en-GB" sz="3600" b="1" dirty="0"/>
              <a:t> to the</a:t>
            </a:r>
          </a:p>
          <a:p>
            <a:r>
              <a:rPr lang="en-GB" sz="3600" b="1" dirty="0"/>
              <a:t>revenues they generate. For example....      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404664"/>
            <a:ext cx="7160230" cy="120032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/>
              <a:t>3.      The Cash Flow Statement or</a:t>
            </a:r>
          </a:p>
          <a:p>
            <a:r>
              <a:rPr lang="en-GB" sz="3600" b="1" dirty="0"/>
              <a:t>      Sources and Application of Funds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51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17693"/>
            <a:ext cx="8734955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A company pays $5,000 for 100 component </a:t>
            </a:r>
          </a:p>
          <a:p>
            <a:r>
              <a:rPr lang="en-GB" sz="3600" b="1" dirty="0"/>
              <a:t>parts and then sells 60 of them to customers</a:t>
            </a:r>
          </a:p>
          <a:p>
            <a:r>
              <a:rPr lang="en-GB" sz="3600" b="1" dirty="0"/>
              <a:t>for $6,500. Selling and administration </a:t>
            </a:r>
          </a:p>
          <a:p>
            <a:r>
              <a:rPr lang="en-GB" sz="3600" b="1" dirty="0"/>
              <a:t>expenses cost $1,000.</a:t>
            </a:r>
          </a:p>
          <a:p>
            <a:endParaRPr lang="en-GB" sz="3600" b="1" dirty="0"/>
          </a:p>
          <a:p>
            <a:r>
              <a:rPr lang="en-GB" sz="3600" b="1" dirty="0"/>
              <a:t>The profit calculation is:</a:t>
            </a:r>
          </a:p>
          <a:p>
            <a:endParaRPr lang="en-GB" sz="3600" b="1" dirty="0"/>
          </a:p>
          <a:p>
            <a:r>
              <a:rPr lang="en-GB" sz="3600" b="1" dirty="0"/>
              <a:t>Sales revenues:	 $6,500</a:t>
            </a:r>
          </a:p>
          <a:p>
            <a:r>
              <a:rPr lang="en-GB" sz="3600" b="1" dirty="0"/>
              <a:t>Cost of sales:		</a:t>
            </a:r>
            <a:r>
              <a:rPr lang="en-GB" sz="3600" b="1" u="sng" dirty="0"/>
              <a:t>($3,000</a:t>
            </a:r>
            <a:r>
              <a:rPr lang="en-GB" sz="3600" b="1" dirty="0"/>
              <a:t>)</a:t>
            </a:r>
          </a:p>
          <a:p>
            <a:r>
              <a:rPr lang="en-GB" sz="3600" b="1" i="1" dirty="0"/>
              <a:t>Gross profit</a:t>
            </a:r>
            <a:r>
              <a:rPr lang="en-GB" sz="3600" b="1" dirty="0"/>
              <a:t>:		 $3,500</a:t>
            </a:r>
          </a:p>
          <a:p>
            <a:r>
              <a:rPr lang="en-GB" sz="3600" b="1" dirty="0"/>
              <a:t>Expenses:		</a:t>
            </a:r>
            <a:r>
              <a:rPr lang="en-GB" sz="3600" b="1" u="sng" dirty="0"/>
              <a:t>($1,000</a:t>
            </a:r>
            <a:r>
              <a:rPr lang="en-GB" sz="3600" b="1" dirty="0"/>
              <a:t>)</a:t>
            </a:r>
          </a:p>
          <a:p>
            <a:r>
              <a:rPr lang="en-GB" sz="3600" b="1" dirty="0"/>
              <a:t>Operating profit:	 $2,500				.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5652120" y="4149080"/>
            <a:ext cx="299464" cy="2376264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4653136"/>
            <a:ext cx="2651110" cy="13849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b="1" dirty="0"/>
              <a:t>plus 40 units</a:t>
            </a:r>
          </a:p>
          <a:p>
            <a:r>
              <a:rPr lang="en-GB" sz="2800" b="1" dirty="0"/>
              <a:t>of inventory </a:t>
            </a:r>
          </a:p>
          <a:p>
            <a:r>
              <a:rPr lang="en-GB" sz="2800" b="1" dirty="0"/>
              <a:t>valued at $2,000</a:t>
            </a:r>
          </a:p>
        </p:txBody>
      </p:sp>
      <p:sp>
        <p:nvSpPr>
          <p:cNvPr id="6" name="Oval 5"/>
          <p:cNvSpPr/>
          <p:nvPr/>
        </p:nvSpPr>
        <p:spPr>
          <a:xfrm>
            <a:off x="5508104" y="1844824"/>
            <a:ext cx="3456384" cy="1800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i.e.</a:t>
            </a:r>
          </a:p>
          <a:p>
            <a:pPr algn="ctr"/>
            <a:r>
              <a:rPr lang="en-GB" sz="3200" b="1" dirty="0">
                <a:solidFill>
                  <a:schemeClr val="tx1"/>
                </a:solidFill>
              </a:rPr>
              <a:t>60% of the $5,000 paid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220072" y="3068960"/>
            <a:ext cx="864096" cy="158417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52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404664"/>
            <a:ext cx="861806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.....so the company has made an operating  </a:t>
            </a:r>
          </a:p>
          <a:p>
            <a:r>
              <a:rPr lang="en-GB" sz="3600" b="1" dirty="0"/>
              <a:t>profit of $2,500.....</a:t>
            </a:r>
          </a:p>
          <a:p>
            <a:endParaRPr lang="en-GB" sz="3600" b="1" dirty="0"/>
          </a:p>
          <a:p>
            <a:r>
              <a:rPr lang="en-GB" sz="3600" b="1" dirty="0"/>
              <a:t>...    but does that mean it’s got $2,500 of </a:t>
            </a:r>
          </a:p>
          <a:p>
            <a:r>
              <a:rPr lang="en-GB" sz="3600" b="1" dirty="0"/>
              <a:t>cash?</a:t>
            </a:r>
          </a:p>
          <a:p>
            <a:endParaRPr lang="en-GB" sz="3600" b="1" dirty="0"/>
          </a:p>
          <a:p>
            <a:r>
              <a:rPr lang="en-GB" sz="3600" b="1" dirty="0"/>
              <a:t>No it does not. In terms of cash:</a:t>
            </a:r>
          </a:p>
          <a:p>
            <a:endParaRPr lang="en-GB" sz="3600" b="1" dirty="0"/>
          </a:p>
          <a:p>
            <a:r>
              <a:rPr lang="en-GB" sz="3600" b="1" dirty="0"/>
              <a:t>.....Cash in: $6,500, Cash out: $6,000</a:t>
            </a:r>
          </a:p>
          <a:p>
            <a:r>
              <a:rPr lang="en-GB" sz="3600" b="1" dirty="0"/>
              <a:t>          </a:t>
            </a:r>
            <a:r>
              <a:rPr lang="en-GB" sz="3600" b="1" i="1" dirty="0"/>
              <a:t>Net cash balance</a:t>
            </a:r>
            <a:r>
              <a:rPr lang="en-GB" sz="3600" b="1" dirty="0"/>
              <a:t>: $500 only.		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53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779687"/>
            <a:ext cx="852457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“Profit” does NOT equal “Cash” because</a:t>
            </a:r>
          </a:p>
          <a:p>
            <a:r>
              <a:rPr lang="en-GB" sz="3600" b="1" dirty="0"/>
              <a:t>of the use of the </a:t>
            </a:r>
            <a:r>
              <a:rPr lang="en-GB" sz="3600" b="1" i="1" dirty="0"/>
              <a:t>accruals</a:t>
            </a:r>
            <a:r>
              <a:rPr lang="en-GB" sz="3600" b="1" dirty="0"/>
              <a:t> or </a:t>
            </a:r>
            <a:r>
              <a:rPr lang="en-GB" sz="3600" b="1" i="1" dirty="0"/>
              <a:t>matching</a:t>
            </a:r>
            <a:r>
              <a:rPr lang="en-GB" sz="3600" b="1" dirty="0"/>
              <a:t> </a:t>
            </a:r>
          </a:p>
          <a:p>
            <a:r>
              <a:rPr lang="en-GB" sz="3600" b="1" dirty="0"/>
              <a:t>principle in accounting......</a:t>
            </a:r>
          </a:p>
          <a:p>
            <a:endParaRPr lang="en-GB" sz="3600" b="1" dirty="0"/>
          </a:p>
          <a:p>
            <a:r>
              <a:rPr lang="en-GB" sz="3600" b="1" dirty="0"/>
              <a:t>.....and also because the Income Statement</a:t>
            </a:r>
          </a:p>
          <a:p>
            <a:r>
              <a:rPr lang="en-GB" sz="3600" b="1" dirty="0"/>
              <a:t>includes </a:t>
            </a:r>
            <a:r>
              <a:rPr lang="en-GB" sz="3600" b="1" i="1" dirty="0"/>
              <a:t>depreciation</a:t>
            </a:r>
            <a:r>
              <a:rPr lang="en-GB" sz="3600" b="1" dirty="0"/>
              <a:t>, which is </a:t>
            </a:r>
            <a:r>
              <a:rPr lang="en-GB" sz="3600" b="1" i="1" dirty="0"/>
              <a:t>not</a:t>
            </a:r>
            <a:r>
              <a:rPr lang="en-GB" sz="3600" b="1" dirty="0"/>
              <a:t> cash. </a:t>
            </a:r>
          </a:p>
          <a:p>
            <a:endParaRPr lang="en-GB" sz="3600" b="1" dirty="0"/>
          </a:p>
          <a:p>
            <a:r>
              <a:rPr lang="en-GB" sz="3600" b="1" dirty="0"/>
              <a:t>.....so the Income Statement looks at </a:t>
            </a:r>
            <a:r>
              <a:rPr lang="en-GB" sz="3600" b="1" i="1" dirty="0"/>
              <a:t>Profit</a:t>
            </a:r>
            <a:endParaRPr lang="en-GB" sz="3600" b="1" dirty="0"/>
          </a:p>
          <a:p>
            <a:r>
              <a:rPr lang="en-GB" sz="3600" b="1" dirty="0"/>
              <a:t>and the Cash Flow Statement looks at </a:t>
            </a:r>
            <a:r>
              <a:rPr lang="en-GB" sz="3600" b="1" i="1" dirty="0"/>
              <a:t>Cash</a:t>
            </a:r>
            <a:r>
              <a:rPr lang="en-GB" sz="3600" b="1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404664"/>
            <a:ext cx="7160230" cy="120032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/>
              <a:t>3.      The Cash Flow Statement or</a:t>
            </a:r>
          </a:p>
          <a:p>
            <a:r>
              <a:rPr lang="en-GB" sz="3600" b="1" dirty="0"/>
              <a:t>      Sources and Application of Funds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12" y="188640"/>
            <a:ext cx="8568952" cy="3528392"/>
          </a:xfrm>
          <a:prstGeom prst="rect">
            <a:avLst/>
          </a:prstGeom>
          <a:noFill/>
          <a:ln w="76200"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54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60648"/>
            <a:ext cx="86409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Just like the Income Statement, the </a:t>
            </a:r>
            <a:r>
              <a:rPr lang="en-GB" sz="3600" b="1" i="1" dirty="0"/>
              <a:t>Cash </a:t>
            </a:r>
          </a:p>
          <a:p>
            <a:r>
              <a:rPr lang="en-GB" sz="3600" b="1" i="1" dirty="0"/>
              <a:t>Flow Statement</a:t>
            </a:r>
            <a:r>
              <a:rPr lang="en-GB" sz="3600" b="1" dirty="0"/>
              <a:t> looks at the flow of cash, </a:t>
            </a:r>
          </a:p>
          <a:p>
            <a:r>
              <a:rPr lang="en-GB" sz="3600" b="1" dirty="0"/>
              <a:t>(or </a:t>
            </a:r>
            <a:r>
              <a:rPr lang="en-GB" sz="3600" b="1" i="1" dirty="0"/>
              <a:t>funds</a:t>
            </a:r>
            <a:r>
              <a:rPr lang="en-GB" sz="3600" b="1" dirty="0"/>
              <a:t>), in and out of the company </a:t>
            </a:r>
            <a:r>
              <a:rPr lang="en-GB" sz="3600" b="1" i="1" dirty="0"/>
              <a:t>over </a:t>
            </a:r>
          </a:p>
          <a:p>
            <a:r>
              <a:rPr lang="en-GB" sz="3600" b="1" i="1" dirty="0"/>
              <a:t>the company’s accounting year.</a:t>
            </a:r>
          </a:p>
          <a:p>
            <a:endParaRPr lang="en-GB" sz="3600" b="1" i="1" dirty="0"/>
          </a:p>
          <a:p>
            <a:r>
              <a:rPr lang="en-GB" sz="3600" b="1" dirty="0"/>
              <a:t>In practice, the content of the </a:t>
            </a:r>
            <a:r>
              <a:rPr lang="en-GB" sz="3600" b="1" i="1" dirty="0"/>
              <a:t>Cash Flow Statement</a:t>
            </a:r>
            <a:r>
              <a:rPr lang="en-GB" sz="3600" b="1" dirty="0"/>
              <a:t> can be quite complex but the structure is always the same....... </a:t>
            </a:r>
          </a:p>
          <a:p>
            <a:r>
              <a:rPr lang="en-GB" sz="3600" b="1" dirty="0"/>
              <a:t>........in simple terms the statement looks </a:t>
            </a:r>
          </a:p>
          <a:p>
            <a:r>
              <a:rPr lang="en-GB" sz="3600" b="1" dirty="0"/>
              <a:t>at the company’s </a:t>
            </a:r>
            <a:r>
              <a:rPr lang="en-GB" sz="3600" b="1" i="1" dirty="0"/>
              <a:t>net cash flow</a:t>
            </a:r>
            <a:r>
              <a:rPr lang="en-GB" sz="3600" b="1" dirty="0"/>
              <a:t>, (cash in </a:t>
            </a:r>
          </a:p>
          <a:p>
            <a:r>
              <a:rPr lang="en-GB" sz="3600" b="1" dirty="0"/>
              <a:t>less cash out), that arises from:			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6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6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6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6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6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6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55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60648"/>
            <a:ext cx="861806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i="1" u="sng" dirty="0"/>
              <a:t>1.   Operating Activities </a:t>
            </a:r>
            <a:r>
              <a:rPr lang="en-GB" sz="3600" b="1" dirty="0"/>
              <a:t>– that is,</a:t>
            </a:r>
          </a:p>
          <a:p>
            <a:r>
              <a:rPr lang="en-GB" sz="3600" b="1" dirty="0"/>
              <a:t>selling goods/services to customers.....</a:t>
            </a:r>
          </a:p>
          <a:p>
            <a:endParaRPr lang="en-GB" sz="3600" b="1" dirty="0"/>
          </a:p>
          <a:p>
            <a:r>
              <a:rPr lang="en-GB" sz="3600" b="1" dirty="0"/>
              <a:t>.....and the </a:t>
            </a:r>
            <a:r>
              <a:rPr lang="en-GB" sz="3600" b="1" i="1" dirty="0"/>
              <a:t>net cash flow</a:t>
            </a:r>
            <a:r>
              <a:rPr lang="en-GB" sz="3600" b="1" dirty="0"/>
              <a:t> that arises from</a:t>
            </a:r>
          </a:p>
          <a:p>
            <a:pPr marL="742950" indent="-742950">
              <a:buAutoNum type="arabicPeriod" startAt="2"/>
            </a:pPr>
            <a:r>
              <a:rPr lang="en-GB" sz="3600" b="1" i="1" u="sng" dirty="0"/>
              <a:t>Investing Activities </a:t>
            </a:r>
            <a:r>
              <a:rPr lang="en-GB" sz="3600" b="1" dirty="0"/>
              <a:t>– buying new</a:t>
            </a:r>
          </a:p>
          <a:p>
            <a:pPr marL="742950" indent="-742950"/>
            <a:r>
              <a:rPr lang="en-GB" sz="3600" b="1" dirty="0"/>
              <a:t>machinery, equipment, etc........</a:t>
            </a:r>
          </a:p>
          <a:p>
            <a:pPr marL="742950" indent="-742950"/>
            <a:endParaRPr lang="en-GB" sz="3600" b="1" dirty="0"/>
          </a:p>
          <a:p>
            <a:r>
              <a:rPr lang="en-GB" sz="3600" b="1" dirty="0"/>
              <a:t>.......and the </a:t>
            </a:r>
            <a:r>
              <a:rPr lang="en-GB" sz="3600" b="1" i="1" dirty="0"/>
              <a:t>net cash flow </a:t>
            </a:r>
            <a:r>
              <a:rPr lang="en-GB" sz="3600" b="1" dirty="0"/>
              <a:t>that arises from</a:t>
            </a:r>
          </a:p>
          <a:p>
            <a:r>
              <a:rPr lang="en-GB" sz="3600" b="1" i="1" u="sng" dirty="0"/>
              <a:t>3.    Financing Activities </a:t>
            </a:r>
            <a:r>
              <a:rPr lang="en-GB" sz="3600" b="1" dirty="0"/>
              <a:t>– money borrowed </a:t>
            </a:r>
          </a:p>
          <a:p>
            <a:r>
              <a:rPr lang="en-GB" sz="3600" b="1" dirty="0"/>
              <a:t>from the bank, interest paid on loans, </a:t>
            </a:r>
          </a:p>
          <a:p>
            <a:r>
              <a:rPr lang="en-GB" sz="3600" b="1" dirty="0"/>
              <a:t>dividends paid to shareholders, etc.		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8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800" decel="100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56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476672"/>
            <a:ext cx="864096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The net cash flows from </a:t>
            </a:r>
            <a:r>
              <a:rPr lang="en-GB" sz="3600" b="1" i="1" dirty="0"/>
              <a:t>operating</a:t>
            </a:r>
            <a:r>
              <a:rPr lang="en-GB" sz="3600" b="1" dirty="0"/>
              <a:t>, </a:t>
            </a:r>
            <a:r>
              <a:rPr lang="en-GB" sz="3600" b="1" i="1" dirty="0"/>
              <a:t>investing</a:t>
            </a:r>
            <a:r>
              <a:rPr lang="en-GB" sz="3600" b="1" dirty="0"/>
              <a:t> and </a:t>
            </a:r>
            <a:r>
              <a:rPr lang="en-GB" sz="3600" b="1" i="1" dirty="0"/>
              <a:t>financing </a:t>
            </a:r>
            <a:r>
              <a:rPr lang="en-GB" sz="3600" b="1" dirty="0"/>
              <a:t>activities are then all netted out, to give the company’s </a:t>
            </a:r>
            <a:r>
              <a:rPr lang="en-GB" sz="3600" b="1" i="1" dirty="0"/>
              <a:t>net increase or decrease in cash over the year</a:t>
            </a:r>
            <a:r>
              <a:rPr lang="en-GB" sz="3600" b="1" dirty="0"/>
              <a:t>.</a:t>
            </a:r>
          </a:p>
          <a:p>
            <a:endParaRPr lang="en-GB" sz="3600" b="1" dirty="0"/>
          </a:p>
          <a:p>
            <a:r>
              <a:rPr lang="en-GB" sz="3600" b="1" dirty="0"/>
              <a:t>In this way, the Cash Flow Statement helps to show: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 	where the cash has </a:t>
            </a:r>
            <a:r>
              <a:rPr lang="en-GB" sz="3600" b="1" i="1" dirty="0"/>
              <a:t>come from</a:t>
            </a:r>
            <a:r>
              <a:rPr lang="en-GB" sz="3600" b="1" dirty="0"/>
              <a:t>,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 	how the cash has been </a:t>
            </a:r>
            <a:r>
              <a:rPr lang="en-GB" sz="3600" b="1" i="1" dirty="0"/>
              <a:t>spent</a:t>
            </a:r>
            <a:r>
              <a:rPr lang="en-GB" sz="3600" b="1" dirty="0"/>
              <a:t>, and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 	the </a:t>
            </a:r>
            <a:r>
              <a:rPr lang="en-GB" sz="3600" b="1" i="1" dirty="0"/>
              <a:t>overall effect</a:t>
            </a:r>
            <a:r>
              <a:rPr lang="en-GB" sz="3600" b="1" dirty="0"/>
              <a:t> on the company’s net </a:t>
            </a:r>
          </a:p>
          <a:p>
            <a:r>
              <a:rPr lang="en-GB" sz="3600" b="1" dirty="0"/>
              <a:t>  	cash balance.                                            .                                          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6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6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accel="1000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57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3068960"/>
            <a:ext cx="2069797" cy="64633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Re-cap: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9792" y="260648"/>
            <a:ext cx="6160661" cy="618630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Cash Flow Statement:</a:t>
            </a:r>
          </a:p>
          <a:p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Profit ≠ Cash......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Matching/depreciation......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Income statement››››profit....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Cash flow statement››››cash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from Operating activities....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from Investing activities.....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from Financing activities.........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Come from?....gone to?......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Net effect on cash balances......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623731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43918" y="0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*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58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11560" y="1988840"/>
            <a:ext cx="7704856" cy="132343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b="1" dirty="0"/>
              <a:t>                    </a:t>
            </a:r>
          </a:p>
          <a:p>
            <a:r>
              <a:rPr lang="en-GB" sz="4000" b="1" dirty="0"/>
              <a:t>  Budgeting and Budgetary Control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59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51520" y="117693"/>
            <a:ext cx="8640960" cy="674030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/>
              <a:t>The annual budget lies at the heart of the company’s </a:t>
            </a:r>
            <a:r>
              <a:rPr lang="en-GB" sz="3600" b="1" i="1" dirty="0"/>
              <a:t>planning</a:t>
            </a:r>
            <a:r>
              <a:rPr lang="en-GB" sz="3600" b="1" dirty="0"/>
              <a:t> and </a:t>
            </a:r>
            <a:r>
              <a:rPr lang="en-GB" sz="3600" b="1" i="1" dirty="0"/>
              <a:t>financial control </a:t>
            </a:r>
            <a:r>
              <a:rPr lang="en-GB" sz="3600" b="1" dirty="0"/>
              <a:t>procedures.</a:t>
            </a:r>
          </a:p>
          <a:p>
            <a:endParaRPr lang="en-GB" sz="3600" b="1" dirty="0"/>
          </a:p>
          <a:p>
            <a:r>
              <a:rPr lang="en-GB" sz="3600" b="1" dirty="0"/>
              <a:t>The “</a:t>
            </a:r>
            <a:r>
              <a:rPr lang="en-GB" sz="3600" b="1" i="1" dirty="0"/>
              <a:t>budget</a:t>
            </a:r>
            <a:r>
              <a:rPr lang="en-GB" sz="3600" b="1" dirty="0"/>
              <a:t>” is a highly detailed plan of the</a:t>
            </a:r>
          </a:p>
          <a:p>
            <a:r>
              <a:rPr lang="en-GB" sz="3600" b="1" dirty="0"/>
              <a:t>company’s future financial plans…..</a:t>
            </a:r>
          </a:p>
          <a:p>
            <a:r>
              <a:rPr lang="en-GB" sz="3600" b="1" dirty="0"/>
              <a:t>....what income it is expecting to receive and when;</a:t>
            </a:r>
          </a:p>
          <a:p>
            <a:r>
              <a:rPr lang="en-GB" sz="3600" b="1" dirty="0"/>
              <a:t>….and what costs it is expecting to incur and when;</a:t>
            </a:r>
          </a:p>
          <a:p>
            <a:r>
              <a:rPr lang="en-GB" sz="3600" b="1" dirty="0"/>
              <a:t>….over the next 12 months or longer.           .</a:t>
            </a:r>
          </a:p>
          <a:p>
            <a:r>
              <a:rPr lang="en-GB" sz="3600" b="1" i="1" dirty="0"/>
              <a:t>									</a:t>
            </a:r>
            <a:endParaRPr lang="en-GB" sz="36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8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50" y="117693"/>
            <a:ext cx="859863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...and, as we shall see, at the CENTRE of all </a:t>
            </a:r>
          </a:p>
          <a:p>
            <a:r>
              <a:rPr lang="en-GB" sz="3600" b="1" dirty="0"/>
              <a:t>this decision making are the 3 Key Financial </a:t>
            </a:r>
          </a:p>
          <a:p>
            <a:r>
              <a:rPr lang="en-GB" sz="3600" b="1" dirty="0"/>
              <a:t>Accounting Statements:</a:t>
            </a:r>
          </a:p>
          <a:p>
            <a:endParaRPr lang="en-GB" sz="3600" b="1" dirty="0"/>
          </a:p>
          <a:p>
            <a:r>
              <a:rPr lang="en-GB" sz="3600" b="1" dirty="0"/>
              <a:t>1.	The </a:t>
            </a:r>
            <a:r>
              <a:rPr lang="en-GB" sz="3600" b="1" i="1" dirty="0"/>
              <a:t>Income Statement</a:t>
            </a:r>
            <a:r>
              <a:rPr lang="en-GB" sz="3600" b="1" dirty="0"/>
              <a:t> or </a:t>
            </a:r>
          </a:p>
          <a:p>
            <a:pPr marL="742950" indent="-742950"/>
            <a:r>
              <a:rPr lang="en-GB" sz="3600" b="1" dirty="0"/>
              <a:t>		</a:t>
            </a:r>
            <a:r>
              <a:rPr lang="en-GB" sz="3600" b="1" i="1" dirty="0"/>
              <a:t>Profit and Loss</a:t>
            </a:r>
            <a:r>
              <a:rPr lang="en-GB" sz="3600" b="1" dirty="0"/>
              <a:t> </a:t>
            </a:r>
            <a:r>
              <a:rPr lang="en-GB" sz="3600" b="1" i="1" dirty="0"/>
              <a:t>Account</a:t>
            </a:r>
            <a:r>
              <a:rPr lang="en-GB" sz="3600" b="1" dirty="0"/>
              <a:t>,</a:t>
            </a:r>
          </a:p>
          <a:p>
            <a:pPr marL="742950" indent="-742950"/>
            <a:endParaRPr lang="en-GB" sz="3600" b="1" dirty="0"/>
          </a:p>
          <a:p>
            <a:r>
              <a:rPr lang="en-GB" sz="3600" b="1" dirty="0"/>
              <a:t>2. 	The </a:t>
            </a:r>
            <a:r>
              <a:rPr lang="en-GB" sz="3600" b="1" i="1" dirty="0"/>
              <a:t>Balance Sheet</a:t>
            </a:r>
            <a:r>
              <a:rPr lang="en-GB" sz="3600" b="1" dirty="0"/>
              <a:t> or </a:t>
            </a:r>
          </a:p>
          <a:p>
            <a:r>
              <a:rPr lang="en-GB" sz="3600" b="1" dirty="0"/>
              <a:t>	</a:t>
            </a:r>
            <a:r>
              <a:rPr lang="en-GB" sz="3600" b="1" i="1" dirty="0"/>
              <a:t>Statement of Financial Position</a:t>
            </a:r>
            <a:r>
              <a:rPr lang="en-GB" sz="3600" b="1" dirty="0"/>
              <a:t>, and</a:t>
            </a:r>
          </a:p>
          <a:p>
            <a:endParaRPr lang="en-GB" sz="3600" b="1" dirty="0"/>
          </a:p>
          <a:p>
            <a:pPr marL="742950" indent="-742950">
              <a:buAutoNum type="arabicPeriod" startAt="3"/>
            </a:pPr>
            <a:r>
              <a:rPr lang="en-GB" sz="3600" b="1" dirty="0"/>
              <a:t>The </a:t>
            </a:r>
            <a:r>
              <a:rPr lang="en-GB" sz="3600" b="1" i="1" dirty="0"/>
              <a:t>Cash Flow Statement</a:t>
            </a:r>
            <a:r>
              <a:rPr lang="en-GB" sz="3600" b="1" dirty="0"/>
              <a:t> or</a:t>
            </a:r>
          </a:p>
          <a:p>
            <a:pPr marL="742950" indent="-742950"/>
            <a:r>
              <a:rPr lang="en-GB" sz="3600" b="1" dirty="0"/>
              <a:t>	 </a:t>
            </a:r>
            <a:r>
              <a:rPr lang="en-GB" sz="3600" b="1" i="1" dirty="0"/>
              <a:t>Sources and Applications of Cash......</a:t>
            </a:r>
            <a:r>
              <a:rPr lang="en-GB" sz="3600" b="1" dirty="0"/>
              <a:t>   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60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73018" y="476672"/>
            <a:ext cx="848713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budgeting process is used for.....</a:t>
            </a:r>
          </a:p>
          <a:p>
            <a:endParaRPr lang="en-GB" sz="3600" b="1" dirty="0"/>
          </a:p>
          <a:p>
            <a:pPr marL="514350" indent="-514350">
              <a:buAutoNum type="arabicPeriod"/>
            </a:pPr>
            <a:r>
              <a:rPr lang="en-GB" sz="3600" b="1" dirty="0"/>
              <a:t>For </a:t>
            </a:r>
            <a:r>
              <a:rPr lang="en-GB" sz="3600" b="1" i="1" dirty="0"/>
              <a:t>planning</a:t>
            </a:r>
            <a:r>
              <a:rPr lang="en-GB" sz="3600" b="1" dirty="0"/>
              <a:t>, forward thinking and </a:t>
            </a:r>
          </a:p>
          <a:p>
            <a:r>
              <a:rPr lang="en-GB" sz="3600" b="1" dirty="0"/>
              <a:t>     identification of future problems.</a:t>
            </a:r>
          </a:p>
          <a:p>
            <a:pPr marL="514350" indent="-514350">
              <a:buAutoNum type="arabicPeriod" startAt="2"/>
            </a:pPr>
            <a:r>
              <a:rPr lang="en-GB" sz="3600" b="1" dirty="0"/>
              <a:t>To </a:t>
            </a:r>
            <a:r>
              <a:rPr lang="en-GB" sz="3600" b="1" i="1" dirty="0"/>
              <a:t>co-ordinate</a:t>
            </a:r>
            <a:r>
              <a:rPr lang="en-GB" sz="3600" b="1" dirty="0"/>
              <a:t> the company’s activities.</a:t>
            </a:r>
          </a:p>
          <a:p>
            <a:pPr marL="514350" indent="-514350">
              <a:buAutoNum type="arabicPeriod" startAt="2"/>
            </a:pPr>
            <a:r>
              <a:rPr lang="en-GB" sz="3600" b="1" dirty="0"/>
              <a:t>To structure a system of management </a:t>
            </a:r>
          </a:p>
          <a:p>
            <a:pPr marL="514350" indent="-514350"/>
            <a:r>
              <a:rPr lang="en-GB" sz="3600" b="1" dirty="0"/>
              <a:t>      </a:t>
            </a:r>
            <a:r>
              <a:rPr lang="en-GB" sz="3600" b="1" i="1" dirty="0"/>
              <a:t>authorization</a:t>
            </a:r>
            <a:r>
              <a:rPr lang="en-GB" sz="3600" b="1" dirty="0"/>
              <a:t>.</a:t>
            </a:r>
          </a:p>
          <a:p>
            <a:pPr marL="514350" indent="-514350">
              <a:buAutoNum type="arabicPeriod" startAt="4"/>
            </a:pPr>
            <a:r>
              <a:rPr lang="en-GB" sz="3600" b="1" dirty="0"/>
              <a:t>To </a:t>
            </a:r>
            <a:r>
              <a:rPr lang="en-GB" sz="3600" b="1" i="1" dirty="0"/>
              <a:t>communicate</a:t>
            </a:r>
            <a:r>
              <a:rPr lang="en-GB" sz="3600" b="1" dirty="0"/>
              <a:t> the company’s plans to </a:t>
            </a:r>
          </a:p>
          <a:p>
            <a:r>
              <a:rPr lang="en-GB" sz="3600" b="1" dirty="0"/>
              <a:t>     all employees.</a:t>
            </a:r>
          </a:p>
          <a:p>
            <a:pPr marL="514350" indent="-514350">
              <a:buAutoNum type="arabicPeriod" startAt="5"/>
            </a:pPr>
            <a:r>
              <a:rPr lang="en-GB" sz="3600" b="1" dirty="0"/>
              <a:t>To (help) </a:t>
            </a:r>
            <a:r>
              <a:rPr lang="en-GB" sz="3600" b="1" i="1" dirty="0"/>
              <a:t>motivate</a:t>
            </a:r>
            <a:r>
              <a:rPr lang="en-GB" sz="3600" b="1" dirty="0"/>
              <a:t>, </a:t>
            </a:r>
            <a:r>
              <a:rPr lang="en-GB" sz="3600" b="1" i="1" dirty="0"/>
              <a:t>control</a:t>
            </a:r>
            <a:r>
              <a:rPr lang="en-GB" sz="3600" b="1" dirty="0"/>
              <a:t> and </a:t>
            </a:r>
            <a:r>
              <a:rPr lang="en-GB" sz="3600" b="1" i="1" dirty="0"/>
              <a:t>evaluate</a:t>
            </a:r>
            <a:r>
              <a:rPr lang="en-GB" sz="3600" b="1" dirty="0"/>
              <a:t> </a:t>
            </a:r>
          </a:p>
          <a:p>
            <a:pPr marL="514350" indent="-514350"/>
            <a:r>
              <a:rPr lang="en-GB" sz="3600" b="1" dirty="0"/>
              <a:t>      employee performance.                           </a:t>
            </a:r>
            <a:r>
              <a:rPr lang="en-GB" sz="3200" b="1" dirty="0"/>
              <a:t>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61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79512" y="476672"/>
            <a:ext cx="87129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i="1" dirty="0">
              <a:solidFill>
                <a:srgbClr val="FF0000"/>
              </a:solidFill>
            </a:endParaRPr>
          </a:p>
          <a:p>
            <a:endParaRPr lang="en-GB" sz="3600" b="1" i="1" dirty="0">
              <a:solidFill>
                <a:srgbClr val="FF0000"/>
              </a:solidFill>
            </a:endParaRPr>
          </a:p>
          <a:p>
            <a:r>
              <a:rPr lang="en-GB" sz="3600" b="1" i="1" dirty="0"/>
              <a:t>Financial control </a:t>
            </a:r>
            <a:r>
              <a:rPr lang="en-GB" sz="3600" b="1" dirty="0"/>
              <a:t>is exercised by a month-by-month comparison of </a:t>
            </a:r>
            <a:r>
              <a:rPr lang="en-GB" sz="3600" b="1" i="1" dirty="0"/>
              <a:t>planned versus actual </a:t>
            </a:r>
            <a:r>
              <a:rPr lang="en-GB" sz="3600" b="1" dirty="0"/>
              <a:t>budgeted</a:t>
            </a:r>
            <a:r>
              <a:rPr lang="en-GB" sz="3600" b="1" i="1" dirty="0"/>
              <a:t> </a:t>
            </a:r>
            <a:r>
              <a:rPr lang="en-GB" sz="3600" b="1" dirty="0"/>
              <a:t>figures and....</a:t>
            </a:r>
          </a:p>
          <a:p>
            <a:endParaRPr lang="en-GB" sz="3600" b="1" dirty="0"/>
          </a:p>
          <a:p>
            <a:r>
              <a:rPr lang="en-GB" sz="3600" b="1" dirty="0"/>
              <a:t>....if necessary, by updating and adjusting the original </a:t>
            </a:r>
            <a:r>
              <a:rPr lang="en-GB" sz="3600" b="1" i="1" dirty="0"/>
              <a:t>MASTER BUDGET </a:t>
            </a:r>
            <a:r>
              <a:rPr lang="en-GB" sz="3600" b="1" dirty="0"/>
              <a:t>– into what is called a </a:t>
            </a:r>
            <a:r>
              <a:rPr lang="en-GB" sz="3600" b="1" i="1" dirty="0"/>
              <a:t>FLEXIBLE BUDGET </a:t>
            </a:r>
            <a:r>
              <a:rPr lang="en-GB" sz="3600" b="1" dirty="0"/>
              <a:t>– as events unfold and situations change.                                       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548680"/>
            <a:ext cx="3345275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/>
              <a:t>In particular.......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62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628800"/>
            <a:ext cx="861806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b="1" dirty="0"/>
              <a:t>Make your key </a:t>
            </a:r>
            <a:r>
              <a:rPr lang="en-GB" sz="3600" b="1" i="1" dirty="0"/>
              <a:t>assumptions</a:t>
            </a:r>
            <a:r>
              <a:rPr lang="en-GB" sz="3600" b="1" dirty="0"/>
              <a:t> about the </a:t>
            </a:r>
          </a:p>
          <a:p>
            <a:pPr marL="742950" indent="-742950"/>
            <a:r>
              <a:rPr lang="en-GB" sz="3600" b="1" dirty="0"/>
              <a:t>	future business environment.....</a:t>
            </a:r>
          </a:p>
          <a:p>
            <a:pPr marL="742950" indent="-742950"/>
            <a:r>
              <a:rPr lang="en-GB" sz="3600" b="1" dirty="0"/>
              <a:t>	</a:t>
            </a:r>
          </a:p>
          <a:p>
            <a:pPr marL="742950" indent="-742950"/>
            <a:r>
              <a:rPr lang="en-GB" sz="3600" b="1" dirty="0"/>
              <a:t>				inflation rates, </a:t>
            </a:r>
          </a:p>
          <a:p>
            <a:pPr marL="742950" indent="-742950"/>
            <a:r>
              <a:rPr lang="en-GB" sz="3600" b="1" dirty="0"/>
              <a:t>				exchange rates, </a:t>
            </a:r>
          </a:p>
          <a:p>
            <a:pPr marL="742950" indent="-742950"/>
            <a:r>
              <a:rPr lang="en-GB" sz="3600" b="1" dirty="0"/>
              <a:t>				competitor activity, </a:t>
            </a:r>
          </a:p>
          <a:p>
            <a:pPr marL="742950" indent="-742950"/>
            <a:r>
              <a:rPr lang="en-GB" sz="3600" b="1" dirty="0"/>
              <a:t>				market growth, </a:t>
            </a:r>
          </a:p>
          <a:p>
            <a:pPr marL="742950" indent="-742950"/>
            <a:r>
              <a:rPr lang="en-GB" sz="3600" b="1" dirty="0"/>
              <a:t>				economic conditions,</a:t>
            </a:r>
          </a:p>
          <a:p>
            <a:pPr marL="742950" indent="-742950"/>
            <a:r>
              <a:rPr lang="en-GB" sz="3600" b="1" dirty="0"/>
              <a:t>				new product introductions.	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88640"/>
            <a:ext cx="7732373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/>
              <a:t>How is the Master Budget constructed?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4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5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63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88640"/>
            <a:ext cx="892616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 startAt="2"/>
            </a:pPr>
            <a:r>
              <a:rPr lang="en-GB" sz="3600" b="1" dirty="0"/>
              <a:t>Determine the company’s </a:t>
            </a:r>
            <a:r>
              <a:rPr lang="en-GB" sz="3600" b="1" i="1" dirty="0"/>
              <a:t>objectives</a:t>
            </a:r>
            <a:r>
              <a:rPr lang="en-GB" sz="3600" b="1" dirty="0"/>
              <a:t> and</a:t>
            </a:r>
          </a:p>
          <a:p>
            <a:pPr marL="742950" indent="-742950"/>
            <a:r>
              <a:rPr lang="en-GB" sz="3600" b="1" dirty="0"/>
              <a:t>       the time-frame for achieving them.</a:t>
            </a:r>
          </a:p>
          <a:p>
            <a:pPr marL="742950" indent="-742950"/>
            <a:endParaRPr lang="en-GB" sz="3600" b="1" dirty="0"/>
          </a:p>
          <a:p>
            <a:pPr marL="742950" indent="-742950">
              <a:buAutoNum type="arabicPeriod" startAt="3"/>
            </a:pPr>
            <a:r>
              <a:rPr lang="en-GB" sz="3600" b="1" dirty="0"/>
              <a:t>Identify the </a:t>
            </a:r>
            <a:r>
              <a:rPr lang="en-GB" sz="3600" b="1" i="1" dirty="0"/>
              <a:t>key business constraints </a:t>
            </a:r>
          </a:p>
          <a:p>
            <a:pPr marL="742950" indent="-742950"/>
            <a:r>
              <a:rPr lang="en-GB" sz="3600" b="1" dirty="0"/>
              <a:t>	concerning production capacity, human </a:t>
            </a:r>
          </a:p>
          <a:p>
            <a:pPr marL="742950" indent="-742950"/>
            <a:r>
              <a:rPr lang="en-GB" sz="3600" b="1" dirty="0"/>
              <a:t>	resources, raw material resources, </a:t>
            </a:r>
          </a:p>
          <a:p>
            <a:pPr marL="742950" indent="-742950"/>
            <a:r>
              <a:rPr lang="en-GB" sz="3600" b="1" dirty="0"/>
              <a:t>	financial resources.</a:t>
            </a:r>
          </a:p>
          <a:p>
            <a:pPr marL="742950" indent="-742950"/>
            <a:endParaRPr lang="en-GB" sz="3600" b="1" dirty="0"/>
          </a:p>
          <a:p>
            <a:pPr marL="742950" indent="-742950">
              <a:buAutoNum type="arabicPeriod" startAt="4"/>
            </a:pPr>
            <a:r>
              <a:rPr lang="en-GB" sz="3600" b="1" dirty="0"/>
              <a:t>...and then construct the sales forecast – </a:t>
            </a:r>
          </a:p>
          <a:p>
            <a:pPr marL="742950" indent="-742950"/>
            <a:r>
              <a:rPr lang="en-GB" sz="3600" b="1" dirty="0"/>
              <a:t>       the Sales Budget. Get this wrong and all </a:t>
            </a:r>
          </a:p>
          <a:p>
            <a:pPr marL="742950" indent="-742950"/>
            <a:r>
              <a:rPr lang="en-GB" sz="3600" b="1" dirty="0"/>
              <a:t>       the other budgets will be wrong as well.  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64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07504" y="548680"/>
            <a:ext cx="9071394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There are </a:t>
            </a:r>
            <a:r>
              <a:rPr lang="en-GB" sz="3600" b="1" i="1" dirty="0"/>
              <a:t>two</a:t>
            </a:r>
            <a:r>
              <a:rPr lang="en-GB" sz="3600" b="1" dirty="0"/>
              <a:t> possible approaches to the</a:t>
            </a:r>
          </a:p>
          <a:p>
            <a:r>
              <a:rPr lang="en-GB" sz="3600" b="1" dirty="0"/>
              <a:t>construction of the sales budget.....</a:t>
            </a:r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 err="1"/>
              <a:t>i</a:t>
            </a:r>
            <a:r>
              <a:rPr lang="en-GB" sz="3600" b="1" dirty="0"/>
              <a:t>)   Make a general economic forecast, then...</a:t>
            </a:r>
          </a:p>
          <a:p>
            <a:r>
              <a:rPr lang="en-GB" sz="3600" b="1" dirty="0"/>
              <a:t>ii)  Make a specific industry sales forecast, </a:t>
            </a:r>
          </a:p>
          <a:p>
            <a:r>
              <a:rPr lang="en-GB" sz="3600" b="1" dirty="0"/>
              <a:t>iii) Make a detailed company sales forecast,</a:t>
            </a:r>
          </a:p>
          <a:p>
            <a:r>
              <a:rPr lang="en-GB" sz="3600" b="1" dirty="0"/>
              <a:t>iv) Make highly detailed Divisional sales</a:t>
            </a:r>
          </a:p>
          <a:p>
            <a:r>
              <a:rPr lang="en-GB" sz="3600" b="1" dirty="0"/>
              <a:t>     forecasts, then finally…...</a:t>
            </a:r>
          </a:p>
          <a:p>
            <a:r>
              <a:rPr lang="en-GB" sz="3600" b="1" dirty="0"/>
              <a:t>v) Make “</a:t>
            </a:r>
            <a:r>
              <a:rPr lang="en-GB" sz="3600" b="1" i="1" dirty="0"/>
              <a:t>micro detailed</a:t>
            </a:r>
            <a:r>
              <a:rPr lang="en-GB" sz="3600" b="1" dirty="0"/>
              <a:t>” Operating Unit sales </a:t>
            </a:r>
          </a:p>
          <a:p>
            <a:r>
              <a:rPr lang="en-GB" sz="3600" b="1" dirty="0"/>
              <a:t>     forecasts.     						 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3688" y="1916832"/>
            <a:ext cx="5383846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i="1" dirty="0">
                <a:solidFill>
                  <a:srgbClr val="FF0000"/>
                </a:solidFill>
              </a:rPr>
              <a:t>   </a:t>
            </a:r>
            <a:r>
              <a:rPr lang="en-GB" sz="3600" b="1" i="1" dirty="0"/>
              <a:t>1. Top Down Budgeting</a:t>
            </a:r>
            <a:r>
              <a:rPr lang="en-GB" sz="3600" b="1" dirty="0"/>
              <a:t>:  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65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79512" y="260648"/>
            <a:ext cx="8969058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3600" b="1" dirty="0"/>
          </a:p>
          <a:p>
            <a:r>
              <a:rPr lang="en-GB" sz="3600" b="1" dirty="0" err="1"/>
              <a:t>i</a:t>
            </a:r>
            <a:r>
              <a:rPr lang="en-GB" sz="3600" b="1" dirty="0"/>
              <a:t>)  Make Operating Unit sales forecasts, </a:t>
            </a:r>
          </a:p>
          <a:p>
            <a:r>
              <a:rPr lang="en-GB" sz="3600" b="1" dirty="0"/>
              <a:t>     aggregated to....</a:t>
            </a:r>
          </a:p>
          <a:p>
            <a:r>
              <a:rPr lang="en-GB" sz="3600" b="1" dirty="0"/>
              <a:t>ii) Make Divisional sales forecasts, </a:t>
            </a:r>
          </a:p>
          <a:p>
            <a:r>
              <a:rPr lang="en-GB" sz="3600" b="1" dirty="0"/>
              <a:t>     aggregated to....</a:t>
            </a:r>
          </a:p>
          <a:p>
            <a:r>
              <a:rPr lang="en-GB" sz="3600" b="1" dirty="0"/>
              <a:t>iii) Make Company-wide sales forecast.</a:t>
            </a:r>
          </a:p>
          <a:p>
            <a:endParaRPr lang="en-GB" sz="3600" b="1" dirty="0"/>
          </a:p>
          <a:p>
            <a:r>
              <a:rPr lang="en-GB" sz="3600" b="1" dirty="0"/>
              <a:t>Top-Down is used when a company’s sales are</a:t>
            </a:r>
          </a:p>
          <a:p>
            <a:r>
              <a:rPr lang="en-GB" sz="3600" b="1" dirty="0"/>
              <a:t>strongly affected by </a:t>
            </a:r>
            <a:r>
              <a:rPr lang="en-GB" sz="3600" b="1" i="1" dirty="0"/>
              <a:t>general economic </a:t>
            </a:r>
          </a:p>
          <a:p>
            <a:r>
              <a:rPr lang="en-GB" sz="3600" b="1" i="1" dirty="0"/>
              <a:t>conditions</a:t>
            </a:r>
            <a:r>
              <a:rPr lang="en-GB" sz="3600" b="1" dirty="0"/>
              <a:t>.</a:t>
            </a:r>
          </a:p>
          <a:p>
            <a:r>
              <a:rPr lang="en-GB" sz="3600" b="1" dirty="0"/>
              <a:t>Bottom-up is used the company’s sales are</a:t>
            </a:r>
          </a:p>
          <a:p>
            <a:r>
              <a:rPr lang="en-GB" sz="3600" b="1" dirty="0"/>
              <a:t>mainly affected by </a:t>
            </a:r>
            <a:r>
              <a:rPr lang="en-GB" sz="3600" b="1" i="1" dirty="0"/>
              <a:t>local conditions/factors</a:t>
            </a:r>
            <a:r>
              <a:rPr lang="en-GB" sz="3600" b="1" dirty="0"/>
              <a:t>.  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116632"/>
            <a:ext cx="5499904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   </a:t>
            </a:r>
            <a:r>
              <a:rPr lang="en-GB" sz="3600" b="1" dirty="0"/>
              <a:t>2.  Bottom-up Budgeting  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66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39553" y="260648"/>
            <a:ext cx="684076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/>
              <a:t>Now, back to.....how is the Master Budget constructed?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844824"/>
            <a:ext cx="916116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/>
            <a:r>
              <a:rPr lang="en-GB" sz="3600" b="1" dirty="0"/>
              <a:t>5.	Make detailed financial estimates of both</a:t>
            </a:r>
          </a:p>
          <a:p>
            <a:r>
              <a:rPr lang="en-GB" sz="3600" b="1" dirty="0"/>
              <a:t>       income and expenditure....... negotiate / </a:t>
            </a:r>
          </a:p>
          <a:p>
            <a:r>
              <a:rPr lang="en-GB" sz="3600" b="1" dirty="0"/>
              <a:t>       co-ordinate / review and agree all budgets </a:t>
            </a:r>
          </a:p>
          <a:p>
            <a:r>
              <a:rPr lang="en-GB" sz="3600" b="1" dirty="0"/>
              <a:t>       with the management team.	</a:t>
            </a:r>
          </a:p>
          <a:p>
            <a:endParaRPr lang="en-GB" sz="3600" b="1" dirty="0"/>
          </a:p>
          <a:p>
            <a:pPr marL="742950" indent="-742950"/>
            <a:r>
              <a:rPr lang="en-GB" sz="3600" b="1" dirty="0"/>
              <a:t>6.	Delegate </a:t>
            </a:r>
            <a:r>
              <a:rPr lang="en-GB" sz="3600" b="1" i="1" dirty="0"/>
              <a:t>specific responsibilities</a:t>
            </a:r>
            <a:r>
              <a:rPr lang="en-GB" sz="3600" b="1" i="1" dirty="0">
                <a:solidFill>
                  <a:srgbClr val="7030A0"/>
                </a:solidFill>
              </a:rPr>
              <a:t> </a:t>
            </a:r>
            <a:r>
              <a:rPr lang="en-GB" sz="3600" b="1" dirty="0"/>
              <a:t>for</a:t>
            </a:r>
          </a:p>
          <a:p>
            <a:pPr marL="742950" indent="-742950"/>
            <a:r>
              <a:rPr lang="en-GB" sz="3600" b="1" dirty="0"/>
              <a:t>       budget achievement, to individual</a:t>
            </a:r>
          </a:p>
          <a:p>
            <a:pPr marL="742950" indent="-742950"/>
            <a:r>
              <a:rPr lang="en-GB" sz="3600" b="1" dirty="0"/>
              <a:t>       managers.							.</a:t>
            </a:r>
          </a:p>
        </p:txBody>
      </p:sp>
    </p:spTree>
  </p:cSld>
  <p:clrMapOvr>
    <a:masterClrMapping/>
  </p:clrMapOvr>
  <p:transition spd="slow">
    <p:pull dir="d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67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79512" y="117693"/>
            <a:ext cx="89644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endParaRPr lang="en-GB" sz="3600" b="1" dirty="0"/>
          </a:p>
          <a:p>
            <a:pPr marL="514350" indent="-514350"/>
            <a:r>
              <a:rPr lang="en-GB" sz="3600" b="1" dirty="0"/>
              <a:t>7.	  Continually </a:t>
            </a:r>
            <a:r>
              <a:rPr lang="en-GB" sz="3600" b="1" i="1" dirty="0"/>
              <a:t>monitor</a:t>
            </a:r>
            <a:r>
              <a:rPr lang="en-GB" sz="3600" b="1" dirty="0"/>
              <a:t> actual performance     </a:t>
            </a:r>
          </a:p>
          <a:p>
            <a:pPr marL="514350" indent="-514350"/>
            <a:r>
              <a:rPr lang="en-GB" sz="3600" b="1" dirty="0"/>
              <a:t>	  and compare with budgeted figures.</a:t>
            </a:r>
          </a:p>
          <a:p>
            <a:pPr marL="514350" indent="-514350"/>
            <a:endParaRPr lang="en-GB" sz="3600" b="1" dirty="0"/>
          </a:p>
          <a:p>
            <a:pPr marL="742950" indent="-742950"/>
            <a:r>
              <a:rPr lang="en-GB" sz="3600" b="1" dirty="0"/>
              <a:t>8.	Analyse “budget versus actual” variances</a:t>
            </a:r>
          </a:p>
          <a:p>
            <a:pPr marL="742950" indent="-742950"/>
            <a:r>
              <a:rPr lang="en-GB" sz="3600" b="1" dirty="0"/>
              <a:t>	to understand their causes, and finally,</a:t>
            </a:r>
          </a:p>
          <a:p>
            <a:pPr marL="742950" indent="-742950"/>
            <a:endParaRPr lang="en-GB" sz="3600" b="1" dirty="0"/>
          </a:p>
          <a:p>
            <a:pPr marL="514350" indent="-514350"/>
            <a:r>
              <a:rPr lang="en-GB" sz="3600" b="1" dirty="0"/>
              <a:t>9.	  Take remedial action where necessary and </a:t>
            </a:r>
          </a:p>
          <a:p>
            <a:pPr marL="514350" indent="-514350"/>
            <a:r>
              <a:rPr lang="en-GB" sz="3600" b="1" dirty="0"/>
              <a:t>       “flex” the original master budget to allow</a:t>
            </a:r>
          </a:p>
          <a:p>
            <a:pPr marL="514350" indent="-514350"/>
            <a:r>
              <a:rPr lang="en-GB" sz="3600" b="1" dirty="0"/>
              <a:t>	   for unexpected business conditions.         .       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68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404664"/>
            <a:ext cx="1723549" cy="64633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Re-cap: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88640"/>
            <a:ext cx="8610049" cy="618630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                     Budgets are used for: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		     	 Planning,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                   	 Co-ordinating,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                   	 Authorization,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                   	Communication,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                    	Motivate/Control/Evaluate.</a:t>
            </a:r>
          </a:p>
          <a:p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Two approaches to the Sales Budget: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			Top-Down, or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			Bottom-Up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									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69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620688"/>
            <a:ext cx="1505540" cy="64633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and.....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476672"/>
            <a:ext cx="8883842" cy="563231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                    Budget construction:</a:t>
            </a:r>
          </a:p>
          <a:p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		     Make Assumptions,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		     Specify Objectives,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		     Identify Constraints,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		     Agree Financial forecasts,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		     Delegate responsibilities,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		     Continuously Monitor,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		     Compare budget versus actual,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		     and “Flex”.......if need be.          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9294"/>
            <a:ext cx="8893012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Accountants all </a:t>
            </a:r>
            <a:r>
              <a:rPr lang="en-GB" sz="3200" b="1" i="1" dirty="0"/>
              <a:t>produce</a:t>
            </a:r>
            <a:r>
              <a:rPr lang="en-GB" sz="3200" b="1" dirty="0"/>
              <a:t> or </a:t>
            </a:r>
            <a:r>
              <a:rPr lang="en-GB" sz="3200" b="1" i="1" dirty="0"/>
              <a:t>use</a:t>
            </a:r>
            <a:r>
              <a:rPr lang="en-GB" sz="3200" b="1" dirty="0"/>
              <a:t> </a:t>
            </a:r>
            <a:r>
              <a:rPr lang="en-GB" sz="3200" b="1" i="1" dirty="0"/>
              <a:t>financial data</a:t>
            </a:r>
            <a:r>
              <a:rPr lang="en-GB" sz="3200" b="1" dirty="0"/>
              <a:t>/</a:t>
            </a:r>
          </a:p>
          <a:p>
            <a:r>
              <a:rPr lang="en-GB" sz="3200" b="1" i="1" dirty="0"/>
              <a:t>information</a:t>
            </a:r>
            <a:r>
              <a:rPr lang="en-GB" sz="3200" b="1" dirty="0"/>
              <a:t> which is needed by anyone – inside or</a:t>
            </a:r>
          </a:p>
          <a:p>
            <a:r>
              <a:rPr lang="en-GB" sz="3200" b="1" dirty="0"/>
              <a:t>outside the company - with an interest in what the </a:t>
            </a:r>
          </a:p>
          <a:p>
            <a:r>
              <a:rPr lang="en-GB" sz="3200" b="1" dirty="0"/>
              <a:t>company does and/or how it does it – the </a:t>
            </a:r>
          </a:p>
          <a:p>
            <a:r>
              <a:rPr lang="en-GB" sz="3200" b="1" dirty="0"/>
              <a:t>company’s </a:t>
            </a:r>
            <a:r>
              <a:rPr lang="en-GB" sz="3200" b="1" i="1" dirty="0"/>
              <a:t>STAKEHOLDERS </a:t>
            </a:r>
            <a:r>
              <a:rPr lang="en-GB" sz="3200" b="1" dirty="0"/>
              <a:t>who are:</a:t>
            </a:r>
          </a:p>
          <a:p>
            <a:endParaRPr lang="en-GB" sz="3200" b="1" dirty="0"/>
          </a:p>
          <a:p>
            <a:pPr lvl="1">
              <a:buFont typeface="Arial" pitchFamily="34" charset="0"/>
              <a:buChar char="•"/>
            </a:pPr>
            <a:r>
              <a:rPr lang="en-GB" sz="3200" b="1" dirty="0"/>
              <a:t> Government/tax authorities</a:t>
            </a:r>
          </a:p>
          <a:p>
            <a:pPr lvl="1">
              <a:buFont typeface="Arial" pitchFamily="34" charset="0"/>
              <a:buChar char="•"/>
            </a:pPr>
            <a:r>
              <a:rPr lang="en-GB" sz="3200" b="1" dirty="0"/>
              <a:t> Owners/Investors</a:t>
            </a:r>
          </a:p>
          <a:p>
            <a:pPr lvl="1">
              <a:buFont typeface="Arial" pitchFamily="34" charset="0"/>
              <a:buChar char="•"/>
            </a:pPr>
            <a:r>
              <a:rPr lang="en-GB" sz="3200" b="1" dirty="0"/>
              <a:t> Lenders </a:t>
            </a:r>
          </a:p>
          <a:p>
            <a:pPr lvl="1">
              <a:buFont typeface="Arial" pitchFamily="34" charset="0"/>
              <a:buChar char="•"/>
            </a:pPr>
            <a:r>
              <a:rPr lang="en-GB" sz="3200" b="1" dirty="0"/>
              <a:t> Managers</a:t>
            </a:r>
          </a:p>
          <a:p>
            <a:pPr lvl="1">
              <a:buFont typeface="Arial" pitchFamily="34" charset="0"/>
              <a:buChar char="•"/>
            </a:pPr>
            <a:r>
              <a:rPr lang="en-GB" sz="3200" b="1" dirty="0"/>
              <a:t> Employees</a:t>
            </a:r>
          </a:p>
          <a:p>
            <a:pPr lvl="1">
              <a:buFont typeface="Arial" pitchFamily="34" charset="0"/>
              <a:buChar char="•"/>
            </a:pPr>
            <a:r>
              <a:rPr lang="en-GB" sz="3200" b="1" dirty="0"/>
              <a:t> Suppliers</a:t>
            </a:r>
          </a:p>
          <a:p>
            <a:pPr lvl="1">
              <a:buFont typeface="Arial" pitchFamily="34" charset="0"/>
              <a:buChar char="•"/>
            </a:pPr>
            <a:r>
              <a:rPr lang="en-GB" sz="3200" b="1" dirty="0"/>
              <a:t> Customers</a:t>
            </a:r>
          </a:p>
          <a:p>
            <a:pPr lvl="1">
              <a:buFont typeface="Arial" pitchFamily="34" charset="0"/>
              <a:buChar char="•"/>
            </a:pPr>
            <a:r>
              <a:rPr lang="en-GB" sz="3200" b="1" dirty="0"/>
              <a:t> and the Community......                                      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70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23528" y="332656"/>
            <a:ext cx="902266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 </a:t>
            </a:r>
          </a:p>
          <a:p>
            <a:endParaRPr lang="en-GB" sz="3600" b="1" i="1" dirty="0">
              <a:solidFill>
                <a:srgbClr val="FF0000"/>
              </a:solidFill>
            </a:endParaRPr>
          </a:p>
          <a:p>
            <a:endParaRPr lang="en-GB" sz="3600" b="1" i="1" dirty="0"/>
          </a:p>
          <a:p>
            <a:r>
              <a:rPr lang="en-GB" sz="3600" b="1" i="1" dirty="0"/>
              <a:t>...which </a:t>
            </a:r>
            <a:r>
              <a:rPr lang="en-GB" sz="3600" b="1" dirty="0"/>
              <a:t>look at the income and expenditure </a:t>
            </a:r>
          </a:p>
          <a:p>
            <a:r>
              <a:rPr lang="en-GB" sz="3600" b="1" dirty="0"/>
              <a:t>for individual areas of the </a:t>
            </a:r>
            <a:r>
              <a:rPr lang="en-GB" sz="3600" b="1" dirty="0" err="1"/>
              <a:t>busines</a:t>
            </a:r>
            <a:r>
              <a:rPr lang="en-GB" sz="3600" b="1" dirty="0"/>
              <a:t> such as the </a:t>
            </a:r>
          </a:p>
          <a:p>
            <a:r>
              <a:rPr lang="en-GB" sz="3600" b="1" i="1" dirty="0"/>
              <a:t>Sales</a:t>
            </a:r>
            <a:r>
              <a:rPr lang="en-GB" sz="3600" b="1" dirty="0"/>
              <a:t> Budget, the </a:t>
            </a:r>
            <a:r>
              <a:rPr lang="en-GB" sz="3600" b="1" i="1" dirty="0"/>
              <a:t>Production</a:t>
            </a:r>
            <a:r>
              <a:rPr lang="en-GB" sz="3600" b="1" dirty="0"/>
              <a:t> Budget, the </a:t>
            </a:r>
          </a:p>
          <a:p>
            <a:r>
              <a:rPr lang="en-GB" sz="3600" b="1" i="1" dirty="0"/>
              <a:t>Marketing </a:t>
            </a:r>
            <a:r>
              <a:rPr lang="en-GB" sz="3600" b="1" dirty="0"/>
              <a:t>Budget, the </a:t>
            </a:r>
            <a:r>
              <a:rPr lang="en-GB" sz="3600" b="1" i="1" dirty="0"/>
              <a:t>Training </a:t>
            </a:r>
            <a:r>
              <a:rPr lang="en-GB" sz="3600" b="1" dirty="0"/>
              <a:t>budget...</a:t>
            </a:r>
          </a:p>
          <a:p>
            <a:endParaRPr lang="en-GB" sz="3600" b="1" dirty="0"/>
          </a:p>
          <a:p>
            <a:r>
              <a:rPr lang="en-GB" sz="3600" b="1" dirty="0"/>
              <a:t>...and they are used for management control</a:t>
            </a:r>
          </a:p>
          <a:p>
            <a:r>
              <a:rPr lang="en-GB" sz="3600" b="1" dirty="0"/>
              <a:t>purposes at the </a:t>
            </a:r>
            <a:r>
              <a:rPr lang="en-GB" sz="3600" b="1" i="1" dirty="0"/>
              <a:t>operational</a:t>
            </a:r>
            <a:r>
              <a:rPr lang="en-GB" sz="3600" b="1" dirty="0"/>
              <a:t> level.                  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332656"/>
            <a:ext cx="8800551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/>
              <a:t>After the Master Budget, we then construct </a:t>
            </a:r>
          </a:p>
          <a:p>
            <a:r>
              <a:rPr lang="en-GB" sz="3600" b="1" dirty="0"/>
              <a:t>the OPERATIONAL budgets...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800" decel="100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71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51520" y="332656"/>
            <a:ext cx="1179630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...while the Master Budget </a:t>
            </a:r>
            <a:r>
              <a:rPr lang="en-GB" sz="3600" b="1" i="1" dirty="0"/>
              <a:t>aggregates</a:t>
            </a:r>
            <a:r>
              <a:rPr lang="en-GB" sz="3600" b="1" dirty="0"/>
              <a:t> all the</a:t>
            </a:r>
          </a:p>
          <a:p>
            <a:r>
              <a:rPr lang="en-GB" sz="3600" b="1" dirty="0"/>
              <a:t>individual operating/functional budgets and</a:t>
            </a:r>
          </a:p>
          <a:p>
            <a:r>
              <a:rPr lang="en-GB" sz="3600" b="1" dirty="0"/>
              <a:t>produces:</a:t>
            </a:r>
          </a:p>
          <a:p>
            <a:endParaRPr lang="en-GB" sz="3600" b="1" dirty="0"/>
          </a:p>
          <a:p>
            <a:pPr marL="742950" indent="-742950"/>
            <a:endParaRPr lang="en-GB" sz="3600" b="1" dirty="0"/>
          </a:p>
          <a:p>
            <a:pPr marL="742950" indent="-742950"/>
            <a:endParaRPr lang="en-GB" sz="3600" b="1" dirty="0"/>
          </a:p>
          <a:p>
            <a:pPr marL="742950" indent="-742950"/>
            <a:endParaRPr lang="en-GB" sz="3600" b="1" dirty="0"/>
          </a:p>
          <a:p>
            <a:pPr marL="742950" indent="-742950"/>
            <a:r>
              <a:rPr lang="en-GB" sz="3600" b="1" dirty="0"/>
              <a:t>.........which are then used for </a:t>
            </a:r>
            <a:r>
              <a:rPr lang="en-GB" sz="3600" b="1" i="1" dirty="0"/>
              <a:t>overall</a:t>
            </a:r>
            <a:r>
              <a:rPr lang="en-GB" sz="3600" b="1" dirty="0"/>
              <a:t> </a:t>
            </a:r>
          </a:p>
          <a:p>
            <a:pPr marL="742950" indent="-742950"/>
            <a:r>
              <a:rPr lang="en-GB" sz="3600" b="1" dirty="0"/>
              <a:t>management control at the </a:t>
            </a:r>
            <a:r>
              <a:rPr lang="en-GB" sz="3600" b="1" i="1" dirty="0"/>
              <a:t>corporate</a:t>
            </a:r>
            <a:r>
              <a:rPr lang="en-GB" sz="3600" b="1" dirty="0"/>
              <a:t> level.  .                          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2204864"/>
            <a:ext cx="7023398" cy="175432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en-GB" sz="3600" b="1" dirty="0"/>
              <a:t>Budgeted Income Statement.</a:t>
            </a:r>
          </a:p>
          <a:p>
            <a:pPr marL="742950" indent="-742950">
              <a:buAutoNum type="arabicPeriod"/>
            </a:pPr>
            <a:r>
              <a:rPr lang="en-GB" sz="3600" b="1" dirty="0"/>
              <a:t>Budgeted Cash Flow Statement.</a:t>
            </a:r>
          </a:p>
          <a:p>
            <a:pPr marL="742950" indent="-742950">
              <a:buAutoNum type="arabicPeriod"/>
            </a:pPr>
            <a:r>
              <a:rPr lang="en-GB" sz="3600" b="1" dirty="0"/>
              <a:t>Budgeted Balance Sheet.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72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32201" y="1196752"/>
            <a:ext cx="89117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..where, month-by-month, we compare </a:t>
            </a:r>
          </a:p>
          <a:p>
            <a:r>
              <a:rPr lang="en-GB" sz="3600" b="1" dirty="0"/>
              <a:t>budget-versus-actual </a:t>
            </a:r>
            <a:r>
              <a:rPr lang="en-GB" sz="3600" b="1" i="1" dirty="0"/>
              <a:t>results</a:t>
            </a:r>
            <a:r>
              <a:rPr lang="en-GB" sz="3600" b="1" dirty="0"/>
              <a:t> in terms of sales </a:t>
            </a:r>
          </a:p>
          <a:p>
            <a:r>
              <a:rPr lang="en-GB" sz="3600" b="1" dirty="0"/>
              <a:t>revenues, costs, output levels, production </a:t>
            </a:r>
          </a:p>
          <a:p>
            <a:r>
              <a:rPr lang="en-GB" sz="3600" b="1" dirty="0"/>
              <a:t>efficiency and expenditures.				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908720"/>
            <a:ext cx="7848872" cy="175432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/>
              <a:t>The process by which budgeted figures are compared with actual figures is called: Variance Analysis.........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73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51520" y="116632"/>
            <a:ext cx="88924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A </a:t>
            </a:r>
            <a:r>
              <a:rPr lang="en-GB" sz="3600" b="1" i="1" dirty="0"/>
              <a:t>favourable</a:t>
            </a:r>
            <a:r>
              <a:rPr lang="en-GB" sz="3600" b="1" dirty="0"/>
              <a:t> variance occurs where actual </a:t>
            </a:r>
          </a:p>
          <a:p>
            <a:r>
              <a:rPr lang="en-GB" sz="3600" b="1" dirty="0"/>
              <a:t>figures are better than budget – lower costs,</a:t>
            </a:r>
          </a:p>
          <a:p>
            <a:r>
              <a:rPr lang="en-GB" sz="3600" b="1" dirty="0"/>
              <a:t>greater revenues, etc. </a:t>
            </a:r>
          </a:p>
          <a:p>
            <a:r>
              <a:rPr lang="en-GB" sz="3600" b="1" dirty="0"/>
              <a:t>....and an </a:t>
            </a:r>
            <a:r>
              <a:rPr lang="en-GB" sz="3600" b="1" i="1" dirty="0"/>
              <a:t>unfavourable /adverse</a:t>
            </a:r>
            <a:r>
              <a:rPr lang="en-GB" sz="3600" b="1" dirty="0"/>
              <a:t> variance </a:t>
            </a:r>
          </a:p>
          <a:p>
            <a:r>
              <a:rPr lang="en-GB" sz="3600" b="1" dirty="0"/>
              <a:t>occurs when actual results are worse than </a:t>
            </a:r>
          </a:p>
          <a:p>
            <a:r>
              <a:rPr lang="en-GB" sz="3600" b="1" dirty="0"/>
              <a:t>budgeted.</a:t>
            </a:r>
          </a:p>
          <a:p>
            <a:endParaRPr lang="en-GB" sz="3600" b="1" dirty="0"/>
          </a:p>
          <a:p>
            <a:r>
              <a:rPr lang="en-GB" sz="3600" b="1" dirty="0"/>
              <a:t>To be effective.....</a:t>
            </a:r>
          </a:p>
          <a:p>
            <a:pPr>
              <a:buFont typeface="Arial" pitchFamily="34" charset="0"/>
              <a:buChar char="•"/>
            </a:pPr>
            <a:r>
              <a:rPr lang="en-GB" sz="3600" b="1" dirty="0"/>
              <a:t>Variance analysis data must be collected </a:t>
            </a:r>
          </a:p>
          <a:p>
            <a:r>
              <a:rPr lang="en-GB" sz="3600" b="1" dirty="0"/>
              <a:t>  efficiently and reported quickly and.....</a:t>
            </a:r>
          </a:p>
          <a:p>
            <a:pPr>
              <a:buFont typeface="Arial" pitchFamily="34" charset="0"/>
              <a:buChar char="•"/>
            </a:pPr>
            <a:r>
              <a:rPr lang="en-GB" sz="3600" b="1" i="1" dirty="0"/>
              <a:t>Quick</a:t>
            </a:r>
            <a:r>
              <a:rPr lang="en-GB" sz="3600" b="1" dirty="0"/>
              <a:t> action must be taken to regain control.                    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74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0" y="1556792"/>
            <a:ext cx="93251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					.......provides the financial </a:t>
            </a:r>
            <a:r>
              <a:rPr lang="en-GB" sz="3600" b="1" i="1" dirty="0"/>
              <a:t>control</a:t>
            </a:r>
            <a:r>
              <a:rPr lang="en-GB" sz="3600" b="1" dirty="0"/>
              <a:t> element of the budgeting process.....</a:t>
            </a:r>
          </a:p>
          <a:p>
            <a:endParaRPr lang="en-GB" sz="3600" b="1" dirty="0"/>
          </a:p>
          <a:p>
            <a:r>
              <a:rPr lang="en-GB" sz="3600" b="1" dirty="0"/>
              <a:t>....by individual variances being </a:t>
            </a:r>
            <a:r>
              <a:rPr lang="en-GB" sz="3600" b="1" i="1" dirty="0"/>
              <a:t>analysed</a:t>
            </a:r>
            <a:r>
              <a:rPr lang="en-GB" sz="3600" b="1" dirty="0"/>
              <a:t> for their cause and effect through a </a:t>
            </a:r>
            <a:r>
              <a:rPr lang="en-GB" sz="3600" b="1" i="1" dirty="0"/>
              <a:t>pyramid</a:t>
            </a:r>
            <a:r>
              <a:rPr lang="en-GB" sz="3600" b="1" dirty="0"/>
              <a:t> of </a:t>
            </a:r>
            <a:r>
              <a:rPr lang="en-GB" sz="3600" b="1" i="1" dirty="0"/>
              <a:t>combined </a:t>
            </a:r>
            <a:r>
              <a:rPr lang="en-GB" sz="3600" b="1" dirty="0"/>
              <a:t>variances, as follows:</a:t>
            </a:r>
          </a:p>
          <a:p>
            <a:endParaRPr lang="en-GB" sz="3600" b="1" dirty="0"/>
          </a:p>
          <a:p>
            <a:r>
              <a:rPr lang="en-GB" sz="3600" b="1" dirty="0"/>
              <a:t>									 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836712"/>
            <a:ext cx="5904656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So variance analysis.....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75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7505" y="476672"/>
            <a:ext cx="92170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		</a:t>
            </a:r>
            <a:r>
              <a:rPr lang="en-GB" sz="3600" b="1" dirty="0"/>
              <a:t>Operating Profit variance</a:t>
            </a:r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 Revenues variance                     Cost variance </a:t>
            </a:r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  Price 	   Volume	      Direct costs      Expenses</a:t>
            </a:r>
          </a:p>
          <a:p>
            <a:r>
              <a:rPr lang="en-GB" sz="3600" b="1" dirty="0"/>
              <a:t>variance     </a:t>
            </a:r>
            <a:r>
              <a:rPr lang="en-GB" sz="3600" b="1" dirty="0" err="1"/>
              <a:t>variance</a:t>
            </a:r>
            <a:r>
              <a:rPr lang="en-GB" sz="3600" b="1" dirty="0"/>
              <a:t>        </a:t>
            </a:r>
            <a:r>
              <a:rPr lang="en-GB" sz="3600" b="1" dirty="0" err="1"/>
              <a:t>variance</a:t>
            </a:r>
            <a:r>
              <a:rPr lang="en-GB" sz="3600" b="1" dirty="0"/>
              <a:t>          </a:t>
            </a:r>
            <a:r>
              <a:rPr lang="en-GB" sz="3600" b="1" dirty="0" err="1"/>
              <a:t>variance</a:t>
            </a:r>
            <a:endParaRPr lang="en-GB" sz="3600" b="1" dirty="0"/>
          </a:p>
          <a:p>
            <a:r>
              <a:rPr lang="en-GB" sz="3600" b="1" dirty="0"/>
              <a:t>                          </a:t>
            </a:r>
          </a:p>
          <a:p>
            <a:r>
              <a:rPr lang="en-GB" sz="3600" b="1" dirty="0"/>
              <a:t>    Labour      Materials       Admin.      Marketing</a:t>
            </a:r>
          </a:p>
          <a:p>
            <a:r>
              <a:rPr lang="en-GB" sz="3600" b="1" dirty="0"/>
              <a:t>   variance     </a:t>
            </a:r>
            <a:r>
              <a:rPr lang="en-GB" sz="3600" b="1" dirty="0" err="1"/>
              <a:t>variance</a:t>
            </a:r>
            <a:r>
              <a:rPr lang="en-GB" sz="3600" b="1" dirty="0"/>
              <a:t>       </a:t>
            </a:r>
            <a:r>
              <a:rPr lang="en-GB" sz="3600" b="1" dirty="0" err="1"/>
              <a:t>variance</a:t>
            </a:r>
            <a:r>
              <a:rPr lang="en-GB" sz="3600" b="1" dirty="0"/>
              <a:t>      </a:t>
            </a:r>
            <a:r>
              <a:rPr lang="en-GB" sz="3600" b="1" dirty="0" err="1"/>
              <a:t>variance</a:t>
            </a:r>
            <a:endParaRPr lang="en-GB" sz="36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051720" y="1124744"/>
            <a:ext cx="2016224" cy="115212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932040" y="1196752"/>
            <a:ext cx="1656184" cy="93610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15616" y="2780928"/>
            <a:ext cx="792088" cy="86409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411760" y="2852936"/>
            <a:ext cx="648072" cy="86409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724128" y="2852936"/>
            <a:ext cx="1152128" cy="86409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452320" y="2852936"/>
            <a:ext cx="576064" cy="86409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547664" y="4869160"/>
            <a:ext cx="3744416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635896" y="4941168"/>
            <a:ext cx="1944216" cy="50405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012160" y="4941168"/>
            <a:ext cx="1656184" cy="50405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56376" y="4941168"/>
            <a:ext cx="144016" cy="57606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3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3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76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611560" y="1988840"/>
            <a:ext cx="7704856" cy="132343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b="1" dirty="0"/>
              <a:t>                   </a:t>
            </a:r>
          </a:p>
          <a:p>
            <a:r>
              <a:rPr lang="en-GB" sz="4000" b="1" dirty="0"/>
              <a:t>      Costing and Cost Behaviour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77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79512" y="2276872"/>
            <a:ext cx="86180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     ....... is a key element of the Budgeting</a:t>
            </a:r>
          </a:p>
          <a:p>
            <a:r>
              <a:rPr lang="en-GB" sz="3600" b="1" dirty="0"/>
              <a:t>    Process.....</a:t>
            </a:r>
          </a:p>
          <a:p>
            <a:endParaRPr lang="en-GB" sz="3600" b="1" dirty="0"/>
          </a:p>
          <a:p>
            <a:r>
              <a:rPr lang="en-GB" sz="3600" b="1" dirty="0"/>
              <a:t>    ........where the </a:t>
            </a:r>
            <a:r>
              <a:rPr lang="en-GB" sz="3600" b="1" i="1" dirty="0"/>
              <a:t>expected cost </a:t>
            </a:r>
            <a:r>
              <a:rPr lang="en-GB" sz="3600" b="1" dirty="0"/>
              <a:t>of each</a:t>
            </a:r>
          </a:p>
          <a:p>
            <a:r>
              <a:rPr lang="en-GB" sz="3600" b="1" dirty="0"/>
              <a:t>of the company’s activities is forecasted.</a:t>
            </a:r>
          </a:p>
          <a:p>
            <a:r>
              <a:rPr lang="en-GB" sz="3600" b="1" dirty="0"/>
              <a:t>						               		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3384376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/>
              <a:t>Costing....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78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0" y="363915"/>
            <a:ext cx="885698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                                            Costs are split into:</a:t>
            </a:r>
          </a:p>
          <a:p>
            <a:endParaRPr lang="en-GB" sz="2000" b="1" dirty="0"/>
          </a:p>
          <a:p>
            <a:r>
              <a:rPr lang="en-GB" sz="3600" b="1" i="1" dirty="0"/>
              <a:t>Direct </a:t>
            </a:r>
            <a:r>
              <a:rPr lang="en-GB" sz="3600" b="1" dirty="0"/>
              <a:t>costs</a:t>
            </a:r>
            <a:r>
              <a:rPr lang="en-GB" sz="3600" b="1" i="1" dirty="0"/>
              <a:t> </a:t>
            </a:r>
            <a:r>
              <a:rPr lang="en-GB" sz="3600" b="1" dirty="0"/>
              <a:t>– those costs which specifically relate to the production of a unit of product /</a:t>
            </a:r>
          </a:p>
          <a:p>
            <a:r>
              <a:rPr lang="en-GB" sz="3600" b="1" dirty="0"/>
              <a:t>service. Thus we talk about direct material </a:t>
            </a:r>
          </a:p>
          <a:p>
            <a:r>
              <a:rPr lang="en-GB" sz="3600" b="1" dirty="0"/>
              <a:t>and direct labour costs.</a:t>
            </a:r>
          </a:p>
          <a:p>
            <a:r>
              <a:rPr lang="en-GB" sz="3600" b="1" i="1" dirty="0"/>
              <a:t>Indirect </a:t>
            </a:r>
            <a:r>
              <a:rPr lang="en-GB" sz="3600" b="1" dirty="0"/>
              <a:t>costs</a:t>
            </a:r>
            <a:r>
              <a:rPr lang="en-GB" sz="3600" b="1" i="1" dirty="0"/>
              <a:t> </a:t>
            </a:r>
            <a:r>
              <a:rPr lang="en-GB" sz="3600" b="1" dirty="0"/>
              <a:t>– these are costs – such as</a:t>
            </a:r>
          </a:p>
          <a:p>
            <a:r>
              <a:rPr lang="en-GB" sz="3600" b="1" dirty="0"/>
              <a:t>administration and marketing costs – which</a:t>
            </a:r>
          </a:p>
          <a:p>
            <a:r>
              <a:rPr lang="en-GB" sz="3600" b="1" i="1" dirty="0"/>
              <a:t>cannot</a:t>
            </a:r>
            <a:r>
              <a:rPr lang="en-GB" sz="3600" b="1" dirty="0"/>
              <a:t> be specifically related to the </a:t>
            </a:r>
          </a:p>
          <a:p>
            <a:r>
              <a:rPr lang="en-GB" sz="3600" b="1" dirty="0"/>
              <a:t>production of a unit of output/service. They are often called....         													        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60648"/>
            <a:ext cx="4176464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/>
              <a:t>   Cost Classification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35896" y="5661248"/>
            <a:ext cx="360040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/>
              <a:t>“Overhead Costs”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79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07504" y="332656"/>
            <a:ext cx="909537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....and there is a </a:t>
            </a:r>
            <a:r>
              <a:rPr lang="en-GB" sz="3600" b="1" i="1" dirty="0">
                <a:solidFill>
                  <a:srgbClr val="7030A0"/>
                </a:solidFill>
              </a:rPr>
              <a:t>further</a:t>
            </a:r>
            <a:r>
              <a:rPr lang="en-GB" sz="3600" b="1" dirty="0"/>
              <a:t> split of costs as </a:t>
            </a:r>
          </a:p>
          <a:p>
            <a:r>
              <a:rPr lang="en-GB" sz="3600" b="1" dirty="0"/>
              <a:t>between.....</a:t>
            </a:r>
          </a:p>
          <a:p>
            <a:r>
              <a:rPr lang="en-GB" sz="3600" b="1" dirty="0"/>
              <a:t> 			</a:t>
            </a:r>
            <a:r>
              <a:rPr lang="en-GB" sz="3600" b="1" i="1" dirty="0"/>
              <a:t>Fixed </a:t>
            </a:r>
            <a:r>
              <a:rPr lang="en-GB" sz="3600" b="1" dirty="0"/>
              <a:t>costs, and</a:t>
            </a:r>
            <a:endParaRPr lang="en-GB" sz="3600" b="1" i="1" dirty="0"/>
          </a:p>
          <a:p>
            <a:r>
              <a:rPr lang="en-GB" sz="3600" b="1" i="1" dirty="0"/>
              <a:t>			Variable </a:t>
            </a:r>
            <a:r>
              <a:rPr lang="en-GB" sz="3600" b="1" dirty="0"/>
              <a:t>(or </a:t>
            </a:r>
            <a:r>
              <a:rPr lang="en-GB" sz="3600" b="1" i="1" dirty="0"/>
              <a:t>marginal</a:t>
            </a:r>
            <a:r>
              <a:rPr lang="en-GB" sz="3600" b="1" dirty="0"/>
              <a:t>) costs.</a:t>
            </a:r>
          </a:p>
          <a:p>
            <a:endParaRPr lang="en-GB" sz="3600" b="1" dirty="0"/>
          </a:p>
          <a:p>
            <a:r>
              <a:rPr lang="en-GB" sz="3600" b="1" dirty="0"/>
              <a:t>Therefore we can talk about.....</a:t>
            </a:r>
          </a:p>
          <a:p>
            <a:endParaRPr lang="en-GB" sz="3600" b="1" dirty="0"/>
          </a:p>
          <a:p>
            <a:r>
              <a:rPr lang="en-GB" sz="3600" b="1" dirty="0"/>
              <a:t>	Fixed and Variable </a:t>
            </a:r>
            <a:r>
              <a:rPr lang="en-GB" sz="3600" b="1" i="1" dirty="0"/>
              <a:t>direct</a:t>
            </a:r>
            <a:r>
              <a:rPr lang="en-GB" sz="3600" b="1" dirty="0"/>
              <a:t> costs, and</a:t>
            </a:r>
          </a:p>
          <a:p>
            <a:r>
              <a:rPr lang="en-GB" sz="3600" b="1" dirty="0"/>
              <a:t>	Fixed and Variable </a:t>
            </a:r>
            <a:r>
              <a:rPr lang="en-GB" sz="3600" b="1" i="1" dirty="0"/>
              <a:t>overhead</a:t>
            </a:r>
            <a:r>
              <a:rPr lang="en-GB" sz="3600" b="1" dirty="0"/>
              <a:t> costs.            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8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8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971600" y="1340768"/>
            <a:ext cx="6840760" cy="4320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But the KEY QUESTION is........</a:t>
            </a:r>
          </a:p>
          <a:p>
            <a:pPr algn="ctr"/>
            <a:endParaRPr lang="en-GB" sz="3600" b="1" dirty="0">
              <a:solidFill>
                <a:schemeClr val="tx1"/>
              </a:solidFill>
            </a:endParaRP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In which stakeholders’ </a:t>
            </a:r>
            <a:r>
              <a:rPr lang="en-GB" sz="3600" b="1" i="1" dirty="0">
                <a:solidFill>
                  <a:schemeClr val="tx1"/>
                </a:solidFill>
              </a:rPr>
              <a:t>interests</a:t>
            </a:r>
            <a:r>
              <a:rPr lang="en-GB" sz="3600" b="1" dirty="0">
                <a:solidFill>
                  <a:schemeClr val="tx1"/>
                </a:solidFill>
              </a:rPr>
              <a:t> should the company be managed?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8464" y="6237312"/>
            <a:ext cx="280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80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215119" y="188640"/>
            <a:ext cx="892888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Fixed costs </a:t>
            </a:r>
            <a:r>
              <a:rPr lang="en-GB" sz="3600" b="1" i="1" dirty="0"/>
              <a:t>do </a:t>
            </a:r>
            <a:r>
              <a:rPr lang="en-GB" sz="3600" b="1" dirty="0"/>
              <a:t>not</a:t>
            </a:r>
            <a:r>
              <a:rPr lang="en-GB" sz="3600" b="1" i="1" dirty="0"/>
              <a:t> change </a:t>
            </a:r>
            <a:r>
              <a:rPr lang="en-GB" sz="3600" b="1" dirty="0"/>
              <a:t>with changes in the level of output or production – for example </a:t>
            </a:r>
            <a:r>
              <a:rPr lang="en-GB" sz="3600" b="1" i="1" dirty="0"/>
              <a:t>rental payments</a:t>
            </a:r>
            <a:r>
              <a:rPr lang="en-GB" sz="3600" b="1" dirty="0"/>
              <a:t>.</a:t>
            </a:r>
          </a:p>
          <a:p>
            <a:endParaRPr lang="en-GB" sz="3600" b="1" dirty="0"/>
          </a:p>
          <a:p>
            <a:r>
              <a:rPr lang="en-GB" sz="3600" b="1" dirty="0"/>
              <a:t>Variable/marginal costs do</a:t>
            </a:r>
            <a:r>
              <a:rPr lang="en-GB" sz="3600" b="1" i="1" dirty="0"/>
              <a:t> change </a:t>
            </a:r>
            <a:r>
              <a:rPr lang="en-GB" sz="3600" b="1" dirty="0"/>
              <a:t>with output levels – for example </a:t>
            </a:r>
            <a:r>
              <a:rPr lang="en-GB" sz="3600" b="1" i="1" dirty="0"/>
              <a:t>raw</a:t>
            </a:r>
            <a:r>
              <a:rPr lang="en-GB" sz="3600" b="1" dirty="0"/>
              <a:t> </a:t>
            </a:r>
            <a:r>
              <a:rPr lang="en-GB" sz="3600" b="1" i="1" dirty="0"/>
              <a:t>material</a:t>
            </a:r>
            <a:r>
              <a:rPr lang="en-GB" sz="3600" b="1" dirty="0"/>
              <a:t> and </a:t>
            </a:r>
            <a:r>
              <a:rPr lang="en-GB" sz="3600" b="1" i="1" dirty="0"/>
              <a:t>labour costs</a:t>
            </a:r>
            <a:r>
              <a:rPr lang="en-GB" sz="3600" b="1" dirty="0"/>
              <a:t>.</a:t>
            </a:r>
          </a:p>
          <a:p>
            <a:endParaRPr lang="en-GB" sz="3600" b="1" dirty="0"/>
          </a:p>
          <a:p>
            <a:r>
              <a:rPr lang="en-GB" sz="3600" b="1" dirty="0"/>
              <a:t>In practice, </a:t>
            </a:r>
            <a:r>
              <a:rPr lang="en-GB" sz="3600" b="1" i="1" dirty="0"/>
              <a:t>most</a:t>
            </a:r>
            <a:r>
              <a:rPr lang="en-GB" sz="3600" b="1" dirty="0"/>
              <a:t> direct costs are variable</a:t>
            </a:r>
          </a:p>
          <a:p>
            <a:r>
              <a:rPr lang="en-GB" sz="3600" b="1" dirty="0"/>
              <a:t>and </a:t>
            </a:r>
            <a:r>
              <a:rPr lang="en-GB" sz="3600" b="1" i="1" dirty="0"/>
              <a:t>many</a:t>
            </a:r>
            <a:r>
              <a:rPr lang="en-GB" sz="3600" b="1" dirty="0"/>
              <a:t> overhead costs are fixed....but </a:t>
            </a:r>
            <a:r>
              <a:rPr lang="en-GB" sz="3600" b="1" i="1" dirty="0"/>
              <a:t>not</a:t>
            </a:r>
          </a:p>
          <a:p>
            <a:r>
              <a:rPr lang="en-GB" sz="3600" b="1" i="1" dirty="0"/>
              <a:t>all </a:t>
            </a:r>
            <a:r>
              <a:rPr lang="en-GB" sz="3600" b="1" dirty="0"/>
              <a:t>direct costs are variable and </a:t>
            </a:r>
            <a:r>
              <a:rPr lang="en-GB" sz="3600" b="1" i="1" dirty="0"/>
              <a:t>not all</a:t>
            </a:r>
          </a:p>
          <a:p>
            <a:r>
              <a:rPr lang="en-GB" sz="3600" b="1" dirty="0"/>
              <a:t>overhead costs are fixed.......				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81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51520" y="476672"/>
            <a:ext cx="873700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3600" b="1" dirty="0"/>
          </a:p>
          <a:p>
            <a:r>
              <a:rPr lang="en-GB" sz="3600" b="1" dirty="0"/>
              <a:t>And some costs which change in </a:t>
            </a:r>
            <a:r>
              <a:rPr lang="en-GB" sz="3600" b="1" i="1" dirty="0"/>
              <a:t>discrete </a:t>
            </a:r>
          </a:p>
          <a:p>
            <a:r>
              <a:rPr lang="en-GB" sz="3600" b="1" i="1" dirty="0"/>
              <a:t>steps</a:t>
            </a:r>
            <a:r>
              <a:rPr lang="en-GB" sz="3600" b="1" dirty="0"/>
              <a:t> - rather than </a:t>
            </a:r>
            <a:r>
              <a:rPr lang="en-GB" sz="3600" b="1" i="1" dirty="0"/>
              <a:t>continuously - </a:t>
            </a:r>
            <a:r>
              <a:rPr lang="en-GB" sz="3600" b="1" dirty="0"/>
              <a:t>as output</a:t>
            </a:r>
          </a:p>
          <a:p>
            <a:r>
              <a:rPr lang="en-GB" sz="3600" b="1" dirty="0"/>
              <a:t>levels change, are called </a:t>
            </a:r>
            <a:r>
              <a:rPr lang="en-GB" sz="3600" b="1" i="1" dirty="0"/>
              <a:t>semi-fixed</a:t>
            </a:r>
            <a:r>
              <a:rPr lang="en-GB" sz="3600" b="1" dirty="0"/>
              <a:t> costs.</a:t>
            </a:r>
          </a:p>
          <a:p>
            <a:endParaRPr lang="en-GB" sz="3600" b="1" dirty="0"/>
          </a:p>
          <a:p>
            <a:r>
              <a:rPr lang="en-GB" sz="3600" b="1" dirty="0"/>
              <a:t>Finally:</a:t>
            </a:r>
          </a:p>
          <a:p>
            <a:r>
              <a:rPr lang="en-GB" sz="3600" b="1" i="1" dirty="0"/>
              <a:t>Total costs </a:t>
            </a:r>
            <a:r>
              <a:rPr lang="en-GB" sz="3600" b="1" dirty="0"/>
              <a:t>= Fixed costs + Variable costs        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82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07504" y="260648"/>
            <a:ext cx="8826519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/>
              <a:t>Now, how do we </a:t>
            </a:r>
            <a:r>
              <a:rPr lang="en-GB" sz="3600" b="1" i="1" dirty="0"/>
              <a:t>calculate the cost </a:t>
            </a:r>
            <a:r>
              <a:rPr lang="en-GB" sz="3600" b="1" dirty="0"/>
              <a:t>of each of</a:t>
            </a:r>
          </a:p>
          <a:p>
            <a:r>
              <a:rPr lang="en-GB" sz="3600" b="1" dirty="0"/>
              <a:t>the company’s individual activities?</a:t>
            </a:r>
          </a:p>
          <a:p>
            <a:endParaRPr lang="en-GB" sz="3600" b="1" dirty="0"/>
          </a:p>
          <a:p>
            <a:r>
              <a:rPr lang="en-GB" sz="3600" b="1" dirty="0"/>
              <a:t>There are </a:t>
            </a:r>
            <a:r>
              <a:rPr lang="en-GB" sz="3600" b="1" i="1" dirty="0"/>
              <a:t>five</a:t>
            </a:r>
            <a:r>
              <a:rPr lang="en-GB" sz="3600" b="1" dirty="0"/>
              <a:t> different approaches </a:t>
            </a:r>
          </a:p>
          <a:p>
            <a:r>
              <a:rPr lang="en-GB" sz="3600" b="1" dirty="0"/>
              <a:t>that can be used.......</a:t>
            </a:r>
          </a:p>
          <a:p>
            <a:endParaRPr lang="en-GB" sz="3600" b="1" dirty="0"/>
          </a:p>
          <a:p>
            <a:r>
              <a:rPr lang="en-GB" sz="3600" b="1" dirty="0"/>
              <a:t>......and which one is selected depends upon </a:t>
            </a:r>
          </a:p>
          <a:p>
            <a:r>
              <a:rPr lang="en-GB" sz="3600" b="1" dirty="0"/>
              <a:t>the specific circumstances......			.</a:t>
            </a:r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69223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83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04664"/>
            <a:ext cx="540060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/>
              <a:t>Approaches to Costing  the company’s activities.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1916832"/>
            <a:ext cx="893052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i="1" dirty="0"/>
              <a:t>1. Standard Costing</a:t>
            </a:r>
            <a:r>
              <a:rPr lang="en-GB" sz="3600" b="1" dirty="0"/>
              <a:t>: This is calculated when</a:t>
            </a:r>
          </a:p>
          <a:p>
            <a:r>
              <a:rPr lang="en-GB" sz="3600" b="1" dirty="0"/>
              <a:t>a product/service uses the same components</a:t>
            </a:r>
          </a:p>
          <a:p>
            <a:r>
              <a:rPr lang="en-GB" sz="3600" b="1" dirty="0"/>
              <a:t>and time to be produced.</a:t>
            </a:r>
          </a:p>
          <a:p>
            <a:endParaRPr lang="en-GB" sz="3600" b="1" dirty="0"/>
          </a:p>
          <a:p>
            <a:r>
              <a:rPr lang="en-GB" sz="3600" b="1" i="1" dirty="0"/>
              <a:t>2. Job Costing</a:t>
            </a:r>
            <a:r>
              <a:rPr lang="en-GB" sz="3600" b="1" dirty="0"/>
              <a:t>: This is where standard costs </a:t>
            </a:r>
          </a:p>
          <a:p>
            <a:r>
              <a:rPr lang="en-GB" sz="3600" b="1" dirty="0"/>
              <a:t>are </a:t>
            </a:r>
            <a:r>
              <a:rPr lang="en-GB" sz="3600" b="1" i="1" dirty="0"/>
              <a:t>combined </a:t>
            </a:r>
            <a:r>
              <a:rPr lang="en-GB" sz="3600" b="1" dirty="0"/>
              <a:t>to produce an overall cost for a </a:t>
            </a:r>
          </a:p>
          <a:p>
            <a:r>
              <a:rPr lang="en-GB" sz="3600" b="1" dirty="0"/>
              <a:t>specific product/service.                   		.</a:t>
            </a:r>
          </a:p>
          <a:p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63658047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84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928629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3. Contract Costing: This is a </a:t>
            </a:r>
            <a:r>
              <a:rPr lang="en-GB" sz="3600" b="1" i="1" dirty="0"/>
              <a:t>version </a:t>
            </a:r>
            <a:r>
              <a:rPr lang="en-GB" sz="3600" b="1" dirty="0"/>
              <a:t>of Job </a:t>
            </a:r>
          </a:p>
          <a:p>
            <a:r>
              <a:rPr lang="en-GB" sz="3600" b="1" dirty="0"/>
              <a:t>Costing , where a </a:t>
            </a:r>
            <a:r>
              <a:rPr lang="en-GB" sz="3600" b="1" i="1" dirty="0"/>
              <a:t>profit element </a:t>
            </a:r>
            <a:r>
              <a:rPr lang="en-GB" sz="3600" b="1" dirty="0"/>
              <a:t>is included </a:t>
            </a:r>
          </a:p>
          <a:p>
            <a:r>
              <a:rPr lang="en-GB" sz="3600" b="1" dirty="0"/>
              <a:t>so as to provide a customer price.</a:t>
            </a:r>
          </a:p>
          <a:p>
            <a:endParaRPr lang="en-GB" sz="3600" b="1" dirty="0"/>
          </a:p>
          <a:p>
            <a:pPr marL="742950" indent="-742950">
              <a:buAutoNum type="arabicPeriod" startAt="4"/>
            </a:pPr>
            <a:r>
              <a:rPr lang="en-GB" sz="3600" b="1" dirty="0"/>
              <a:t>Process Costing: Used when a product</a:t>
            </a:r>
          </a:p>
          <a:p>
            <a:pPr marL="742950" indent="-742950"/>
            <a:r>
              <a:rPr lang="en-GB" sz="3600" b="1" dirty="0"/>
              <a:t> has a </a:t>
            </a:r>
            <a:r>
              <a:rPr lang="en-GB" sz="3600" b="1" i="1" dirty="0"/>
              <a:t>long production process </a:t>
            </a:r>
            <a:r>
              <a:rPr lang="en-GB" sz="3600" b="1" dirty="0"/>
              <a:t>and so </a:t>
            </a:r>
          </a:p>
          <a:p>
            <a:pPr marL="742950" indent="-742950"/>
            <a:r>
              <a:rPr lang="en-GB" sz="3600" b="1" dirty="0"/>
              <a:t>individual items are at </a:t>
            </a:r>
            <a:r>
              <a:rPr lang="en-GB" sz="3600" b="1" i="1" dirty="0"/>
              <a:t>different stages </a:t>
            </a:r>
            <a:r>
              <a:rPr lang="en-GB" sz="3600" b="1" dirty="0"/>
              <a:t>of </a:t>
            </a:r>
          </a:p>
          <a:p>
            <a:pPr marL="742950" indent="-742950"/>
            <a:r>
              <a:rPr lang="en-GB" sz="3600" b="1" dirty="0"/>
              <a:t>production. Each stage is costed for </a:t>
            </a:r>
            <a:r>
              <a:rPr lang="en-GB" sz="3600" b="1" i="1" dirty="0"/>
              <a:t>control</a:t>
            </a:r>
            <a:r>
              <a:rPr lang="en-GB" sz="3600" b="1" dirty="0"/>
              <a:t> </a:t>
            </a:r>
          </a:p>
          <a:p>
            <a:pPr marL="742950" indent="-742950"/>
            <a:r>
              <a:rPr lang="en-GB" sz="3600" b="1" dirty="0"/>
              <a:t>purposes.</a:t>
            </a:r>
          </a:p>
          <a:p>
            <a:endParaRPr lang="en-GB" sz="3600" b="1" dirty="0"/>
          </a:p>
          <a:p>
            <a:r>
              <a:rPr lang="en-GB" sz="3600" b="1" dirty="0"/>
              <a:t>5.  Batch Costing: Used where there is a specific</a:t>
            </a:r>
          </a:p>
          <a:p>
            <a:r>
              <a:rPr lang="en-GB" sz="3600" b="1" dirty="0"/>
              <a:t>quantity of output in a single production run.  .</a:t>
            </a:r>
          </a:p>
        </p:txBody>
      </p:sp>
    </p:spTree>
    <p:extLst>
      <p:ext uri="{BB962C8B-B14F-4D97-AF65-F5344CB8AC3E}">
        <p14:creationId xmlns:p14="http://schemas.microsoft.com/office/powerpoint/2010/main" val="37093280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9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0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4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5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85</a:t>
            </a:fld>
            <a:r>
              <a:rPr lang="en-GB" sz="3600" b="1" dirty="0"/>
              <a:t>.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32687" y="260648"/>
            <a:ext cx="89087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So, for example....if a car producer wants to </a:t>
            </a:r>
          </a:p>
          <a:p>
            <a:r>
              <a:rPr lang="en-GB" sz="3600" b="1" dirty="0"/>
              <a:t>cost the production of an </a:t>
            </a:r>
            <a:r>
              <a:rPr lang="en-GB" sz="3600" b="1" i="1" dirty="0"/>
              <a:t>individual car</a:t>
            </a:r>
            <a:r>
              <a:rPr lang="en-GB" sz="3600" b="1" dirty="0"/>
              <a:t>, they </a:t>
            </a:r>
          </a:p>
          <a:p>
            <a:r>
              <a:rPr lang="en-GB" sz="3600" b="1" dirty="0"/>
              <a:t>are likely to use a </a:t>
            </a:r>
            <a:r>
              <a:rPr lang="en-GB" sz="3600" b="1" i="1" dirty="0"/>
              <a:t>standard costing </a:t>
            </a:r>
            <a:r>
              <a:rPr lang="en-GB" sz="3600" b="1" dirty="0"/>
              <a:t>approach, </a:t>
            </a:r>
          </a:p>
          <a:p>
            <a:r>
              <a:rPr lang="en-GB" sz="3600" b="1" dirty="0"/>
              <a:t>where...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708920"/>
            <a:ext cx="8784976" cy="34163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/>
              <a:t>	Direct material costs</a:t>
            </a:r>
          </a:p>
          <a:p>
            <a:r>
              <a:rPr lang="en-GB" sz="3600" b="1" dirty="0"/>
              <a:t>	+ Direct labour costs</a:t>
            </a:r>
          </a:p>
          <a:p>
            <a:r>
              <a:rPr lang="en-GB" sz="3600" b="1" dirty="0"/>
              <a:t>	+ a </a:t>
            </a:r>
            <a:r>
              <a:rPr lang="en-GB" sz="3600" b="1" i="1" dirty="0"/>
              <a:t>proportion</a:t>
            </a:r>
            <a:r>
              <a:rPr lang="en-GB" sz="3600" b="1" dirty="0"/>
              <a:t> of the overhead costs.....</a:t>
            </a:r>
          </a:p>
          <a:p>
            <a:r>
              <a:rPr lang="en-GB" sz="3600" b="1" dirty="0"/>
              <a:t>	 (such as administration costs, sales and</a:t>
            </a:r>
          </a:p>
          <a:p>
            <a:r>
              <a:rPr lang="en-GB" sz="3600" b="1" dirty="0"/>
              <a:t>	marketing costs, finance costs)</a:t>
            </a:r>
          </a:p>
          <a:p>
            <a:r>
              <a:rPr lang="en-GB" sz="3600" b="1" dirty="0"/>
              <a:t>	= Total unit </a:t>
            </a:r>
            <a:r>
              <a:rPr lang="en-GB" sz="3600" b="1" i="1" dirty="0"/>
              <a:t>standard </a:t>
            </a:r>
            <a:r>
              <a:rPr lang="en-GB" sz="3600" b="1" dirty="0"/>
              <a:t>cost of production.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810383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86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404664"/>
            <a:ext cx="1723549" cy="64633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Re-cap: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1412776"/>
            <a:ext cx="3587521" cy="28623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Standard costs,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Job costs,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Contract  costs,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Process costs and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Batch costs.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8024" y="2852936"/>
            <a:ext cx="3929281" cy="341632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Direct costs,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Overhead costs (or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Indirect costs),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Fixed costs,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Variable costs and</a:t>
            </a:r>
          </a:p>
          <a:p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Semi-fixed costs.  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15816" y="4653136"/>
            <a:ext cx="152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i="1" dirty="0"/>
              <a:t>and.....</a:t>
            </a:r>
          </a:p>
        </p:txBody>
      </p:sp>
    </p:spTree>
    <p:extLst>
      <p:ext uri="{BB962C8B-B14F-4D97-AF65-F5344CB8AC3E}">
        <p14:creationId xmlns:p14="http://schemas.microsoft.com/office/powerpoint/2010/main" val="167745801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87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63100" y="128959"/>
            <a:ext cx="8625310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How a company undertakes the costing</a:t>
            </a:r>
          </a:p>
          <a:p>
            <a:r>
              <a:rPr lang="en-GB" sz="3600" b="1" dirty="0"/>
              <a:t>process depends upon its area of business.</a:t>
            </a:r>
          </a:p>
          <a:p>
            <a:endParaRPr lang="en-GB" sz="3600" b="1" dirty="0"/>
          </a:p>
          <a:p>
            <a:r>
              <a:rPr lang="en-GB" sz="3600" b="1" dirty="0"/>
              <a:t>If it produces goods/services in response to</a:t>
            </a:r>
          </a:p>
          <a:p>
            <a:r>
              <a:rPr lang="en-GB" sz="3600" b="1" dirty="0"/>
              <a:t>specific customer orders, it will you job / </a:t>
            </a:r>
          </a:p>
          <a:p>
            <a:r>
              <a:rPr lang="en-GB" sz="3600" b="1" dirty="0"/>
              <a:t>batch / contract costing approaches……</a:t>
            </a:r>
          </a:p>
          <a:p>
            <a:endParaRPr lang="en-GB" sz="3600" b="1" dirty="0"/>
          </a:p>
          <a:p>
            <a:r>
              <a:rPr lang="en-GB" sz="3600" b="1" dirty="0"/>
              <a:t>…..but if it produces a continuous output of </a:t>
            </a:r>
          </a:p>
          <a:p>
            <a:r>
              <a:rPr lang="en-GB" sz="3600" b="1" dirty="0"/>
              <a:t>goods and services, it is likely to use process</a:t>
            </a:r>
          </a:p>
          <a:p>
            <a:r>
              <a:rPr lang="en-GB" sz="3600" b="1" dirty="0"/>
              <a:t>costing.                                                                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9752" y="404664"/>
            <a:ext cx="3888432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   </a:t>
            </a:r>
            <a:r>
              <a:rPr lang="en-GB" sz="3600" b="1" dirty="0"/>
              <a:t>Costing Systems</a:t>
            </a:r>
          </a:p>
        </p:txBody>
      </p:sp>
    </p:spTree>
    <p:extLst>
      <p:ext uri="{BB962C8B-B14F-4D97-AF65-F5344CB8AC3E}">
        <p14:creationId xmlns:p14="http://schemas.microsoft.com/office/powerpoint/2010/main" val="20087581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88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79512" y="332656"/>
            <a:ext cx="9032986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But whatever type of costing system a</a:t>
            </a:r>
          </a:p>
          <a:p>
            <a:r>
              <a:rPr lang="en-GB" sz="3600" b="1" dirty="0"/>
              <a:t>company uses, it is not always easy</a:t>
            </a:r>
            <a:r>
              <a:rPr lang="en-GB" sz="3600" b="1" i="1" dirty="0"/>
              <a:t> to apply</a:t>
            </a:r>
            <a:r>
              <a:rPr lang="en-GB" sz="3600" b="1" dirty="0"/>
              <a:t>….</a:t>
            </a:r>
          </a:p>
          <a:p>
            <a:endParaRPr lang="en-GB" sz="3600" b="1" dirty="0"/>
          </a:p>
          <a:p>
            <a:pPr marL="571500" indent="-571500">
              <a:buFont typeface="Arial" pitchFamily="34" charset="0"/>
              <a:buChar char="•"/>
            </a:pPr>
            <a:r>
              <a:rPr lang="en-GB" sz="3600" b="1" dirty="0"/>
              <a:t>It can be difficult to identify which </a:t>
            </a:r>
          </a:p>
          <a:p>
            <a:r>
              <a:rPr lang="en-GB" sz="3600" b="1" dirty="0"/>
              <a:t>     costs are </a:t>
            </a:r>
            <a:r>
              <a:rPr lang="en-GB" sz="3600" b="1" i="1" dirty="0"/>
              <a:t>variable</a:t>
            </a:r>
            <a:r>
              <a:rPr lang="en-GB" sz="3600" b="1" dirty="0"/>
              <a:t> and which are </a:t>
            </a:r>
            <a:r>
              <a:rPr lang="en-GB" sz="3600" b="1" i="1" dirty="0"/>
              <a:t>fixed</a:t>
            </a:r>
            <a:r>
              <a:rPr lang="en-GB" sz="3600" b="1" dirty="0"/>
              <a:t>,</a:t>
            </a:r>
          </a:p>
          <a:p>
            <a:r>
              <a:rPr lang="en-GB" sz="3600" b="1" dirty="0"/>
              <a:t>     (remember, we’ve already said that some </a:t>
            </a:r>
          </a:p>
          <a:p>
            <a:r>
              <a:rPr lang="en-GB" sz="3600" b="1" dirty="0"/>
              <a:t>       could be </a:t>
            </a:r>
            <a:r>
              <a:rPr lang="en-GB" sz="3600" b="1" i="1" dirty="0"/>
              <a:t>semi-fixed</a:t>
            </a:r>
            <a:r>
              <a:rPr lang="en-GB" sz="3600" b="1" dirty="0"/>
              <a:t>…)</a:t>
            </a:r>
          </a:p>
          <a:p>
            <a:endParaRPr lang="en-GB" sz="3600" b="1" dirty="0"/>
          </a:p>
          <a:p>
            <a:pPr marL="571500" indent="-571500">
              <a:buFont typeface="Arial" pitchFamily="34" charset="0"/>
              <a:buChar char="•"/>
            </a:pPr>
            <a:r>
              <a:rPr lang="en-GB" sz="3600" b="1" dirty="0"/>
              <a:t>And it often unclear as to how the  </a:t>
            </a:r>
          </a:p>
          <a:p>
            <a:pPr marL="571500" indent="-571500"/>
            <a:r>
              <a:rPr lang="en-GB" sz="3600" b="1" dirty="0"/>
              <a:t>	overhead costs should be </a:t>
            </a:r>
            <a:r>
              <a:rPr lang="en-GB" sz="3600" b="1" i="1" dirty="0"/>
              <a:t>allocated</a:t>
            </a:r>
            <a:r>
              <a:rPr lang="en-GB" sz="3600" b="1" dirty="0"/>
              <a:t> /</a:t>
            </a:r>
          </a:p>
          <a:p>
            <a:pPr marL="571500" indent="-571500"/>
            <a:r>
              <a:rPr lang="en-GB" sz="3600" b="1" i="1" dirty="0"/>
              <a:t>	apportioned</a:t>
            </a:r>
            <a:r>
              <a:rPr lang="en-GB" sz="3600" b="1" dirty="0"/>
              <a:t>. 					     .</a:t>
            </a:r>
          </a:p>
        </p:txBody>
      </p:sp>
    </p:spTree>
    <p:extLst>
      <p:ext uri="{BB962C8B-B14F-4D97-AF65-F5344CB8AC3E}">
        <p14:creationId xmlns:p14="http://schemas.microsoft.com/office/powerpoint/2010/main" val="391642200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89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883447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There are two main procedures that are</a:t>
            </a:r>
          </a:p>
          <a:p>
            <a:r>
              <a:rPr lang="en-GB" sz="3600" b="1" dirty="0"/>
              <a:t>used:</a:t>
            </a:r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This is where items/services are costed on</a:t>
            </a:r>
          </a:p>
          <a:p>
            <a:r>
              <a:rPr lang="en-GB" sz="3600" b="1" dirty="0"/>
              <a:t>the basis of </a:t>
            </a:r>
            <a:r>
              <a:rPr lang="en-GB" sz="3600" b="1" i="1" dirty="0"/>
              <a:t>all</a:t>
            </a:r>
            <a:r>
              <a:rPr lang="en-GB" sz="3600" b="1" dirty="0"/>
              <a:t> the relevant variable </a:t>
            </a:r>
            <a:r>
              <a:rPr lang="en-GB" sz="3600" b="1" i="1" dirty="0"/>
              <a:t>and</a:t>
            </a:r>
          </a:p>
          <a:p>
            <a:r>
              <a:rPr lang="en-GB" sz="3600" b="1" dirty="0"/>
              <a:t>fixed costs to produce a </a:t>
            </a:r>
            <a:r>
              <a:rPr lang="en-GB" sz="3600" b="1" i="1" dirty="0"/>
              <a:t>total cost</a:t>
            </a:r>
            <a:r>
              <a:rPr lang="en-GB" sz="3600" b="1" dirty="0"/>
              <a:t>.</a:t>
            </a:r>
          </a:p>
          <a:p>
            <a:r>
              <a:rPr lang="en-GB" sz="3600" b="1" dirty="0"/>
              <a:t> </a:t>
            </a:r>
          </a:p>
          <a:p>
            <a:r>
              <a:rPr lang="en-GB" sz="3600" b="1" dirty="0"/>
              <a:t>A profit element/</a:t>
            </a:r>
            <a:r>
              <a:rPr lang="en-GB" sz="3600" b="1" i="1" dirty="0"/>
              <a:t>margin</a:t>
            </a:r>
            <a:r>
              <a:rPr lang="en-GB" sz="3600" b="1" dirty="0"/>
              <a:t> is then added on to </a:t>
            </a:r>
          </a:p>
          <a:p>
            <a:r>
              <a:rPr lang="en-GB" sz="3600" b="1" dirty="0"/>
              <a:t>this total cost, to produce the </a:t>
            </a:r>
            <a:r>
              <a:rPr lang="en-GB" sz="3600" b="1" i="1" dirty="0"/>
              <a:t>selling price</a:t>
            </a:r>
            <a:r>
              <a:rPr lang="en-GB" sz="3600" b="1" dirty="0"/>
              <a:t>.  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12" y="1412776"/>
            <a:ext cx="4833378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rgbClr val="002060"/>
                </a:solidFill>
              </a:rPr>
              <a:t> </a:t>
            </a:r>
            <a:r>
              <a:rPr lang="en-GB" sz="3600" b="1" dirty="0"/>
              <a:t>1.   Absorption Costing</a:t>
            </a:r>
          </a:p>
        </p:txBody>
      </p:sp>
    </p:spTree>
    <p:extLst>
      <p:ext uri="{BB962C8B-B14F-4D97-AF65-F5344CB8AC3E}">
        <p14:creationId xmlns:p14="http://schemas.microsoft.com/office/powerpoint/2010/main" val="102978895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976" y="116632"/>
            <a:ext cx="9389878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Should companies be managed in the interests</a:t>
            </a:r>
          </a:p>
          <a:p>
            <a:r>
              <a:rPr lang="en-GB" sz="3600" b="1" dirty="0"/>
              <a:t>of </a:t>
            </a:r>
            <a:r>
              <a:rPr lang="en-GB" sz="3600" b="1" i="1" dirty="0"/>
              <a:t>just</a:t>
            </a:r>
            <a:r>
              <a:rPr lang="en-GB" sz="3600" b="1" dirty="0"/>
              <a:t> for their owners – the Shareholders – or </a:t>
            </a:r>
          </a:p>
          <a:p>
            <a:r>
              <a:rPr lang="en-GB" sz="3600" b="1" dirty="0"/>
              <a:t>in the interests of ALL the Stakeholders?</a:t>
            </a:r>
          </a:p>
          <a:p>
            <a:endParaRPr lang="en-GB" sz="3600" b="1" dirty="0"/>
          </a:p>
          <a:p>
            <a:r>
              <a:rPr lang="en-GB" sz="3600" b="1" dirty="0"/>
              <a:t>In the past, different countries have taken</a:t>
            </a:r>
          </a:p>
          <a:p>
            <a:r>
              <a:rPr lang="en-GB" sz="3600" b="1" dirty="0"/>
              <a:t>different views.....</a:t>
            </a:r>
          </a:p>
          <a:p>
            <a:r>
              <a:rPr lang="en-GB" sz="3600" b="1" dirty="0"/>
              <a:t>…….Traditionally, in the UK, the US and many </a:t>
            </a:r>
          </a:p>
          <a:p>
            <a:r>
              <a:rPr lang="en-GB" sz="3600" b="1" dirty="0"/>
              <a:t>other economies it was generally accepted that </a:t>
            </a:r>
          </a:p>
          <a:p>
            <a:r>
              <a:rPr lang="en-GB" sz="3600" b="1" dirty="0"/>
              <a:t>companies should be managed in the best </a:t>
            </a:r>
          </a:p>
          <a:p>
            <a:r>
              <a:rPr lang="en-GB" sz="3600" b="1" dirty="0"/>
              <a:t>interests of their shareholders.....with the </a:t>
            </a:r>
          </a:p>
          <a:p>
            <a:r>
              <a:rPr lang="en-GB" sz="3600" b="1" dirty="0"/>
              <a:t>interests of the other stakeholder groups acting </a:t>
            </a:r>
          </a:p>
          <a:p>
            <a:r>
              <a:rPr lang="en-GB" sz="3600" b="1" dirty="0"/>
              <a:t>as a </a:t>
            </a:r>
            <a:r>
              <a:rPr lang="en-GB" sz="3600" b="1" i="1" dirty="0"/>
              <a:t>constraint</a:t>
            </a:r>
            <a:r>
              <a:rPr lang="en-GB" sz="3600" b="1" dirty="0"/>
              <a:t> on management actions.     .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800" decel="100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800" decel="100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800" decel="100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800" decel="100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800" decel="100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800" decel="100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90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51520" y="260648"/>
            <a:ext cx="886903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The problem that often occurs with an</a:t>
            </a:r>
          </a:p>
          <a:p>
            <a:r>
              <a:rPr lang="en-GB" sz="3600" b="1" dirty="0"/>
              <a:t>Absorption Costing approach is that the </a:t>
            </a:r>
          </a:p>
          <a:p>
            <a:r>
              <a:rPr lang="en-GB" sz="3600" b="1" dirty="0"/>
              <a:t>resulting </a:t>
            </a:r>
            <a:r>
              <a:rPr lang="en-GB" sz="3600" b="1" i="1" dirty="0"/>
              <a:t>selling price </a:t>
            </a:r>
            <a:r>
              <a:rPr lang="en-GB" sz="3600" b="1" dirty="0"/>
              <a:t>is </a:t>
            </a:r>
            <a:r>
              <a:rPr lang="en-GB" sz="3600" b="1" i="1" dirty="0"/>
              <a:t>too high </a:t>
            </a:r>
            <a:r>
              <a:rPr lang="en-GB" sz="3600" b="1" dirty="0"/>
              <a:t>and is easily </a:t>
            </a:r>
          </a:p>
          <a:p>
            <a:r>
              <a:rPr lang="en-GB" sz="3600" b="1" dirty="0"/>
              <a:t>undercut by the competition…..</a:t>
            </a:r>
          </a:p>
          <a:p>
            <a:endParaRPr lang="en-GB" sz="3600" b="1" dirty="0"/>
          </a:p>
          <a:p>
            <a:r>
              <a:rPr lang="en-GB" sz="3600" b="1" dirty="0"/>
              <a:t>....and so there is an alternative costing </a:t>
            </a:r>
          </a:p>
          <a:p>
            <a:r>
              <a:rPr lang="en-GB" sz="3600" b="1" dirty="0"/>
              <a:t>approach:</a:t>
            </a:r>
          </a:p>
          <a:p>
            <a:endParaRPr lang="en-GB" sz="3600" b="1" dirty="0"/>
          </a:p>
          <a:p>
            <a:endParaRPr lang="en-GB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195736" y="4653136"/>
            <a:ext cx="4502195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/>
              <a:t>   2.  Marginal Costing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20472" y="6165304"/>
            <a:ext cx="308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443936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91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052736"/>
            <a:ext cx="920277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With this approach the items/services are</a:t>
            </a:r>
          </a:p>
          <a:p>
            <a:r>
              <a:rPr lang="en-GB" sz="3600" b="1" dirty="0"/>
              <a:t>costed on the basis of </a:t>
            </a:r>
            <a:r>
              <a:rPr lang="en-GB" sz="3600" b="1" i="1" dirty="0"/>
              <a:t>variable</a:t>
            </a:r>
            <a:r>
              <a:rPr lang="en-GB" sz="3600" b="1" dirty="0"/>
              <a:t> costs ONLY, </a:t>
            </a:r>
          </a:p>
          <a:p>
            <a:r>
              <a:rPr lang="en-GB" sz="3600" b="1" i="1" dirty="0"/>
              <a:t>plus</a:t>
            </a:r>
            <a:r>
              <a:rPr lang="en-GB" sz="3600" b="1" dirty="0"/>
              <a:t> an extra “profit margin” which would be</a:t>
            </a:r>
          </a:p>
          <a:p>
            <a:r>
              <a:rPr lang="en-GB" sz="3600" b="1" dirty="0"/>
              <a:t>dependant on </a:t>
            </a:r>
          </a:p>
          <a:p>
            <a:endParaRPr lang="en-GB" sz="3600" b="1" dirty="0"/>
          </a:p>
          <a:p>
            <a:r>
              <a:rPr lang="en-GB" sz="3600" b="1" dirty="0"/>
              <a:t>By that, what is meant is that the amount of </a:t>
            </a:r>
          </a:p>
          <a:p>
            <a:r>
              <a:rPr lang="en-GB" sz="3600" b="1" dirty="0"/>
              <a:t>profit margin added on to the variable, (or</a:t>
            </a:r>
          </a:p>
          <a:p>
            <a:r>
              <a:rPr lang="en-GB" sz="3600" b="1" i="1" dirty="0"/>
              <a:t>marginal</a:t>
            </a:r>
            <a:r>
              <a:rPr lang="en-GB" sz="3600" b="1" dirty="0"/>
              <a:t>), cost will be determined by </a:t>
            </a:r>
            <a:r>
              <a:rPr lang="en-GB" sz="3600" b="1" i="1" dirty="0"/>
              <a:t>how low </a:t>
            </a:r>
          </a:p>
          <a:p>
            <a:r>
              <a:rPr lang="en-GB" sz="3600" b="1" dirty="0"/>
              <a:t>the price has to be – given the strength of the </a:t>
            </a:r>
          </a:p>
          <a:p>
            <a:r>
              <a:rPr lang="en-GB" sz="3600" b="1" dirty="0"/>
              <a:t>competition - in order to get the sale.            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7784" y="260648"/>
            <a:ext cx="3415359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/>
              <a:t>Marginal Costing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1841" y="2720589"/>
            <a:ext cx="5688632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/>
              <a:t>“What the market will bear.”</a:t>
            </a:r>
          </a:p>
        </p:txBody>
      </p:sp>
    </p:spTree>
    <p:extLst>
      <p:ext uri="{BB962C8B-B14F-4D97-AF65-F5344CB8AC3E}">
        <p14:creationId xmlns:p14="http://schemas.microsoft.com/office/powerpoint/2010/main" val="406605436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8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92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07504" y="145549"/>
            <a:ext cx="933935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dirty="0"/>
          </a:p>
          <a:p>
            <a:r>
              <a:rPr lang="en-GB" sz="3600" b="1" dirty="0"/>
              <a:t>In this Marginal Costing approach, the </a:t>
            </a:r>
            <a:r>
              <a:rPr lang="en-GB" sz="3600" b="1" i="1" dirty="0"/>
              <a:t>profit margin</a:t>
            </a:r>
            <a:r>
              <a:rPr lang="en-GB" sz="3600" b="1" dirty="0"/>
              <a:t> is known as the.... </a:t>
            </a:r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  <a:p>
            <a:r>
              <a:rPr lang="en-GB" sz="3600" b="1" dirty="0"/>
              <a:t>......to </a:t>
            </a:r>
            <a:r>
              <a:rPr lang="en-GB" sz="3600" b="1" i="1" dirty="0"/>
              <a:t>fixed costs </a:t>
            </a:r>
            <a:r>
              <a:rPr lang="en-GB" sz="3600" b="1" dirty="0"/>
              <a:t>and </a:t>
            </a:r>
            <a:r>
              <a:rPr lang="en-GB" sz="3600" b="1" i="1" dirty="0"/>
              <a:t>profit</a:t>
            </a:r>
            <a:r>
              <a:rPr lang="en-GB" sz="3600" b="1" dirty="0"/>
              <a:t>. And so....</a:t>
            </a:r>
          </a:p>
          <a:p>
            <a:endParaRPr lang="en-GB" sz="3600" b="1" dirty="0"/>
          </a:p>
          <a:p>
            <a:r>
              <a:rPr lang="en-GB" sz="3600" b="1" dirty="0"/>
              <a:t>Selling Price  -  Marginal Cost  =  Contribution</a:t>
            </a:r>
          </a:p>
          <a:p>
            <a:r>
              <a:rPr lang="en-GB" sz="3600" b="1" dirty="0"/>
              <a:t>						      to fixed costs</a:t>
            </a:r>
          </a:p>
          <a:p>
            <a:r>
              <a:rPr lang="en-GB" sz="3600" b="1" dirty="0"/>
              <a:t>						      and profits.    .</a:t>
            </a:r>
            <a:r>
              <a:rPr lang="en-GB" sz="3600" b="1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9752" y="2060848"/>
            <a:ext cx="3744416" cy="175432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“Contribution”</a:t>
            </a:r>
          </a:p>
          <a:p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11268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93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72700" y="620688"/>
            <a:ext cx="910262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In typical circumstances, an </a:t>
            </a:r>
            <a:r>
              <a:rPr lang="en-GB" sz="3600" b="1" i="1" dirty="0"/>
              <a:t>absorption</a:t>
            </a:r>
          </a:p>
          <a:p>
            <a:r>
              <a:rPr lang="en-GB" sz="3600" b="1" i="1" dirty="0"/>
              <a:t>cost</a:t>
            </a:r>
            <a:r>
              <a:rPr lang="en-GB" sz="3600" b="1" dirty="0"/>
              <a:t> basis is used for normal/regular/standard</a:t>
            </a:r>
          </a:p>
          <a:p>
            <a:r>
              <a:rPr lang="en-GB" sz="3600" b="1" dirty="0"/>
              <a:t>business……</a:t>
            </a:r>
          </a:p>
          <a:p>
            <a:endParaRPr lang="en-GB" sz="3600" b="1" dirty="0"/>
          </a:p>
          <a:p>
            <a:r>
              <a:rPr lang="en-GB" sz="3600" b="1" dirty="0"/>
              <a:t>…..and </a:t>
            </a:r>
            <a:r>
              <a:rPr lang="en-GB" sz="3600" b="1" i="1" dirty="0"/>
              <a:t>marginal costing </a:t>
            </a:r>
            <a:r>
              <a:rPr lang="en-GB" sz="3600" b="1" dirty="0"/>
              <a:t>is then used for any</a:t>
            </a:r>
          </a:p>
          <a:p>
            <a:r>
              <a:rPr lang="en-GB" sz="3600" b="1" i="1" dirty="0"/>
              <a:t>additional/incremental</a:t>
            </a:r>
            <a:r>
              <a:rPr lang="en-GB" sz="3600" b="1" dirty="0"/>
              <a:t> business opportunities</a:t>
            </a:r>
          </a:p>
          <a:p>
            <a:r>
              <a:rPr lang="en-GB" sz="3600" b="1" dirty="0"/>
              <a:t>that have to be won from competitors.</a:t>
            </a:r>
          </a:p>
          <a:p>
            <a:endParaRPr lang="en-GB" sz="3600" b="1" dirty="0"/>
          </a:p>
          <a:p>
            <a:r>
              <a:rPr lang="en-GB" sz="3600" b="1" dirty="0"/>
              <a:t>									   .</a:t>
            </a:r>
          </a:p>
        </p:txBody>
      </p:sp>
    </p:spTree>
    <p:extLst>
      <p:ext uri="{BB962C8B-B14F-4D97-AF65-F5344CB8AC3E}">
        <p14:creationId xmlns:p14="http://schemas.microsoft.com/office/powerpoint/2010/main" val="182003575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94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404664"/>
            <a:ext cx="1723549" cy="64633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Re-cap: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1412776"/>
            <a:ext cx="8744702" cy="507831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Calibri" pitchFamily="34" charset="0"/>
                <a:cs typeface="Times New Roman" pitchFamily="18" charset="0"/>
              </a:rPr>
              <a:t>Normal business activity: </a:t>
            </a:r>
          </a:p>
          <a:p>
            <a:r>
              <a:rPr lang="en-GB" sz="3600" b="1" dirty="0">
                <a:latin typeface="Calibri" pitchFamily="34" charset="0"/>
                <a:cs typeface="Times New Roman" pitchFamily="18" charset="0"/>
              </a:rPr>
              <a:t>				Absorption costing.</a:t>
            </a:r>
          </a:p>
          <a:p>
            <a:r>
              <a:rPr lang="en-GB" sz="3600" b="1" dirty="0">
                <a:latin typeface="Calibri" pitchFamily="34" charset="0"/>
                <a:cs typeface="Times New Roman" pitchFamily="18" charset="0"/>
              </a:rPr>
              <a:t>Additional business: </a:t>
            </a:r>
          </a:p>
          <a:p>
            <a:r>
              <a:rPr lang="en-GB" sz="3600" b="1" dirty="0">
                <a:latin typeface="Calibri" pitchFamily="34" charset="0"/>
                <a:cs typeface="Times New Roman" pitchFamily="18" charset="0"/>
              </a:rPr>
              <a:t>				Marginal costing.</a:t>
            </a:r>
          </a:p>
          <a:p>
            <a:r>
              <a:rPr lang="en-GB" sz="3600" b="1" dirty="0">
                <a:latin typeface="Calibri" pitchFamily="34" charset="0"/>
                <a:cs typeface="Times New Roman" pitchFamily="18" charset="0"/>
              </a:rPr>
              <a:t>Absorption costing: </a:t>
            </a:r>
          </a:p>
          <a:p>
            <a:r>
              <a:rPr lang="en-GB" sz="3600" b="1" dirty="0">
                <a:latin typeface="Calibri" pitchFamily="34" charset="0"/>
                <a:cs typeface="Times New Roman" pitchFamily="18" charset="0"/>
              </a:rPr>
              <a:t>			All costs + Margin = Price</a:t>
            </a:r>
          </a:p>
          <a:p>
            <a:r>
              <a:rPr lang="en-GB" sz="3600" b="1" dirty="0">
                <a:latin typeface="Calibri" pitchFamily="34" charset="0"/>
                <a:cs typeface="Times New Roman" pitchFamily="18" charset="0"/>
              </a:rPr>
              <a:t>Marginal costing: </a:t>
            </a:r>
          </a:p>
          <a:p>
            <a:r>
              <a:rPr lang="en-GB" sz="3600" b="1" dirty="0">
                <a:latin typeface="Calibri" pitchFamily="34" charset="0"/>
                <a:cs typeface="Times New Roman" pitchFamily="18" charset="0"/>
              </a:rPr>
              <a:t>	Variable costs + Contribution Margin</a:t>
            </a:r>
          </a:p>
          <a:p>
            <a:r>
              <a:rPr lang="en-GB" sz="3600" b="1" dirty="0">
                <a:latin typeface="Calibri" pitchFamily="34" charset="0"/>
                <a:cs typeface="Times New Roman" pitchFamily="18" charset="0"/>
              </a:rPr>
              <a:t>							   = Price  </a:t>
            </a: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887358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95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467544" y="1988840"/>
            <a:ext cx="8136904" cy="132343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4000" b="1" dirty="0"/>
              <a:t>                      </a:t>
            </a:r>
          </a:p>
          <a:p>
            <a:r>
              <a:rPr lang="en-GB" sz="4000" b="1" dirty="0"/>
              <a:t>      	Cost-Volume-Profit Analysis</a:t>
            </a:r>
          </a:p>
        </p:txBody>
      </p:sp>
    </p:spTree>
    <p:extLst>
      <p:ext uri="{BB962C8B-B14F-4D97-AF65-F5344CB8AC3E}">
        <p14:creationId xmlns:p14="http://schemas.microsoft.com/office/powerpoint/2010/main" val="300490567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96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07504" y="188640"/>
            <a:ext cx="95050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600" b="1" i="1" u="sng" dirty="0">
              <a:solidFill>
                <a:srgbClr val="FF0000"/>
              </a:solidFill>
            </a:endParaRPr>
          </a:p>
          <a:p>
            <a:endParaRPr lang="en-GB" sz="3600" b="1" dirty="0"/>
          </a:p>
          <a:p>
            <a:r>
              <a:rPr lang="en-GB" sz="3600" b="1" dirty="0"/>
              <a:t>CVP analysis looks at how the company’s </a:t>
            </a:r>
          </a:p>
          <a:p>
            <a:r>
              <a:rPr lang="en-GB" sz="3600" b="1" dirty="0"/>
              <a:t>profit varies/changes as costs and/or the amount of sales, (the sales volume), changes.</a:t>
            </a:r>
          </a:p>
          <a:p>
            <a:endParaRPr lang="en-GB" sz="3600" b="1" dirty="0"/>
          </a:p>
          <a:p>
            <a:r>
              <a:rPr lang="en-GB" sz="3600" b="1" dirty="0"/>
              <a:t>The purpose of CVP analysis is to understand </a:t>
            </a:r>
          </a:p>
          <a:p>
            <a:r>
              <a:rPr lang="en-GB" sz="3600" b="1" dirty="0"/>
              <a:t>the </a:t>
            </a:r>
            <a:r>
              <a:rPr lang="en-GB" sz="3600" b="1" i="1" dirty="0"/>
              <a:t>sensitivity</a:t>
            </a:r>
            <a:r>
              <a:rPr lang="en-GB" sz="3600" b="1" dirty="0"/>
              <a:t> of the company’s profitability to changes in costs and sales volumes....</a:t>
            </a:r>
          </a:p>
          <a:p>
            <a:r>
              <a:rPr lang="en-GB" sz="3600" b="1" dirty="0"/>
              <a:t>...and how much of a change is required before </a:t>
            </a:r>
          </a:p>
          <a:p>
            <a:r>
              <a:rPr lang="en-GB" sz="3600" b="1" dirty="0"/>
              <a:t>the company moves from </a:t>
            </a:r>
            <a:r>
              <a:rPr lang="en-GB" sz="3600" b="1" i="1" dirty="0"/>
              <a:t>profit</a:t>
            </a:r>
            <a:r>
              <a:rPr lang="en-GB" sz="3600" b="1" dirty="0"/>
              <a:t> into </a:t>
            </a:r>
            <a:r>
              <a:rPr lang="en-GB" sz="3600" b="1" i="1" dirty="0"/>
              <a:t>loss</a:t>
            </a:r>
            <a:r>
              <a:rPr lang="en-GB" sz="3600" b="1" dirty="0"/>
              <a:t>.	   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260648"/>
            <a:ext cx="7416824" cy="6463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/>
              <a:t>   Cost-Volume-Profit (CVP) Analysis</a:t>
            </a:r>
          </a:p>
        </p:txBody>
      </p:sp>
    </p:spTree>
    <p:extLst>
      <p:ext uri="{BB962C8B-B14F-4D97-AF65-F5344CB8AC3E}">
        <p14:creationId xmlns:p14="http://schemas.microsoft.com/office/powerpoint/2010/main" val="343208551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97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79512" y="476672"/>
            <a:ext cx="81311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In terms of costs and </a:t>
            </a:r>
            <a:r>
              <a:rPr lang="en-GB" sz="3600" b="1" i="1" dirty="0"/>
              <a:t>output volume</a:t>
            </a:r>
            <a:r>
              <a:rPr lang="en-GB" sz="3600" b="1" dirty="0"/>
              <a:t>,</a:t>
            </a:r>
          </a:p>
          <a:p>
            <a:r>
              <a:rPr lang="en-GB" sz="3600" b="1" dirty="0"/>
              <a:t>remember that fixed costs </a:t>
            </a:r>
            <a:r>
              <a:rPr lang="en-GB" sz="3600" b="1" i="1" dirty="0"/>
              <a:t>don’t</a:t>
            </a:r>
            <a:r>
              <a:rPr lang="en-GB" sz="3600" b="1" dirty="0"/>
              <a:t> change,</a:t>
            </a:r>
          </a:p>
          <a:p>
            <a:r>
              <a:rPr lang="en-GB" sz="3600" b="1" i="1" dirty="0"/>
              <a:t>only</a:t>
            </a:r>
            <a:r>
              <a:rPr lang="en-GB" sz="3600" b="1" dirty="0"/>
              <a:t> variable costs change......</a:t>
            </a:r>
          </a:p>
          <a:p>
            <a:endParaRPr lang="en-GB" sz="3600" b="1" dirty="0"/>
          </a:p>
          <a:p>
            <a:endParaRPr lang="en-GB" sz="3600" b="1" dirty="0"/>
          </a:p>
          <a:p>
            <a:endParaRPr lang="en-GB" sz="36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11560" y="2564904"/>
            <a:ext cx="0" cy="345638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11560" y="6021288"/>
            <a:ext cx="7416824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11560" y="5013176"/>
            <a:ext cx="6408712" cy="720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11560" y="3429000"/>
            <a:ext cx="6264696" cy="2592288"/>
          </a:xfrm>
          <a:prstGeom prst="line">
            <a:avLst/>
          </a:prstGeom>
          <a:ln w="5715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11560" y="2636912"/>
            <a:ext cx="5616624" cy="2448272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0800000" flipH="1" flipV="1">
            <a:off x="107504" y="2564904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$</a:t>
            </a:r>
            <a:r>
              <a:rPr lang="en-GB" sz="3200" b="1" dirty="0"/>
              <a:t>   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28384" y="6093296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Units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00192" y="2420888"/>
            <a:ext cx="287129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Total Costs</a:t>
            </a:r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r>
              <a:rPr lang="en-GB" sz="2400" b="1" dirty="0"/>
              <a:t>		          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76256" y="3212976"/>
            <a:ext cx="1983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Variable Costs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92280" y="4725144"/>
            <a:ext cx="1603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Fixed Costs</a:t>
            </a:r>
          </a:p>
        </p:txBody>
      </p:sp>
    </p:spTree>
    <p:extLst>
      <p:ext uri="{BB962C8B-B14F-4D97-AF65-F5344CB8AC3E}">
        <p14:creationId xmlns:p14="http://schemas.microsoft.com/office/powerpoint/2010/main" val="328342122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20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98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23528" y="332656"/>
            <a:ext cx="8780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Now, if we add in Sales Revenues, we get the</a:t>
            </a:r>
          </a:p>
          <a:p>
            <a:r>
              <a:rPr lang="en-GB" sz="3600" b="1" dirty="0"/>
              <a:t>profit-loss “</a:t>
            </a:r>
            <a:r>
              <a:rPr lang="en-GB" sz="3600" b="1" i="1" dirty="0"/>
              <a:t>Break-even Chart”</a:t>
            </a:r>
            <a:r>
              <a:rPr lang="en-GB" sz="3600" b="1" dirty="0"/>
              <a:t>: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39552" y="2348880"/>
            <a:ext cx="0" cy="388843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39552" y="6237312"/>
            <a:ext cx="7416824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39552" y="2420888"/>
            <a:ext cx="6192688" cy="288032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39552" y="1916832"/>
            <a:ext cx="5184576" cy="4320480"/>
          </a:xfrm>
          <a:prstGeom prst="line">
            <a:avLst/>
          </a:prstGeom>
          <a:ln w="571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96136" y="1628800"/>
            <a:ext cx="1414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Revenues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60232" y="2204864"/>
            <a:ext cx="1555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Total Costs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59832" y="4149080"/>
            <a:ext cx="0" cy="208823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220072" y="2780928"/>
            <a:ext cx="648072" cy="1800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52120" y="4869160"/>
            <a:ext cx="1444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Profitable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03648" y="3573016"/>
            <a:ext cx="72008" cy="15841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1560" y="3140968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Loss-making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203848" y="4293096"/>
            <a:ext cx="1296144" cy="1440160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72000" y="5445224"/>
            <a:ext cx="2720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Break-Even Point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347864" y="5733256"/>
            <a:ext cx="1152128" cy="360040"/>
          </a:xfrm>
          <a:prstGeom prst="straightConnector1">
            <a:avLst/>
          </a:prstGeom>
          <a:ln w="571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0" y="2276872"/>
            <a:ext cx="323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$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028384" y="6021288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Units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76456" y="6093296"/>
            <a:ext cx="30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1868" y="6309320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300,000</a:t>
            </a:r>
          </a:p>
        </p:txBody>
      </p:sp>
    </p:spTree>
    <p:extLst>
      <p:ext uri="{BB962C8B-B14F-4D97-AF65-F5344CB8AC3E}">
        <p14:creationId xmlns:p14="http://schemas.microsoft.com/office/powerpoint/2010/main" val="395808376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3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4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A54C-3F4C-483D-B6CE-75D996157D20}" type="slidenum">
              <a:rPr lang="en-GB" smtClean="0"/>
              <a:pPr/>
              <a:t>99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323528" y="548680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Management can use the Break-Even Chart to see what profit they can expect to generate from a particular level of sales volume, </a:t>
            </a:r>
          </a:p>
          <a:p>
            <a:endParaRPr lang="en-GB" sz="3600" b="1" dirty="0"/>
          </a:p>
          <a:p>
            <a:r>
              <a:rPr lang="en-GB" sz="3600" b="1" dirty="0"/>
              <a:t>.........and how much “</a:t>
            </a:r>
            <a:r>
              <a:rPr lang="en-GB" sz="3600" b="1" i="1" dirty="0"/>
              <a:t>Margin of Safety</a:t>
            </a:r>
            <a:r>
              <a:rPr lang="en-GB" sz="3600" b="1" dirty="0"/>
              <a:t>” there is - if sales volumes are </a:t>
            </a:r>
            <a:r>
              <a:rPr lang="en-GB" sz="3600" b="1" i="1" dirty="0"/>
              <a:t>below forecast</a:t>
            </a:r>
            <a:r>
              <a:rPr lang="en-GB" sz="3600" b="1" dirty="0"/>
              <a:t>, or costs are </a:t>
            </a:r>
            <a:r>
              <a:rPr lang="en-GB" sz="3600" b="1" i="1" dirty="0"/>
              <a:t>higher than expected </a:t>
            </a:r>
            <a:r>
              <a:rPr lang="en-GB" sz="3600" b="1" dirty="0"/>
              <a:t>- before the company moves from profit into loss.							</a:t>
            </a:r>
            <a:r>
              <a:rPr lang="en-GB" sz="3200" b="1" dirty="0"/>
              <a:t>   .   </a:t>
            </a:r>
          </a:p>
        </p:txBody>
      </p:sp>
    </p:spTree>
    <p:extLst>
      <p:ext uri="{BB962C8B-B14F-4D97-AF65-F5344CB8AC3E}">
        <p14:creationId xmlns:p14="http://schemas.microsoft.com/office/powerpoint/2010/main" val="356480595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2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9123</TotalTime>
  <Words>9857</Words>
  <Application>Microsoft Macintosh PowerPoint</Application>
  <PresentationFormat>On-screen Show (4:3)</PresentationFormat>
  <Paragraphs>1806</Paragraphs>
  <Slides>160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160</vt:i4>
      </vt:variant>
    </vt:vector>
  </HeadingPairs>
  <TitlesOfParts>
    <vt:vector size="166" baseType="lpstr">
      <vt:lpstr>Arial</vt:lpstr>
      <vt:lpstr>Calibri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Analysis and Management</dc:title>
  <dc:creator>Steve</dc:creator>
  <cp:lastModifiedBy>AmbikaiPalan Selladuray</cp:lastModifiedBy>
  <cp:revision>892</cp:revision>
  <dcterms:created xsi:type="dcterms:W3CDTF">2013-05-09T15:31:40Z</dcterms:created>
  <dcterms:modified xsi:type="dcterms:W3CDTF">2022-03-08T17:30:23Z</dcterms:modified>
</cp:coreProperties>
</file>