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933" r:id="rId3"/>
    <p:sldId id="934" r:id="rId4"/>
    <p:sldId id="935" r:id="rId5"/>
    <p:sldId id="936" r:id="rId6"/>
    <p:sldId id="938" r:id="rId7"/>
    <p:sldId id="937" r:id="rId8"/>
    <p:sldId id="939" r:id="rId9"/>
    <p:sldId id="8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A086-0EA5-C740-A0A8-ACB85EA4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702A0-621C-4044-BAC1-6C3C0D5B4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9328-5F2C-1B40-90AA-E30533E9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4F41-9A3C-7E4F-BF8E-76C12D8C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AA1F-3DAF-3249-A32F-F7B3A5CB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DD2-BF0A-A746-A46A-D0860212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3AD91-8CF4-564D-ACAB-B0761DEF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D03BA-FA38-CA48-B059-634AC892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D6AE-4DB8-6E47-90E0-2C49718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063F-2C04-BC45-9387-5EF790AB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5742E-7EB7-854C-9932-31DB6695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DDACA-67B3-DB42-A84E-767D9CE2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A4AC-4AC0-AB46-8A57-F3331D1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7451-3123-7445-8E55-4905C627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CA02-32BA-C841-A1B7-2BCD1A0C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D31C-2CCA-3B4D-8D0E-B872C6F5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FA0C-1B47-7B40-AABF-82E5B0AF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31CA-4798-224E-8068-9EF4EAC7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5E88-71A1-AD47-AE28-2FD38C96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7588-28A0-0B48-B1FA-CE02465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35F0-19EC-624A-8C5E-9B062DC2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48CF-C3D4-FC4A-BF1B-152CE1BF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3327-C579-3044-9F81-B1385222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3428-159C-8F40-B405-72AAEDC2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09AF-28BD-A74D-A1C3-A197C414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50BB-D400-194D-8499-4C3DB2C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BBFA-08E0-2645-A40F-0FF94C6C9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E546D-5402-1E40-B2CE-12DCFAB9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3E17-8548-4346-BF26-62B89BCE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40DD0-6CC0-A544-928F-7250F9A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FBA8-587C-4F48-BBDB-6C10F5E3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664A-B4A0-314C-8E48-993AD2D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404A7-692E-D94B-B8F1-A6A8563E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B4CC9-EFC4-BE4A-BAA4-037B0BC4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262A8-2338-9044-96F4-647F30189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072C5-99A3-1F4A-BEB3-F2444ADE1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8C0EC-003D-5042-8AA7-2359778A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9EC2E-6D68-CC46-9B80-3B696441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062F8-A660-034E-B6A7-40B21AF9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6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0789-899B-774F-AB16-5AA7DE2E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C45BA-F458-834C-9651-823FFA3B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C02E2-115B-344A-BAB0-B37F1DE4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A7974-8E66-B94F-9C61-408BFD7A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1BD2-4F81-D54A-8940-DA32DAB7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BDF39-72E1-3248-B261-F1E19E6F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994B5-0236-0A49-94CD-7411E88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882A-228C-514B-B28D-8BA6A5BA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D631-CD36-A445-8957-99257B34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F2B1D-ABD4-054B-B407-1BC518FD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25B4-489E-2F4C-9714-C35F625D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941D-8975-4449-8E7C-2A4FFA57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32B0-FC49-1547-A039-2B06FA79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1A3E-2591-9944-A517-4023C602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3C038-444E-DB4D-B96F-7EAAFD2EB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8021-6DFE-4A48-8269-1CD5DC635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2D4B-64C8-6340-82A7-833A4F6E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13D15-0A84-A446-9105-3EA456D1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F749-DA80-EC49-9087-9269A43F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6EB-DC18-5E4C-9D45-5E0BA197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8F9A-8BFA-3948-9BEC-953A7DA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F3FDD-1A9B-5E4E-B16E-F06081BD8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1AF5-1DC3-5D46-A517-DCC9266098D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25FD-1CD0-9748-A1E2-D58FE12C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3D3-6655-F648-8C24-35394E631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A27-BCDD-434F-9AC9-BBAA755F4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costing &amp; </a:t>
            </a:r>
            <a:br>
              <a:rPr lang="en-US" dirty="0"/>
            </a:br>
            <a:r>
              <a:rPr lang="en-US" dirty="0"/>
              <a:t>Variance Analysis</a:t>
            </a:r>
          </a:p>
        </p:txBody>
      </p:sp>
    </p:spTree>
    <p:extLst>
      <p:ext uri="{BB962C8B-B14F-4D97-AF65-F5344CB8AC3E}">
        <p14:creationId xmlns:p14="http://schemas.microsoft.com/office/powerpoint/2010/main" val="330340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56202" y="1196753"/>
            <a:ext cx="89117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..where, month-by-month, we compare </a:t>
            </a:r>
          </a:p>
          <a:p>
            <a:r>
              <a:rPr lang="en-GB" sz="3600" b="1" dirty="0"/>
              <a:t>budget-versus-actual </a:t>
            </a:r>
            <a:r>
              <a:rPr lang="en-GB" sz="3600" b="1" i="1" dirty="0"/>
              <a:t>results</a:t>
            </a:r>
            <a:r>
              <a:rPr lang="en-GB" sz="3600" b="1" dirty="0"/>
              <a:t> in terms of sales </a:t>
            </a:r>
          </a:p>
          <a:p>
            <a:r>
              <a:rPr lang="en-GB" sz="3600" b="1" dirty="0"/>
              <a:t>revenues, costs, output levels, production </a:t>
            </a:r>
          </a:p>
          <a:p>
            <a:r>
              <a:rPr lang="en-GB" sz="3600" b="1" dirty="0"/>
              <a:t>efficiency and expenditures.				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908720"/>
            <a:ext cx="7848872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process by which budgeted figures are compared with actual figures is called: Variance Analysis.........</a:t>
            </a:r>
          </a:p>
        </p:txBody>
      </p:sp>
    </p:spTree>
    <p:extLst>
      <p:ext uri="{BB962C8B-B14F-4D97-AF65-F5344CB8AC3E}">
        <p14:creationId xmlns:p14="http://schemas.microsoft.com/office/powerpoint/2010/main" val="30973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75520" y="116633"/>
            <a:ext cx="8892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A </a:t>
            </a:r>
            <a:r>
              <a:rPr lang="en-GB" sz="3600" b="1" i="1" dirty="0"/>
              <a:t>favourable</a:t>
            </a:r>
            <a:r>
              <a:rPr lang="en-GB" sz="3600" b="1" dirty="0"/>
              <a:t> variance occurs where actual </a:t>
            </a:r>
          </a:p>
          <a:p>
            <a:r>
              <a:rPr lang="en-GB" sz="3600" b="1" dirty="0"/>
              <a:t>figures are better than budget – lower costs,</a:t>
            </a:r>
          </a:p>
          <a:p>
            <a:r>
              <a:rPr lang="en-GB" sz="3600" b="1" dirty="0"/>
              <a:t>greater revenues, etc. </a:t>
            </a:r>
          </a:p>
          <a:p>
            <a:r>
              <a:rPr lang="en-GB" sz="3600" b="1" dirty="0"/>
              <a:t>....and an </a:t>
            </a:r>
            <a:r>
              <a:rPr lang="en-GB" sz="3600" b="1" i="1" dirty="0"/>
              <a:t>unfavourable /adverse</a:t>
            </a:r>
            <a:r>
              <a:rPr lang="en-GB" sz="3600" b="1" dirty="0"/>
              <a:t> variance </a:t>
            </a:r>
          </a:p>
          <a:p>
            <a:r>
              <a:rPr lang="en-GB" sz="3600" b="1" dirty="0"/>
              <a:t>occurs when actual results are worse than </a:t>
            </a:r>
          </a:p>
          <a:p>
            <a:r>
              <a:rPr lang="en-GB" sz="3600" b="1" dirty="0"/>
              <a:t>budgeted.</a:t>
            </a:r>
          </a:p>
          <a:p>
            <a:endParaRPr lang="en-GB" sz="3600" b="1" dirty="0"/>
          </a:p>
          <a:p>
            <a:r>
              <a:rPr lang="en-GB" sz="3600" b="1" dirty="0"/>
              <a:t>To be effective.....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Variance analysis data must be collected </a:t>
            </a:r>
          </a:p>
          <a:p>
            <a:r>
              <a:rPr lang="en-GB" sz="3600" b="1" dirty="0"/>
              <a:t>  efficiently and reported quickly and.....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Quick</a:t>
            </a:r>
            <a:r>
              <a:rPr lang="en-GB" sz="3600" b="1" dirty="0"/>
              <a:t> action must be taken to regain control.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5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24001" y="1556793"/>
            <a:ext cx="9325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					.......provides the financial </a:t>
            </a:r>
            <a:r>
              <a:rPr lang="en-GB" sz="3600" b="1" i="1" dirty="0"/>
              <a:t>control</a:t>
            </a:r>
            <a:r>
              <a:rPr lang="en-GB" sz="3600" b="1" dirty="0"/>
              <a:t> element of the budgeting process.....</a:t>
            </a:r>
          </a:p>
          <a:p>
            <a:endParaRPr lang="en-GB" sz="3600" b="1" dirty="0"/>
          </a:p>
          <a:p>
            <a:r>
              <a:rPr lang="en-GB" sz="3600" b="1" dirty="0"/>
              <a:t>....by individual variances being </a:t>
            </a:r>
            <a:r>
              <a:rPr lang="en-GB" sz="3600" b="1" i="1" dirty="0"/>
              <a:t>analysed</a:t>
            </a:r>
            <a:r>
              <a:rPr lang="en-GB" sz="3600" b="1" dirty="0"/>
              <a:t> for their cause and effect through a </a:t>
            </a:r>
            <a:r>
              <a:rPr lang="en-GB" sz="3600" b="1" i="1" dirty="0"/>
              <a:t>pyramid</a:t>
            </a:r>
            <a:r>
              <a:rPr lang="en-GB" sz="3600" b="1" dirty="0"/>
              <a:t> of </a:t>
            </a:r>
            <a:r>
              <a:rPr lang="en-GB" sz="3600" b="1" i="1" dirty="0"/>
              <a:t>combined </a:t>
            </a:r>
            <a:r>
              <a:rPr lang="en-GB" sz="3600" b="1" dirty="0"/>
              <a:t>variances, as follows:</a:t>
            </a:r>
          </a:p>
          <a:p>
            <a:endParaRPr lang="en-GB" sz="3600" b="1" dirty="0"/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836713"/>
            <a:ext cx="590465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So variance analysis.....</a:t>
            </a:r>
          </a:p>
        </p:txBody>
      </p:sp>
    </p:spTree>
    <p:extLst>
      <p:ext uri="{BB962C8B-B14F-4D97-AF65-F5344CB8AC3E}">
        <p14:creationId xmlns:p14="http://schemas.microsoft.com/office/powerpoint/2010/main" val="7054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417AD-BC0A-284B-BF47-203D73045526}"/>
              </a:ext>
            </a:extLst>
          </p:cNvPr>
          <p:cNvSpPr txBox="1"/>
          <p:nvPr/>
        </p:nvSpPr>
        <p:spPr>
          <a:xfrm>
            <a:off x="1103971" y="1048215"/>
            <a:ext cx="92889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VARIANCE ANALYSIS </a:t>
            </a:r>
            <a:endParaRPr lang="en-GB" sz="3600" dirty="0"/>
          </a:p>
          <a:p>
            <a:r>
              <a:rPr lang="en-GB" sz="3600" dirty="0"/>
              <a:t>The purpose of budgeting is to determine a forecast for expected financial behaviour and performance. </a:t>
            </a:r>
          </a:p>
          <a:p>
            <a:r>
              <a:rPr lang="en-GB" sz="3600" dirty="0"/>
              <a:t>In this sense a budget is a estimate only. </a:t>
            </a:r>
          </a:p>
          <a:p>
            <a:endParaRPr lang="en-GB" sz="3600" dirty="0"/>
          </a:p>
          <a:p>
            <a:r>
              <a:rPr lang="en-GB" sz="3600" dirty="0"/>
              <a:t>Against this estimate, actual performance must be compared as part of the management control process. </a:t>
            </a:r>
          </a:p>
          <a:p>
            <a:endParaRPr lang="en-GB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5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62D81-3C4E-4F40-B563-73E11B7FEFFA}"/>
              </a:ext>
            </a:extLst>
          </p:cNvPr>
          <p:cNvSpPr/>
          <p:nvPr/>
        </p:nvSpPr>
        <p:spPr>
          <a:xfrm>
            <a:off x="1260088" y="535260"/>
            <a:ext cx="7817004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The difference between actual performance and budgeted performance is referred to as a variance. </a:t>
            </a:r>
          </a:p>
          <a:p>
            <a:pPr lvl="0"/>
            <a:endParaRPr lang="en-GB" sz="3600" b="1" dirty="0"/>
          </a:p>
          <a:p>
            <a:pPr lvl="0"/>
            <a:r>
              <a:rPr lang="en-GB" sz="3600" b="1" dirty="0"/>
              <a:t>A favourable variance is where actual performance is better than that budgeted </a:t>
            </a:r>
            <a:endParaRPr lang="en-GB" sz="3600" dirty="0"/>
          </a:p>
          <a:p>
            <a:pPr lvl="0"/>
            <a:endParaRPr lang="en-GB" sz="3600" b="1" dirty="0"/>
          </a:p>
          <a:p>
            <a:pPr lvl="0"/>
            <a:r>
              <a:rPr lang="en-GB" sz="3600" b="1" dirty="0"/>
              <a:t>An adverse variance is where the actual performance is worse than the budgeted </a:t>
            </a:r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The relationships across all variances will influence profit in the following way : - </a:t>
            </a:r>
          </a:p>
          <a:p>
            <a:r>
              <a:rPr lang="en-GB" sz="3600" b="1" dirty="0"/>
              <a:t>Budgeted profit (plus) All favourable variances (minus) All adverse variables = Actual profit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3740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74E0B-B737-5149-9D8E-8A37DDC3129B}"/>
              </a:ext>
            </a:extLst>
          </p:cNvPr>
          <p:cNvSpPr txBox="1"/>
          <p:nvPr/>
        </p:nvSpPr>
        <p:spPr>
          <a:xfrm>
            <a:off x="1215483" y="1371600"/>
            <a:ext cx="93447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MAKING BUDGETARY CONTROL EFFECTIVE </a:t>
            </a:r>
            <a:endParaRPr lang="en-GB" sz="3600" dirty="0"/>
          </a:p>
          <a:p>
            <a:pPr lvl="0"/>
            <a:r>
              <a:rPr lang="en-GB" sz="3600" dirty="0"/>
              <a:t>A serious attitude must be taken to the budgeting system by all levels of management, but often there is no choice </a:t>
            </a:r>
          </a:p>
          <a:p>
            <a:pPr lvl="0"/>
            <a:r>
              <a:rPr lang="en-GB" sz="3600" dirty="0"/>
              <a:t>Clear demarcation between areas of managerial responsibility for each budget domain </a:t>
            </a:r>
          </a:p>
          <a:p>
            <a:pPr lvl="0"/>
            <a:r>
              <a:rPr lang="en-GB" sz="3600" dirty="0"/>
              <a:t>Budget targets being reasonable and attainable </a:t>
            </a:r>
          </a:p>
          <a:p>
            <a:pPr lvl="0"/>
            <a:r>
              <a:rPr lang="en-GB" sz="3600" dirty="0"/>
              <a:t>Established data collection, analysis and routines for communication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0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64C4BC-6AF4-E14C-B419-F9C7CA7A66CE}"/>
              </a:ext>
            </a:extLst>
          </p:cNvPr>
          <p:cNvSpPr/>
          <p:nvPr/>
        </p:nvSpPr>
        <p:spPr>
          <a:xfrm>
            <a:off x="1215483" y="1471961"/>
            <a:ext cx="79285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600" dirty="0"/>
              <a:t>Fairly short reporting periods, normally monthly </a:t>
            </a:r>
          </a:p>
          <a:p>
            <a:pPr lvl="0"/>
            <a:r>
              <a:rPr lang="en-GB" sz="3600" dirty="0"/>
              <a:t>Variance reports being produced shortly after the end of the reporting period for monitoring performance </a:t>
            </a:r>
          </a:p>
          <a:p>
            <a:pPr lvl="0"/>
            <a:r>
              <a:rPr lang="en-GB" sz="3600" dirty="0"/>
              <a:t>Action being taken to get operations back under control </a:t>
            </a:r>
          </a:p>
        </p:txBody>
      </p:sp>
    </p:spTree>
    <p:extLst>
      <p:ext uri="{BB962C8B-B14F-4D97-AF65-F5344CB8AC3E}">
        <p14:creationId xmlns:p14="http://schemas.microsoft.com/office/powerpoint/2010/main" val="237712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31505" y="476673"/>
            <a:ext cx="92170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		</a:t>
            </a:r>
            <a:r>
              <a:rPr lang="en-GB" sz="3600" b="1" dirty="0"/>
              <a:t>Operating Profit variance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Revenues variance                     Cost variance 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 Price 	   Volume	      Direct costs      Expenses</a:t>
            </a:r>
          </a:p>
          <a:p>
            <a:r>
              <a:rPr lang="en-GB" sz="3600" b="1" dirty="0"/>
              <a:t>variance     </a:t>
            </a:r>
            <a:r>
              <a:rPr lang="en-GB" sz="3600" b="1" dirty="0" err="1"/>
              <a:t>variance</a:t>
            </a:r>
            <a:r>
              <a:rPr lang="en-GB" sz="3600" b="1" dirty="0"/>
              <a:t>        </a:t>
            </a:r>
            <a:r>
              <a:rPr lang="en-GB" sz="3600" b="1" dirty="0" err="1"/>
              <a:t>variance</a:t>
            </a:r>
            <a:r>
              <a:rPr lang="en-GB" sz="3600" b="1" dirty="0"/>
              <a:t>          </a:t>
            </a:r>
            <a:r>
              <a:rPr lang="en-GB" sz="3600" b="1" dirty="0" err="1"/>
              <a:t>variance</a:t>
            </a:r>
            <a:endParaRPr lang="en-GB" sz="3600" b="1" dirty="0"/>
          </a:p>
          <a:p>
            <a:r>
              <a:rPr lang="en-GB" sz="3600" b="1" dirty="0"/>
              <a:t>                          </a:t>
            </a:r>
          </a:p>
          <a:p>
            <a:r>
              <a:rPr lang="en-GB" sz="3600" b="1" dirty="0"/>
              <a:t>    Labour      Materials       Admin.      Marketing</a:t>
            </a:r>
          </a:p>
          <a:p>
            <a:r>
              <a:rPr lang="en-GB" sz="3600" b="1" dirty="0"/>
              <a:t>   variance     </a:t>
            </a:r>
            <a:r>
              <a:rPr lang="en-GB" sz="3600" b="1" dirty="0" err="1"/>
              <a:t>variance</a:t>
            </a:r>
            <a:r>
              <a:rPr lang="en-GB" sz="3600" b="1" dirty="0"/>
              <a:t>       </a:t>
            </a:r>
            <a:r>
              <a:rPr lang="en-GB" sz="3600" b="1" dirty="0" err="1"/>
              <a:t>variance</a:t>
            </a:r>
            <a:r>
              <a:rPr lang="en-GB" sz="3600" b="1" dirty="0"/>
              <a:t>      </a:t>
            </a:r>
            <a:r>
              <a:rPr lang="en-GB" sz="3600" b="1" dirty="0" err="1"/>
              <a:t>variance</a:t>
            </a:r>
            <a:endParaRPr lang="en-GB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75720" y="1124744"/>
            <a:ext cx="2016224" cy="11521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56040" y="1196752"/>
            <a:ext cx="165618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39616" y="2780928"/>
            <a:ext cx="792088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35760" y="2852936"/>
            <a:ext cx="648072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248128" y="2852936"/>
            <a:ext cx="1152128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76320" y="2852936"/>
            <a:ext cx="576064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71664" y="4869160"/>
            <a:ext cx="3744416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59896" y="4941168"/>
            <a:ext cx="1944216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536160" y="4941168"/>
            <a:ext cx="1656184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80376" y="4941168"/>
            <a:ext cx="144016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7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406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Standard costing &amp;  Variance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AmbikaiPalan Selladuray</dc:creator>
  <cp:lastModifiedBy>AmbikaiPalan Selladuray</cp:lastModifiedBy>
  <cp:revision>4</cp:revision>
  <dcterms:created xsi:type="dcterms:W3CDTF">2022-01-12T18:01:14Z</dcterms:created>
  <dcterms:modified xsi:type="dcterms:W3CDTF">2022-05-03T09:42:09Z</dcterms:modified>
</cp:coreProperties>
</file>