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93" r:id="rId2"/>
    <p:sldId id="294" r:id="rId3"/>
    <p:sldId id="261" r:id="rId4"/>
    <p:sldId id="262" r:id="rId5"/>
    <p:sldId id="289" r:id="rId6"/>
    <p:sldId id="263" r:id="rId7"/>
    <p:sldId id="286" r:id="rId8"/>
    <p:sldId id="290" r:id="rId9"/>
    <p:sldId id="264" r:id="rId10"/>
    <p:sldId id="291" r:id="rId11"/>
    <p:sldId id="266" r:id="rId12"/>
    <p:sldId id="267" r:id="rId13"/>
    <p:sldId id="268" r:id="rId14"/>
    <p:sldId id="269" r:id="rId15"/>
    <p:sldId id="292" r:id="rId16"/>
    <p:sldId id="270" r:id="rId17"/>
    <p:sldId id="288" r:id="rId18"/>
    <p:sldId id="271" r:id="rId1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>
      <p:cViewPr varScale="1">
        <p:scale>
          <a:sx n="108" d="100"/>
          <a:sy n="108" d="100"/>
        </p:scale>
        <p:origin x="17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39750" y="6453188"/>
            <a:ext cx="22320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sz="1000" dirty="0">
              <a:latin typeface="Calibri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539552" y="1052736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200" baseline="0">
                <a:solidFill>
                  <a:srgbClr val="138D9D"/>
                </a:solidFill>
                <a:latin typeface="+mn-lt"/>
              </a:defRPr>
            </a:lvl1pPr>
            <a:lvl2pPr algn="l">
              <a:defRPr sz="3200">
                <a:solidFill>
                  <a:schemeClr val="tx1"/>
                </a:solidFill>
                <a:latin typeface="+mn-lt"/>
              </a:defRPr>
            </a:lvl2pPr>
            <a:lvl3pPr algn="l">
              <a:defRPr sz="3200">
                <a:solidFill>
                  <a:schemeClr val="tx1"/>
                </a:solidFill>
                <a:latin typeface="+mn-lt"/>
              </a:defRPr>
            </a:lvl3pPr>
            <a:lvl4pPr algn="l">
              <a:defRPr sz="3200">
                <a:solidFill>
                  <a:schemeClr val="tx1"/>
                </a:solidFill>
                <a:latin typeface="+mn-lt"/>
              </a:defRPr>
            </a:lvl4pPr>
            <a:lvl5pPr algn="l">
              <a:defRPr sz="32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659563" y="63817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30857-F423-4DA0-9E70-5470E6DD0B9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64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035" y="0"/>
            <a:ext cx="7561385" cy="7683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EDD98-7612-4CB1-AD33-DE0842EC72A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427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035" y="0"/>
            <a:ext cx="7561385" cy="7683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674AE-087D-4E0D-A966-6032BCD7C50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69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872AF-B086-4976-8DB6-A07A0C02637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595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052513"/>
            <a:ext cx="82296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CD87CEF-87EB-42B2-83E6-4E84599A0F1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102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381750"/>
            <a:ext cx="35083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29" name="TextBox 7"/>
          <p:cNvSpPr txBox="1">
            <a:spLocks noChangeArrowheads="1"/>
          </p:cNvSpPr>
          <p:nvPr/>
        </p:nvSpPr>
        <p:spPr bwMode="auto">
          <a:xfrm>
            <a:off x="539750" y="6453188"/>
            <a:ext cx="25923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GB" sz="1000" dirty="0">
                <a:latin typeface="Calibri" pitchFamily="34" charset="0"/>
              </a:rPr>
              <a:t>© McGraw-Hill Education (UK) Limited 2013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4763"/>
            <a:ext cx="9144000" cy="836613"/>
          </a:xfrm>
          <a:prstGeom prst="rect">
            <a:avLst/>
          </a:prstGeom>
          <a:solidFill>
            <a:srgbClr val="071897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1381125" y="0"/>
            <a:ext cx="75628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03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-11113"/>
            <a:ext cx="1185863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cxnSp>
        <p:nvCxnSpPr>
          <p:cNvPr id="16" name="Straight Connector 15"/>
          <p:cNvCxnSpPr/>
          <p:nvPr/>
        </p:nvCxnSpPr>
        <p:spPr>
          <a:xfrm flipV="1">
            <a:off x="-33338" y="901700"/>
            <a:ext cx="9177338" cy="6350"/>
          </a:xfrm>
          <a:prstGeom prst="line">
            <a:avLst/>
          </a:prstGeom>
          <a:ln w="38100">
            <a:solidFill>
              <a:srgbClr val="0718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8" r:id="rId2"/>
    <p:sldLayoutId id="2147483689" r:id="rId3"/>
    <p:sldLayoutId id="2147483691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7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7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7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7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7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rgbClr val="12869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4F10-B8B1-1F49-82E7-AA60053CF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3585E-742F-E446-954E-B39AE7FEC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Budgets and budgetary control.</a:t>
            </a:r>
          </a:p>
          <a:p>
            <a:r>
              <a:rPr lang="en-US" dirty="0"/>
              <a:t>Cash flow forecasts / Cash budgets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74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and Flexible Budgets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59245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795936"/>
            <a:ext cx="673417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5895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0"/>
            <a:ext cx="7561262" cy="76835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bg2"/>
                </a:solidFill>
              </a:rPr>
              <a:t>Cash Budget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Forecasted  cash receipts and  cash payments</a:t>
            </a:r>
          </a:p>
          <a:p>
            <a:pPr eaLnBrk="1" hangingPunct="1"/>
            <a:r>
              <a:rPr lang="en-US" dirty="0"/>
              <a:t>Usually prepared on a monthly basis</a:t>
            </a:r>
          </a:p>
          <a:p>
            <a:pPr eaLnBrk="1" hangingPunct="1"/>
            <a:r>
              <a:rPr lang="en-US" dirty="0"/>
              <a:t>Forecast of amount and the timing of cash flow movement</a:t>
            </a:r>
          </a:p>
          <a:p>
            <a:pPr eaLnBrk="1" hangingPunct="1"/>
            <a:r>
              <a:rPr lang="en-US" dirty="0"/>
              <a:t>Possible cash shortages identified and planned for</a:t>
            </a:r>
          </a:p>
          <a:p>
            <a:pPr eaLnBrk="1" hangingPunct="1"/>
            <a:r>
              <a:rPr lang="en-US" dirty="0"/>
              <a:t>Possible  cash surpluses may be invested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bg2"/>
                </a:solidFill>
              </a:rPr>
              <a:t>Cash budgets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Receipts</a:t>
            </a:r>
          </a:p>
        </p:txBody>
      </p:sp>
      <p:sp>
        <p:nvSpPr>
          <p:cNvPr id="13316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Cash sales</a:t>
            </a:r>
          </a:p>
          <a:p>
            <a:pPr eaLnBrk="1" hangingPunct="1"/>
            <a:r>
              <a:rPr lang="en-US" sz="2800" dirty="0"/>
              <a:t>Cash from receivables </a:t>
            </a:r>
          </a:p>
          <a:p>
            <a:pPr eaLnBrk="1" hangingPunct="1"/>
            <a:r>
              <a:rPr lang="en-US" sz="2800" dirty="0"/>
              <a:t>Sale of shares</a:t>
            </a:r>
          </a:p>
          <a:p>
            <a:pPr eaLnBrk="1" hangingPunct="1"/>
            <a:r>
              <a:rPr lang="en-US" sz="2800" dirty="0"/>
              <a:t>Issue of loans</a:t>
            </a:r>
          </a:p>
          <a:p>
            <a:pPr eaLnBrk="1" hangingPunct="1"/>
            <a:endParaRPr lang="en-GB" sz="2800" dirty="0"/>
          </a:p>
        </p:txBody>
      </p:sp>
      <p:sp>
        <p:nvSpPr>
          <p:cNvPr id="13317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GB" sz="3200" dirty="0"/>
              <a:t>Payments</a:t>
            </a:r>
          </a:p>
        </p:txBody>
      </p:sp>
      <p:sp>
        <p:nvSpPr>
          <p:cNvPr id="13318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r>
              <a:rPr lang="en-GB" sz="2800" dirty="0"/>
              <a:t>Expenses</a:t>
            </a:r>
          </a:p>
          <a:p>
            <a:pPr eaLnBrk="1" hangingPunct="1"/>
            <a:r>
              <a:rPr lang="en-GB" sz="2800" dirty="0"/>
              <a:t>Payments to suppliers</a:t>
            </a:r>
          </a:p>
          <a:p>
            <a:pPr eaLnBrk="1" hangingPunct="1"/>
            <a:r>
              <a:rPr lang="en-GB" sz="2800" dirty="0"/>
              <a:t>Cash purchases</a:t>
            </a:r>
          </a:p>
          <a:p>
            <a:pPr eaLnBrk="1" hangingPunct="1"/>
            <a:r>
              <a:rPr lang="en-GB" sz="2800" dirty="0"/>
              <a:t>Dividends</a:t>
            </a:r>
          </a:p>
          <a:p>
            <a:pPr eaLnBrk="1" hangingPunct="1"/>
            <a:r>
              <a:rPr lang="en-GB" sz="2800" dirty="0"/>
              <a:t>Taxation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-154435"/>
            <a:ext cx="7561262" cy="1077218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bg2"/>
                </a:solidFill>
              </a:rPr>
              <a:t>Advantages of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Budgetary Control Systems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268760"/>
            <a:ext cx="8229600" cy="4824536"/>
          </a:xfrm>
        </p:spPr>
        <p:txBody>
          <a:bodyPr/>
          <a:lstStyle/>
          <a:p>
            <a:pPr eaLnBrk="1" hangingPunct="1"/>
            <a:r>
              <a:rPr lang="en-US" sz="2400" dirty="0"/>
              <a:t>Identifies objectives</a:t>
            </a:r>
          </a:p>
          <a:p>
            <a:pPr eaLnBrk="1" hangingPunct="1"/>
            <a:r>
              <a:rPr lang="en-US" sz="2400" dirty="0"/>
              <a:t>Identifies limiting factors</a:t>
            </a:r>
          </a:p>
          <a:p>
            <a:pPr eaLnBrk="1" hangingPunct="1"/>
            <a:r>
              <a:rPr lang="en-US" sz="2400" dirty="0"/>
              <a:t>Authorizes actions</a:t>
            </a:r>
          </a:p>
          <a:p>
            <a:pPr eaLnBrk="1" hangingPunct="1"/>
            <a:r>
              <a:rPr lang="en-US" sz="2400" dirty="0"/>
              <a:t>Assigns responsibilities</a:t>
            </a:r>
          </a:p>
          <a:p>
            <a:pPr eaLnBrk="1" hangingPunct="1"/>
            <a:r>
              <a:rPr lang="en-US" sz="2400" dirty="0"/>
              <a:t>Delegation</a:t>
            </a:r>
          </a:p>
          <a:p>
            <a:pPr eaLnBrk="1" hangingPunct="1"/>
            <a:r>
              <a:rPr lang="en-US" sz="2400" dirty="0"/>
              <a:t>Management by exception</a:t>
            </a:r>
          </a:p>
          <a:p>
            <a:pPr eaLnBrk="1" hangingPunct="1"/>
            <a:r>
              <a:rPr lang="en-US" sz="2400" dirty="0"/>
              <a:t>Control</a:t>
            </a:r>
          </a:p>
          <a:p>
            <a:pPr eaLnBrk="1" hangingPunct="1"/>
            <a:r>
              <a:rPr lang="en-US" sz="2400" dirty="0"/>
              <a:t>Motivation</a:t>
            </a:r>
          </a:p>
          <a:p>
            <a:pPr eaLnBrk="1" hangingPunct="1"/>
            <a:r>
              <a:rPr lang="en-US" sz="2400" dirty="0"/>
              <a:t>Communication</a:t>
            </a:r>
          </a:p>
          <a:p>
            <a:pPr eaLnBrk="1" hangingPunct="1"/>
            <a:r>
              <a:rPr lang="en-US" sz="2400" dirty="0"/>
              <a:t>Performance evaluation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0"/>
            <a:ext cx="7561262" cy="76835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bg2"/>
                </a:solidFill>
              </a:rPr>
              <a:t>Problems of budgetary control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dirty="0"/>
              <a:t>Realistic levels of performance are needed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/>
              <a:t>Participation of managers necessary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/>
              <a:t>Reward schemes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/>
              <a:t>Competition for resources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/>
              <a:t>Incremental budgeting 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/>
              <a:t>Paperwork exercise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/>
              <a:t>Spending up to budget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/>
              <a:t>An end in itself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/>
              <a:t>Defining objectives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Budgeting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easiest way to produce a budget is simply to base it on the previous year’s actual results, and add a bit for inflation, and a bit more for growth. </a:t>
            </a:r>
          </a:p>
          <a:p>
            <a:pPr lvl="1"/>
            <a:r>
              <a:rPr lang="en-GB" dirty="0"/>
              <a:t>But this is estimating what is likely to happen.</a:t>
            </a:r>
          </a:p>
          <a:p>
            <a:pPr lvl="1"/>
            <a:r>
              <a:rPr lang="en-GB" dirty="0"/>
              <a:t>It is not planning to achieve desired results. </a:t>
            </a:r>
          </a:p>
          <a:p>
            <a:pPr lvl="1"/>
            <a:r>
              <a:rPr lang="en-GB" dirty="0"/>
              <a:t>It is likely to produce budgets that are easily achievable. </a:t>
            </a:r>
          </a:p>
          <a:p>
            <a:pPr lvl="1"/>
            <a:r>
              <a:rPr lang="en-GB" dirty="0"/>
              <a:t>But this ‘easy’ approach is not best designed to help the organization to achieve its objectives. </a:t>
            </a:r>
          </a:p>
        </p:txBody>
      </p:sp>
    </p:spTree>
    <p:extLst>
      <p:ext uri="{BB962C8B-B14F-4D97-AF65-F5344CB8AC3E}">
        <p14:creationId xmlns:p14="http://schemas.microsoft.com/office/powerpoint/2010/main" val="2507363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0"/>
            <a:ext cx="7561262" cy="76835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bg2"/>
                </a:solidFill>
              </a:rPr>
              <a:t>Zero based budgeting (ZBB)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/>
              <a:t>Each year budget from zero expenditure rather than incrementally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/>
              <a:t>Managers must justify their budget requests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/>
              <a:t>Questioning attitude for each  item of expenditure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/>
              <a:t>Activities divided into “decision packages”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/>
              <a:t>Some activities may be “axed”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331913" y="0"/>
            <a:ext cx="7561262" cy="768350"/>
          </a:xfrm>
        </p:spPr>
        <p:txBody>
          <a:bodyPr/>
          <a:lstStyle/>
          <a:p>
            <a:pPr eaLnBrk="1" hangingPunct="1"/>
            <a:r>
              <a:rPr lang="en-GB" dirty="0">
                <a:solidFill>
                  <a:schemeClr val="bg2"/>
                </a:solidFill>
              </a:rPr>
              <a:t>ZBB benefits and problems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Can help to identify and remove inefficient operations</a:t>
            </a:r>
          </a:p>
          <a:p>
            <a:pPr eaLnBrk="1" hangingPunct="1"/>
            <a:r>
              <a:rPr lang="en-GB" dirty="0"/>
              <a:t>Enables efficient allocation of resources</a:t>
            </a:r>
          </a:p>
          <a:p>
            <a:pPr eaLnBrk="1" hangingPunct="1"/>
            <a:r>
              <a:rPr lang="en-GB" dirty="0"/>
              <a:t>Greater profitability and attention to effectiveness</a:t>
            </a:r>
          </a:p>
          <a:p>
            <a:pPr eaLnBrk="1" hangingPunct="1">
              <a:buFontTx/>
              <a:buNone/>
            </a:pPr>
            <a:r>
              <a:rPr lang="en-GB" b="1" dirty="0"/>
              <a:t>But...</a:t>
            </a:r>
          </a:p>
          <a:p>
            <a:pPr eaLnBrk="1" hangingPunct="1"/>
            <a:r>
              <a:rPr lang="en-GB" dirty="0"/>
              <a:t>Expensive to apply</a:t>
            </a:r>
          </a:p>
          <a:p>
            <a:pPr eaLnBrk="1" hangingPunct="1"/>
            <a:r>
              <a:rPr lang="en-GB" dirty="0"/>
              <a:t>Substantial volume of work</a:t>
            </a:r>
          </a:p>
          <a:p>
            <a:pPr eaLnBrk="1" hangingPunct="1"/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-120303"/>
            <a:ext cx="7956550" cy="1077218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bg2"/>
                </a:solidFill>
              </a:rPr>
              <a:t>Planning, Programming Budgeting Systems (PPBS)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Used in public sector organizations</a:t>
            </a:r>
          </a:p>
          <a:p>
            <a:pPr lvl="1" eaLnBrk="1" hangingPunct="1"/>
            <a:r>
              <a:rPr lang="en-US" dirty="0"/>
              <a:t>Defence, policing</a:t>
            </a:r>
          </a:p>
          <a:p>
            <a:pPr eaLnBrk="1" hangingPunct="1"/>
            <a:r>
              <a:rPr lang="en-US" dirty="0"/>
              <a:t>Necessary to define programmes that make up the function</a:t>
            </a:r>
          </a:p>
          <a:p>
            <a:pPr eaLnBrk="1" hangingPunct="1"/>
            <a:r>
              <a:rPr lang="en-US" dirty="0"/>
              <a:t>Allocate budget to each programme</a:t>
            </a:r>
          </a:p>
          <a:p>
            <a:pPr eaLnBrk="1" hangingPunct="1"/>
            <a:r>
              <a:rPr lang="en-US" dirty="0"/>
              <a:t>Measure effectiveness of each programme on terms of expenditure used and benefits obtained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-12700"/>
            <a:ext cx="7561262" cy="76835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bg2"/>
                </a:solidFill>
              </a:rPr>
              <a:t>Learning 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268760"/>
            <a:ext cx="8229600" cy="4924425"/>
          </a:xfrm>
        </p:spPr>
        <p:txBody>
          <a:bodyPr/>
          <a:lstStyle/>
          <a:p>
            <a:pPr eaLnBrk="1" hangingPunct="1"/>
            <a:r>
              <a:rPr lang="en-US" sz="2500" dirty="0"/>
              <a:t>Define budgets and budgetary control and explain how they operate</a:t>
            </a:r>
          </a:p>
          <a:p>
            <a:pPr eaLnBrk="1" hangingPunct="1"/>
            <a:r>
              <a:rPr lang="en-US" sz="2500" dirty="0"/>
              <a:t>Explain and illustrate the use of budgets and control information</a:t>
            </a:r>
          </a:p>
          <a:p>
            <a:pPr eaLnBrk="1" hangingPunct="1"/>
            <a:r>
              <a:rPr lang="en-US" sz="2500" dirty="0"/>
              <a:t>Understand and demonstrate the use of flexible budgets</a:t>
            </a:r>
          </a:p>
          <a:p>
            <a:pPr eaLnBrk="1" hangingPunct="1"/>
            <a:r>
              <a:rPr lang="en-US" sz="2500" dirty="0"/>
              <a:t>Explain the role of cash budgets and produce and interpret practical examples</a:t>
            </a:r>
          </a:p>
          <a:p>
            <a:pPr eaLnBrk="1" hangingPunct="1"/>
            <a:r>
              <a:rPr lang="en-US" sz="2500" dirty="0"/>
              <a:t>Describe the main advantages of operating budgetary control in practice</a:t>
            </a:r>
          </a:p>
          <a:p>
            <a:pPr eaLnBrk="1" hangingPunct="1"/>
            <a:r>
              <a:rPr lang="en-US" sz="2500" dirty="0"/>
              <a:t>Understand the role and limitations of ZBB and PPBS</a:t>
            </a:r>
          </a:p>
        </p:txBody>
      </p:sp>
    </p:spTree>
    <p:extLst>
      <p:ext uri="{BB962C8B-B14F-4D97-AF65-F5344CB8AC3E}">
        <p14:creationId xmlns:p14="http://schemas.microsoft.com/office/powerpoint/2010/main" val="52443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0"/>
            <a:ext cx="7561262" cy="76835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bg2"/>
                </a:solidFill>
              </a:rPr>
              <a:t>Budgets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plan, quantified in monetary terms, prepared and approved prior to a defined period of time, usually showing planned income to be generated and/or expenditure to be incurred during that period, and the capital to be employed to attaining a given objective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0"/>
            <a:ext cx="7561262" cy="76835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bg2"/>
                </a:solidFill>
              </a:rPr>
              <a:t>Characteristics of budgets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Stated objectives</a:t>
            </a:r>
          </a:p>
          <a:p>
            <a:pPr eaLnBrk="1" hangingPunct="1"/>
            <a:r>
              <a:rPr lang="en-US" dirty="0"/>
              <a:t>Approved plan</a:t>
            </a:r>
          </a:p>
          <a:p>
            <a:pPr eaLnBrk="1" hangingPunct="1"/>
            <a:r>
              <a:rPr lang="en-US" dirty="0"/>
              <a:t>Realistic forecasts</a:t>
            </a:r>
          </a:p>
          <a:p>
            <a:pPr eaLnBrk="1" hangingPunct="1"/>
            <a:r>
              <a:rPr lang="en-US" dirty="0"/>
              <a:t>Used for budgetary control</a:t>
            </a:r>
          </a:p>
          <a:p>
            <a:pPr eaLnBrk="1" hangingPunct="1"/>
            <a:r>
              <a:rPr lang="en-US" dirty="0"/>
              <a:t>Gives managers targets and responsibilities</a:t>
            </a:r>
          </a:p>
          <a:p>
            <a:pPr eaLnBrk="1" hangingPunct="1">
              <a:buFontTx/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Budgetary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establishment of budgets relating the responsibilities of executives to the requirements of a policy, and the continuous comparison of actual with budgeted results, either to secure by individual action the objective of that policy, or to provide a basis for its revision.</a:t>
            </a:r>
          </a:p>
        </p:txBody>
      </p:sp>
    </p:spTree>
    <p:extLst>
      <p:ext uri="{BB962C8B-B14F-4D97-AF65-F5344CB8AC3E}">
        <p14:creationId xmlns:p14="http://schemas.microsoft.com/office/powerpoint/2010/main" val="84750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0"/>
            <a:ext cx="7561262" cy="76835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bg2"/>
                </a:solidFill>
              </a:rPr>
              <a:t>Implementing budgetary control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Budgets are produced for all parts of the organization</a:t>
            </a:r>
          </a:p>
          <a:p>
            <a:pPr eaLnBrk="1" hangingPunct="1"/>
            <a:r>
              <a:rPr lang="en-US" dirty="0"/>
              <a:t>Budget manual standardizes preparation</a:t>
            </a:r>
          </a:p>
          <a:p>
            <a:pPr eaLnBrk="1" hangingPunct="1"/>
            <a:r>
              <a:rPr lang="en-US" dirty="0"/>
              <a:t>Master Budget</a:t>
            </a:r>
          </a:p>
          <a:p>
            <a:pPr lvl="1" eaLnBrk="1" hangingPunct="1"/>
            <a:r>
              <a:rPr lang="en-US" dirty="0"/>
              <a:t>Summarizes all the individual budgets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Income statement, balance sheet and cash flow statement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30163"/>
            <a:ext cx="7561262" cy="708025"/>
          </a:xfrm>
        </p:spPr>
        <p:txBody>
          <a:bodyPr/>
          <a:lstStyle/>
          <a:p>
            <a:pPr eaLnBrk="1" hangingPunct="1"/>
            <a:r>
              <a:rPr lang="en-GB" sz="4000" dirty="0">
                <a:solidFill>
                  <a:schemeClr val="bg2"/>
                </a:solidFill>
              </a:rPr>
              <a:t>Master Budget Process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Forecast the Sales Demand</a:t>
            </a:r>
          </a:p>
          <a:p>
            <a:pPr lvl="1" eaLnBrk="1" hangingPunct="1"/>
            <a:r>
              <a:rPr lang="en-GB" dirty="0"/>
              <a:t>Limiting factor on which all budgets will depend</a:t>
            </a:r>
          </a:p>
          <a:p>
            <a:pPr lvl="1" eaLnBrk="1" hangingPunct="1"/>
            <a:r>
              <a:rPr lang="en-GB" dirty="0"/>
              <a:t>Use of qualitative methods</a:t>
            </a:r>
          </a:p>
          <a:p>
            <a:pPr lvl="1" eaLnBrk="1" hangingPunct="1"/>
            <a:r>
              <a:rPr lang="en-GB" dirty="0"/>
              <a:t>Use of quantitative methods</a:t>
            </a:r>
          </a:p>
          <a:p>
            <a:pPr eaLnBrk="1" hangingPunct="1"/>
            <a:r>
              <a:rPr lang="en-GB" dirty="0"/>
              <a:t>Sales Budget is the first budget prepared</a:t>
            </a:r>
          </a:p>
          <a:p>
            <a:pPr eaLnBrk="1" hangingPunct="1"/>
            <a:r>
              <a:rPr lang="en-GB" dirty="0"/>
              <a:t>Produce other budgets to meet Sales Forecast</a:t>
            </a:r>
          </a:p>
          <a:p>
            <a:pPr lvl="1" eaLnBrk="1" hangingPunct="1"/>
            <a:r>
              <a:rPr lang="en-GB" dirty="0"/>
              <a:t>Finished goods inventory budget, Production Budget, Materials budget, Labour budget, Overheads budget, Administration budget, Distribution budget; Capital Expenditure budget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types of Budgets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Annual Budgets</a:t>
            </a:r>
          </a:p>
          <a:p>
            <a:pPr lvl="1"/>
            <a:r>
              <a:rPr lang="en-GB" dirty="0"/>
              <a:t>Produced once in the year</a:t>
            </a:r>
          </a:p>
          <a:p>
            <a:pPr lvl="1"/>
            <a:r>
              <a:rPr lang="en-GB" dirty="0"/>
              <a:t>New budgets are not produced till the end of the year</a:t>
            </a:r>
          </a:p>
          <a:p>
            <a:r>
              <a:rPr lang="en-GB" dirty="0"/>
              <a:t>Rolling budgets</a:t>
            </a:r>
          </a:p>
          <a:p>
            <a:pPr lvl="1"/>
            <a:r>
              <a:rPr lang="en-GB" dirty="0"/>
              <a:t>This means that the budget is produced for the following 12 months; then, each month, another month is added  and the month just passed dropped</a:t>
            </a:r>
          </a:p>
          <a:p>
            <a:pPr lvl="1"/>
            <a:r>
              <a:rPr lang="en-GB" dirty="0"/>
              <a:t>There is always a 12 month budget available </a:t>
            </a:r>
          </a:p>
          <a:p>
            <a:pPr lvl="1"/>
            <a:r>
              <a:rPr lang="en-GB" dirty="0"/>
              <a:t>Constant up-dating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2099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0"/>
            <a:ext cx="7561262" cy="76835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bg2"/>
                </a:solidFill>
              </a:rPr>
              <a:t>Fixed and Flexible Budgets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Fixed budget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Assumes a given level of production and sales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Flexible budget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Budget that recognizes changes in level of activity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Costs identified as fixed or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Used for variance calculations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4">
  <a:themeElements>
    <a:clrScheme name="Custom 11">
      <a:dk1>
        <a:sysClr val="windowText" lastClr="000000"/>
      </a:dk1>
      <a:lt1>
        <a:srgbClr val="FFFFE1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703</Words>
  <Application>Microsoft Macintosh PowerPoint</Application>
  <PresentationFormat>On-screen Show (4:3)</PresentationFormat>
  <Paragraphs>119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Theme4</vt:lpstr>
      <vt:lpstr>PowerPoint Presentation</vt:lpstr>
      <vt:lpstr>Learning objectives</vt:lpstr>
      <vt:lpstr>Budgets</vt:lpstr>
      <vt:lpstr>Characteristics of budgets</vt:lpstr>
      <vt:lpstr>Budgetary control</vt:lpstr>
      <vt:lpstr>Implementing budgetary control</vt:lpstr>
      <vt:lpstr>Master Budget Process</vt:lpstr>
      <vt:lpstr>Different types of Budgets</vt:lpstr>
      <vt:lpstr>Fixed and Flexible Budgets</vt:lpstr>
      <vt:lpstr>Fixed and Flexible Budgets</vt:lpstr>
      <vt:lpstr>Cash Budget</vt:lpstr>
      <vt:lpstr>Cash budgets</vt:lpstr>
      <vt:lpstr>Advantages of  Budgetary Control Systems</vt:lpstr>
      <vt:lpstr>Problems of budgetary control</vt:lpstr>
      <vt:lpstr>Incremental Budgeting</vt:lpstr>
      <vt:lpstr>Zero based budgeting (ZBB)</vt:lpstr>
      <vt:lpstr>ZBB benefits and problems</vt:lpstr>
      <vt:lpstr>Planning, Programming Budgeting Systems (PPBS)</vt:lpstr>
    </vt:vector>
  </TitlesOfParts>
  <Company>McGraw-Hill Education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Leiah Batchelor</dc:creator>
  <cp:lastModifiedBy>AmbikaiPalan Selladuray</cp:lastModifiedBy>
  <cp:revision>33</cp:revision>
  <dcterms:created xsi:type="dcterms:W3CDTF">2010-01-18T15:55:34Z</dcterms:created>
  <dcterms:modified xsi:type="dcterms:W3CDTF">2022-04-14T10:58:54Z</dcterms:modified>
</cp:coreProperties>
</file>