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933" r:id="rId3"/>
    <p:sldId id="934" r:id="rId4"/>
    <p:sldId id="935" r:id="rId5"/>
    <p:sldId id="85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A086-0EA5-C740-A0A8-ACB85EA42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702A0-621C-4044-BAC1-6C3C0D5B4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49328-5F2C-1B40-90AA-E30533E9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14F41-9A3C-7E4F-BF8E-76C12D8C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EAA1F-3DAF-3249-A32F-F7B3A5CB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EDD2-BF0A-A746-A46A-D0860212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3AD91-8CF4-564D-ACAB-B0761DEF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D03BA-FA38-CA48-B059-634AC892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D6AE-4DB8-6E47-90E0-2C497183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8063F-2C04-BC45-9387-5EF790AB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5742E-7EB7-854C-9932-31DB66959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DDACA-67B3-DB42-A84E-767D9CE2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4A4AC-4AC0-AB46-8A57-F3331D17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07451-3123-7445-8E55-4905C627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CCA02-32BA-C841-A1B7-2BCD1A0C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D31C-2CCA-3B4D-8D0E-B872C6F5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FA0C-1B47-7B40-AABF-82E5B0AF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31CA-4798-224E-8068-9EF4EAC7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15E88-71A1-AD47-AE28-2FD38C96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D7588-28A0-0B48-B1FA-CE024650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35F0-19EC-624A-8C5E-9B062DC2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D48CF-C3D4-FC4A-BF1B-152CE1BFA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3327-C579-3044-9F81-B1385222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43428-159C-8F40-B405-72AAEDC2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09AF-28BD-A74D-A1C3-A197C414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1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50BB-D400-194D-8499-4C3DB2C6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BBFA-08E0-2645-A40F-0FF94C6C9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E546D-5402-1E40-B2CE-12DCFAB98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33E17-8548-4346-BF26-62B89BCE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40DD0-6CC0-A544-928F-7250F9A9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7FBA8-587C-4F48-BBDB-6C10F5E3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664A-B4A0-314C-8E48-993AD2D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404A7-692E-D94B-B8F1-A6A8563E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B4CC9-EFC4-BE4A-BAA4-037B0BC43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262A8-2338-9044-96F4-647F30189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072C5-99A3-1F4A-BEB3-F2444ADE1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8C0EC-003D-5042-8AA7-2359778A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9EC2E-6D68-CC46-9B80-3B696441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062F8-A660-034E-B6A7-40B21AF9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6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0789-899B-774F-AB16-5AA7DE2E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C45BA-F458-834C-9651-823FFA3B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C02E2-115B-344A-BAB0-B37F1DE4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A7974-8E66-B94F-9C61-408BFD7A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7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C1BD2-4F81-D54A-8940-DA32DAB7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BDF39-72E1-3248-B261-F1E19E6F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994B5-0236-0A49-94CD-7411E88C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882A-228C-514B-B28D-8BA6A5BA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D631-CD36-A445-8957-99257B34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F2B1D-ABD4-054B-B407-1BC518FD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925B4-489E-2F4C-9714-C35F625D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6941D-8975-4449-8E7C-2A4FFA57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432B0-FC49-1547-A039-2B06FA79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6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1A3E-2591-9944-A517-4023C602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3C038-444E-DB4D-B96F-7EAAFD2EB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08021-6DFE-4A48-8269-1CD5DC635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72D4B-64C8-6340-82A7-833A4F6E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1AF5-1DC3-5D46-A517-DCC9266098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13D15-0A84-A446-9105-3EA456D1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F749-DA80-EC49-9087-9269A43F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506EB-DC18-5E4C-9D45-5E0BA197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68F9A-8BFA-3948-9BEC-953A7DA7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F3FDD-1A9B-5E4E-B16E-F06081BD8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91AF5-1DC3-5D46-A517-DCC9266098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925FD-1CD0-9748-A1E2-D58FE12C9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D3D3-6655-F648-8C24-35394E631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6257-136F-9544-945E-BC8358C0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4A27-BCDD-434F-9AC9-BBAA755F4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 costing &amp; </a:t>
            </a:r>
            <a:br>
              <a:rPr lang="en-US" dirty="0"/>
            </a:br>
            <a:r>
              <a:rPr lang="en-US" dirty="0"/>
              <a:t>Variance Analysis</a:t>
            </a:r>
          </a:p>
        </p:txBody>
      </p:sp>
    </p:spTree>
    <p:extLst>
      <p:ext uri="{BB962C8B-B14F-4D97-AF65-F5344CB8AC3E}">
        <p14:creationId xmlns:p14="http://schemas.microsoft.com/office/powerpoint/2010/main" val="330340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56202" y="1196753"/>
            <a:ext cx="89117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..where, month-by-month, we compare </a:t>
            </a:r>
          </a:p>
          <a:p>
            <a:r>
              <a:rPr lang="en-GB" sz="3600" b="1" dirty="0"/>
              <a:t>budget-versus-actual </a:t>
            </a:r>
            <a:r>
              <a:rPr lang="en-GB" sz="3600" b="1" i="1" dirty="0"/>
              <a:t>results</a:t>
            </a:r>
            <a:r>
              <a:rPr lang="en-GB" sz="3600" b="1" dirty="0"/>
              <a:t> in terms of sales </a:t>
            </a:r>
          </a:p>
          <a:p>
            <a:r>
              <a:rPr lang="en-GB" sz="3600" b="1" dirty="0"/>
              <a:t>revenues, costs, output levels, production </a:t>
            </a:r>
          </a:p>
          <a:p>
            <a:r>
              <a:rPr lang="en-GB" sz="3600" b="1" dirty="0"/>
              <a:t>efficiency and expenditures.				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908720"/>
            <a:ext cx="7848872" cy="17543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process by which budgeted figures are compared with actual figures is called: Variance Analysis.........</a:t>
            </a:r>
          </a:p>
        </p:txBody>
      </p:sp>
    </p:spTree>
    <p:extLst>
      <p:ext uri="{BB962C8B-B14F-4D97-AF65-F5344CB8AC3E}">
        <p14:creationId xmlns:p14="http://schemas.microsoft.com/office/powerpoint/2010/main" val="309739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75520" y="116633"/>
            <a:ext cx="88924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A </a:t>
            </a:r>
            <a:r>
              <a:rPr lang="en-GB" sz="3600" b="1" i="1" dirty="0"/>
              <a:t>favourable</a:t>
            </a:r>
            <a:r>
              <a:rPr lang="en-GB" sz="3600" b="1" dirty="0"/>
              <a:t> variance occurs where actual </a:t>
            </a:r>
          </a:p>
          <a:p>
            <a:r>
              <a:rPr lang="en-GB" sz="3600" b="1" dirty="0"/>
              <a:t>figures are better than budget – lower costs,</a:t>
            </a:r>
          </a:p>
          <a:p>
            <a:r>
              <a:rPr lang="en-GB" sz="3600" b="1" dirty="0"/>
              <a:t>greater revenues, etc. </a:t>
            </a:r>
          </a:p>
          <a:p>
            <a:r>
              <a:rPr lang="en-GB" sz="3600" b="1" dirty="0"/>
              <a:t>....and an </a:t>
            </a:r>
            <a:r>
              <a:rPr lang="en-GB" sz="3600" b="1" i="1" dirty="0"/>
              <a:t>unfavourable /adverse</a:t>
            </a:r>
            <a:r>
              <a:rPr lang="en-GB" sz="3600" b="1" dirty="0"/>
              <a:t> variance </a:t>
            </a:r>
          </a:p>
          <a:p>
            <a:r>
              <a:rPr lang="en-GB" sz="3600" b="1" dirty="0"/>
              <a:t>occurs when actual results are worse than </a:t>
            </a:r>
          </a:p>
          <a:p>
            <a:r>
              <a:rPr lang="en-GB" sz="3600" b="1" dirty="0"/>
              <a:t>budgeted.</a:t>
            </a:r>
          </a:p>
          <a:p>
            <a:endParaRPr lang="en-GB" sz="3600" b="1" dirty="0"/>
          </a:p>
          <a:p>
            <a:r>
              <a:rPr lang="en-GB" sz="3600" b="1" dirty="0"/>
              <a:t>To be effective.....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Variance analysis data must be collected </a:t>
            </a:r>
          </a:p>
          <a:p>
            <a:r>
              <a:rPr lang="en-GB" sz="3600" b="1" dirty="0"/>
              <a:t>  efficiently and reported quickly and.....</a:t>
            </a:r>
          </a:p>
          <a:p>
            <a:pPr>
              <a:buFont typeface="Arial" pitchFamily="34" charset="0"/>
              <a:buChar char="•"/>
            </a:pPr>
            <a:r>
              <a:rPr lang="en-GB" sz="3600" b="1" i="1" dirty="0"/>
              <a:t>Quick</a:t>
            </a:r>
            <a:r>
              <a:rPr lang="en-GB" sz="3600" b="1" dirty="0"/>
              <a:t> action must be taken to regain control.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530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524001" y="1556793"/>
            <a:ext cx="9325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					.......provides the financial </a:t>
            </a:r>
            <a:r>
              <a:rPr lang="en-GB" sz="3600" b="1" i="1" dirty="0"/>
              <a:t>control</a:t>
            </a:r>
            <a:r>
              <a:rPr lang="en-GB" sz="3600" b="1" dirty="0"/>
              <a:t> element of the budgeting process.....</a:t>
            </a:r>
          </a:p>
          <a:p>
            <a:endParaRPr lang="en-GB" sz="3600" b="1" dirty="0"/>
          </a:p>
          <a:p>
            <a:r>
              <a:rPr lang="en-GB" sz="3600" b="1" dirty="0"/>
              <a:t>....by individual variances being </a:t>
            </a:r>
            <a:r>
              <a:rPr lang="en-GB" sz="3600" b="1" i="1" dirty="0"/>
              <a:t>analysed</a:t>
            </a:r>
            <a:r>
              <a:rPr lang="en-GB" sz="3600" b="1" dirty="0"/>
              <a:t> for their cause and effect through a </a:t>
            </a:r>
            <a:r>
              <a:rPr lang="en-GB" sz="3600" b="1" i="1" dirty="0"/>
              <a:t>pyramid</a:t>
            </a:r>
            <a:r>
              <a:rPr lang="en-GB" sz="3600" b="1" dirty="0"/>
              <a:t> of </a:t>
            </a:r>
            <a:r>
              <a:rPr lang="en-GB" sz="3600" b="1" i="1" dirty="0"/>
              <a:t>combined </a:t>
            </a:r>
            <a:r>
              <a:rPr lang="en-GB" sz="3600" b="1" dirty="0"/>
              <a:t>variances, as follows:</a:t>
            </a:r>
          </a:p>
          <a:p>
            <a:endParaRPr lang="en-GB" sz="3600" b="1" dirty="0"/>
          </a:p>
          <a:p>
            <a:r>
              <a:rPr lang="en-GB" sz="3600" b="1" dirty="0"/>
              <a:t>									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836713"/>
            <a:ext cx="5904656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So variance analysis.....</a:t>
            </a:r>
          </a:p>
        </p:txBody>
      </p:sp>
    </p:spTree>
    <p:extLst>
      <p:ext uri="{BB962C8B-B14F-4D97-AF65-F5344CB8AC3E}">
        <p14:creationId xmlns:p14="http://schemas.microsoft.com/office/powerpoint/2010/main" val="70541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31505" y="476673"/>
            <a:ext cx="92170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		</a:t>
            </a:r>
            <a:r>
              <a:rPr lang="en-GB" sz="3600" b="1" dirty="0"/>
              <a:t>Operating Profit variance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 Revenues variance                     Cost variance 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  Price 	   Volume	      Direct costs      Expenses</a:t>
            </a:r>
          </a:p>
          <a:p>
            <a:r>
              <a:rPr lang="en-GB" sz="3600" b="1" dirty="0"/>
              <a:t>variance     </a:t>
            </a:r>
            <a:r>
              <a:rPr lang="en-GB" sz="3600" b="1" dirty="0" err="1"/>
              <a:t>variance</a:t>
            </a:r>
            <a:r>
              <a:rPr lang="en-GB" sz="3600" b="1" dirty="0"/>
              <a:t>        </a:t>
            </a:r>
            <a:r>
              <a:rPr lang="en-GB" sz="3600" b="1" dirty="0" err="1"/>
              <a:t>variance</a:t>
            </a:r>
            <a:r>
              <a:rPr lang="en-GB" sz="3600" b="1" dirty="0"/>
              <a:t>          </a:t>
            </a:r>
            <a:r>
              <a:rPr lang="en-GB" sz="3600" b="1" dirty="0" err="1"/>
              <a:t>variance</a:t>
            </a:r>
            <a:endParaRPr lang="en-GB" sz="3600" b="1" dirty="0"/>
          </a:p>
          <a:p>
            <a:r>
              <a:rPr lang="en-GB" sz="3600" b="1" dirty="0"/>
              <a:t>                          </a:t>
            </a:r>
          </a:p>
          <a:p>
            <a:r>
              <a:rPr lang="en-GB" sz="3600" b="1" dirty="0"/>
              <a:t>    Labour      Materials       Admin.      Marketing</a:t>
            </a:r>
          </a:p>
          <a:p>
            <a:r>
              <a:rPr lang="en-GB" sz="3600" b="1" dirty="0"/>
              <a:t>   variance     </a:t>
            </a:r>
            <a:r>
              <a:rPr lang="en-GB" sz="3600" b="1" dirty="0" err="1"/>
              <a:t>variance</a:t>
            </a:r>
            <a:r>
              <a:rPr lang="en-GB" sz="3600" b="1" dirty="0"/>
              <a:t>       </a:t>
            </a:r>
            <a:r>
              <a:rPr lang="en-GB" sz="3600" b="1" dirty="0" err="1"/>
              <a:t>variance</a:t>
            </a:r>
            <a:r>
              <a:rPr lang="en-GB" sz="3600" b="1" dirty="0"/>
              <a:t>      </a:t>
            </a:r>
            <a:r>
              <a:rPr lang="en-GB" sz="3600" b="1" dirty="0" err="1"/>
              <a:t>variance</a:t>
            </a:r>
            <a:endParaRPr lang="en-GB" sz="36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75720" y="1124744"/>
            <a:ext cx="2016224" cy="11521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56040" y="1196752"/>
            <a:ext cx="1656184" cy="9361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39616" y="2780928"/>
            <a:ext cx="792088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35760" y="2852936"/>
            <a:ext cx="648072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248128" y="2852936"/>
            <a:ext cx="1152128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76320" y="2852936"/>
            <a:ext cx="576064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71664" y="4869160"/>
            <a:ext cx="3744416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159896" y="4941168"/>
            <a:ext cx="1944216" cy="5040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536160" y="4941168"/>
            <a:ext cx="1656184" cy="5040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80376" y="4941168"/>
            <a:ext cx="144016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97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207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Standard costing &amp;  Variance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AmbikaiPalan Selladuray</dc:creator>
  <cp:lastModifiedBy>AmbikaiPalan Selladuray</cp:lastModifiedBy>
  <cp:revision>2</cp:revision>
  <dcterms:created xsi:type="dcterms:W3CDTF">2022-01-12T18:01:14Z</dcterms:created>
  <dcterms:modified xsi:type="dcterms:W3CDTF">2022-01-19T14:46:28Z</dcterms:modified>
</cp:coreProperties>
</file>