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7" r:id="rId4"/>
    <p:sldId id="259" r:id="rId5"/>
    <p:sldId id="260" r:id="rId6"/>
    <p:sldId id="261" r:id="rId7"/>
    <p:sldId id="258" r:id="rId8"/>
    <p:sldId id="338" r:id="rId9"/>
    <p:sldId id="348" r:id="rId10"/>
    <p:sldId id="319" r:id="rId11"/>
    <p:sldId id="321" r:id="rId12"/>
    <p:sldId id="339" r:id="rId13"/>
    <p:sldId id="263" r:id="rId14"/>
    <p:sldId id="310" r:id="rId15"/>
    <p:sldId id="262" r:id="rId16"/>
    <p:sldId id="311" r:id="rId17"/>
    <p:sldId id="265" r:id="rId18"/>
    <p:sldId id="266" r:id="rId19"/>
    <p:sldId id="322" r:id="rId20"/>
    <p:sldId id="323" r:id="rId21"/>
    <p:sldId id="275" r:id="rId22"/>
    <p:sldId id="276" r:id="rId23"/>
    <p:sldId id="340" r:id="rId24"/>
    <p:sldId id="287" r:id="rId25"/>
    <p:sldId id="313" r:id="rId26"/>
    <p:sldId id="288" r:id="rId27"/>
    <p:sldId id="277" r:id="rId28"/>
    <p:sldId id="314" r:id="rId29"/>
    <p:sldId id="341" r:id="rId30"/>
    <p:sldId id="342" r:id="rId31"/>
    <p:sldId id="343" r:id="rId32"/>
    <p:sldId id="281" r:id="rId33"/>
    <p:sldId id="290" r:id="rId34"/>
    <p:sldId id="344" r:id="rId35"/>
    <p:sldId id="283" r:id="rId36"/>
    <p:sldId id="345" r:id="rId37"/>
    <p:sldId id="315" r:id="rId38"/>
    <p:sldId id="324" r:id="rId39"/>
    <p:sldId id="285" r:id="rId40"/>
    <p:sldId id="326" r:id="rId41"/>
    <p:sldId id="331" r:id="rId42"/>
    <p:sldId id="293" r:id="rId43"/>
    <p:sldId id="294" r:id="rId44"/>
    <p:sldId id="330" r:id="rId45"/>
    <p:sldId id="332" r:id="rId46"/>
    <p:sldId id="325" r:id="rId47"/>
    <p:sldId id="333" r:id="rId48"/>
    <p:sldId id="346" r:id="rId49"/>
    <p:sldId id="347" r:id="rId50"/>
    <p:sldId id="334" r:id="rId51"/>
    <p:sldId id="329" r:id="rId52"/>
    <p:sldId id="335" r:id="rId53"/>
    <p:sldId id="33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B32F-5F8B-4896-AACF-E00CC55B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1BE4E-1707-43A4-B15E-C63E68296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5BBE-E822-460A-9143-EA7218DA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9C9E-E2F2-4EDF-8601-1F74CC1A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720A-DE0B-4A2D-885C-E05795B3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125C-F832-4B13-B3D7-BFE8BBD5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BB24-B6F8-449D-9B54-F07DBE7B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2F68-CAD0-4721-9884-E9BFA482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7EF1-790B-4EE7-8515-BFE0344A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57F6-4A9C-49C0-9EEB-3F0A5246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06F84-B1E0-4F24-BA07-650128BAC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0E518-BCAB-4811-84CD-1B436ABD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2350-C801-4DC1-B2A2-AFD926AE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898-D781-4EB2-8141-7DE219C9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B834-3C42-4494-9E0C-BCC32D20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2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E819-A7F9-4EB1-9347-024543A50AAC}" type="datetimeFigureOut">
              <a:rPr lang="fr-FR" smtClean="0"/>
              <a:pPr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004-BE7A-4FDC-AF2E-E9671351713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F287-3B47-4531-AD86-D9B6BBFB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5F34-85EA-427E-8B07-EC9A4985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ABA3-9B5A-4A67-9AD0-6AA8ACE6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C4A1-4F89-4140-B0D7-D8B5903F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3AA4-93A8-478C-BF8A-045A381A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9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D857-6140-49D9-BA53-581A31A8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3390-BF41-4536-8530-A80269D6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7630-54E5-4BF8-B759-7AF3EC12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74A3-2AF8-4EE4-8224-6A508B0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58AD-10DC-4F46-95A6-97F560CF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1155-B616-4E7B-BCFA-E2B4E149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968B-3DEF-479F-8938-71F558E4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3AF0-A3E5-419A-A8DD-0D740E6B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7C5A8-77D4-4938-B692-F0819D14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0E72-8E4E-4D66-9A2E-44C92513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81289-BD23-4276-A5D3-DEB2EB8C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B7D4-81CA-486C-A053-CB4CF06E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9FC7-386B-414C-9550-02BB35D2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7641-3B0F-4767-BD76-2C57742E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86FB-17DB-4F01-AE52-DB170BC0B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D4D86-FC91-4DCB-A275-08D919DB6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A5C2A-03AE-4F14-8A77-BD013DE5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3654C-344F-48B5-97F5-76D62B3F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EC7FD-C448-4479-90DF-9BBD96F9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558D-C782-4E5F-ABA9-ECAB85E3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0DD9F-A5EE-4535-B0B4-BB86A7B6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84017-8AC2-40B4-8189-06DB038E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03BB0-FDF9-49C7-AB67-6C6AF14C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8F740-DF7E-4040-B705-6CB1034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56DCB-19EC-4233-8AA5-69E2B18F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77A56-7E83-45B7-A939-6934EAB8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3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7000-0D08-4F0C-B341-3B07CD7F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2B79-DA97-42AB-8EDB-9EE17FF4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07EC-C9AB-485D-A567-D721C265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FC93-5EAB-48BE-ABC4-867D3C0B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59D55-1956-46C1-946A-A7B8CC97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0225A-29E9-4812-AF0A-E48A0FAD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6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9014-474A-4431-BC28-28A143BC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739F9-1950-482C-A29F-9704B896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547D7-5AC3-4A19-8763-4A308AA04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264C4-5A6E-4744-B45B-CD9F4916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0DAF-938F-4053-9048-17EEFED1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5A06E-1D77-4278-8C0E-E785C14A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7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2985D-2A20-4694-8329-28A950E7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5F3F-5D33-4F0C-B5B7-E8BF3E9F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B68C-BC7F-46E5-82B5-4ED120D81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D67B-ACC9-4BAD-9587-44ADBA09CF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0E6B-F65C-47C0-82D8-7A4AD9111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9EC9-8292-4E9F-B0A1-E21580B83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8EE2-9F78-47F5-B7EF-D4D71C91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8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sa=i&amp;rct=j&amp;q=&amp;esrc=s&amp;frm=1&amp;source=images&amp;cd=&amp;cad=rja&amp;docid=OUN2CuU33q110M&amp;tbnid=huW3-qdwE2WECM:&amp;ved=0CAUQjRw&amp;url=http://www.uhbristol.nhs.uk/about-us/major-projects/gallery/&amp;ei=KO8HUonyKa-e0wXqioCAAQ&amp;bvm=bv.50500085,d.ZG4&amp;psig=AFQjCNGdPezyqYIfNenZbmL-ubDaCs6uJA&amp;ust=1376338069747963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co.uk/url?sa=i&amp;rct=j&amp;q=&amp;esrc=s&amp;frm=1&amp;source=images&amp;cd=&amp;cad=rja&amp;docid=WOKdp9d8XzpMAM&amp;tbnid=SWqE_OSDAb0pqM:&amp;ved=0CAUQjRw&amp;url=http://www.mindflash.com/blog/2010/05/online-training-3-rs/online-training-design-smart/&amp;ei=yPcNUpatMOGw0QXhu4DoAg&amp;bvm=bv.50768961,d.ZG4&amp;psig=AFQjCNEZnKErAUxmccFarPmjFY2Hrd2_TA&amp;ust=1376733471509441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google.co.uk/url?sa=i&amp;rct=j&amp;q=&amp;esrc=s&amp;frm=1&amp;source=images&amp;cd=&amp;cad=rja&amp;docid=X9GUQQvHHkPfFM&amp;tbnid=NoefqiAIZ9Lv9M:&amp;ved=0CAUQjRw&amp;url=http://www.doublehelixconsulting.com/services/health-economics-outcomes-research/training/&amp;ei=N_MHUrTaMqOU0AWax4HIDA&amp;bvm=bv.50500085,d.ZG4&amp;psig=AFQjCNHXInCHYW0f4YxHG65hJCBj2MP7mw&amp;ust=1376339093599378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co.uk/url?sa=i&amp;rct=j&amp;q=&amp;esrc=s&amp;frm=1&amp;source=images&amp;cd=&amp;cad=rja&amp;docid=rLD-kL66tQdYnM&amp;tbnid=naGF7ReAQFBOnM:&amp;ved=0CAUQjRw&amp;url=http://www.adsadvance.co.uk/symbiotics-helps-aca-select-pilots-for-training-programmes.html&amp;ei=ePMHUrjoDfOZ0AWHiYCoCA&amp;bvm=bv.50500085,d.ZGU&amp;psig=AFQjCNE-J_XVfMGjaiE3D6fb31Dem4Yq-g&amp;ust=1376339176411142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co.uk/url?sa=i&amp;rct=j&amp;q=&amp;esrc=s&amp;frm=1&amp;source=images&amp;cd=&amp;cad=rja&amp;docid=BN6UO1Bqa22q4M&amp;tbnid=Rbh_7Zr6omEDzM:&amp;ved=0CAUQjRw&amp;url=http://www.wolfvision.com/visualizer/index.php/en/references/medical&amp;ei=9fMHUs3-FqbB0QW-uIHgAQ&amp;bvm=bv.50500085,d.ZGU&amp;psig=AFQjCNE0zNaZ4zXfUw61Qt4pGO8RSteTlA&amp;ust=1376339311783869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google.co.uk/url?sa=i&amp;rct=j&amp;q=&amp;esrc=s&amp;frm=1&amp;source=images&amp;cd=&amp;cad=rja&amp;docid=M2RRgqIJIgzj4M&amp;tbnid=BZrR4lArWTrcaM:&amp;ved=0CAUQjRw&amp;url=http://www.canarydivers.com/&amp;ei=gvQHUoraIYjL0QXJxoC4Dw&amp;bvm=bv.50500085,d.ZGU&amp;psig=AFQjCNF4oc-t7LzvnV4XzmBmfYNVeM80bA&amp;ust=1376339430113006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co.uk/url?sa=i&amp;rct=j&amp;q=&amp;esrc=s&amp;frm=1&amp;source=images&amp;cd=&amp;cad=rja&amp;docid=Jp9dP86hp-4T7M&amp;tbnid=Nbm9AoRhwnTPrM:&amp;ved=0CAUQjRw&amp;url=http://www.utdallas.edu/~murthi/execmba/mstrathelp/Mstrathelp.htm&amp;ei=H2ANUqbOCcmw0QW2roGADA&amp;bvm=bv.50768961,d.ZG4&amp;psig=AFQjCNE9i8CgTbYmXMPNFcNuBQaiiYlA4g&amp;ust=1376694671043400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co.uk/url?sa=i&amp;rct=j&amp;q=&amp;esrc=s&amp;frm=1&amp;source=images&amp;cd=&amp;cad=rja&amp;docid=QRK9CzqBEUPW2M&amp;tbnid=xjm1YzILds82nM:&amp;ved=0CAUQjRw&amp;url=http://www.collegenetwork.com/blog/different-learning-types&amp;ei=QEUJUoG1Ku-Y1AWkn4HQDQ&amp;bvm=bv.50500085,d.ZG4&amp;psig=AFQjCNHAtO2h1ndF_7nTc-wJE1qOVMoeAw&amp;ust=1376425645809191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uk/url?sa=i&amp;rct=j&amp;q=&amp;esrc=s&amp;frm=1&amp;source=images&amp;cd=&amp;cad=rja&amp;docid=593nIvudPN7GvM&amp;tbnid=NvPS_kS4ychofM:&amp;ved=0CAUQjRw&amp;url=http://allthingslearning.wordpress.com/2012/02/&amp;ei=L8YGUuaGNfO00QXG24CQBw&amp;bvm=bv.50500085,d.ZG4&amp;psig=AFQjCNGS2G4uryi_tnf-Q88bPYexfCu-VA&amp;ust=1376261938568664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uk/url?sa=i&amp;rct=j&amp;q=&amp;esrc=s&amp;frm=1&amp;source=images&amp;cd=&amp;cad=rja&amp;docid=wk7Fxr2zhSw-FM&amp;tbnid=m5Mc2KajaZNJeM:&amp;ved=0CAUQjRw&amp;url=http://www.quotesthoughts.com/educational-quotes-thoughts/albert-einstein-learning-training-mind/&amp;ei=zMMGUvi6KfOc0wXI8oDgDg&amp;bvm=bv.50500085,d.ZG4&amp;psig=AFQjCNF7jl1bPm0HccanCUjIV55LNTDWTw&amp;ust=137626142422833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8188-1E43-41D4-8260-3D34AFCAA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Designing a Coaching and Mentoring Programme: Leadership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2B0C-54C5-4470-A88F-ACDDC1CBD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3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69D3A95A-8A69-4A4B-8B7C-8B643535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Operational level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22CED7-69B7-468B-8C20-0859DCBFA9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129089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7BAA-83EF-45E5-9C11-A2568D3F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SENIOR Management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B6BA-FDB2-436F-BD32-65572ACC1F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Young Leaders Management Programme </a:t>
            </a:r>
          </a:p>
          <a:p>
            <a:r>
              <a:rPr lang="en-GB" sz="4000" dirty="0"/>
              <a:t>European Leadership Programme</a:t>
            </a:r>
          </a:p>
          <a:p>
            <a:r>
              <a:rPr lang="en-GB" sz="4000" dirty="0"/>
              <a:t>Global Leadership Programme</a:t>
            </a:r>
          </a:p>
        </p:txBody>
      </p:sp>
    </p:spTree>
    <p:extLst>
      <p:ext uri="{BB962C8B-B14F-4D97-AF65-F5344CB8AC3E}">
        <p14:creationId xmlns:p14="http://schemas.microsoft.com/office/powerpoint/2010/main" val="118014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F0D4-6CB0-4161-90AD-CEA5A64A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F476-00A0-45BA-8B85-D728325049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Why do we need to coach and mentor?</a:t>
            </a:r>
          </a:p>
          <a:p>
            <a:r>
              <a:rPr lang="en-GB" dirty="0"/>
              <a:t>Make 5 points</a:t>
            </a:r>
          </a:p>
        </p:txBody>
      </p:sp>
    </p:spTree>
    <p:extLst>
      <p:ext uri="{BB962C8B-B14F-4D97-AF65-F5344CB8AC3E}">
        <p14:creationId xmlns:p14="http://schemas.microsoft.com/office/powerpoint/2010/main" val="74347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46848" y="1628800"/>
            <a:ext cx="3098304" cy="4133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Output</a:t>
            </a:r>
          </a:p>
          <a:p>
            <a:pPr marL="0" indent="0" algn="ctr">
              <a:buNone/>
            </a:pP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Learning curve</a:t>
            </a:r>
          </a:p>
          <a:p>
            <a:pPr marL="0" indent="0" algn="ctr">
              <a:buNone/>
            </a:pP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Job satisfaction</a:t>
            </a:r>
          </a:p>
          <a:p>
            <a:pPr marL="0" indent="0" algn="ctr">
              <a:buNone/>
            </a:pP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Culture change</a:t>
            </a:r>
          </a:p>
          <a:p>
            <a:pPr marL="0" indent="0" algn="ctr">
              <a:buNone/>
            </a:pP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Legal factors</a:t>
            </a:r>
          </a:p>
          <a:p>
            <a:pPr marL="0" indent="0" algn="ctr">
              <a:buNone/>
            </a:pP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Leadership</a:t>
            </a:r>
          </a:p>
          <a:p>
            <a:pPr marL="0" indent="0" algn="ctr">
              <a:buNone/>
            </a:pP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etc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1540" y="404664"/>
            <a:ext cx="10368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Why Coaching and Mentoring: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4651" y="1124744"/>
            <a:ext cx="10265952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But why are employers reluctant to INVEST IN COACHING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 MENTORING ?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Who pays?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What skills to develop?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Staff mobility?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Cultural: cost or investment?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3FC4-136A-4AD2-A27F-EF4CC691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a simple coaching 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0BEC-7D58-407F-B1FE-D3E66A36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5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9438" y="476672"/>
            <a:ext cx="6033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COACHING process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19836" y="1484784"/>
            <a:ext cx="2952328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n>
                  <a:solidFill>
                    <a:schemeClr val="bg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Investigating  Needs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19836" y="4365104"/>
            <a:ext cx="2952328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n>
                  <a:solidFill>
                    <a:schemeClr val="bg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48836" y="2924944"/>
            <a:ext cx="2952328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n>
                  <a:solidFill>
                    <a:schemeClr val="bg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53492" y="2924944"/>
            <a:ext cx="2952328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n>
                  <a:solidFill>
                    <a:schemeClr val="bg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791D8B-29F7-4D80-82A2-8824A4BA49BD}"/>
              </a:ext>
            </a:extLst>
          </p:cNvPr>
          <p:cNvCxnSpPr/>
          <p:nvPr/>
        </p:nvCxnSpPr>
        <p:spPr>
          <a:xfrm>
            <a:off x="7553492" y="2192784"/>
            <a:ext cx="853661" cy="73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111B2-0376-451E-BFFD-8B891032C270}"/>
              </a:ext>
            </a:extLst>
          </p:cNvPr>
          <p:cNvCxnSpPr/>
          <p:nvPr/>
        </p:nvCxnSpPr>
        <p:spPr>
          <a:xfrm flipH="1">
            <a:off x="7553492" y="3933056"/>
            <a:ext cx="1191013" cy="78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E508B0-D548-41D8-BE89-BC6413DE3045}"/>
              </a:ext>
            </a:extLst>
          </p:cNvPr>
          <p:cNvCxnSpPr/>
          <p:nvPr/>
        </p:nvCxnSpPr>
        <p:spPr>
          <a:xfrm flipH="1" flipV="1">
            <a:off x="3915052" y="3933056"/>
            <a:ext cx="704784" cy="78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2F2EF2-20E9-47FF-AB00-53AA30F16A7B}"/>
              </a:ext>
            </a:extLst>
          </p:cNvPr>
          <p:cNvCxnSpPr/>
          <p:nvPr/>
        </p:nvCxnSpPr>
        <p:spPr>
          <a:xfrm flipV="1">
            <a:off x="3435658" y="2192784"/>
            <a:ext cx="1165506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5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196" y="2551837"/>
            <a:ext cx="51716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Step 1</a:t>
            </a:r>
          </a:p>
          <a:p>
            <a:pPr algn="ctr"/>
            <a:r>
              <a:rPr lang="en-GB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Identify needs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828" y="0"/>
            <a:ext cx="3458344" cy="1143000"/>
          </a:xfrm>
        </p:spPr>
        <p:txBody>
          <a:bodyPr>
            <a:normAutofit/>
          </a:bodyPr>
          <a:lstStyle/>
          <a:p>
            <a:r>
              <a:rPr lang="en-GB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Observation</a:t>
            </a:r>
            <a:endParaRPr lang="fr-FR" sz="2400" dirty="0"/>
          </a:p>
        </p:txBody>
      </p:sp>
      <p:pic>
        <p:nvPicPr>
          <p:cNvPr id="4" name="irc_mi" descr="http://www.uhbristol.nhs.uk/media/1632878/bch_aande_24082012_paediatric_staff_nurse_lydia_thwaites_with_an_observation_monitor_cbp-003.jpg">
            <a:hlinkClick r:id="rId2"/>
          </p:cNvPr>
          <p:cNvPicPr>
            <a:picLocks noGrp="1"/>
          </p:cNvPicPr>
          <p:nvPr>
            <p:ph sz="quarter" idx="13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30189" y="1340769"/>
            <a:ext cx="5731625" cy="39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http://www.gamefilmconsultants.com/images/market_research/direct_customer_feedback.jpg">
            <a:extLst>
              <a:ext uri="{FF2B5EF4-FFF2-40B4-BE49-F238E27FC236}">
                <a16:creationId xmlns:a16="http://schemas.microsoft.com/office/drawing/2014/main" id="{B040B19F-17D8-4DDD-908C-332F2C48097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1" b="16679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98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DEB6-93C7-421F-9FE2-22ADF13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D509-FDCE-4825-9889-333685EA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Mentoring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long-term process based on mutual trust and respect.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Coaching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on the other hand, is for a short period of time. </a:t>
            </a:r>
          </a:p>
          <a:p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Mentoring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more focused on creating an informal association between the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mentor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and mentee, whereas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coaching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follows a more structured and formal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23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2B7E-2472-47A7-AFB3-3C8316C6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Incident </a:t>
            </a:r>
          </a:p>
        </p:txBody>
      </p:sp>
      <p:pic>
        <p:nvPicPr>
          <p:cNvPr id="1028" name="Picture 4" descr="Coronavirus: Hospitals warned to have oxygen cylinders on standby as Covid-19  pushes systems to the limit | The Independent | The Independent">
            <a:extLst>
              <a:ext uri="{FF2B5EF4-FFF2-40B4-BE49-F238E27FC236}">
                <a16:creationId xmlns:a16="http://schemas.microsoft.com/office/drawing/2014/main" id="{DBFA963E-6559-4CA2-9CEE-D62801136A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78" y="1825625"/>
            <a:ext cx="58000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6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48680"/>
            <a:ext cx="7924800" cy="868958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Performance appraisal: </a:t>
            </a:r>
            <a:br>
              <a:rPr lang="en-GB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sz="4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Theory X  -Theory Y</a:t>
            </a:r>
            <a:endParaRPr lang="fr-FR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Content Placeholder 3" descr="Husband and wife in a consultation. Looking for a job Stock Photo - 9482185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1772816"/>
            <a:ext cx="504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88" y="404664"/>
            <a:ext cx="5978624" cy="1012974"/>
          </a:xfrm>
        </p:spPr>
        <p:txBody>
          <a:bodyPr>
            <a:noAutofit/>
          </a:bodyPr>
          <a:lstStyle/>
          <a:p>
            <a:r>
              <a:rPr lang="en-GB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Quality Control</a:t>
            </a:r>
            <a:endParaRPr lang="fr-FR" sz="54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Content Placeholder 3" descr="Seamstress or worker in a factory sewing with a sewing machine, a foreman checks the yarn Stock Photo - 18064112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712" y="1772816"/>
            <a:ext cx="504000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CCC5-8E23-42D6-9A81-747ECD42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74E1-7C39-40D7-8A8C-0AACE1CA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916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700808"/>
            <a:ext cx="7924800" cy="2299692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br>
              <a:rPr lang="en-GB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Design Coaching</a:t>
            </a:r>
            <a:endParaRPr lang="fr-FR" sz="54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1865" y="2204864"/>
            <a:ext cx="1971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Step 2</a:t>
            </a:r>
            <a:endParaRPr lang="en-GB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s://encrypted-tbn0.gstatic.com/images?q=tbn:ANd9GcR92cS5CrrTMgsBnUz-SHwPdPYB6sxvMrbJwgAEgBbyXKMnpjGfuw">
            <a:hlinkClick r:id="rId2"/>
          </p:cNvPr>
          <p:cNvPicPr>
            <a:picLocks noGrp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1196752"/>
            <a:ext cx="6156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4429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133600" y="1371600"/>
            <a:ext cx="7924800" cy="4114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 Rs</a:t>
            </a:r>
          </a:p>
          <a:p>
            <a:pPr marL="0" indent="0" algn="ctr">
              <a:buNone/>
            </a:pPr>
            <a:r>
              <a:rPr lang="en-GB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Relevance</a:t>
            </a:r>
          </a:p>
          <a:p>
            <a:pPr marL="0" indent="0" algn="ctr">
              <a:buNone/>
            </a:pPr>
            <a:r>
              <a:rPr lang="en-GB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Resources</a:t>
            </a:r>
          </a:p>
          <a:p>
            <a:pPr marL="0" indent="0" algn="ctr">
              <a:buNone/>
            </a:pPr>
            <a:r>
              <a:rPr lang="en-GB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996952"/>
            <a:ext cx="7924800" cy="1003548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6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sz="6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Delivering </a:t>
            </a:r>
            <a:endParaRPr lang="fr-FR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1392" y="2132856"/>
            <a:ext cx="2289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STEP 3 </a:t>
            </a:r>
            <a:endParaRPr lang="en-GB" sz="54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doublehelixconsulting.com/media/4984/training.png">
            <a:hlinkClick r:id="rId2"/>
          </p:cNvPr>
          <p:cNvPicPr>
            <a:picLocks noGrp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5488"/>
            <a:ext cx="7524328" cy="68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5493660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1447-7925-49CB-A9E0-5A28021E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rc_mi" descr="http://www.adsadvance.co.uk/media/images/Symbiotic%20pilot%20training.JPG">
            <a:hlinkClick r:id="rId2"/>
            <a:extLst>
              <a:ext uri="{FF2B5EF4-FFF2-40B4-BE49-F238E27FC236}">
                <a16:creationId xmlns:a16="http://schemas.microsoft.com/office/drawing/2014/main" id="{2A589151-7624-441A-9761-C1A827EC66B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002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37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45A0-FDD4-4E58-9338-2975888A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B94F-D7EA-45C4-9242-98AA3EB4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Many types of mentoring:</a:t>
            </a:r>
          </a:p>
          <a:p>
            <a:r>
              <a:rPr lang="en-GB" dirty="0"/>
              <a:t>Youth mentoring</a:t>
            </a:r>
          </a:p>
          <a:p>
            <a:r>
              <a:rPr lang="en-GB" dirty="0"/>
              <a:t>Correctional Institutes</a:t>
            </a:r>
          </a:p>
          <a:p>
            <a:r>
              <a:rPr lang="en-GB" dirty="0"/>
              <a:t>Religious</a:t>
            </a:r>
          </a:p>
          <a:p>
            <a:r>
              <a:rPr lang="en-GB" dirty="0"/>
              <a:t>Craftmanship</a:t>
            </a:r>
          </a:p>
          <a:p>
            <a:r>
              <a:rPr lang="en-GB" dirty="0"/>
              <a:t>Etc</a:t>
            </a:r>
          </a:p>
          <a:p>
            <a:r>
              <a:rPr lang="en-GB" dirty="0"/>
              <a:t>Focus of this lecture: Leadership and Management Mentoring and Coaching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576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AA15-AD1E-419E-88EE-897202ED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rc_mi" descr="http://www.wolfvision.com/visualizer/images/stories/wolfvision/Applications/app04_medical_02.jpg">
            <a:hlinkClick r:id="rId2"/>
            <a:extLst>
              <a:ext uri="{FF2B5EF4-FFF2-40B4-BE49-F238E27FC236}">
                <a16:creationId xmlns:a16="http://schemas.microsoft.com/office/drawing/2014/main" id="{1B6F3D62-1CBF-45A4-BA57-D521FC31B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017596" y="1600200"/>
            <a:ext cx="615680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8620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BE85-254A-4B31-B4A4-36DB5B00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simulation</a:t>
            </a:r>
          </a:p>
        </p:txBody>
      </p:sp>
      <p:pic>
        <p:nvPicPr>
          <p:cNvPr id="4" name="irc_mi" descr="http://www.canarydivers.com/Site/images/students_pool1.jpg">
            <a:hlinkClick r:id="rId2"/>
            <a:extLst>
              <a:ext uri="{FF2B5EF4-FFF2-40B4-BE49-F238E27FC236}">
                <a16:creationId xmlns:a16="http://schemas.microsoft.com/office/drawing/2014/main" id="{90C034FD-3586-49E0-A95A-057E37963FD9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3" cstate="print">
            <a:alphaModFix/>
          </a:blip>
          <a:srcRect l="6438" r="3" b="3"/>
          <a:stretch/>
        </p:blipFill>
        <p:spPr bwMode="auto">
          <a:xfrm>
            <a:off x="5800734" y="1057275"/>
            <a:ext cx="5917401" cy="4743450"/>
          </a:xfrm>
          <a:prstGeom prst="rect">
            <a:avLst/>
          </a:prstGeom>
          <a:noFill/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86916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software</a:t>
            </a:r>
            <a:endParaRPr lang="fr-FR" sz="54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irc_mi" descr="http://www.utdallas.edu/~murthi/execmba/mstrathelp/Mstrat7.jpg">
            <a:hlinkClick r:id="rId2"/>
          </p:cNvPr>
          <p:cNvPicPr>
            <a:picLocks noGrp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0" y="332656"/>
            <a:ext cx="5544000" cy="49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s://cdn2.content.compendiumblog.com/uploads/user/9349bb9b-a4ef-4645-955d-f78d84f42ca6/9e3cb6d4-ee21-4d11-8373-48477620650e/Image/25535effcb3ed6adb633d8f6e0a07dd3/learning_types.jpg">
            <a:hlinkClick r:id="rId2"/>
          </p:cNvPr>
          <p:cNvPicPr>
            <a:picLocks noGrp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263997"/>
            <a:ext cx="8640960" cy="633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19F0-3830-4427-999F-4C3CFDF2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7F08-1ABE-4160-A619-9EDEB4E7C6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0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Evaluating </a:t>
            </a:r>
            <a:br>
              <a:rPr lang="fr-FR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fr-FR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12AB-CEB1-4EFB-A6C1-1A766276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769C-8B44-4801-84F3-B235215D31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673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5560" y="620688"/>
            <a:ext cx="79248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process does not stop after the coaching: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0"/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learning objectives have been achieved 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0"/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learning has been put into practice in the workplace 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0"/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additional support and coaching is required 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0"/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amendments need to be made to improve the activity in the future 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833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68BD-7868-47E6-9FF9-73E4DEB5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Leadership and Management mentoring programme: 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9784-9E55-462A-9517-D1E24FBD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841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77" y="354537"/>
            <a:ext cx="10566400" cy="1143000"/>
          </a:xfrm>
        </p:spPr>
        <p:txBody>
          <a:bodyPr>
            <a:normAutofit/>
          </a:bodyPr>
          <a:lstStyle/>
          <a:p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Studies by Handy and Storey (2000)</a:t>
            </a:r>
          </a:p>
          <a:p>
            <a:r>
              <a:rPr lang="en-GB" dirty="0"/>
              <a:t>Costly</a:t>
            </a:r>
          </a:p>
          <a:p>
            <a:r>
              <a:rPr lang="en-GB" dirty="0"/>
              <a:t>Staff</a:t>
            </a:r>
            <a:r>
              <a:rPr lang="fr-FR" dirty="0"/>
              <a:t> </a:t>
            </a:r>
            <a:r>
              <a:rPr lang="fr-FR" dirty="0" err="1"/>
              <a:t>mobility</a:t>
            </a:r>
            <a:endParaRPr lang="fr-FR" dirty="0"/>
          </a:p>
          <a:p>
            <a:r>
              <a:rPr lang="en-GB" dirty="0"/>
              <a:t>Complex/ high-level of interpersonal skills</a:t>
            </a:r>
          </a:p>
          <a:p>
            <a:r>
              <a:rPr lang="en-GB" dirty="0"/>
              <a:t>Long-term/ appraisal difficult</a:t>
            </a:r>
          </a:p>
          <a:p>
            <a:r>
              <a:rPr lang="en-GB" dirty="0"/>
              <a:t>Context may not change in spite of individual development </a:t>
            </a:r>
          </a:p>
          <a:p>
            <a:r>
              <a:rPr lang="en-GB" dirty="0"/>
              <a:t>Involves careers and career management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7ACE-F447-4217-B02F-436E7D6D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between coaching and mentoring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BB73-A32D-4635-9EC4-892DBC92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short-term versus Long-term </a:t>
            </a:r>
          </a:p>
          <a:p>
            <a:r>
              <a:rPr lang="en-GB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Few resources v. many resources </a:t>
            </a:r>
          </a:p>
          <a:p>
            <a:r>
              <a:rPr lang="en-GB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Low level occupations v. professional, technical, managerial</a:t>
            </a:r>
          </a:p>
          <a:p>
            <a:r>
              <a:rPr lang="en-GB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Current job v. future job</a:t>
            </a:r>
          </a:p>
          <a:p>
            <a:r>
              <a:rPr lang="en-GB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But both are about L…….. </a:t>
            </a:r>
          </a:p>
          <a:p>
            <a:r>
              <a:rPr lang="en-GB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 P…………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299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7BAA-83EF-45E5-9C11-A2568D3F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 Donald’s :SENIOR Management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B6BA-FDB2-436F-BD32-65572ACC1F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Young Leaders Management Programme </a:t>
            </a:r>
          </a:p>
          <a:p>
            <a:r>
              <a:rPr lang="en-GB" sz="4000" dirty="0"/>
              <a:t>European Leadership Programme</a:t>
            </a:r>
          </a:p>
          <a:p>
            <a:r>
              <a:rPr lang="en-GB" sz="4000" dirty="0"/>
              <a:t>Global Leadership Programme</a:t>
            </a:r>
          </a:p>
        </p:txBody>
      </p:sp>
    </p:spTree>
    <p:extLst>
      <p:ext uri="{BB962C8B-B14F-4D97-AF65-F5344CB8AC3E}">
        <p14:creationId xmlns:p14="http://schemas.microsoft.com/office/powerpoint/2010/main" val="409525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9A0-0625-4784-A460-2C591FAE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CC84-6D93-4C65-BF4A-6ADF3B36BC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Who should receive the mentoring? </a:t>
            </a:r>
          </a:p>
        </p:txBody>
      </p:sp>
    </p:spTree>
    <p:extLst>
      <p:ext uri="{BB962C8B-B14F-4D97-AF65-F5344CB8AC3E}">
        <p14:creationId xmlns:p14="http://schemas.microsoft.com/office/powerpoint/2010/main" val="750923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and managerial stock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33020445"/>
              </p:ext>
            </p:extLst>
          </p:nvPr>
        </p:nvGraphicFramePr>
        <p:xfrm>
          <a:off x="2133600" y="1600200"/>
          <a:ext cx="7924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  <a:r>
                        <a:rPr lang="en-GB" baseline="0" dirty="0"/>
                        <a:t> likelihood of promotion- HIGH</a:t>
                      </a:r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  <a:endParaRPr lang="fr-FR" dirty="0"/>
                    </a:p>
                  </a:txBody>
                  <a:tcPr marL="88053" marR="880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sz="4400" dirty="0"/>
                        <a:t>Stars</a:t>
                      </a:r>
                    </a:p>
                    <a:p>
                      <a:endParaRPr lang="en-GB" dirty="0"/>
                    </a:p>
                    <a:p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r>
                        <a:rPr lang="en-GB" sz="4400" dirty="0"/>
                        <a:t>  ?</a:t>
                      </a:r>
                      <a:endParaRPr lang="fr-FR" sz="4400" dirty="0"/>
                    </a:p>
                  </a:txBody>
                  <a:tcPr marL="88053" marR="880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sz="4000" dirty="0"/>
                        <a:t>?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endParaRPr lang="en-GB" sz="4400" dirty="0"/>
                    </a:p>
                    <a:p>
                      <a:r>
                        <a:rPr lang="en-GB" sz="4400" dirty="0"/>
                        <a:t>?</a:t>
                      </a:r>
                      <a:endParaRPr lang="fr-FR" sz="4400" dirty="0"/>
                    </a:p>
                  </a:txBody>
                  <a:tcPr marL="88053" marR="880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Loyalty Dilemma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2133600" y="1600200"/>
          <a:ext cx="792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Accept</a:t>
                      </a:r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Reject</a:t>
                      </a:r>
                      <a:endParaRPr lang="fr-FR" dirty="0"/>
                    </a:p>
                  </a:txBody>
                  <a:tcPr marL="88053" marR="880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8053" marR="880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8053" marR="88053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88053" marR="880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61D2-FB01-49BB-992B-2E4F6D56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B034-F308-492F-B173-8A0C714AC7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Who will the mentors be?</a:t>
            </a:r>
          </a:p>
          <a:p>
            <a:r>
              <a:rPr lang="en-GB" dirty="0"/>
              <a:t>Solid citizens? How will they benefit ?</a:t>
            </a:r>
          </a:p>
          <a:p>
            <a:r>
              <a:rPr lang="en-GB" dirty="0"/>
              <a:t>Bearing in mind it’s a voluntary </a:t>
            </a:r>
          </a:p>
        </p:txBody>
      </p:sp>
    </p:spTree>
    <p:extLst>
      <p:ext uri="{BB962C8B-B14F-4D97-AF65-F5344CB8AC3E}">
        <p14:creationId xmlns:p14="http://schemas.microsoft.com/office/powerpoint/2010/main" val="927140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0C3-7E2E-4886-90CA-635E3C22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mentoring on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479F-8C27-48C6-862B-77B5CD85F9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One-to-one</a:t>
            </a:r>
          </a:p>
          <a:p>
            <a:r>
              <a:rPr lang="en-GB" dirty="0"/>
              <a:t>One-many</a:t>
            </a:r>
          </a:p>
          <a:p>
            <a:r>
              <a:rPr lang="en-GB" dirty="0"/>
              <a:t>Many to one</a:t>
            </a:r>
          </a:p>
          <a:p>
            <a:r>
              <a:rPr lang="en-GB" dirty="0"/>
              <a:t>Many to few</a:t>
            </a:r>
          </a:p>
        </p:txBody>
      </p:sp>
    </p:spTree>
    <p:extLst>
      <p:ext uri="{BB962C8B-B14F-4D97-AF65-F5344CB8AC3E}">
        <p14:creationId xmlns:p14="http://schemas.microsoft.com/office/powerpoint/2010/main" val="2169093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E813-2C96-4414-8747-14852FD8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E487-8ADE-4D96-86D2-D53EA90A51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Roboto"/>
              </a:rPr>
              <a:t>One to Many </a:t>
            </a:r>
          </a:p>
          <a:p>
            <a:r>
              <a:rPr lang="en-GB" b="0" i="0" dirty="0">
                <a:effectLst/>
                <a:latin typeface="Roboto"/>
              </a:rPr>
              <a:t>IT'S POSSIBLE (Les Brown's Greatest Hits)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334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C906-F2CC-4E2F-9DC9-5C05CFFE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59E3-0F81-4534-A682-823ABF0C3F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Bowman’s Leadership Training </a:t>
            </a:r>
          </a:p>
          <a:p>
            <a:r>
              <a:rPr lang="en-GB" dirty="0"/>
              <a:t>Target and Shotgun Approach</a:t>
            </a:r>
          </a:p>
          <a:p>
            <a:r>
              <a:rPr lang="en-GB" dirty="0"/>
              <a:t>Blake and Mouton Grid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87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7E3-96AD-4EA1-8C81-DAA60D1D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l_fi" descr="http://img.docstoccdn.com/thumb/orig/72358066.png">
            <a:extLst>
              <a:ext uri="{FF2B5EF4-FFF2-40B4-BE49-F238E27FC236}">
                <a16:creationId xmlns:a16="http://schemas.microsoft.com/office/drawing/2014/main" id="{92FEC8F0-127F-41C0-82BA-0BBE224BEE8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3352800" y="16002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931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A241-44A7-4422-A128-1D9716A2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3C45-2640-491E-82DE-FD3E3F4FA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Team building : 12 Angry Men</a:t>
            </a:r>
          </a:p>
        </p:txBody>
      </p:sp>
    </p:spTree>
    <p:extLst>
      <p:ext uri="{BB962C8B-B14F-4D97-AF65-F5344CB8AC3E}">
        <p14:creationId xmlns:p14="http://schemas.microsoft.com/office/powerpoint/2010/main" val="95338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DD4B-F61A-4EFB-8ED4-14FE5907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rc_mi" descr="http://allthingslearning.files.wordpress.com/2011/10/literacy-toffler-quote.jpg?w=604&amp;h=453">
            <a:hlinkClick r:id="rId2"/>
            <a:extLst>
              <a:ext uri="{FF2B5EF4-FFF2-40B4-BE49-F238E27FC236}">
                <a16:creationId xmlns:a16="http://schemas.microsoft.com/office/drawing/2014/main" id="{09C8AB7E-2BAC-46CD-B161-36A83EF212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19450" y="1843881"/>
            <a:ext cx="57531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05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27BF-BEC7-4140-AD02-8F629AF1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5753-F47B-4EDA-8A5D-6C895F6B0D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Determine the goals of the mentoring programme</a:t>
            </a:r>
          </a:p>
        </p:txBody>
      </p:sp>
    </p:spTree>
    <p:extLst>
      <p:ext uri="{BB962C8B-B14F-4D97-AF65-F5344CB8AC3E}">
        <p14:creationId xmlns:p14="http://schemas.microsoft.com/office/powerpoint/2010/main" val="4164266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D4652D1-E605-44DF-9AD8-53A949EE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Choose one or a few from the menu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9F8A7-AB32-40DD-8705-5D6CD041FF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16" y="1600200"/>
            <a:ext cx="5699168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141022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DDFF-1916-4A8C-8435-3485D5DA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and length of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EDB3-CD77-43E6-928B-A5B061401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16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C95-534E-44A5-BAA6-E7C9D9E3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and financial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DA38-E775-4AA8-A24D-7CDC7BE79C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Where will it take place?</a:t>
            </a:r>
          </a:p>
          <a:p>
            <a:r>
              <a:rPr lang="en-GB" dirty="0"/>
              <a:t>How many mentors?</a:t>
            </a:r>
          </a:p>
          <a:p>
            <a:r>
              <a:rPr lang="en-GB" dirty="0"/>
              <a:t>Mentees?</a:t>
            </a:r>
          </a:p>
          <a:p>
            <a:r>
              <a:rPr lang="en-GB" dirty="0"/>
              <a:t>Who should get it?</a:t>
            </a:r>
          </a:p>
          <a:p>
            <a:r>
              <a:rPr lang="en-GB" dirty="0"/>
              <a:t>Diversity and equality? Mismatch between role model and ethnicity of mentee</a:t>
            </a:r>
          </a:p>
          <a:p>
            <a:r>
              <a:rPr lang="en-GB" dirty="0"/>
              <a:t>How to evaluate success? Who should be the evaluators?</a:t>
            </a:r>
          </a:p>
          <a:p>
            <a:r>
              <a:rPr lang="en-GB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0415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rc_mi" descr="http://www.quotesthoughts.com/wp-content/uploads/2013/01/education-thoughts-quotes-albert-einstein-learning-facts-mind.jpg">
            <a:hlinkClick r:id="rId2"/>
            <a:extLst>
              <a:ext uri="{FF2B5EF4-FFF2-40B4-BE49-F238E27FC236}">
                <a16:creationId xmlns:a16="http://schemas.microsoft.com/office/drawing/2014/main" id="{EC4FC8A0-BFDE-4353-ADBF-25DCC75B3E3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b="1511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3515-EA6A-4FEF-B975-F3504B4C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a coaching and mentoring 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F8AC-4260-45F9-BE51-D0687CAE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0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FEF4-979E-4526-A487-2C4ABC39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AAA6-2EA0-4E57-ADDE-16EB7D69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Coaching, Training, Development, Mentoring, Counselling….etc</a:t>
            </a:r>
          </a:p>
          <a:p>
            <a:r>
              <a:rPr lang="en-GB" dirty="0"/>
              <a:t>All are aspects of HRD focused on learning </a:t>
            </a:r>
          </a:p>
        </p:txBody>
      </p:sp>
    </p:spTree>
    <p:extLst>
      <p:ext uri="{BB962C8B-B14F-4D97-AF65-F5344CB8AC3E}">
        <p14:creationId xmlns:p14="http://schemas.microsoft.com/office/powerpoint/2010/main" val="368546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96B0D-64FA-4298-9831-513C9E12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(Confucius)</a:t>
            </a:r>
            <a:br>
              <a:rPr lang="en-US" sz="5400" dirty="0"/>
            </a:br>
            <a:r>
              <a:rPr lang="en-US" sz="5400" dirty="0"/>
              <a:t>HRD IS SILENT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eed grows with no sound but a tree falls with huge noise. Destruction  has noise, but creation is quiet. This is the power of silence…Grow  Silently. | Inspired to Reality">
            <a:extLst>
              <a:ext uri="{FF2B5EF4-FFF2-40B4-BE49-F238E27FC236}">
                <a16:creationId xmlns:a16="http://schemas.microsoft.com/office/drawing/2014/main" id="{6BF2EAEC-4986-4DAB-BD93-4F1B5F523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8" r="-1" b="23827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8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536</Words>
  <Application>Microsoft Office PowerPoint</Application>
  <PresentationFormat>Widescreen</PresentationFormat>
  <Paragraphs>135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</vt:lpstr>
      <vt:lpstr>Calibri</vt:lpstr>
      <vt:lpstr>Calibri Light</vt:lpstr>
      <vt:lpstr>Roboto</vt:lpstr>
      <vt:lpstr>Office Theme</vt:lpstr>
      <vt:lpstr>Designing a Coaching and Mentoring Programme: Leadership and Management</vt:lpstr>
      <vt:lpstr>PowerPoint Presentation</vt:lpstr>
      <vt:lpstr>PowerPoint Presentation</vt:lpstr>
      <vt:lpstr>Differences between coaching and mentoring </vt:lpstr>
      <vt:lpstr>PowerPoint Presentation</vt:lpstr>
      <vt:lpstr>PowerPoint Presentation</vt:lpstr>
      <vt:lpstr>Designing a coaching and mentoring programme</vt:lpstr>
      <vt:lpstr>PowerPoint Presentation</vt:lpstr>
      <vt:lpstr>(Confucius) HRD IS SILENT</vt:lpstr>
      <vt:lpstr>Operational level</vt:lpstr>
      <vt:lpstr>SENIOR Management level</vt:lpstr>
      <vt:lpstr>PowerPoint Presentation</vt:lpstr>
      <vt:lpstr>PowerPoint Presentation</vt:lpstr>
      <vt:lpstr>PowerPoint Presentation</vt:lpstr>
      <vt:lpstr>Designing a simple coaching programme</vt:lpstr>
      <vt:lpstr>PowerPoint Presentation</vt:lpstr>
      <vt:lpstr>PowerPoint Presentation</vt:lpstr>
      <vt:lpstr>Observation</vt:lpstr>
      <vt:lpstr>PowerPoint Presentation</vt:lpstr>
      <vt:lpstr>Critical Incident </vt:lpstr>
      <vt:lpstr>Performance appraisal:  Theory X  -Theory Y</vt:lpstr>
      <vt:lpstr>Quality Control</vt:lpstr>
      <vt:lpstr>PowerPoint Presentation</vt:lpstr>
      <vt:lpstr>  Design Coaching</vt:lpstr>
      <vt:lpstr>PowerPoint Presentation</vt:lpstr>
      <vt:lpstr>PowerPoint Presentation</vt:lpstr>
      <vt:lpstr> Delivering </vt:lpstr>
      <vt:lpstr>PowerPoint Presentation</vt:lpstr>
      <vt:lpstr>PowerPoint Presentation</vt:lpstr>
      <vt:lpstr>PowerPoint Presentation</vt:lpstr>
      <vt:lpstr>simulation</vt:lpstr>
      <vt:lpstr>software</vt:lpstr>
      <vt:lpstr>PowerPoint Presentation</vt:lpstr>
      <vt:lpstr>PowerPoint Presentation</vt:lpstr>
      <vt:lpstr>Evaluating  </vt:lpstr>
      <vt:lpstr>PowerPoint Presentation</vt:lpstr>
      <vt:lpstr>PowerPoint Presentation</vt:lpstr>
      <vt:lpstr>Leadership and Management mentoring programme: Design issues</vt:lpstr>
      <vt:lpstr>PowerPoint Presentation</vt:lpstr>
      <vt:lpstr>Mc Donald’s :SENIOR Management level</vt:lpstr>
      <vt:lpstr>PowerPoint Presentation</vt:lpstr>
      <vt:lpstr>Professional and managerial stock</vt:lpstr>
      <vt:lpstr>Loyalty Dilemma</vt:lpstr>
      <vt:lpstr>PowerPoint Presentation</vt:lpstr>
      <vt:lpstr>Type of mentoring on offer</vt:lpstr>
      <vt:lpstr>video</vt:lpstr>
      <vt:lpstr>Structure of Mentoring</vt:lpstr>
      <vt:lpstr>PowerPoint Presentation</vt:lpstr>
      <vt:lpstr>PowerPoint Presentation</vt:lpstr>
      <vt:lpstr>PowerPoint Presentation</vt:lpstr>
      <vt:lpstr>Choose one or a few from the menu</vt:lpstr>
      <vt:lpstr>Frequency and length of meeting</vt:lpstr>
      <vt:lpstr>Policy and financial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Coaching and Mentoring Programme: Leadership and Management</dc:title>
  <dc:creator>Mervin sookun</dc:creator>
  <cp:lastModifiedBy>Mervin sookun</cp:lastModifiedBy>
  <cp:revision>4</cp:revision>
  <dcterms:created xsi:type="dcterms:W3CDTF">2020-10-15T08:19:29Z</dcterms:created>
  <dcterms:modified xsi:type="dcterms:W3CDTF">2020-10-15T18:49:12Z</dcterms:modified>
</cp:coreProperties>
</file>