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70" r:id="rId4"/>
    <p:sldId id="272" r:id="rId5"/>
    <p:sldId id="257" r:id="rId6"/>
    <p:sldId id="258" r:id="rId7"/>
    <p:sldId id="259" r:id="rId8"/>
    <p:sldId id="264" r:id="rId9"/>
    <p:sldId id="273" r:id="rId10"/>
    <p:sldId id="260" r:id="rId11"/>
    <p:sldId id="261" r:id="rId12"/>
    <p:sldId id="262" r:id="rId13"/>
    <p:sldId id="263" r:id="rId14"/>
    <p:sldId id="265" r:id="rId15"/>
    <p:sldId id="266" r:id="rId16"/>
    <p:sldId id="267" r:id="rId17"/>
    <p:sldId id="268" r:id="rId18"/>
    <p:sldId id="269" r:id="rId19"/>
    <p:sldId id="271" r:id="rId20"/>
    <p:sldId id="281" r:id="rId21"/>
    <p:sldId id="282"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4660"/>
  </p:normalViewPr>
  <p:slideViewPr>
    <p:cSldViewPr snapToGrid="0">
      <p:cViewPr varScale="1">
        <p:scale>
          <a:sx n="86" d="100"/>
          <a:sy n="86" d="100"/>
        </p:scale>
        <p:origin x="4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DD25-6924-491E-A4C2-D897398AAF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D2DBCF-05F7-40F8-9C09-2210DFB9C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90B5CD-A567-433B-A60E-BF12D0CDEE4A}"/>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5" name="Footer Placeholder 4">
            <a:extLst>
              <a:ext uri="{FF2B5EF4-FFF2-40B4-BE49-F238E27FC236}">
                <a16:creationId xmlns:a16="http://schemas.microsoft.com/office/drawing/2014/main" id="{7EE01419-1D33-439D-8B47-27E2F2FB5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64A7B9-3686-47BE-9A0C-298A1CA6F798}"/>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359538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4E61-9930-444A-A47E-E8E74B0202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AF3198-1C1A-42EE-BFC5-F37FCA1BDB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5D8867-26DA-45E0-88FA-CBB2ADFE78AD}"/>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5" name="Footer Placeholder 4">
            <a:extLst>
              <a:ext uri="{FF2B5EF4-FFF2-40B4-BE49-F238E27FC236}">
                <a16:creationId xmlns:a16="http://schemas.microsoft.com/office/drawing/2014/main" id="{B2CB45B4-E7ED-42F3-9120-72251269E3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97C3-69DF-4224-86AF-4371B4279A4D}"/>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198788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EDB24-8D0B-4933-9225-C0CD0A16AF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EFAF8D-7B14-4857-96FB-D61356B2A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CB5EE-4404-42D5-8056-6A7768DD33B5}"/>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5" name="Footer Placeholder 4">
            <a:extLst>
              <a:ext uri="{FF2B5EF4-FFF2-40B4-BE49-F238E27FC236}">
                <a16:creationId xmlns:a16="http://schemas.microsoft.com/office/drawing/2014/main" id="{9979CFEC-83DD-4279-B09D-3A98DCCF1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6A0F5-D69B-49C3-928E-3881FAB00F94}"/>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247409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D47F-1221-4C09-8BC3-62C4D2E074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83F466-0745-41CA-BDFD-67A4AC37F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7107B6-380C-4428-878F-CEB48EDA9F0C}"/>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5" name="Footer Placeholder 4">
            <a:extLst>
              <a:ext uri="{FF2B5EF4-FFF2-40B4-BE49-F238E27FC236}">
                <a16:creationId xmlns:a16="http://schemas.microsoft.com/office/drawing/2014/main" id="{8B8164B3-86BF-4F9D-BB17-87894A4112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81818F-455D-42A9-8558-EF17FE275DD4}"/>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366111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9E28-179C-4FE1-85BF-29A0F8660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03E50D-2AFD-4C4B-86B3-0A21D4421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EB841-3393-427F-8C2B-436AA12B0C61}"/>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5" name="Footer Placeholder 4">
            <a:extLst>
              <a:ext uri="{FF2B5EF4-FFF2-40B4-BE49-F238E27FC236}">
                <a16:creationId xmlns:a16="http://schemas.microsoft.com/office/drawing/2014/main" id="{DDF9D942-AD1C-4A63-9BD1-AE0B56416D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07CDA-C57D-4AE3-8C88-05DEFDE6CE66}"/>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134820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6E76-389B-413A-865F-B6C0FAEF03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DAFD3C-27E2-462A-9808-88C68E6A0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2714D8-8A51-4BE0-A7EB-FF9661045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7DE0D6-8823-453F-BC7C-3758CC8D67BE}"/>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6" name="Footer Placeholder 5">
            <a:extLst>
              <a:ext uri="{FF2B5EF4-FFF2-40B4-BE49-F238E27FC236}">
                <a16:creationId xmlns:a16="http://schemas.microsoft.com/office/drawing/2014/main" id="{27B981FD-C5ED-4F4C-960C-9CBF71F926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227615-585D-4583-AE70-B9371C751FE3}"/>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18001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9CD8-9042-4A29-911C-BA85C61A903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45A9A-7662-48AA-A328-DE3CF1EC0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C585E-68D9-4F6F-ABA3-86DE4EB93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AE553B-B81A-4885-A1ED-BF17145D80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8E09F-0AC2-446B-8F46-60D4AB92A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D1608F7-47BD-42AE-A4D4-7F1378EFEC12}"/>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8" name="Footer Placeholder 7">
            <a:extLst>
              <a:ext uri="{FF2B5EF4-FFF2-40B4-BE49-F238E27FC236}">
                <a16:creationId xmlns:a16="http://schemas.microsoft.com/office/drawing/2014/main" id="{918081CC-4B02-4873-B29E-81FF789D9F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F5E2C3-8228-4239-B3C8-795CF92C392D}"/>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137459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4AD7-BDEA-4971-A5BD-CDE62688BA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FE680E-E9F2-486B-9F7E-6AD1FDF59633}"/>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4" name="Footer Placeholder 3">
            <a:extLst>
              <a:ext uri="{FF2B5EF4-FFF2-40B4-BE49-F238E27FC236}">
                <a16:creationId xmlns:a16="http://schemas.microsoft.com/office/drawing/2014/main" id="{D0ECEBDA-50E7-4025-94CA-FB2925D368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A61E1E7-5090-4A9C-AA63-5CF4ED5976A2}"/>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32208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AC792-2FAB-400B-9C13-0BFC0D0C715B}"/>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3" name="Footer Placeholder 2">
            <a:extLst>
              <a:ext uri="{FF2B5EF4-FFF2-40B4-BE49-F238E27FC236}">
                <a16:creationId xmlns:a16="http://schemas.microsoft.com/office/drawing/2014/main" id="{087C6A24-51DC-460A-8022-52F9EDC53C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87F7A8-E019-422E-B324-52FE3693A5B1}"/>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185709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0666-1130-4B40-BB67-9E0439438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161AE6-F898-448A-9431-81FDA67FE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857AD3-14AA-4241-8B7B-1FF5C61C6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C21A7-D354-4582-B216-0C4AEDA762D4}"/>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6" name="Footer Placeholder 5">
            <a:extLst>
              <a:ext uri="{FF2B5EF4-FFF2-40B4-BE49-F238E27FC236}">
                <a16:creationId xmlns:a16="http://schemas.microsoft.com/office/drawing/2014/main" id="{1564ACD8-5979-4BB7-8A74-52201DFEE2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BE4A47-08CD-4BA7-AAF5-8209A8A39020}"/>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220454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127-5362-468A-8144-1E4EF90D6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2C00B-2B7B-4C5E-BEF5-1FD0AE8E9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8CA94DF-3BA5-43F4-A9BC-05CE6D078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9A569-4738-42BC-BC8C-D0E0D58FE61E}"/>
              </a:ext>
            </a:extLst>
          </p:cNvPr>
          <p:cNvSpPr>
            <a:spLocks noGrp="1"/>
          </p:cNvSpPr>
          <p:nvPr>
            <p:ph type="dt" sz="half" idx="10"/>
          </p:nvPr>
        </p:nvSpPr>
        <p:spPr/>
        <p:txBody>
          <a:bodyPr/>
          <a:lstStyle/>
          <a:p>
            <a:fld id="{086BDA61-F329-41D7-AA90-44DCCC2479D7}" type="datetimeFigureOut">
              <a:rPr lang="en-GB" smtClean="0"/>
              <a:t>07/07/2020</a:t>
            </a:fld>
            <a:endParaRPr lang="en-GB"/>
          </a:p>
        </p:txBody>
      </p:sp>
      <p:sp>
        <p:nvSpPr>
          <p:cNvPr id="6" name="Footer Placeholder 5">
            <a:extLst>
              <a:ext uri="{FF2B5EF4-FFF2-40B4-BE49-F238E27FC236}">
                <a16:creationId xmlns:a16="http://schemas.microsoft.com/office/drawing/2014/main" id="{04C5DE7B-11E6-4CEA-9E08-1D9F247B33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BE89C5-0D09-40D9-9CD5-272A5FAE0152}"/>
              </a:ext>
            </a:extLst>
          </p:cNvPr>
          <p:cNvSpPr>
            <a:spLocks noGrp="1"/>
          </p:cNvSpPr>
          <p:nvPr>
            <p:ph type="sldNum" sz="quarter" idx="12"/>
          </p:nvPr>
        </p:nvSpPr>
        <p:spPr/>
        <p:txBody>
          <a:bodyPr/>
          <a:lstStyle/>
          <a:p>
            <a:fld id="{EB5128CE-8ADD-459E-BC85-19F2A7C1E90F}" type="slidenum">
              <a:rPr lang="en-GB" smtClean="0"/>
              <a:t>‹#›</a:t>
            </a:fld>
            <a:endParaRPr lang="en-GB"/>
          </a:p>
        </p:txBody>
      </p:sp>
    </p:spTree>
    <p:extLst>
      <p:ext uri="{BB962C8B-B14F-4D97-AF65-F5344CB8AC3E}">
        <p14:creationId xmlns:p14="http://schemas.microsoft.com/office/powerpoint/2010/main" val="396004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70D4B-B85B-4BB4-88BA-848883956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4398C5-7CF1-4F93-A60A-61E6621C8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FF4F16-4243-4AB3-AD6D-324329AC2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BDA61-F329-41D7-AA90-44DCCC2479D7}" type="datetimeFigureOut">
              <a:rPr lang="en-GB" smtClean="0"/>
              <a:t>07/07/2020</a:t>
            </a:fld>
            <a:endParaRPr lang="en-GB"/>
          </a:p>
        </p:txBody>
      </p:sp>
      <p:sp>
        <p:nvSpPr>
          <p:cNvPr id="5" name="Footer Placeholder 4">
            <a:extLst>
              <a:ext uri="{FF2B5EF4-FFF2-40B4-BE49-F238E27FC236}">
                <a16:creationId xmlns:a16="http://schemas.microsoft.com/office/drawing/2014/main" id="{696DE5F8-4FC0-47B9-A787-1377A55C87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8F68125-C439-4AF8-A378-91A8FBD82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128CE-8ADD-459E-BC85-19F2A7C1E90F}" type="slidenum">
              <a:rPr lang="en-GB" smtClean="0"/>
              <a:t>‹#›</a:t>
            </a:fld>
            <a:endParaRPr lang="en-GB"/>
          </a:p>
        </p:txBody>
      </p:sp>
    </p:spTree>
    <p:extLst>
      <p:ext uri="{BB962C8B-B14F-4D97-AF65-F5344CB8AC3E}">
        <p14:creationId xmlns:p14="http://schemas.microsoft.com/office/powerpoint/2010/main" val="242783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34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55344E"/>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68B2FB-FB18-403D-94AB-47B58D78C0C4}"/>
              </a:ext>
            </a:extLst>
          </p:cNvPr>
          <p:cNvSpPr>
            <a:spLocks noGrp="1"/>
          </p:cNvSpPr>
          <p:nvPr>
            <p:ph type="ctrTitle"/>
          </p:nvPr>
        </p:nvSpPr>
        <p:spPr>
          <a:xfrm>
            <a:off x="1109980" y="4277356"/>
            <a:ext cx="9966960" cy="1560320"/>
          </a:xfrm>
        </p:spPr>
        <p:txBody>
          <a:bodyPr>
            <a:normAutofit/>
          </a:bodyPr>
          <a:lstStyle/>
          <a:p>
            <a:r>
              <a:rPr lang="en-GB" sz="5800">
                <a:solidFill>
                  <a:srgbClr val="55344E"/>
                </a:solidFill>
              </a:rPr>
              <a:t>LEADING PEOPLE</a:t>
            </a:r>
          </a:p>
        </p:txBody>
      </p:sp>
      <p:sp>
        <p:nvSpPr>
          <p:cNvPr id="3" name="Subtitle 2">
            <a:extLst>
              <a:ext uri="{FF2B5EF4-FFF2-40B4-BE49-F238E27FC236}">
                <a16:creationId xmlns:a16="http://schemas.microsoft.com/office/drawing/2014/main" id="{E49F56CF-4F4C-479A-995B-8040DE3A5CB4}"/>
              </a:ext>
            </a:extLst>
          </p:cNvPr>
          <p:cNvSpPr>
            <a:spLocks noGrp="1"/>
          </p:cNvSpPr>
          <p:nvPr>
            <p:ph type="subTitle" idx="1"/>
          </p:nvPr>
        </p:nvSpPr>
        <p:spPr>
          <a:xfrm>
            <a:off x="1709530" y="5799489"/>
            <a:ext cx="8767860" cy="440822"/>
          </a:xfrm>
        </p:spPr>
        <p:txBody>
          <a:bodyPr>
            <a:normAutofit/>
          </a:bodyPr>
          <a:lstStyle/>
          <a:p>
            <a:endParaRPr lang="en-GB" sz="2000">
              <a:solidFill>
                <a:srgbClr val="55344E"/>
              </a:solidFill>
            </a:endParaRPr>
          </a:p>
        </p:txBody>
      </p:sp>
      <p:pic>
        <p:nvPicPr>
          <p:cNvPr id="1026" name="Picture 2" descr="Leading People — Life Cycle Engineering">
            <a:extLst>
              <a:ext uri="{FF2B5EF4-FFF2-40B4-BE49-F238E27FC236}">
                <a16:creationId xmlns:a16="http://schemas.microsoft.com/office/drawing/2014/main" id="{BA2AF46D-832A-4986-9050-9DBF1253D0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08" r="1" b="8679"/>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59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0536-C9ED-4738-AEE6-E1A620EB26F0}"/>
              </a:ext>
            </a:extLst>
          </p:cNvPr>
          <p:cNvSpPr>
            <a:spLocks noGrp="1"/>
          </p:cNvSpPr>
          <p:nvPr>
            <p:ph type="title"/>
          </p:nvPr>
        </p:nvSpPr>
        <p:spPr/>
        <p:txBody>
          <a:bodyPr/>
          <a:lstStyle/>
          <a:p>
            <a:r>
              <a:rPr lang="en-GB" dirty="0"/>
              <a:t>SO WHAT IS LEADERSHIP?</a:t>
            </a:r>
          </a:p>
        </p:txBody>
      </p:sp>
      <p:sp>
        <p:nvSpPr>
          <p:cNvPr id="3" name="Content Placeholder 2">
            <a:extLst>
              <a:ext uri="{FF2B5EF4-FFF2-40B4-BE49-F238E27FC236}">
                <a16:creationId xmlns:a16="http://schemas.microsoft.com/office/drawing/2014/main" id="{37E11A7C-57AC-40D7-99D8-E332BBCFC755}"/>
              </a:ext>
            </a:extLst>
          </p:cNvPr>
          <p:cNvSpPr>
            <a:spLocks noGrp="1"/>
          </p:cNvSpPr>
          <p:nvPr>
            <p:ph idx="1"/>
          </p:nvPr>
        </p:nvSpPr>
        <p:spPr/>
        <p:txBody>
          <a:bodyPr/>
          <a:lstStyle/>
          <a:p>
            <a:r>
              <a:rPr lang="en-GB" dirty="0"/>
              <a:t>It is a </a:t>
            </a:r>
            <a:r>
              <a:rPr lang="en-GB" dirty="0" err="1"/>
              <a:t>A</a:t>
            </a:r>
            <a:r>
              <a:rPr lang="en-GB" dirty="0"/>
              <a:t>___________ term </a:t>
            </a:r>
          </a:p>
          <a:p>
            <a:r>
              <a:rPr lang="en-GB" dirty="0"/>
              <a:t>Perhaps easily recognised but difficult to define like</a:t>
            </a:r>
          </a:p>
          <a:p>
            <a:pPr marL="0" indent="0">
              <a:buNone/>
            </a:pPr>
            <a:r>
              <a:rPr lang="en-GB" dirty="0"/>
              <a:t>PEACE</a:t>
            </a:r>
          </a:p>
          <a:p>
            <a:pPr marL="0" indent="0">
              <a:buNone/>
            </a:pPr>
            <a:r>
              <a:rPr lang="en-GB" dirty="0"/>
              <a:t>FREEDOM </a:t>
            </a:r>
          </a:p>
          <a:p>
            <a:pPr marL="0" indent="0">
              <a:buNone/>
            </a:pPr>
            <a:r>
              <a:rPr lang="en-GB" dirty="0"/>
              <a:t>LOVE</a:t>
            </a:r>
          </a:p>
          <a:p>
            <a:pPr marL="0" indent="0">
              <a:buNone/>
            </a:pPr>
            <a:r>
              <a:rPr lang="en-GB" dirty="0"/>
              <a:t>LIGHT</a:t>
            </a:r>
          </a:p>
          <a:p>
            <a:pPr marL="0" indent="0">
              <a:buNone/>
            </a:pPr>
            <a:r>
              <a:rPr lang="en-GB" dirty="0"/>
              <a:t>DEMOCRACY</a:t>
            </a:r>
          </a:p>
        </p:txBody>
      </p:sp>
    </p:spTree>
    <p:extLst>
      <p:ext uri="{BB962C8B-B14F-4D97-AF65-F5344CB8AC3E}">
        <p14:creationId xmlns:p14="http://schemas.microsoft.com/office/powerpoint/2010/main" val="35099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347C-57E3-4B03-93FB-C3362CA4E6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1F53922-9937-41A2-8588-166BD52A8B52}"/>
              </a:ext>
            </a:extLst>
          </p:cNvPr>
          <p:cNvSpPr>
            <a:spLocks noGrp="1"/>
          </p:cNvSpPr>
          <p:nvPr>
            <p:ph idx="1"/>
          </p:nvPr>
        </p:nvSpPr>
        <p:spPr/>
        <p:txBody>
          <a:bodyPr>
            <a:normAutofit lnSpcReduction="10000"/>
          </a:bodyPr>
          <a:lstStyle/>
          <a:p>
            <a:r>
              <a:rPr lang="en-GB" dirty="0"/>
              <a:t>WHEN SOMETHING IS ABSTRACT, IT INVITES A LOT OF DEBATES</a:t>
            </a:r>
          </a:p>
          <a:p>
            <a:r>
              <a:rPr lang="en-GB" dirty="0"/>
              <a:t>MANY HAVE WRITTEN ABOUT LEADERHIP</a:t>
            </a:r>
          </a:p>
          <a:p>
            <a:r>
              <a:rPr lang="en-GB" i="1" dirty="0">
                <a:solidFill>
                  <a:srgbClr val="FF0000"/>
                </a:solidFill>
              </a:rPr>
              <a:t>HISTORIANS</a:t>
            </a:r>
          </a:p>
          <a:p>
            <a:r>
              <a:rPr lang="en-GB" i="1" dirty="0">
                <a:solidFill>
                  <a:srgbClr val="FF0000"/>
                </a:solidFill>
              </a:rPr>
              <a:t>POLITICAL SCIENTISTS</a:t>
            </a:r>
          </a:p>
          <a:p>
            <a:r>
              <a:rPr lang="en-GB" i="1" dirty="0">
                <a:solidFill>
                  <a:srgbClr val="FF0000"/>
                </a:solidFill>
              </a:rPr>
              <a:t>INDUSTRIALISTS</a:t>
            </a:r>
          </a:p>
          <a:p>
            <a:r>
              <a:rPr lang="en-GB" i="1" dirty="0">
                <a:solidFill>
                  <a:srgbClr val="FF0000"/>
                </a:solidFill>
              </a:rPr>
              <a:t>JOURNALISTS</a:t>
            </a:r>
          </a:p>
          <a:p>
            <a:r>
              <a:rPr lang="en-GB" i="1" dirty="0">
                <a:solidFill>
                  <a:srgbClr val="FF0000"/>
                </a:solidFill>
              </a:rPr>
              <a:t>MANAGEMENT SCHOLARS</a:t>
            </a:r>
          </a:p>
          <a:p>
            <a:r>
              <a:rPr lang="en-GB" i="1" dirty="0">
                <a:solidFill>
                  <a:srgbClr val="FF0000"/>
                </a:solidFill>
              </a:rPr>
              <a:t>PSYCHOLOGISTS</a:t>
            </a:r>
          </a:p>
          <a:p>
            <a:r>
              <a:rPr lang="en-GB" i="1" dirty="0"/>
              <a:t>etc</a:t>
            </a:r>
          </a:p>
        </p:txBody>
      </p:sp>
    </p:spTree>
    <p:extLst>
      <p:ext uri="{BB962C8B-B14F-4D97-AF65-F5344CB8AC3E}">
        <p14:creationId xmlns:p14="http://schemas.microsoft.com/office/powerpoint/2010/main" val="112651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955E-A8BB-4880-968F-B42BA944EBCF}"/>
              </a:ext>
            </a:extLst>
          </p:cNvPr>
          <p:cNvSpPr>
            <a:spLocks noGrp="1"/>
          </p:cNvSpPr>
          <p:nvPr>
            <p:ph type="title"/>
          </p:nvPr>
        </p:nvSpPr>
        <p:spPr/>
        <p:txBody>
          <a:bodyPr/>
          <a:lstStyle/>
          <a:p>
            <a:r>
              <a:rPr lang="en-GB" dirty="0"/>
              <a:t>Hodge Podge of ideas</a:t>
            </a:r>
          </a:p>
        </p:txBody>
      </p:sp>
      <p:pic>
        <p:nvPicPr>
          <p:cNvPr id="3074" name="Picture 2" descr="21 Simple &amp; Creative Mod Podge Crafts That You Can Start Right Away">
            <a:extLst>
              <a:ext uri="{FF2B5EF4-FFF2-40B4-BE49-F238E27FC236}">
                <a16:creationId xmlns:a16="http://schemas.microsoft.com/office/drawing/2014/main" id="{675590DB-401C-4207-8ACA-C5662F320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57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B47B-05DD-4AB6-880A-B08600191318}"/>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4F8A6D2-F1C4-4E95-9237-B04A172A83B5}"/>
              </a:ext>
            </a:extLst>
          </p:cNvPr>
          <p:cNvSpPr>
            <a:spLocks noGrp="1"/>
          </p:cNvSpPr>
          <p:nvPr>
            <p:ph idx="1"/>
          </p:nvPr>
        </p:nvSpPr>
        <p:spPr/>
        <p:txBody>
          <a:bodyPr/>
          <a:lstStyle/>
          <a:p>
            <a:r>
              <a:rPr lang="en-GB" dirty="0"/>
              <a:t>We end up with a “Leadership Safari”</a:t>
            </a:r>
          </a:p>
        </p:txBody>
      </p:sp>
    </p:spTree>
    <p:extLst>
      <p:ext uri="{BB962C8B-B14F-4D97-AF65-F5344CB8AC3E}">
        <p14:creationId xmlns:p14="http://schemas.microsoft.com/office/powerpoint/2010/main" val="298178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1FB1-A9D8-4114-BC69-6CDBEDA8456C}"/>
              </a:ext>
            </a:extLst>
          </p:cNvPr>
          <p:cNvSpPr>
            <a:spLocks noGrp="1"/>
          </p:cNvSpPr>
          <p:nvPr>
            <p:ph type="title"/>
          </p:nvPr>
        </p:nvSpPr>
        <p:spPr/>
        <p:txBody>
          <a:bodyPr/>
          <a:lstStyle/>
          <a:p>
            <a:endParaRPr lang="en-GB"/>
          </a:p>
        </p:txBody>
      </p:sp>
      <p:pic>
        <p:nvPicPr>
          <p:cNvPr id="4098" name="Picture 2" descr="Lion attack in Australia leaves zookeeper badly injured - BBC News">
            <a:extLst>
              <a:ext uri="{FF2B5EF4-FFF2-40B4-BE49-F238E27FC236}">
                <a16:creationId xmlns:a16="http://schemas.microsoft.com/office/drawing/2014/main" id="{A5369A6F-2814-4635-A5EF-F9CE237156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0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Glenmorangie partnership aims to protect giraffes">
            <a:extLst>
              <a:ext uri="{FF2B5EF4-FFF2-40B4-BE49-F238E27FC236}">
                <a16:creationId xmlns:a16="http://schemas.microsoft.com/office/drawing/2014/main" id="{97570A3C-D50A-4513-99A3-A53087F336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505" r="1" b="5335"/>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90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Rhino | Species | WWF">
            <a:extLst>
              <a:ext uri="{FF2B5EF4-FFF2-40B4-BE49-F238E27FC236}">
                <a16:creationId xmlns:a16="http://schemas.microsoft.com/office/drawing/2014/main" id="{D56DE62D-DD06-453A-B0AB-390C396C8E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01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7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CE5A-8179-46CC-8213-67D725247F00}"/>
              </a:ext>
            </a:extLst>
          </p:cNvPr>
          <p:cNvSpPr>
            <a:spLocks noGrp="1"/>
          </p:cNvSpPr>
          <p:nvPr>
            <p:ph type="title"/>
          </p:nvPr>
        </p:nvSpPr>
        <p:spPr/>
        <p:txBody>
          <a:bodyPr/>
          <a:lstStyle/>
          <a:p>
            <a:endParaRPr lang="en-GB"/>
          </a:p>
        </p:txBody>
      </p:sp>
      <p:pic>
        <p:nvPicPr>
          <p:cNvPr id="7170" name="Picture 2" descr="Monkeys Outperform Humans When It Comes To Cognitive Flexibility ...">
            <a:extLst>
              <a:ext uri="{FF2B5EF4-FFF2-40B4-BE49-F238E27FC236}">
                <a16:creationId xmlns:a16="http://schemas.microsoft.com/office/drawing/2014/main" id="{89A8BF2B-A465-4F88-B05B-1D4AB6CB2B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4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44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820D3-5291-496B-830D-76CF99861C1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Trump</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yprus donkey - Wikipedia">
            <a:extLst>
              <a:ext uri="{FF2B5EF4-FFF2-40B4-BE49-F238E27FC236}">
                <a16:creationId xmlns:a16="http://schemas.microsoft.com/office/drawing/2014/main" id="{CFCF7178-EF95-4F1A-AA22-9529BA2C6B1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440"/>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7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9D70-4496-4CAE-813D-EBB37BE26F4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B4D05D-5B1F-4987-B146-09A703B2F807}"/>
              </a:ext>
            </a:extLst>
          </p:cNvPr>
          <p:cNvSpPr>
            <a:spLocks noGrp="1"/>
          </p:cNvSpPr>
          <p:nvPr>
            <p:ph idx="1"/>
          </p:nvPr>
        </p:nvSpPr>
        <p:spPr/>
        <p:txBody>
          <a:bodyPr/>
          <a:lstStyle/>
          <a:p>
            <a:r>
              <a:rPr lang="en-GB" dirty="0"/>
              <a:t>Since there are so many ideas about leadership, we need a method/basis to sort out them out…. classify them systematically</a:t>
            </a:r>
          </a:p>
        </p:txBody>
      </p:sp>
    </p:spTree>
    <p:extLst>
      <p:ext uri="{BB962C8B-B14F-4D97-AF65-F5344CB8AC3E}">
        <p14:creationId xmlns:p14="http://schemas.microsoft.com/office/powerpoint/2010/main" val="125422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8756-7EB9-4B69-A4D9-286BA539E2BA}"/>
              </a:ext>
            </a:extLst>
          </p:cNvPr>
          <p:cNvSpPr>
            <a:spLocks noGrp="1"/>
          </p:cNvSpPr>
          <p:nvPr>
            <p:ph type="title"/>
          </p:nvPr>
        </p:nvSpPr>
        <p:spPr/>
        <p:txBody>
          <a:bodyPr/>
          <a:lstStyle/>
          <a:p>
            <a:r>
              <a:rPr lang="en-GB" dirty="0"/>
              <a:t>Module Descriptor</a:t>
            </a:r>
          </a:p>
        </p:txBody>
      </p:sp>
      <p:sp>
        <p:nvSpPr>
          <p:cNvPr id="3" name="Content Placeholder 2">
            <a:extLst>
              <a:ext uri="{FF2B5EF4-FFF2-40B4-BE49-F238E27FC236}">
                <a16:creationId xmlns:a16="http://schemas.microsoft.com/office/drawing/2014/main" id="{6BC3E6F0-32EC-4D33-B9F1-DEC0E83CF0F6}"/>
              </a:ext>
            </a:extLst>
          </p:cNvPr>
          <p:cNvSpPr>
            <a:spLocks noGrp="1"/>
          </p:cNvSpPr>
          <p:nvPr>
            <p:ph idx="1"/>
          </p:nvPr>
        </p:nvSpPr>
        <p:spPr/>
        <p:txBody>
          <a:bodyPr/>
          <a:lstStyle/>
          <a:p>
            <a:r>
              <a:rPr lang="en-GB" sz="1800" dirty="0">
                <a:solidFill>
                  <a:srgbClr val="201F1E"/>
                </a:solidFill>
                <a:effectLst/>
                <a:latin typeface="Arial" panose="020B0604020202020204" pitchFamily="34" charset="0"/>
                <a:ea typeface="Calibri" panose="020F0502020204030204" pitchFamily="34" charset="0"/>
                <a:cs typeface="Times New Roman" panose="02020603050405020304" pitchFamily="18" charset="0"/>
              </a:rPr>
              <a:t>Students will learn about the importance of balancing leadership styles and models to develop teams and support people using coaching and mentoring approaches.  They will assess their own leadership style and understand why and how they need to adapt this to different situations.  You will understand organisational culture and the impact this has on leadership styles.  You will review diversity management and employment law in this field and take actions to create an inclusive work culture.  You will study high performance working and how this enhances business performance and develop and support others through coaching and mentoring.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47252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4C03-62DB-46CB-B326-81A0ED12653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9C2E4B3-FD16-4D1E-A9D7-F1D3D99BF72F}"/>
              </a:ext>
            </a:extLst>
          </p:cNvPr>
          <p:cNvSpPr>
            <a:spLocks noGrp="1"/>
          </p:cNvSpPr>
          <p:nvPr>
            <p:ph idx="1"/>
          </p:nvPr>
        </p:nvSpPr>
        <p:spPr/>
        <p:txBody>
          <a:bodyPr/>
          <a:lstStyle/>
          <a:p>
            <a:r>
              <a:rPr lang="en-GB" dirty="0"/>
              <a:t>Video: Hannibal Battle of Cannae 215 BC</a:t>
            </a:r>
          </a:p>
        </p:txBody>
      </p:sp>
    </p:spTree>
    <p:extLst>
      <p:ext uri="{BB962C8B-B14F-4D97-AF65-F5344CB8AC3E}">
        <p14:creationId xmlns:p14="http://schemas.microsoft.com/office/powerpoint/2010/main" val="947760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0FE5-8EBD-444B-80CF-116FD72ADD3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2A3B43B-085A-4C0A-BC24-F76EDC4BAA10}"/>
              </a:ext>
            </a:extLst>
          </p:cNvPr>
          <p:cNvSpPr>
            <a:spLocks noGrp="1"/>
          </p:cNvSpPr>
          <p:nvPr>
            <p:ph idx="1"/>
          </p:nvPr>
        </p:nvSpPr>
        <p:spPr/>
        <p:txBody>
          <a:bodyPr/>
          <a:lstStyle/>
          <a:p>
            <a:r>
              <a:rPr lang="en-GB" dirty="0"/>
              <a:t>What are the reasons for the  success of Hannibal?</a:t>
            </a:r>
          </a:p>
          <a:p>
            <a:pPr marL="0" indent="0">
              <a:buNone/>
            </a:pPr>
            <a:r>
              <a:rPr lang="en-GB" dirty="0"/>
              <a:t>Make 5 suggestions</a:t>
            </a:r>
          </a:p>
        </p:txBody>
      </p:sp>
    </p:spTree>
    <p:extLst>
      <p:ext uri="{BB962C8B-B14F-4D97-AF65-F5344CB8AC3E}">
        <p14:creationId xmlns:p14="http://schemas.microsoft.com/office/powerpoint/2010/main" val="177142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4F33-2215-4BD2-AF8A-4FFD725BF00B}"/>
              </a:ext>
            </a:extLst>
          </p:cNvPr>
          <p:cNvSpPr>
            <a:spLocks noGrp="1"/>
          </p:cNvSpPr>
          <p:nvPr>
            <p:ph type="title"/>
          </p:nvPr>
        </p:nvSpPr>
        <p:spPr/>
        <p:txBody>
          <a:bodyPr/>
          <a:lstStyle/>
          <a:p>
            <a:r>
              <a:rPr lang="en-GB" dirty="0"/>
              <a:t>Some quotations on leadership</a:t>
            </a:r>
          </a:p>
        </p:txBody>
      </p:sp>
      <p:sp>
        <p:nvSpPr>
          <p:cNvPr id="3" name="Content Placeholder 2">
            <a:extLst>
              <a:ext uri="{FF2B5EF4-FFF2-40B4-BE49-F238E27FC236}">
                <a16:creationId xmlns:a16="http://schemas.microsoft.com/office/drawing/2014/main" id="{E9C5407F-4574-4055-B72C-840DFBFBEE1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2691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1722-1AB7-400A-AB75-F4C6D1ACFC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AA2D34B-2618-478E-B568-5BE8B4039765}"/>
              </a:ext>
            </a:extLst>
          </p:cNvPr>
          <p:cNvSpPr>
            <a:spLocks noGrp="1"/>
          </p:cNvSpPr>
          <p:nvPr>
            <p:ph idx="1"/>
          </p:nvPr>
        </p:nvSpPr>
        <p:spPr/>
        <p:txBody>
          <a:bodyPr/>
          <a:lstStyle/>
          <a:p>
            <a:r>
              <a:rPr lang="en-GB" dirty="0"/>
              <a:t>Leadership is the most observed but least understood phenomenon on earth (Burns, 1978)</a:t>
            </a:r>
          </a:p>
        </p:txBody>
      </p:sp>
    </p:spTree>
    <p:extLst>
      <p:ext uri="{BB962C8B-B14F-4D97-AF65-F5344CB8AC3E}">
        <p14:creationId xmlns:p14="http://schemas.microsoft.com/office/powerpoint/2010/main" val="349427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BFC-0892-4453-87B6-097FAF1BF07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55D18F9-32D8-4EA4-9E51-5ED5011BA296}"/>
              </a:ext>
            </a:extLst>
          </p:cNvPr>
          <p:cNvSpPr>
            <a:spLocks noGrp="1"/>
          </p:cNvSpPr>
          <p:nvPr>
            <p:ph idx="1"/>
          </p:nvPr>
        </p:nvSpPr>
        <p:spPr/>
        <p:txBody>
          <a:bodyPr/>
          <a:lstStyle/>
          <a:p>
            <a:r>
              <a:rPr lang="en-GB" dirty="0"/>
              <a:t>Stogdill (1948): “leadership may be considered as the process of influencing the activities of an organised group toward goal setting and goal achievement”</a:t>
            </a:r>
          </a:p>
          <a:p>
            <a:r>
              <a:rPr lang="en-GB" dirty="0"/>
              <a:t>Lussier and Achua (2001): Leadership is the influencing process of leaders and followers to </a:t>
            </a:r>
            <a:r>
              <a:rPr lang="en-GB" dirty="0" err="1"/>
              <a:t>achive</a:t>
            </a:r>
            <a:r>
              <a:rPr lang="en-GB" dirty="0"/>
              <a:t> organisational objective through change”</a:t>
            </a:r>
          </a:p>
          <a:p>
            <a:r>
              <a:rPr lang="en-GB" dirty="0" err="1"/>
              <a:t>Yulk</a:t>
            </a:r>
            <a:r>
              <a:rPr lang="en-GB" dirty="0"/>
              <a:t>  (2010): “Leadership is the process of influencing others……..</a:t>
            </a:r>
          </a:p>
          <a:p>
            <a:endParaRPr lang="en-GB" dirty="0"/>
          </a:p>
        </p:txBody>
      </p:sp>
    </p:spTree>
    <p:extLst>
      <p:ext uri="{BB962C8B-B14F-4D97-AF65-F5344CB8AC3E}">
        <p14:creationId xmlns:p14="http://schemas.microsoft.com/office/powerpoint/2010/main" val="323168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8E17-1E79-4936-AE2E-636910AC48D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57DCA6B-F71E-40F8-8C42-897048D964E3}"/>
              </a:ext>
            </a:extLst>
          </p:cNvPr>
          <p:cNvSpPr>
            <a:spLocks noGrp="1"/>
          </p:cNvSpPr>
          <p:nvPr>
            <p:ph idx="1"/>
          </p:nvPr>
        </p:nvSpPr>
        <p:spPr/>
        <p:txBody>
          <a:bodyPr/>
          <a:lstStyle/>
          <a:p>
            <a:r>
              <a:rPr lang="en-GB" dirty="0"/>
              <a:t>Influence is a common view</a:t>
            </a:r>
          </a:p>
        </p:txBody>
      </p:sp>
    </p:spTree>
    <p:extLst>
      <p:ext uri="{BB962C8B-B14F-4D97-AF65-F5344CB8AC3E}">
        <p14:creationId xmlns:p14="http://schemas.microsoft.com/office/powerpoint/2010/main" val="234600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590C-7F3B-4FF7-9C61-93CC1D33AD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B9A6A2A-F20D-4D69-A5BC-7DA2918675C6}"/>
              </a:ext>
            </a:extLst>
          </p:cNvPr>
          <p:cNvSpPr>
            <a:spLocks noGrp="1"/>
          </p:cNvSpPr>
          <p:nvPr>
            <p:ph idx="1"/>
          </p:nvPr>
        </p:nvSpPr>
        <p:spPr/>
        <p:txBody>
          <a:bodyPr/>
          <a:lstStyle/>
          <a:p>
            <a:r>
              <a:rPr lang="en-GB" dirty="0"/>
              <a:t>What gives you the capacity to influence others?</a:t>
            </a:r>
          </a:p>
          <a:p>
            <a:endParaRPr lang="en-GB" dirty="0"/>
          </a:p>
          <a:p>
            <a:r>
              <a:rPr lang="en-GB" dirty="0"/>
              <a:t>P__________</a:t>
            </a:r>
          </a:p>
        </p:txBody>
      </p:sp>
    </p:spTree>
    <p:extLst>
      <p:ext uri="{BB962C8B-B14F-4D97-AF65-F5344CB8AC3E}">
        <p14:creationId xmlns:p14="http://schemas.microsoft.com/office/powerpoint/2010/main" val="649203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9295-73F2-49EB-B231-A6DB513A7E0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C09E7C3-C524-413B-8FD2-979FBEB48429}"/>
              </a:ext>
            </a:extLst>
          </p:cNvPr>
          <p:cNvSpPr>
            <a:spLocks noGrp="1"/>
          </p:cNvSpPr>
          <p:nvPr>
            <p:ph idx="1"/>
          </p:nvPr>
        </p:nvSpPr>
        <p:spPr/>
        <p:txBody>
          <a:bodyPr/>
          <a:lstStyle/>
          <a:p>
            <a:r>
              <a:rPr lang="en-GB" dirty="0"/>
              <a:t>Reward</a:t>
            </a:r>
          </a:p>
          <a:p>
            <a:r>
              <a:rPr lang="en-GB" dirty="0"/>
              <a:t>Coercive</a:t>
            </a:r>
          </a:p>
          <a:p>
            <a:r>
              <a:rPr lang="en-GB" dirty="0"/>
              <a:t>Technical</a:t>
            </a:r>
          </a:p>
          <a:p>
            <a:r>
              <a:rPr lang="en-GB" dirty="0"/>
              <a:t>Position</a:t>
            </a:r>
          </a:p>
          <a:p>
            <a:r>
              <a:rPr lang="en-GB" dirty="0"/>
              <a:t>Referent </a:t>
            </a:r>
          </a:p>
        </p:txBody>
      </p:sp>
    </p:spTree>
    <p:extLst>
      <p:ext uri="{BB962C8B-B14F-4D97-AF65-F5344CB8AC3E}">
        <p14:creationId xmlns:p14="http://schemas.microsoft.com/office/powerpoint/2010/main" val="179607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92F0-A245-4096-A101-898326EE664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DDCA1F5-6B49-46BD-BC7F-09AAC99A6976}"/>
              </a:ext>
            </a:extLst>
          </p:cNvPr>
          <p:cNvSpPr>
            <a:spLocks noGrp="1"/>
          </p:cNvSpPr>
          <p:nvPr>
            <p:ph idx="1"/>
          </p:nvPr>
        </p:nvSpPr>
        <p:spPr/>
        <p:txBody>
          <a:bodyPr/>
          <a:lstStyle/>
          <a:p>
            <a:r>
              <a:rPr lang="en-GB" dirty="0"/>
              <a:t>Let’s try to classify the diverse ideas on leadership</a:t>
            </a:r>
          </a:p>
          <a:p>
            <a:r>
              <a:rPr lang="en-GB" dirty="0"/>
              <a:t>Video: 10 leadership theories in 5 minutes</a:t>
            </a:r>
          </a:p>
        </p:txBody>
      </p:sp>
    </p:spTree>
    <p:extLst>
      <p:ext uri="{BB962C8B-B14F-4D97-AF65-F5344CB8AC3E}">
        <p14:creationId xmlns:p14="http://schemas.microsoft.com/office/powerpoint/2010/main" val="356451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2250-4350-4700-9C00-402C526559CB}"/>
              </a:ext>
            </a:extLst>
          </p:cNvPr>
          <p:cNvSpPr>
            <a:spLocks noGrp="1"/>
          </p:cNvSpPr>
          <p:nvPr>
            <p:ph type="title"/>
          </p:nvPr>
        </p:nvSpPr>
        <p:spPr/>
        <p:txBody>
          <a:bodyPr/>
          <a:lstStyle/>
          <a:p>
            <a:r>
              <a:rPr lang="en-GB" dirty="0"/>
              <a:t>Learning outcomes for today</a:t>
            </a:r>
          </a:p>
        </p:txBody>
      </p:sp>
      <p:sp>
        <p:nvSpPr>
          <p:cNvPr id="3" name="Content Placeholder 2">
            <a:extLst>
              <a:ext uri="{FF2B5EF4-FFF2-40B4-BE49-F238E27FC236}">
                <a16:creationId xmlns:a16="http://schemas.microsoft.com/office/drawing/2014/main" id="{5EF9695F-B63B-4F99-955C-6A544DB39EA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7328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5E2-0685-4724-854D-0B21D6629A54}"/>
              </a:ext>
            </a:extLst>
          </p:cNvPr>
          <p:cNvSpPr>
            <a:spLocks noGrp="1"/>
          </p:cNvSpPr>
          <p:nvPr>
            <p:ph type="title"/>
          </p:nvPr>
        </p:nvSpPr>
        <p:spPr/>
        <p:txBody>
          <a:bodyPr/>
          <a:lstStyle/>
          <a:p>
            <a:r>
              <a:rPr lang="en-GB" dirty="0"/>
              <a:t>Assessments</a:t>
            </a:r>
          </a:p>
        </p:txBody>
      </p:sp>
      <p:sp>
        <p:nvSpPr>
          <p:cNvPr id="3" name="Content Placeholder 2">
            <a:extLst>
              <a:ext uri="{FF2B5EF4-FFF2-40B4-BE49-F238E27FC236}">
                <a16:creationId xmlns:a16="http://schemas.microsoft.com/office/drawing/2014/main" id="{7D06BB6E-0A94-4C13-8531-D0774AA8282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3620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ultiBrief: Leading people and managing processes">
            <a:extLst>
              <a:ext uri="{FF2B5EF4-FFF2-40B4-BE49-F238E27FC236}">
                <a16:creationId xmlns:a16="http://schemas.microsoft.com/office/drawing/2014/main" id="{62FD9CB6-1820-4C7A-8DF2-ADA7925C3E3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514" b="-3"/>
          <a:stretch/>
        </p:blipFill>
        <p:spPr bwMode="auto">
          <a:xfrm>
            <a:off x="951746" y="528018"/>
            <a:ext cx="5144254" cy="35589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eading Versus Managing">
            <a:extLst>
              <a:ext uri="{FF2B5EF4-FFF2-40B4-BE49-F238E27FC236}">
                <a16:creationId xmlns:a16="http://schemas.microsoft.com/office/drawing/2014/main" id="{451C709D-0D69-4376-9BF3-EF64D5289B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53" r="15335"/>
          <a:stretch/>
        </p:blipFill>
        <p:spPr bwMode="auto">
          <a:xfrm>
            <a:off x="6096001" y="528018"/>
            <a:ext cx="5144254" cy="3557016"/>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2057"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E1A8B5-74C0-4709-A17A-332FD692429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kern="1200">
                <a:solidFill>
                  <a:srgbClr val="FEFFFF"/>
                </a:solidFill>
                <a:latin typeface="+mj-lt"/>
                <a:ea typeface="+mj-ea"/>
                <a:cs typeface="+mj-cs"/>
              </a:rPr>
              <a:t>WHY DO WE NEED TO LEAD PEOPLE?</a:t>
            </a:r>
            <a:br>
              <a:rPr lang="en-US" sz="3400" kern="1200">
                <a:solidFill>
                  <a:srgbClr val="FEFFFF"/>
                </a:solidFill>
                <a:latin typeface="+mj-lt"/>
                <a:ea typeface="+mj-ea"/>
                <a:cs typeface="+mj-cs"/>
              </a:rPr>
            </a:br>
            <a:endParaRPr lang="en-US" sz="3400" kern="1200">
              <a:solidFill>
                <a:srgbClr val="FEFFFF"/>
              </a:solidFill>
              <a:latin typeface="+mj-lt"/>
              <a:ea typeface="+mj-ea"/>
              <a:cs typeface="+mj-cs"/>
            </a:endParaRPr>
          </a:p>
        </p:txBody>
      </p:sp>
      <p:cxnSp>
        <p:nvCxnSpPr>
          <p:cNvPr id="200" name="Straight Connector 199">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201"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7595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A954-3F0F-4A77-BEC2-C19DC2A78C8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AF71F9B-3525-4C9C-A268-197F6E2F4C32}"/>
              </a:ext>
            </a:extLst>
          </p:cNvPr>
          <p:cNvSpPr>
            <a:spLocks noGrp="1"/>
          </p:cNvSpPr>
          <p:nvPr>
            <p:ph idx="1"/>
          </p:nvPr>
        </p:nvSpPr>
        <p:spPr/>
        <p:txBody>
          <a:bodyPr/>
          <a:lstStyle/>
          <a:p>
            <a:r>
              <a:rPr lang="en-GB" dirty="0"/>
              <a:t>A RECENT MORI POLL IN USA … 70% OF PEOPLE ARE DISENGAGED AT WORK</a:t>
            </a:r>
          </a:p>
          <a:p>
            <a:r>
              <a:rPr lang="en-GB" dirty="0"/>
              <a:t>TRUE IN OTHER COUNTRIES</a:t>
            </a:r>
          </a:p>
        </p:txBody>
      </p:sp>
    </p:spTree>
    <p:extLst>
      <p:ext uri="{BB962C8B-B14F-4D97-AF65-F5344CB8AC3E}">
        <p14:creationId xmlns:p14="http://schemas.microsoft.com/office/powerpoint/2010/main" val="310231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5135-FF0E-4C8F-9169-4349138DE1C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2B5777-AC18-4023-A0B2-D88654E12907}"/>
              </a:ext>
            </a:extLst>
          </p:cNvPr>
          <p:cNvSpPr>
            <a:spLocks noGrp="1"/>
          </p:cNvSpPr>
          <p:nvPr>
            <p:ph idx="1"/>
          </p:nvPr>
        </p:nvSpPr>
        <p:spPr/>
        <p:txBody>
          <a:bodyPr/>
          <a:lstStyle/>
          <a:p>
            <a:r>
              <a:rPr lang="en-GB" dirty="0"/>
              <a:t>LEADERSHIP AND MOTIVATION CENTRAL TO MANAGING PEOPLE</a:t>
            </a:r>
          </a:p>
        </p:txBody>
      </p:sp>
    </p:spTree>
    <p:extLst>
      <p:ext uri="{BB962C8B-B14F-4D97-AF65-F5344CB8AC3E}">
        <p14:creationId xmlns:p14="http://schemas.microsoft.com/office/powerpoint/2010/main" val="146565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1DF4-E557-4A10-94B5-25F012360701}"/>
              </a:ext>
            </a:extLst>
          </p:cNvPr>
          <p:cNvSpPr>
            <a:spLocks noGrp="1"/>
          </p:cNvSpPr>
          <p:nvPr>
            <p:ph type="title"/>
          </p:nvPr>
        </p:nvSpPr>
        <p:spPr/>
        <p:txBody>
          <a:bodyPr/>
          <a:lstStyle/>
          <a:p>
            <a:r>
              <a:rPr lang="en-GB" dirty="0"/>
              <a:t>What is leadership ?</a:t>
            </a:r>
          </a:p>
        </p:txBody>
      </p:sp>
      <p:sp>
        <p:nvSpPr>
          <p:cNvPr id="3" name="Content Placeholder 2">
            <a:extLst>
              <a:ext uri="{FF2B5EF4-FFF2-40B4-BE49-F238E27FC236}">
                <a16:creationId xmlns:a16="http://schemas.microsoft.com/office/drawing/2014/main" id="{53BDF3A2-9D37-4F28-A67A-741A1BB331AA}"/>
              </a:ext>
            </a:extLst>
          </p:cNvPr>
          <p:cNvSpPr>
            <a:spLocks noGrp="1"/>
          </p:cNvSpPr>
          <p:nvPr>
            <p:ph idx="1"/>
          </p:nvPr>
        </p:nvSpPr>
        <p:spPr/>
        <p:txBody>
          <a:bodyPr/>
          <a:lstStyle/>
          <a:p>
            <a:r>
              <a:rPr lang="en-GB" dirty="0"/>
              <a:t>If I asked you to name some  past or current leaders, I’m sure you could come up with a list as long as your arm</a:t>
            </a:r>
          </a:p>
          <a:p>
            <a:r>
              <a:rPr lang="en-GB" dirty="0"/>
              <a:t>Politics</a:t>
            </a:r>
          </a:p>
          <a:p>
            <a:r>
              <a:rPr lang="en-GB" dirty="0"/>
              <a:t>Military</a:t>
            </a:r>
          </a:p>
          <a:p>
            <a:r>
              <a:rPr lang="en-GB" dirty="0"/>
              <a:t>Business </a:t>
            </a:r>
          </a:p>
          <a:p>
            <a:r>
              <a:rPr lang="en-GB" dirty="0"/>
              <a:t>Religion</a:t>
            </a:r>
          </a:p>
          <a:p>
            <a:r>
              <a:rPr lang="en-GB" dirty="0"/>
              <a:t>Sport</a:t>
            </a:r>
          </a:p>
          <a:p>
            <a:r>
              <a:rPr lang="en-GB" dirty="0"/>
              <a:t>UK, USA, Russia, China, Nigeria etc</a:t>
            </a:r>
          </a:p>
        </p:txBody>
      </p:sp>
    </p:spTree>
    <p:extLst>
      <p:ext uri="{BB962C8B-B14F-4D97-AF65-F5344CB8AC3E}">
        <p14:creationId xmlns:p14="http://schemas.microsoft.com/office/powerpoint/2010/main" val="236987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4A9C-2722-487D-8379-E511E3F4E0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C52AEBD-7A46-4B58-A855-AC5469F415AF}"/>
              </a:ext>
            </a:extLst>
          </p:cNvPr>
          <p:cNvSpPr>
            <a:spLocks noGrp="1"/>
          </p:cNvSpPr>
          <p:nvPr>
            <p:ph idx="1"/>
          </p:nvPr>
        </p:nvSpPr>
        <p:spPr/>
        <p:txBody>
          <a:bodyPr/>
          <a:lstStyle/>
          <a:p>
            <a:r>
              <a:rPr lang="en-GB" dirty="0"/>
              <a:t>We suspect that at this point that:</a:t>
            </a:r>
          </a:p>
          <a:p>
            <a:pPr marL="0" indent="0">
              <a:buNone/>
            </a:pPr>
            <a:r>
              <a:rPr lang="en-GB" i="1" dirty="0">
                <a:solidFill>
                  <a:srgbClr val="FF0000"/>
                </a:solidFill>
              </a:rPr>
              <a:t>“leadership is the characteristic of all organised human groups” (Bass, 1990, Handbook of Leadership”</a:t>
            </a:r>
          </a:p>
        </p:txBody>
      </p:sp>
    </p:spTree>
    <p:extLst>
      <p:ext uri="{BB962C8B-B14F-4D97-AF65-F5344CB8AC3E}">
        <p14:creationId xmlns:p14="http://schemas.microsoft.com/office/powerpoint/2010/main" val="1237910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447</Words>
  <Application>Microsoft Office PowerPoint</Application>
  <PresentationFormat>Widescreen</PresentationFormat>
  <Paragraphs>59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LEADING PEOPLE</vt:lpstr>
      <vt:lpstr>Module Descriptor</vt:lpstr>
      <vt:lpstr>Learning outcomes for today</vt:lpstr>
      <vt:lpstr>Assessments</vt:lpstr>
      <vt:lpstr>WHY DO WE NEED TO LEAD PEOPLE? </vt:lpstr>
      <vt:lpstr>PowerPoint Presentation</vt:lpstr>
      <vt:lpstr>PowerPoint Presentation</vt:lpstr>
      <vt:lpstr>What is leadership ?</vt:lpstr>
      <vt:lpstr>PowerPoint Presentation</vt:lpstr>
      <vt:lpstr>SO WHAT IS LEADERSHIP?</vt:lpstr>
      <vt:lpstr>PowerPoint Presentation</vt:lpstr>
      <vt:lpstr>Hodge Podge of ideas</vt:lpstr>
      <vt:lpstr>PowerPoint Presentation</vt:lpstr>
      <vt:lpstr>PowerPoint Presentation</vt:lpstr>
      <vt:lpstr>PowerPoint Presentation</vt:lpstr>
      <vt:lpstr>PowerPoint Presentation</vt:lpstr>
      <vt:lpstr>PowerPoint Presentation</vt:lpstr>
      <vt:lpstr>Trump</vt:lpstr>
      <vt:lpstr>PowerPoint Presentation</vt:lpstr>
      <vt:lpstr>PowerPoint Presentation</vt:lpstr>
      <vt:lpstr>PowerPoint Presentation</vt:lpstr>
      <vt:lpstr>Some quotations on leadership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PEOPLE</dc:title>
  <dc:creator>Mervin sookun</dc:creator>
  <cp:lastModifiedBy>Mervin sookun</cp:lastModifiedBy>
  <cp:revision>9</cp:revision>
  <dcterms:created xsi:type="dcterms:W3CDTF">2020-07-07T12:26:02Z</dcterms:created>
  <dcterms:modified xsi:type="dcterms:W3CDTF">2020-07-07T19:20:30Z</dcterms:modified>
</cp:coreProperties>
</file>