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7" r:id="rId6"/>
    <p:sldId id="260" r:id="rId7"/>
    <p:sldId id="282" r:id="rId8"/>
    <p:sldId id="283" r:id="rId9"/>
    <p:sldId id="284" r:id="rId10"/>
    <p:sldId id="261" r:id="rId11"/>
    <p:sldId id="262" r:id="rId12"/>
    <p:sldId id="293" r:id="rId13"/>
    <p:sldId id="264" r:id="rId14"/>
    <p:sldId id="294" r:id="rId15"/>
    <p:sldId id="263" r:id="rId16"/>
    <p:sldId id="265" r:id="rId17"/>
    <p:sldId id="266" r:id="rId18"/>
    <p:sldId id="268" r:id="rId19"/>
    <p:sldId id="270" r:id="rId20"/>
    <p:sldId id="269" r:id="rId21"/>
    <p:sldId id="271" r:id="rId22"/>
    <p:sldId id="272" r:id="rId23"/>
    <p:sldId id="273" r:id="rId24"/>
    <p:sldId id="274" r:id="rId25"/>
    <p:sldId id="275" r:id="rId26"/>
    <p:sldId id="277" r:id="rId27"/>
    <p:sldId id="278" r:id="rId28"/>
    <p:sldId id="279" r:id="rId29"/>
    <p:sldId id="280" r:id="rId30"/>
    <p:sldId id="281" r:id="rId31"/>
    <p:sldId id="285" r:id="rId32"/>
    <p:sldId id="286" r:id="rId33"/>
    <p:sldId id="287" r:id="rId34"/>
    <p:sldId id="289" r:id="rId35"/>
    <p:sldId id="288" r:id="rId36"/>
    <p:sldId id="290" r:id="rId37"/>
    <p:sldId id="291" r:id="rId38"/>
    <p:sldId id="292"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278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2285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6418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61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5989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040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4155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452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358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7/15/2020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8431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436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7/15/2020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405959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1" r:id="rId5"/>
    <p:sldLayoutId id="2147483746" r:id="rId6"/>
    <p:sldLayoutId id="2147483747" r:id="rId7"/>
    <p:sldLayoutId id="2147483748" r:id="rId8"/>
    <p:sldLayoutId id="2147483749" r:id="rId9"/>
    <p:sldLayoutId id="2147483750" r:id="rId10"/>
    <p:sldLayoutId id="2147483752"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oodreads.com/quotes/785876-leadership-is-about-making-others-better-as-a-result-o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FED611F9-DAF0-4A9D-ACA5-0F9EB4E15E0B}"/>
              </a:ext>
            </a:extLst>
          </p:cNvPr>
          <p:cNvPicPr>
            <a:picLocks noChangeAspect="1"/>
          </p:cNvPicPr>
          <p:nvPr/>
        </p:nvPicPr>
        <p:blipFill rotWithShape="1">
          <a:blip r:embed="rId2"/>
          <a:srcRect t="14663" b="5832"/>
          <a:stretch/>
        </p:blipFill>
        <p:spPr>
          <a:xfrm>
            <a:off x="20" y="10"/>
            <a:ext cx="12191979" cy="6857990"/>
          </a:xfrm>
          <a:prstGeom prst="rect">
            <a:avLst/>
          </a:prstGeom>
        </p:spPr>
      </p:pic>
      <p:sp>
        <p:nvSpPr>
          <p:cNvPr id="17"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alpha val="30000"/>
            </a:schemeClr>
          </a:solidFill>
          <a:ln w="6350" cap="sq" cmpd="sng" algn="ctr">
            <a:noFill/>
            <a:prstDash val="solid"/>
            <a:miter lim="800000"/>
          </a:ln>
          <a:effectLst/>
        </p:spPr>
      </p:sp>
      <p:sp>
        <p:nvSpPr>
          <p:cNvPr id="18" name="Rectangle 10">
            <a:extLst>
              <a:ext uri="{FF2B5EF4-FFF2-40B4-BE49-F238E27FC236}">
                <a16:creationId xmlns:a16="http://schemas.microsoft.com/office/drawing/2014/main" id="{D58B5B03-F558-411B-B23E-B65754A8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rgbClr val="E72998">
              <a:alpha val="40000"/>
            </a:srgbClr>
          </a:solidFill>
          <a:ln w="6350" cap="sq" cmpd="sng" algn="ctr">
            <a:noFill/>
            <a:prstDash val="solid"/>
            <a:miter lim="800000"/>
          </a:ln>
          <a:effectLst/>
        </p:spPr>
      </p:sp>
      <p:sp>
        <p:nvSpPr>
          <p:cNvPr id="19" name="Rectangle 1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2A42B0F9-D9D3-4788-B426-985AEE74993F}"/>
              </a:ext>
            </a:extLst>
          </p:cNvPr>
          <p:cNvSpPr>
            <a:spLocks noGrp="1"/>
          </p:cNvSpPr>
          <p:nvPr>
            <p:ph type="ctrTitle"/>
          </p:nvPr>
        </p:nvSpPr>
        <p:spPr>
          <a:xfrm>
            <a:off x="1276055" y="2350017"/>
            <a:ext cx="4775075" cy="1630906"/>
          </a:xfrm>
        </p:spPr>
        <p:txBody>
          <a:bodyPr>
            <a:normAutofit fontScale="90000"/>
          </a:bodyPr>
          <a:lstStyle/>
          <a:p>
            <a:r>
              <a:rPr lang="en-GB" sz="4400" dirty="0">
                <a:solidFill>
                  <a:schemeClr val="tx1"/>
                </a:solidFill>
                <a:latin typeface="Arial Black" panose="020B0A04020102020204" pitchFamily="34" charset="0"/>
              </a:rPr>
              <a:t>LEADING PEOPLE LECTURE 2</a:t>
            </a:r>
          </a:p>
        </p:txBody>
      </p:sp>
      <p:sp>
        <p:nvSpPr>
          <p:cNvPr id="3" name="Subtitle 2">
            <a:extLst>
              <a:ext uri="{FF2B5EF4-FFF2-40B4-BE49-F238E27FC236}">
                <a16:creationId xmlns:a16="http://schemas.microsoft.com/office/drawing/2014/main" id="{427BE693-CBAE-4D6A-9C17-CC4B3F9A8482}"/>
              </a:ext>
            </a:extLst>
          </p:cNvPr>
          <p:cNvSpPr>
            <a:spLocks noGrp="1"/>
          </p:cNvSpPr>
          <p:nvPr>
            <p:ph type="subTitle" idx="1"/>
          </p:nvPr>
        </p:nvSpPr>
        <p:spPr>
          <a:xfrm>
            <a:off x="1276055" y="3990546"/>
            <a:ext cx="4775075" cy="559656"/>
          </a:xfrm>
        </p:spPr>
        <p:txBody>
          <a:bodyPr>
            <a:normAutofit/>
          </a:bodyPr>
          <a:lstStyle/>
          <a:p>
            <a:endParaRPr lang="en-GB" dirty="0">
              <a:solidFill>
                <a:schemeClr val="tx1"/>
              </a:solidFill>
            </a:endParaRPr>
          </a:p>
        </p:txBody>
      </p:sp>
      <p:sp>
        <p:nvSpPr>
          <p:cNvPr id="15" name="Oval 14">
            <a:extLst>
              <a:ext uri="{FF2B5EF4-FFF2-40B4-BE49-F238E27FC236}">
                <a16:creationId xmlns:a16="http://schemas.microsoft.com/office/drawing/2014/main" id="{E96F2174-E60F-47D9-9BF3-8B9E7EF54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5814" y="5852160"/>
            <a:ext cx="548640" cy="548640"/>
          </a:xfrm>
          <a:prstGeom prst="ellipse">
            <a:avLst/>
          </a:prstGeom>
          <a:solidFill>
            <a:srgbClr val="E7299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9295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4593-6FB5-486E-898D-BB4B29218A1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55DBF8B-8B8F-49F0-AAD6-CFEBFDB9C6C6}"/>
              </a:ext>
            </a:extLst>
          </p:cNvPr>
          <p:cNvSpPr>
            <a:spLocks noGrp="1"/>
          </p:cNvSpPr>
          <p:nvPr>
            <p:ph idx="1"/>
          </p:nvPr>
        </p:nvSpPr>
        <p:spPr/>
        <p:txBody>
          <a:bodyPr>
            <a:normAutofit/>
          </a:bodyPr>
          <a:lstStyle/>
          <a:p>
            <a:r>
              <a:rPr lang="en-GB" sz="2400" dirty="0">
                <a:latin typeface="Arial Black" panose="020B0A04020102020204" pitchFamily="34" charset="0"/>
              </a:rPr>
              <a:t>PHYSIOLOGICAL </a:t>
            </a:r>
          </a:p>
          <a:p>
            <a:r>
              <a:rPr lang="en-GB" sz="2400" dirty="0">
                <a:latin typeface="Arial Black" panose="020B0A04020102020204" pitchFamily="34" charset="0"/>
              </a:rPr>
              <a:t>DEMOGRAPHIC</a:t>
            </a:r>
          </a:p>
          <a:p>
            <a:r>
              <a:rPr lang="en-GB" sz="2400" dirty="0">
                <a:latin typeface="Arial Black" panose="020B0A04020102020204" pitchFamily="34" charset="0"/>
              </a:rPr>
              <a:t>PERSONALITY</a:t>
            </a:r>
          </a:p>
          <a:p>
            <a:r>
              <a:rPr lang="en-GB" sz="2400" dirty="0">
                <a:latin typeface="Arial Black" panose="020B0A04020102020204" pitchFamily="34" charset="0"/>
              </a:rPr>
              <a:t>INTELLECTIVE</a:t>
            </a:r>
          </a:p>
          <a:p>
            <a:r>
              <a:rPr lang="en-GB" sz="2400" dirty="0">
                <a:latin typeface="Arial Black" panose="020B0A04020102020204" pitchFamily="34" charset="0"/>
              </a:rPr>
              <a:t>ACHIEVEMENT</a:t>
            </a:r>
          </a:p>
        </p:txBody>
      </p:sp>
    </p:spTree>
    <p:extLst>
      <p:ext uri="{BB962C8B-B14F-4D97-AF65-F5344CB8AC3E}">
        <p14:creationId xmlns:p14="http://schemas.microsoft.com/office/powerpoint/2010/main" val="342790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8A6E-D5FD-4B37-8457-66A2C4D9A9C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BB72EA8-273E-4E5F-83E8-5A394AE6CE7B}"/>
              </a:ext>
            </a:extLst>
          </p:cNvPr>
          <p:cNvSpPr>
            <a:spLocks noGrp="1"/>
          </p:cNvSpPr>
          <p:nvPr>
            <p:ph idx="1"/>
          </p:nvPr>
        </p:nvSpPr>
        <p:spPr/>
        <p:txBody>
          <a:bodyPr>
            <a:normAutofit/>
          </a:bodyPr>
          <a:lstStyle/>
          <a:p>
            <a:r>
              <a:rPr lang="en-GB" sz="2400" dirty="0">
                <a:latin typeface="Arial Black" panose="020B0A04020102020204" pitchFamily="34" charset="0"/>
              </a:rPr>
              <a:t>TOO MANY EXCEPTIONS TO THE RULE</a:t>
            </a:r>
          </a:p>
          <a:p>
            <a:r>
              <a:rPr lang="en-GB" sz="2400" dirty="0">
                <a:latin typeface="Arial Black" panose="020B0A04020102020204" pitchFamily="34" charset="0"/>
              </a:rPr>
              <a:t>JUSTIFICATION OF STATUS QUO</a:t>
            </a:r>
          </a:p>
          <a:p>
            <a:r>
              <a:rPr lang="en-GB" sz="2400" dirty="0">
                <a:latin typeface="Arial Black" panose="020B0A04020102020204" pitchFamily="34" charset="0"/>
              </a:rPr>
              <a:t>SOME TRAITS WOULD BE DIFFICULT TO IDENTIFY IN A PERSON</a:t>
            </a:r>
          </a:p>
          <a:p>
            <a:r>
              <a:rPr lang="en-GB" sz="2400" dirty="0">
                <a:latin typeface="Arial Black" panose="020B0A04020102020204" pitchFamily="34" charset="0"/>
              </a:rPr>
              <a:t>IGNORES THE NEEDS OF FOLLOWERS</a:t>
            </a:r>
          </a:p>
          <a:p>
            <a:r>
              <a:rPr lang="en-GB" sz="2400" dirty="0">
                <a:latin typeface="Arial Black" panose="020B0A04020102020204" pitchFamily="34" charset="0"/>
              </a:rPr>
              <a:t>IGNORES CONTEXT</a:t>
            </a:r>
          </a:p>
        </p:txBody>
      </p:sp>
    </p:spTree>
    <p:extLst>
      <p:ext uri="{BB962C8B-B14F-4D97-AF65-F5344CB8AC3E}">
        <p14:creationId xmlns:p14="http://schemas.microsoft.com/office/powerpoint/2010/main" val="182739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276B-C19C-42C8-B3FC-DC55E1CA9D56}"/>
              </a:ext>
            </a:extLst>
          </p:cNvPr>
          <p:cNvSpPr>
            <a:spLocks noGrp="1"/>
          </p:cNvSpPr>
          <p:nvPr>
            <p:ph type="title"/>
          </p:nvPr>
        </p:nvSpPr>
        <p:spPr/>
        <p:txBody>
          <a:bodyPr/>
          <a:lstStyle/>
          <a:p>
            <a:r>
              <a:rPr lang="en-GB" dirty="0"/>
              <a:t>Where do traits come from?</a:t>
            </a:r>
          </a:p>
        </p:txBody>
      </p:sp>
      <p:sp>
        <p:nvSpPr>
          <p:cNvPr id="3" name="Content Placeholder 2">
            <a:extLst>
              <a:ext uri="{FF2B5EF4-FFF2-40B4-BE49-F238E27FC236}">
                <a16:creationId xmlns:a16="http://schemas.microsoft.com/office/drawing/2014/main" id="{3937F9D7-3219-46BD-9B10-7E1EC90C705B}"/>
              </a:ext>
            </a:extLst>
          </p:cNvPr>
          <p:cNvSpPr>
            <a:spLocks noGrp="1"/>
          </p:cNvSpPr>
          <p:nvPr>
            <p:ph idx="1"/>
          </p:nvPr>
        </p:nvSpPr>
        <p:spPr/>
        <p:txBody>
          <a:bodyPr>
            <a:normAutofit/>
          </a:bodyPr>
          <a:lstStyle/>
          <a:p>
            <a:r>
              <a:rPr lang="en-GB" sz="2400" dirty="0">
                <a:latin typeface="Arial Black" panose="020B0A04020102020204" pitchFamily="34" charset="0"/>
              </a:rPr>
              <a:t>Nature </a:t>
            </a:r>
          </a:p>
          <a:p>
            <a:r>
              <a:rPr lang="en-GB" sz="2400" dirty="0">
                <a:latin typeface="Arial Black" panose="020B0A04020102020204" pitchFamily="34" charset="0"/>
              </a:rPr>
              <a:t>Nurture</a:t>
            </a:r>
          </a:p>
        </p:txBody>
      </p:sp>
    </p:spTree>
    <p:extLst>
      <p:ext uri="{BB962C8B-B14F-4D97-AF65-F5344CB8AC3E}">
        <p14:creationId xmlns:p14="http://schemas.microsoft.com/office/powerpoint/2010/main" val="335705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2">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K election results: Boris Johnson should get the victory he needs ...">
            <a:extLst>
              <a:ext uri="{FF2B5EF4-FFF2-40B4-BE49-F238E27FC236}">
                <a16:creationId xmlns:a16="http://schemas.microsoft.com/office/drawing/2014/main" id="{8717071D-9374-4377-BC27-09E7018BB9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61" r="8517" b="-1"/>
          <a:stretch/>
        </p:blipFill>
        <p:spPr bwMode="auto">
          <a:xfrm>
            <a:off x="20" y="10"/>
            <a:ext cx="6392647"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4">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84AFB-C0E3-4099-9540-74F1BDC16EBB}"/>
              </a:ext>
            </a:extLst>
          </p:cNvPr>
          <p:cNvSpPr>
            <a:spLocks noGrp="1"/>
          </p:cNvSpPr>
          <p:nvPr>
            <p:ph type="title"/>
          </p:nvPr>
        </p:nvSpPr>
        <p:spPr>
          <a:xfrm>
            <a:off x="7064082" y="642594"/>
            <a:ext cx="4472921" cy="1371600"/>
          </a:xfrm>
        </p:spPr>
        <p:txBody>
          <a:bodyPr>
            <a:normAutofit/>
          </a:bodyPr>
          <a:lstStyle/>
          <a:p>
            <a:r>
              <a:rPr lang="en-GB" sz="4000" dirty="0"/>
              <a:t>TRAITS?</a:t>
            </a:r>
          </a:p>
        </p:txBody>
      </p:sp>
      <p:sp>
        <p:nvSpPr>
          <p:cNvPr id="1030" name="Content Placeholder 1029">
            <a:extLst>
              <a:ext uri="{FF2B5EF4-FFF2-40B4-BE49-F238E27FC236}">
                <a16:creationId xmlns:a16="http://schemas.microsoft.com/office/drawing/2014/main" id="{DA0F04E7-6706-40CD-8A5B-15D82357552F}"/>
              </a:ext>
            </a:extLst>
          </p:cNvPr>
          <p:cNvSpPr>
            <a:spLocks noGrp="1"/>
          </p:cNvSpPr>
          <p:nvPr>
            <p:ph idx="1"/>
          </p:nvPr>
        </p:nvSpPr>
        <p:spPr>
          <a:xfrm>
            <a:off x="7064082" y="2103120"/>
            <a:ext cx="4472922" cy="3931920"/>
          </a:xfrm>
        </p:spPr>
        <p:txBody>
          <a:bodyPr>
            <a:normAutofit/>
          </a:bodyPr>
          <a:lstStyle/>
          <a:p>
            <a:endParaRPr lang="en-US"/>
          </a:p>
        </p:txBody>
      </p:sp>
    </p:spTree>
    <p:extLst>
      <p:ext uri="{BB962C8B-B14F-4D97-AF65-F5344CB8AC3E}">
        <p14:creationId xmlns:p14="http://schemas.microsoft.com/office/powerpoint/2010/main" val="19285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0188-818E-4F00-A793-54C3ACCE7FF5}"/>
              </a:ext>
            </a:extLst>
          </p:cNvPr>
          <p:cNvSpPr>
            <a:spLocks noGrp="1"/>
          </p:cNvSpPr>
          <p:nvPr>
            <p:ph type="title"/>
          </p:nvPr>
        </p:nvSpPr>
        <p:spPr/>
        <p:txBody>
          <a:bodyPr/>
          <a:lstStyle/>
          <a:p>
            <a:endParaRPr lang="en-GB"/>
          </a:p>
        </p:txBody>
      </p:sp>
      <p:sp>
        <p:nvSpPr>
          <p:cNvPr id="6" name="AutoShape 6" descr="Image">
            <a:extLst>
              <a:ext uri="{FF2B5EF4-FFF2-40B4-BE49-F238E27FC236}">
                <a16:creationId xmlns:a16="http://schemas.microsoft.com/office/drawing/2014/main" id="{7FC8373C-6A15-4353-9560-D5D3D3186A71}"/>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21942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A561-8DC2-4D3E-B996-EB689625BD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9675C63-0609-43FB-9383-4ABA393A7F67}"/>
              </a:ext>
            </a:extLst>
          </p:cNvPr>
          <p:cNvSpPr>
            <a:spLocks noGrp="1"/>
          </p:cNvSpPr>
          <p:nvPr>
            <p:ph idx="1"/>
          </p:nvPr>
        </p:nvSpPr>
        <p:spPr/>
        <p:txBody>
          <a:bodyPr>
            <a:normAutofit/>
          </a:bodyPr>
          <a:lstStyle/>
          <a:p>
            <a:r>
              <a:rPr lang="en-GB" sz="2400" dirty="0">
                <a:latin typeface="Arial Black" panose="020B0A04020102020204" pitchFamily="34" charset="0"/>
              </a:rPr>
              <a:t>Discredited for many years but revived in recent years in light of research on emotional intelligence.</a:t>
            </a:r>
          </a:p>
          <a:p>
            <a:r>
              <a:rPr lang="en-GB" sz="2400" dirty="0">
                <a:latin typeface="Arial Black" panose="020B0A04020102020204" pitchFamily="34" charset="0"/>
              </a:rPr>
              <a:t>Good leaders tend to have the following:</a:t>
            </a:r>
          </a:p>
        </p:txBody>
      </p:sp>
    </p:spTree>
    <p:extLst>
      <p:ext uri="{BB962C8B-B14F-4D97-AF65-F5344CB8AC3E}">
        <p14:creationId xmlns:p14="http://schemas.microsoft.com/office/powerpoint/2010/main" val="190212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9853-2E96-4E9E-A18E-4A8BB522F41B}"/>
              </a:ext>
            </a:extLst>
          </p:cNvPr>
          <p:cNvSpPr>
            <a:spLocks noGrp="1"/>
          </p:cNvSpPr>
          <p:nvPr>
            <p:ph type="title"/>
          </p:nvPr>
        </p:nvSpPr>
        <p:spPr/>
        <p:txBody>
          <a:bodyPr/>
          <a:lstStyle/>
          <a:p>
            <a:r>
              <a:rPr lang="en-GB" dirty="0"/>
              <a:t>Common traits of leaders </a:t>
            </a:r>
          </a:p>
        </p:txBody>
      </p:sp>
      <p:sp>
        <p:nvSpPr>
          <p:cNvPr id="3" name="Content Placeholder 2">
            <a:extLst>
              <a:ext uri="{FF2B5EF4-FFF2-40B4-BE49-F238E27FC236}">
                <a16:creationId xmlns:a16="http://schemas.microsoft.com/office/drawing/2014/main" id="{D7E0E7A8-736B-42C6-9744-002E456DDDC0}"/>
              </a:ext>
            </a:extLst>
          </p:cNvPr>
          <p:cNvSpPr>
            <a:spLocks noGrp="1"/>
          </p:cNvSpPr>
          <p:nvPr>
            <p:ph idx="1"/>
          </p:nvPr>
        </p:nvSpPr>
        <p:spPr/>
        <p:txBody>
          <a:bodyPr>
            <a:normAutofit fontScale="77500" lnSpcReduction="20000"/>
          </a:bodyPr>
          <a:lstStyle/>
          <a:p>
            <a:r>
              <a:rPr lang="en-GB" sz="2400" b="1" dirty="0">
                <a:latin typeface="Arial Black" panose="020B0A04020102020204" pitchFamily="34" charset="0"/>
              </a:rPr>
              <a:t>Extraversion</a:t>
            </a:r>
            <a:r>
              <a:rPr lang="en-GB" dirty="0"/>
              <a:t> </a:t>
            </a:r>
            <a:r>
              <a:rPr lang="en-GB" sz="2400" dirty="0"/>
              <a:t>The tendency to be sociable and assertive and to have positive energy </a:t>
            </a:r>
          </a:p>
          <a:p>
            <a:pPr marL="0" indent="0">
              <a:buNone/>
            </a:pPr>
            <a:endParaRPr lang="en-GB" sz="2400" dirty="0">
              <a:latin typeface="Arial Black" panose="020B0A04020102020204" pitchFamily="34" charset="0"/>
            </a:endParaRPr>
          </a:p>
          <a:p>
            <a:r>
              <a:rPr lang="en-GB" sz="2400" dirty="0">
                <a:latin typeface="Arial Black" panose="020B0A04020102020204" pitchFamily="34" charset="0"/>
              </a:rPr>
              <a:t>Openness</a:t>
            </a:r>
            <a:r>
              <a:rPr lang="en-GB" dirty="0"/>
              <a:t> </a:t>
            </a:r>
            <a:r>
              <a:rPr lang="en-GB" sz="2400" dirty="0"/>
              <a:t>The tendency to be informed, creative, insightful, and curious </a:t>
            </a:r>
          </a:p>
          <a:p>
            <a:endParaRPr lang="en-GB" sz="2400" dirty="0"/>
          </a:p>
          <a:p>
            <a:r>
              <a:rPr lang="en-GB" sz="2400" dirty="0">
                <a:latin typeface="Arial Black" panose="020B0A04020102020204" pitchFamily="34" charset="0"/>
              </a:rPr>
              <a:t>Agreeableness</a:t>
            </a:r>
            <a:r>
              <a:rPr lang="en-GB" dirty="0"/>
              <a:t> </a:t>
            </a:r>
            <a:r>
              <a:rPr lang="en-GB" sz="2600" dirty="0"/>
              <a:t>The tendency to be accepting, conforming, trusting, and nurturing </a:t>
            </a:r>
          </a:p>
          <a:p>
            <a:endParaRPr lang="en-GB" sz="2600" dirty="0"/>
          </a:p>
          <a:p>
            <a:r>
              <a:rPr lang="en-GB" sz="2400" dirty="0">
                <a:latin typeface="Arial Black" panose="020B0A04020102020204" pitchFamily="34" charset="0"/>
              </a:rPr>
              <a:t>Conscientiousness</a:t>
            </a:r>
            <a:r>
              <a:rPr lang="en-GB" dirty="0"/>
              <a:t> </a:t>
            </a:r>
            <a:r>
              <a:rPr lang="en-GB" sz="2800" dirty="0"/>
              <a:t>The tendency to be thorough, organised, decisive</a:t>
            </a:r>
          </a:p>
        </p:txBody>
      </p:sp>
    </p:spTree>
    <p:extLst>
      <p:ext uri="{BB962C8B-B14F-4D97-AF65-F5344CB8AC3E}">
        <p14:creationId xmlns:p14="http://schemas.microsoft.com/office/powerpoint/2010/main" val="418938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26B8-00AF-4713-BA8E-29702BF918E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3C62B3B-74AB-4B8A-BC5A-F6F5B4C07898}"/>
              </a:ext>
            </a:extLst>
          </p:cNvPr>
          <p:cNvSpPr>
            <a:spLocks noGrp="1"/>
          </p:cNvSpPr>
          <p:nvPr>
            <p:ph idx="1"/>
          </p:nvPr>
        </p:nvSpPr>
        <p:spPr/>
        <p:txBody>
          <a:bodyPr>
            <a:normAutofit/>
          </a:bodyPr>
          <a:lstStyle/>
          <a:p>
            <a:r>
              <a:rPr lang="en-GB" sz="2400" dirty="0">
                <a:latin typeface="Arial Black" panose="020B0A04020102020204" pitchFamily="34" charset="0"/>
              </a:rPr>
              <a:t>Trait has some truth in it but not the whole truth!</a:t>
            </a:r>
          </a:p>
          <a:p>
            <a:r>
              <a:rPr lang="en-GB" sz="2400" dirty="0">
                <a:latin typeface="Arial Black" panose="020B0A04020102020204" pitchFamily="34" charset="0"/>
              </a:rPr>
              <a:t>Some traits could be useful in some circumstances</a:t>
            </a:r>
          </a:p>
        </p:txBody>
      </p:sp>
    </p:spTree>
    <p:extLst>
      <p:ext uri="{BB962C8B-B14F-4D97-AF65-F5344CB8AC3E}">
        <p14:creationId xmlns:p14="http://schemas.microsoft.com/office/powerpoint/2010/main" val="403157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455C-FDAF-4BB5-BF31-2D24B8DBD907}"/>
              </a:ext>
            </a:extLst>
          </p:cNvPr>
          <p:cNvSpPr>
            <a:spLocks noGrp="1"/>
          </p:cNvSpPr>
          <p:nvPr>
            <p:ph type="title"/>
          </p:nvPr>
        </p:nvSpPr>
        <p:spPr/>
        <p:txBody>
          <a:bodyPr/>
          <a:lstStyle/>
          <a:p>
            <a:r>
              <a:rPr lang="en-GB" dirty="0"/>
              <a:t>CASE STUDY</a:t>
            </a:r>
          </a:p>
        </p:txBody>
      </p:sp>
      <p:sp>
        <p:nvSpPr>
          <p:cNvPr id="3" name="Content Placeholder 2">
            <a:extLst>
              <a:ext uri="{FF2B5EF4-FFF2-40B4-BE49-F238E27FC236}">
                <a16:creationId xmlns:a16="http://schemas.microsoft.com/office/drawing/2014/main" id="{6E331368-7DD6-4F32-BC48-3DBFC209BB2F}"/>
              </a:ext>
            </a:extLst>
          </p:cNvPr>
          <p:cNvSpPr>
            <a:spLocks noGrp="1"/>
          </p:cNvSpPr>
          <p:nvPr>
            <p:ph idx="1"/>
          </p:nvPr>
        </p:nvSpPr>
        <p:spPr/>
        <p:txBody>
          <a:bodyPr>
            <a:noAutofit/>
          </a:bodyPr>
          <a:lstStyle/>
          <a:p>
            <a:r>
              <a:rPr lang="en-GB" sz="1800" dirty="0">
                <a:latin typeface="Arial Black" panose="020B0A04020102020204" pitchFamily="34" charset="0"/>
              </a:rPr>
              <a:t>Sandra Coke is vice president for research and development at Great Lakes Foods (GLF), a large snack food company that has approximately 1,000 employees. As a result of a recent reorganization, Sandra must choose the new director of research. The director will report directly to Sandra and will be responsible for developing and testing new products. The research division of GLF employs about 200 people. The choice of directors is important because Sandra is receiving pressure from the president and board of GLF to improve the company’s overall growth and productivity. Sandra has identified three candidates for the position. Each candidate is at the same managerial level. She is having difficulty choosing one of them because each has very strong credentials. Alexa Smith is a long time employee of GLF who started part-time in the mailroom while in high school. </a:t>
            </a:r>
          </a:p>
        </p:txBody>
      </p:sp>
    </p:spTree>
    <p:extLst>
      <p:ext uri="{BB962C8B-B14F-4D97-AF65-F5344CB8AC3E}">
        <p14:creationId xmlns:p14="http://schemas.microsoft.com/office/powerpoint/2010/main" val="311669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B639-3FB9-434C-92F1-01F39E571D8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413D569-840C-48C0-966B-FB895F0BB782}"/>
              </a:ext>
            </a:extLst>
          </p:cNvPr>
          <p:cNvSpPr>
            <a:spLocks noGrp="1"/>
          </p:cNvSpPr>
          <p:nvPr>
            <p:ph idx="1"/>
          </p:nvPr>
        </p:nvSpPr>
        <p:spPr/>
        <p:txBody>
          <a:bodyPr>
            <a:normAutofit fontScale="85000" lnSpcReduction="20000"/>
          </a:bodyPr>
          <a:lstStyle/>
          <a:p>
            <a:r>
              <a:rPr lang="en-GB" sz="1900" dirty="0">
                <a:latin typeface="Arial Black" panose="020B0A04020102020204" pitchFamily="34" charset="0"/>
              </a:rPr>
              <a:t>After finishing school, Alexa worked in as many as 10 different positions throughout the company to become manager of new product marketing. Performance reviews of Alexa’s work have repeatedly described her as being very creative and insightful. In her tenure at GLF, Alexa has developed and brought to market four new product lines. Alexa is also known throughout GLF as being very persistent about her work: When she starts a project, she stays with it until it is finished. It is probably this quality that accounts for the success of each of the four new products with which she has been involved. A second candidate for the new position is Kelsey </a:t>
            </a:r>
            <a:r>
              <a:rPr lang="en-GB" sz="1900" dirty="0" err="1">
                <a:latin typeface="Arial Black" panose="020B0A04020102020204" pitchFamily="34" charset="0"/>
              </a:rPr>
              <a:t>Metts</a:t>
            </a:r>
            <a:r>
              <a:rPr lang="en-GB" sz="1900" dirty="0">
                <a:latin typeface="Arial Black" panose="020B0A04020102020204" pitchFamily="34" charset="0"/>
              </a:rPr>
              <a:t>, who has been with GLF for 5 years and is manager of quality control for established products. Kelsey has a reputation of being very bright. Before joining GLF, she received her MBA at Harvard, graduating at the top of her class. People talk about Kelsey as the kind of person who will be president of her own company someday. Kelsey is also very personable. On all her performance reviews, she received extra-high scores on sociability and human relations. There isn’t a supervisor in the company who doesn’t have positive things to say about how comfortable</a:t>
            </a:r>
          </a:p>
          <a:p>
            <a:endParaRPr lang="en-GB" dirty="0"/>
          </a:p>
        </p:txBody>
      </p:sp>
    </p:spTree>
    <p:extLst>
      <p:ext uri="{BB962C8B-B14F-4D97-AF65-F5344CB8AC3E}">
        <p14:creationId xmlns:p14="http://schemas.microsoft.com/office/powerpoint/2010/main" val="270304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95DD-68B8-42C5-88A8-7D81D75D62C6}"/>
              </a:ext>
            </a:extLst>
          </p:cNvPr>
          <p:cNvSpPr>
            <a:spLocks noGrp="1"/>
          </p:cNvSpPr>
          <p:nvPr>
            <p:ph type="title"/>
          </p:nvPr>
        </p:nvSpPr>
        <p:spPr/>
        <p:txBody>
          <a:bodyPr/>
          <a:lstStyle/>
          <a:p>
            <a:r>
              <a:rPr lang="en-GB" dirty="0">
                <a:latin typeface="Arial Black" panose="020B0A04020102020204" pitchFamily="34" charset="0"/>
              </a:rPr>
              <a:t>ASSIGNMENT 1</a:t>
            </a:r>
          </a:p>
        </p:txBody>
      </p:sp>
      <p:sp>
        <p:nvSpPr>
          <p:cNvPr id="3" name="Content Placeholder 2">
            <a:extLst>
              <a:ext uri="{FF2B5EF4-FFF2-40B4-BE49-F238E27FC236}">
                <a16:creationId xmlns:a16="http://schemas.microsoft.com/office/drawing/2014/main" id="{1B10B529-DCD3-42AE-9BC6-89F620BE3E85}"/>
              </a:ext>
            </a:extLst>
          </p:cNvPr>
          <p:cNvSpPr>
            <a:spLocks noGrp="1"/>
          </p:cNvSpPr>
          <p:nvPr>
            <p:ph idx="1"/>
          </p:nvPr>
        </p:nvSpPr>
        <p:spPr/>
        <p:txBody>
          <a:bodyPr/>
          <a:lstStyle/>
          <a:p>
            <a:pPr marL="0" indent="0" algn="just">
              <a:lnSpc>
                <a:spcPts val="1300"/>
              </a:lnSpc>
              <a:spcAft>
                <a:spcPts val="0"/>
              </a:spcAft>
              <a:buNone/>
            </a:pPr>
            <a:r>
              <a:rPr lang="en-GB" sz="1800" b="1" dirty="0">
                <a:effectLst/>
                <a:latin typeface="Arial Black" panose="020B0A04020102020204" pitchFamily="34" charset="0"/>
                <a:ea typeface="Times New Roman" panose="02020603050405020304" pitchFamily="18" charset="0"/>
                <a:cs typeface="Times New Roman" panose="02020603050405020304" pitchFamily="18" charset="0"/>
              </a:rPr>
              <a:t>ASSESSMENT</a:t>
            </a:r>
            <a:endParaRPr lang="en-GB" sz="18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0" indent="0" algn="just">
              <a:lnSpc>
                <a:spcPts val="1300"/>
              </a:lnSpc>
              <a:spcAft>
                <a:spcPts val="0"/>
              </a:spcAft>
              <a:buNone/>
            </a:pPr>
            <a:r>
              <a:rPr lang="en-GB" sz="1800" b="1" dirty="0">
                <a:effectLst/>
                <a:latin typeface="Arial Black" panose="020B0A04020102020204" pitchFamily="34" charset="0"/>
                <a:ea typeface="Times New Roman" panose="02020603050405020304" pitchFamily="18" charset="0"/>
                <a:cs typeface="Times New Roman" panose="02020603050405020304" pitchFamily="18" charset="0"/>
              </a:rPr>
              <a:t> </a:t>
            </a:r>
            <a:endParaRPr lang="en-GB" sz="18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0" indent="0" algn="just">
              <a:lnSpc>
                <a:spcPts val="1300"/>
              </a:lnSpc>
              <a:spcAft>
                <a:spcPts val="0"/>
              </a:spcAft>
              <a:buNone/>
            </a:pPr>
            <a:r>
              <a:rPr lang="en-GB" sz="1800" b="1" dirty="0">
                <a:effectLst/>
                <a:latin typeface="Arial Black" panose="020B0A04020102020204" pitchFamily="34" charset="0"/>
                <a:ea typeface="Times New Roman" panose="02020603050405020304" pitchFamily="18" charset="0"/>
                <a:cs typeface="Times New Roman" panose="02020603050405020304" pitchFamily="18" charset="0"/>
              </a:rPr>
              <a:t>Completion of this work will satisfy the following learning outcomes from </a:t>
            </a:r>
          </a:p>
          <a:p>
            <a:pPr marL="0" indent="0" algn="just">
              <a:lnSpc>
                <a:spcPts val="1300"/>
              </a:lnSpc>
              <a:spcAft>
                <a:spcPts val="0"/>
              </a:spcAft>
              <a:buNone/>
            </a:pPr>
            <a:r>
              <a:rPr lang="en-GB" sz="1800" b="1" dirty="0">
                <a:effectLst/>
                <a:latin typeface="Arial Black" panose="020B0A04020102020204" pitchFamily="34" charset="0"/>
                <a:ea typeface="Times New Roman" panose="02020603050405020304" pitchFamily="18" charset="0"/>
                <a:cs typeface="Times New Roman" panose="02020603050405020304" pitchFamily="18" charset="0"/>
              </a:rPr>
              <a:t>module BMS411:</a:t>
            </a:r>
            <a:endParaRPr lang="en-GB" sz="18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0" indent="0" algn="just">
              <a:lnSpc>
                <a:spcPts val="1300"/>
              </a:lnSpc>
              <a:spcAft>
                <a:spcPts val="0"/>
              </a:spcAft>
              <a:buNone/>
            </a:pPr>
            <a:endParaRPr lang="en-GB" sz="18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0" indent="0" algn="just">
              <a:lnSpc>
                <a:spcPts val="1300"/>
              </a:lnSpc>
              <a:spcAft>
                <a:spcPts val="0"/>
              </a:spcAft>
              <a:buNone/>
            </a:pPr>
            <a:r>
              <a:rPr lang="en-GB" sz="1800" b="1" dirty="0">
                <a:effectLst/>
                <a:latin typeface="Arial Black" panose="020B0A04020102020204" pitchFamily="34" charset="0"/>
                <a:ea typeface="Times New Roman" panose="02020603050405020304" pitchFamily="18" charset="0"/>
                <a:cs typeface="Times New Roman" panose="02020603050405020304" pitchFamily="18" charset="0"/>
              </a:rPr>
              <a:t>LO1      </a:t>
            </a:r>
            <a:r>
              <a:rPr lang="en-GB" sz="1800" dirty="0">
                <a:effectLst/>
                <a:latin typeface="Arial Black" panose="020B0A04020102020204" pitchFamily="34" charset="0"/>
                <a:ea typeface="Times New Roman" panose="02020603050405020304" pitchFamily="18" charset="0"/>
                <a:cs typeface="Times New Roman" panose="02020603050405020304" pitchFamily="18" charset="0"/>
              </a:rPr>
              <a:t>Evaluate a range of inclusive leadership styles and models</a:t>
            </a:r>
            <a:r>
              <a:rPr lang="en-GB" sz="1800" b="1" dirty="0">
                <a:effectLst/>
                <a:latin typeface="Arial Black" panose="020B0A04020102020204" pitchFamily="34" charset="0"/>
                <a:ea typeface="Times New Roman" panose="02020603050405020304" pitchFamily="18" charset="0"/>
                <a:cs typeface="Times New Roman" panose="02020603050405020304" pitchFamily="18" charset="0"/>
              </a:rPr>
              <a:t> </a:t>
            </a:r>
          </a:p>
          <a:p>
            <a:pPr marL="0" indent="0" algn="just">
              <a:lnSpc>
                <a:spcPts val="1300"/>
              </a:lnSpc>
              <a:spcAft>
                <a:spcPts val="0"/>
              </a:spcAft>
              <a:buNone/>
            </a:pPr>
            <a:endParaRPr lang="en-GB" sz="1800" b="1" dirty="0">
              <a:latin typeface="Arial Black" panose="020B0A04020102020204" pitchFamily="34" charset="0"/>
              <a:ea typeface="Times New Roman" panose="02020603050405020304" pitchFamily="18" charset="0"/>
              <a:cs typeface="Times New Roman" panose="02020603050405020304" pitchFamily="18" charset="0"/>
            </a:endParaRPr>
          </a:p>
          <a:p>
            <a:pPr marL="0" indent="0" algn="just">
              <a:lnSpc>
                <a:spcPts val="1300"/>
              </a:lnSpc>
              <a:spcAft>
                <a:spcPts val="0"/>
              </a:spcAft>
              <a:buNone/>
            </a:pPr>
            <a:endParaRPr lang="en-GB" sz="18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0" indent="0" algn="just">
              <a:lnSpc>
                <a:spcPts val="1300"/>
              </a:lnSpc>
              <a:spcAft>
                <a:spcPts val="0"/>
              </a:spcAft>
              <a:buNone/>
            </a:pPr>
            <a:r>
              <a:rPr lang="en-GB" sz="1800" b="1" dirty="0">
                <a:effectLst/>
                <a:latin typeface="Arial Black" panose="020B0A04020102020204" pitchFamily="34" charset="0"/>
                <a:ea typeface="Times New Roman" panose="02020603050405020304" pitchFamily="18" charset="0"/>
                <a:cs typeface="Times New Roman" panose="02020603050405020304" pitchFamily="18" charset="0"/>
              </a:rPr>
              <a:t>LO2      </a:t>
            </a:r>
            <a:r>
              <a:rPr lang="en-GB" sz="1800" dirty="0">
                <a:effectLst/>
                <a:latin typeface="Arial Black" panose="020B0A04020102020204" pitchFamily="34" charset="0"/>
                <a:ea typeface="Times New Roman" panose="02020603050405020304" pitchFamily="18" charset="0"/>
                <a:cs typeface="Times New Roman" panose="02020603050405020304" pitchFamily="18" charset="0"/>
              </a:rPr>
              <a:t>Assess the impact of leadership on organisational culture and </a:t>
            </a:r>
          </a:p>
          <a:p>
            <a:pPr marL="0" indent="0" algn="just">
              <a:lnSpc>
                <a:spcPts val="1300"/>
              </a:lnSpc>
              <a:spcAft>
                <a:spcPts val="0"/>
              </a:spcAft>
              <a:buNone/>
            </a:pPr>
            <a:r>
              <a:rPr lang="en-GB" sz="1800" dirty="0">
                <a:effectLst/>
                <a:latin typeface="Arial Black" panose="020B0A04020102020204" pitchFamily="34" charset="0"/>
                <a:ea typeface="Times New Roman" panose="02020603050405020304" pitchFamily="18" charset="0"/>
                <a:cs typeface="Times New Roman" panose="02020603050405020304" pitchFamily="18" charset="0"/>
              </a:rPr>
              <a:t>diversity management</a:t>
            </a:r>
          </a:p>
          <a:p>
            <a:endParaRPr lang="en-GB" dirty="0"/>
          </a:p>
        </p:txBody>
      </p:sp>
    </p:spTree>
    <p:extLst>
      <p:ext uri="{BB962C8B-B14F-4D97-AF65-F5344CB8AC3E}">
        <p14:creationId xmlns:p14="http://schemas.microsoft.com/office/powerpoint/2010/main" val="1722305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4E2C-B27E-47B4-A6B2-93D517DD4D5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87A054-44E9-4EED-9E0E-715C9587BFA4}"/>
              </a:ext>
            </a:extLst>
          </p:cNvPr>
          <p:cNvSpPr>
            <a:spLocks noGrp="1"/>
          </p:cNvSpPr>
          <p:nvPr>
            <p:ph idx="1"/>
          </p:nvPr>
        </p:nvSpPr>
        <p:spPr/>
        <p:txBody>
          <a:bodyPr/>
          <a:lstStyle/>
          <a:p>
            <a:r>
              <a:rPr lang="en-GB" dirty="0">
                <a:latin typeface="Arial Black" panose="020B0A04020102020204" pitchFamily="34" charset="0"/>
              </a:rPr>
              <a:t>it is to work with Kelsey. Since joining GLF, Kelsey has been instrumental in bringing two new product lines to market. Thomas Santiago, the third candidate, has been with GLF for 10 years and is often consulted by upper management regarding strategic planning and corporate direction setting. Thomas has been very involved in establishing the vision for GLF and is a company person all the way. He believes in the values of GLF, and actively promotes its mission. The two qualities that stand out above the rest in Thomas’s performance reviews are his honesty and integrity. Employees who have worked under his supervision consistently report that they feel they can trust Thomas to be fair and consistent. Thomas is highly respected at GLF. In his tenure at the company, Thomas has been involved in some capacity with the development of three new product lines. The challenge confronting Sandra is to choose the best person for the newly established director’s position. Because of the pressure she feels from upper management, Sandra knows she must select the best leader for the new position. </a:t>
            </a:r>
          </a:p>
          <a:p>
            <a:r>
              <a:rPr lang="en-GB" dirty="0">
                <a:latin typeface="Arial Black" panose="020B0A04020102020204" pitchFamily="34" charset="0"/>
              </a:rPr>
              <a:t>Questions 1. Based on the information provided about the trait approach who would you select?</a:t>
            </a:r>
          </a:p>
        </p:txBody>
      </p:sp>
    </p:spTree>
    <p:extLst>
      <p:ext uri="{BB962C8B-B14F-4D97-AF65-F5344CB8AC3E}">
        <p14:creationId xmlns:p14="http://schemas.microsoft.com/office/powerpoint/2010/main" val="1306724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7" name="Rectangle 7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9" name="Group 7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0" name="Straight Connector 7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4" name="Rectangle 83">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92" name="Rectangle 91">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94" name="Rectangle 93">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6" name="Straight Connector 95">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2050" name="Picture 2" descr="Skills approach - Leadership Theory: The Basics">
            <a:extLst>
              <a:ext uri="{FF2B5EF4-FFF2-40B4-BE49-F238E27FC236}">
                <a16:creationId xmlns:a16="http://schemas.microsoft.com/office/drawing/2014/main" id="{38DE9562-6FBD-46DB-B868-66D3988CA9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5859" y="1719329"/>
            <a:ext cx="5600897" cy="3822612"/>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76F75-57C7-48F2-842E-3ECC3FDF7604}"/>
              </a:ext>
            </a:extLst>
          </p:cNvPr>
          <p:cNvSpPr>
            <a:spLocks noGrp="1"/>
          </p:cNvSpPr>
          <p:nvPr>
            <p:ph type="title"/>
          </p:nvPr>
        </p:nvSpPr>
        <p:spPr>
          <a:xfrm>
            <a:off x="8560024" y="1182454"/>
            <a:ext cx="3238829" cy="3480794"/>
          </a:xfrm>
        </p:spPr>
        <p:txBody>
          <a:bodyPr vert="horz" lIns="91440" tIns="45720" rIns="91440" bIns="45720" rtlCol="0" anchor="ctr">
            <a:normAutofit/>
          </a:bodyPr>
          <a:lstStyle/>
          <a:p>
            <a:pPr algn="ctr">
              <a:lnSpc>
                <a:spcPct val="83000"/>
              </a:lnSpc>
            </a:pPr>
            <a:r>
              <a:rPr lang="en-US" sz="4400" cap="all" spc="-100" dirty="0"/>
              <a:t>Skills-Based  Approach</a:t>
            </a:r>
          </a:p>
        </p:txBody>
      </p:sp>
    </p:spTree>
    <p:extLst>
      <p:ext uri="{BB962C8B-B14F-4D97-AF65-F5344CB8AC3E}">
        <p14:creationId xmlns:p14="http://schemas.microsoft.com/office/powerpoint/2010/main" val="205702016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3E6A-9121-42CB-93FF-BA548D8CCDA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DA87273-02FF-4BAA-841E-D32C64357748}"/>
              </a:ext>
            </a:extLst>
          </p:cNvPr>
          <p:cNvSpPr>
            <a:spLocks noGrp="1"/>
          </p:cNvSpPr>
          <p:nvPr>
            <p:ph idx="1"/>
          </p:nvPr>
        </p:nvSpPr>
        <p:spPr/>
        <p:txBody>
          <a:bodyPr>
            <a:normAutofit/>
          </a:bodyPr>
          <a:lstStyle/>
          <a:p>
            <a:r>
              <a:rPr lang="en-GB" sz="2400" dirty="0">
                <a:latin typeface="Arial Black" panose="020B0A04020102020204" pitchFamily="34" charset="0"/>
              </a:rPr>
              <a:t>Technical deals with </a:t>
            </a:r>
            <a:r>
              <a:rPr lang="en-GB" sz="2400" i="1" dirty="0">
                <a:latin typeface="Arial Black" panose="020B0A04020102020204" pitchFamily="34" charset="0"/>
              </a:rPr>
              <a:t>“things”</a:t>
            </a:r>
          </a:p>
          <a:p>
            <a:r>
              <a:rPr lang="en-GB" sz="2400" i="1" dirty="0" err="1">
                <a:latin typeface="Arial Black" panose="020B0A04020102020204" pitchFamily="34" charset="0"/>
              </a:rPr>
              <a:t>Eg</a:t>
            </a:r>
            <a:r>
              <a:rPr lang="en-GB" sz="2400" i="1" dirty="0">
                <a:latin typeface="Arial Black" panose="020B0A04020102020204" pitchFamily="34" charset="0"/>
              </a:rPr>
              <a:t> </a:t>
            </a:r>
            <a:r>
              <a:rPr lang="en-GB" sz="2400" dirty="0">
                <a:latin typeface="Arial Black" panose="020B0A04020102020204" pitchFamily="34" charset="0"/>
              </a:rPr>
              <a:t>Store Manager: good supply chain knowledge</a:t>
            </a:r>
          </a:p>
          <a:p>
            <a:r>
              <a:rPr lang="en-GB" sz="2400" dirty="0" err="1">
                <a:latin typeface="Arial Black" panose="020B0A04020102020204" pitchFamily="34" charset="0"/>
              </a:rPr>
              <a:t>Eg</a:t>
            </a:r>
            <a:r>
              <a:rPr lang="en-GB" sz="2400" dirty="0">
                <a:latin typeface="Arial Black" panose="020B0A04020102020204" pitchFamily="34" charset="0"/>
              </a:rPr>
              <a:t> IT manager?</a:t>
            </a:r>
          </a:p>
          <a:p>
            <a:r>
              <a:rPr lang="en-GB" sz="2400" dirty="0" err="1">
                <a:latin typeface="Arial Black" panose="020B0A04020102020204" pitchFamily="34" charset="0"/>
              </a:rPr>
              <a:t>Eg</a:t>
            </a:r>
            <a:r>
              <a:rPr lang="en-GB" sz="2400" dirty="0">
                <a:latin typeface="Arial Black" panose="020B0A04020102020204" pitchFamily="34" charset="0"/>
              </a:rPr>
              <a:t> Nurse Ward Manager?</a:t>
            </a:r>
          </a:p>
        </p:txBody>
      </p:sp>
    </p:spTree>
    <p:extLst>
      <p:ext uri="{BB962C8B-B14F-4D97-AF65-F5344CB8AC3E}">
        <p14:creationId xmlns:p14="http://schemas.microsoft.com/office/powerpoint/2010/main" val="1603656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0112-4FEA-4F1A-8C7F-3CF00AFFC06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82744F2-5D6A-472E-A788-209D6685F4EF}"/>
              </a:ext>
            </a:extLst>
          </p:cNvPr>
          <p:cNvSpPr>
            <a:spLocks noGrp="1"/>
          </p:cNvSpPr>
          <p:nvPr>
            <p:ph idx="1"/>
          </p:nvPr>
        </p:nvSpPr>
        <p:spPr/>
        <p:txBody>
          <a:bodyPr>
            <a:normAutofit/>
          </a:bodyPr>
          <a:lstStyle/>
          <a:p>
            <a:r>
              <a:rPr lang="en-GB" sz="2400" dirty="0">
                <a:latin typeface="Arial Black" panose="020B0A04020102020204" pitchFamily="34" charset="0"/>
              </a:rPr>
              <a:t>Human concerns “people”</a:t>
            </a:r>
          </a:p>
          <a:p>
            <a:r>
              <a:rPr lang="en-GB" sz="2400" dirty="0">
                <a:latin typeface="Arial Black" panose="020B0A04020102020204" pitchFamily="34" charset="0"/>
              </a:rPr>
              <a:t>In what way?</a:t>
            </a:r>
          </a:p>
        </p:txBody>
      </p:sp>
    </p:spTree>
    <p:extLst>
      <p:ext uri="{BB962C8B-B14F-4D97-AF65-F5344CB8AC3E}">
        <p14:creationId xmlns:p14="http://schemas.microsoft.com/office/powerpoint/2010/main" val="509335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A04-405A-49F1-8C50-3A9290C33E3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91B6994-ED7B-4F09-8AA7-0CCF05B30C14}"/>
              </a:ext>
            </a:extLst>
          </p:cNvPr>
          <p:cNvSpPr>
            <a:spLocks noGrp="1"/>
          </p:cNvSpPr>
          <p:nvPr>
            <p:ph idx="1"/>
          </p:nvPr>
        </p:nvSpPr>
        <p:spPr/>
        <p:txBody>
          <a:bodyPr>
            <a:normAutofit/>
          </a:bodyPr>
          <a:lstStyle/>
          <a:p>
            <a:r>
              <a:rPr lang="en-GB" sz="2400" dirty="0">
                <a:latin typeface="Arial Black" panose="020B0A04020102020204" pitchFamily="34" charset="0"/>
              </a:rPr>
              <a:t>Conceptual deals with </a:t>
            </a:r>
            <a:r>
              <a:rPr lang="en-GB" sz="2400" i="1" dirty="0">
                <a:latin typeface="Arial Black" panose="020B0A04020102020204" pitchFamily="34" charset="0"/>
              </a:rPr>
              <a:t>“ideas”</a:t>
            </a:r>
          </a:p>
          <a:p>
            <a:r>
              <a:rPr lang="en-GB" sz="2400" dirty="0" err="1">
                <a:latin typeface="Arial Black" panose="020B0A04020102020204" pitchFamily="34" charset="0"/>
              </a:rPr>
              <a:t>Eg</a:t>
            </a:r>
            <a:r>
              <a:rPr lang="en-GB" sz="2400" dirty="0">
                <a:latin typeface="Arial Black" panose="020B0A04020102020204" pitchFamily="34" charset="0"/>
              </a:rPr>
              <a:t> Big Picture= where is the company going to be next year? 5 years?</a:t>
            </a:r>
          </a:p>
        </p:txBody>
      </p:sp>
    </p:spTree>
    <p:extLst>
      <p:ext uri="{BB962C8B-B14F-4D97-AF65-F5344CB8AC3E}">
        <p14:creationId xmlns:p14="http://schemas.microsoft.com/office/powerpoint/2010/main" val="106943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1A00-21E5-4288-B0E2-C1609D25B0C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A2AD0D2-21D3-4EEE-82A1-B4F10F3931BA}"/>
              </a:ext>
            </a:extLst>
          </p:cNvPr>
          <p:cNvSpPr>
            <a:spLocks noGrp="1"/>
          </p:cNvSpPr>
          <p:nvPr>
            <p:ph idx="1"/>
          </p:nvPr>
        </p:nvSpPr>
        <p:spPr/>
        <p:txBody>
          <a:bodyPr>
            <a:normAutofit/>
          </a:bodyPr>
          <a:lstStyle/>
          <a:p>
            <a:r>
              <a:rPr lang="en-GB" sz="2000" dirty="0">
                <a:latin typeface="Arial Black" panose="020B0A04020102020204" pitchFamily="34" charset="0"/>
              </a:rPr>
              <a:t>In the three-skill approach, effective leadership depends on three basic personal skills: technical, human, and conceptual. Although all three skills are important for leaders, the importance of each skill varies between management levels. At lower management levels, technical and human skills are most important. For middle managers, the three different skills are equally important. At upper management levels, conceptual and human skills are most important, and technical skills become less important. Leaders are more effective when their skills match their management level. </a:t>
            </a:r>
          </a:p>
          <a:p>
            <a:r>
              <a:rPr lang="en-GB" sz="2000" dirty="0">
                <a:latin typeface="Arial Black" panose="020B0A04020102020204" pitchFamily="34" charset="0"/>
              </a:rPr>
              <a:t>(</a:t>
            </a:r>
            <a:r>
              <a:rPr lang="en-GB" sz="2000" dirty="0" err="1">
                <a:latin typeface="Arial Black" panose="020B0A04020102020204" pitchFamily="34" charset="0"/>
              </a:rPr>
              <a:t>Northhouse</a:t>
            </a:r>
            <a:r>
              <a:rPr lang="en-GB" sz="2000" dirty="0">
                <a:latin typeface="Arial Black" panose="020B0A04020102020204" pitchFamily="34" charset="0"/>
              </a:rPr>
              <a:t>, p.48)</a:t>
            </a:r>
          </a:p>
        </p:txBody>
      </p:sp>
    </p:spTree>
    <p:extLst>
      <p:ext uri="{BB962C8B-B14F-4D97-AF65-F5344CB8AC3E}">
        <p14:creationId xmlns:p14="http://schemas.microsoft.com/office/powerpoint/2010/main" val="225303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95AF-1EC4-48D8-A579-2E220CE3525C}"/>
              </a:ext>
            </a:extLst>
          </p:cNvPr>
          <p:cNvSpPr>
            <a:spLocks noGrp="1"/>
          </p:cNvSpPr>
          <p:nvPr>
            <p:ph type="title"/>
          </p:nvPr>
        </p:nvSpPr>
        <p:spPr/>
        <p:txBody>
          <a:bodyPr/>
          <a:lstStyle/>
          <a:p>
            <a:r>
              <a:rPr lang="en-GB" dirty="0"/>
              <a:t>Behavioural School ( also called style)</a:t>
            </a:r>
          </a:p>
        </p:txBody>
      </p:sp>
      <p:sp>
        <p:nvSpPr>
          <p:cNvPr id="3" name="Content Placeholder 2">
            <a:extLst>
              <a:ext uri="{FF2B5EF4-FFF2-40B4-BE49-F238E27FC236}">
                <a16:creationId xmlns:a16="http://schemas.microsoft.com/office/drawing/2014/main" id="{C592C860-DEBC-4966-B9FF-D6A5706EAE1F}"/>
              </a:ext>
            </a:extLst>
          </p:cNvPr>
          <p:cNvSpPr>
            <a:spLocks noGrp="1"/>
          </p:cNvSpPr>
          <p:nvPr>
            <p:ph idx="1"/>
          </p:nvPr>
        </p:nvSpPr>
        <p:spPr/>
        <p:txBody>
          <a:bodyPr>
            <a:normAutofit/>
          </a:bodyPr>
          <a:lstStyle/>
          <a:p>
            <a:r>
              <a:rPr lang="en-GB" sz="2400" dirty="0">
                <a:latin typeface="Arial Black" panose="020B0A04020102020204" pitchFamily="34" charset="0"/>
              </a:rPr>
              <a:t>Certain behaviours are associated with good and poor outcomes</a:t>
            </a:r>
          </a:p>
        </p:txBody>
      </p:sp>
    </p:spTree>
    <p:extLst>
      <p:ext uri="{BB962C8B-B14F-4D97-AF65-F5344CB8AC3E}">
        <p14:creationId xmlns:p14="http://schemas.microsoft.com/office/powerpoint/2010/main" val="3100429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B9F8-6CD4-4A60-9B15-1F75BB7300A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FA5A748-258B-4278-812D-999392120164}"/>
              </a:ext>
            </a:extLst>
          </p:cNvPr>
          <p:cNvSpPr>
            <a:spLocks noGrp="1"/>
          </p:cNvSpPr>
          <p:nvPr>
            <p:ph idx="1"/>
          </p:nvPr>
        </p:nvSpPr>
        <p:spPr/>
        <p:txBody>
          <a:bodyPr>
            <a:normAutofit/>
          </a:bodyPr>
          <a:lstStyle/>
          <a:p>
            <a:r>
              <a:rPr lang="en-GB" sz="2400" dirty="0" err="1">
                <a:latin typeface="Arial Black" panose="020B0A04020102020204" pitchFamily="34" charset="0"/>
              </a:rPr>
              <a:t>Huneryager</a:t>
            </a:r>
            <a:r>
              <a:rPr lang="en-GB" sz="2400" dirty="0">
                <a:latin typeface="Arial Black" panose="020B0A04020102020204" pitchFamily="34" charset="0"/>
              </a:rPr>
              <a:t> and Heckman (1960s):</a:t>
            </a:r>
          </a:p>
          <a:p>
            <a:pPr marL="0" indent="0">
              <a:buNone/>
            </a:pPr>
            <a:r>
              <a:rPr lang="en-GB" sz="2400" dirty="0">
                <a:latin typeface="Arial Black" panose="020B0A04020102020204" pitchFamily="34" charset="0"/>
              </a:rPr>
              <a:t>Four behaviours:</a:t>
            </a:r>
          </a:p>
          <a:p>
            <a:pPr marL="0" indent="0">
              <a:buNone/>
            </a:pPr>
            <a:r>
              <a:rPr lang="en-GB" sz="2400" i="1" dirty="0">
                <a:latin typeface="Arial Black" panose="020B0A04020102020204" pitchFamily="34" charset="0"/>
              </a:rPr>
              <a:t>Dictatorial</a:t>
            </a:r>
          </a:p>
          <a:p>
            <a:pPr marL="0" indent="0">
              <a:buNone/>
            </a:pPr>
            <a:r>
              <a:rPr lang="en-GB" sz="2400" i="1" dirty="0">
                <a:latin typeface="Arial Black" panose="020B0A04020102020204" pitchFamily="34" charset="0"/>
              </a:rPr>
              <a:t>Autocratic</a:t>
            </a:r>
          </a:p>
          <a:p>
            <a:pPr marL="0" indent="0">
              <a:buNone/>
            </a:pPr>
            <a:r>
              <a:rPr lang="en-GB" sz="2400" i="1" dirty="0">
                <a:latin typeface="Arial Black" panose="020B0A04020102020204" pitchFamily="34" charset="0"/>
              </a:rPr>
              <a:t>Democratic</a:t>
            </a:r>
          </a:p>
          <a:p>
            <a:pPr marL="0" indent="0">
              <a:buNone/>
            </a:pPr>
            <a:r>
              <a:rPr lang="en-GB" sz="2400" i="1" dirty="0">
                <a:latin typeface="Arial Black" panose="020B0A04020102020204" pitchFamily="34" charset="0"/>
              </a:rPr>
              <a:t>Laissez-faire</a:t>
            </a:r>
          </a:p>
        </p:txBody>
      </p:sp>
    </p:spTree>
    <p:extLst>
      <p:ext uri="{BB962C8B-B14F-4D97-AF65-F5344CB8AC3E}">
        <p14:creationId xmlns:p14="http://schemas.microsoft.com/office/powerpoint/2010/main" val="1780523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2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orpedo the ark: Three Great Dictators and One Mad Poet">
            <a:extLst>
              <a:ext uri="{FF2B5EF4-FFF2-40B4-BE49-F238E27FC236}">
                <a16:creationId xmlns:a16="http://schemas.microsoft.com/office/drawing/2014/main" id="{59AE6DA0-B698-4499-A2A7-6071496AE2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1539" y="1602411"/>
            <a:ext cx="10588922" cy="3653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78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2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2011 Has Been A Rough Year For Dictators : NPR">
            <a:extLst>
              <a:ext uri="{FF2B5EF4-FFF2-40B4-BE49-F238E27FC236}">
                <a16:creationId xmlns:a16="http://schemas.microsoft.com/office/drawing/2014/main" id="{4A9E905A-4411-48C3-A037-82A3D4779B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2010" y="803063"/>
            <a:ext cx="7867979" cy="525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72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7D02-4B38-4D61-B60E-3222779EF6ED}"/>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31318B1E-97E6-454C-B860-D2CA27CF3356}"/>
              </a:ext>
            </a:extLst>
          </p:cNvPr>
          <p:cNvSpPr>
            <a:spLocks noGrp="1"/>
          </p:cNvSpPr>
          <p:nvPr>
            <p:ph idx="1"/>
          </p:nvPr>
        </p:nvSpPr>
        <p:spPr/>
        <p:txBody>
          <a:bodyPr/>
          <a:lstStyle/>
          <a:p>
            <a:pPr marL="0" indent="0" algn="just">
              <a:lnSpc>
                <a:spcPts val="1300"/>
              </a:lnSpc>
              <a:spcAft>
                <a:spcPts val="0"/>
              </a:spcAft>
              <a:buNone/>
            </a:pPr>
            <a:endParaRPr lang="en-GB" sz="1800" dirty="0">
              <a:effectLst/>
              <a:latin typeface="Arial Black" panose="020B0A04020102020204" pitchFamily="34" charset="0"/>
              <a:ea typeface="Times New Roman" panose="02020603050405020304" pitchFamily="18" charset="0"/>
              <a:cs typeface="Times New Roman" panose="02020603050405020304" pitchFamily="18" charset="0"/>
            </a:endParaRPr>
          </a:p>
          <a:p>
            <a:pPr algn="just">
              <a:spcAft>
                <a:spcPts val="2250"/>
              </a:spcAft>
            </a:pPr>
            <a:r>
              <a:rPr lang="en-GB" sz="1800" dirty="0">
                <a:solidFill>
                  <a:srgbClr val="222222"/>
                </a:solidFill>
                <a:effectLst/>
                <a:latin typeface="Arial Black" panose="020B0A04020102020204" pitchFamily="34" charset="0"/>
                <a:ea typeface="Times New Roman" panose="02020603050405020304" pitchFamily="18" charset="0"/>
              </a:rPr>
              <a:t>“Leadership is about making others better as a result of your presence and making sure that impact lasts in your absence.” — </a:t>
            </a:r>
            <a:r>
              <a:rPr lang="en-GB" sz="1800" u="sng" dirty="0">
                <a:solidFill>
                  <a:srgbClr val="000000"/>
                </a:solidFill>
                <a:effectLst/>
                <a:latin typeface="Arial Black" panose="020B0A04020102020204" pitchFamily="34" charset="0"/>
                <a:ea typeface="Times New Roman" panose="02020603050405020304" pitchFamily="18" charset="0"/>
                <a:hlinkClick r:id="rId2"/>
              </a:rPr>
              <a:t>Sheryl </a:t>
            </a:r>
            <a:r>
              <a:rPr lang="en-GB" sz="1800" u="sng" dirty="0" err="1">
                <a:solidFill>
                  <a:srgbClr val="000000"/>
                </a:solidFill>
                <a:effectLst/>
                <a:latin typeface="Arial Black" panose="020B0A04020102020204" pitchFamily="34" charset="0"/>
                <a:ea typeface="Times New Roman" panose="02020603050405020304" pitchFamily="18" charset="0"/>
                <a:hlinkClick r:id="rId2"/>
              </a:rPr>
              <a:t>Sanberg</a:t>
            </a:r>
            <a:r>
              <a:rPr lang="en-GB" sz="1800" u="sng" dirty="0">
                <a:solidFill>
                  <a:srgbClr val="000000"/>
                </a:solidFill>
                <a:effectLst/>
                <a:latin typeface="Arial Black" panose="020B0A04020102020204" pitchFamily="34" charset="0"/>
                <a:ea typeface="Times New Roman" panose="02020603050405020304" pitchFamily="18" charset="0"/>
                <a:hlinkClick r:id="rId2"/>
              </a:rPr>
              <a:t>,</a:t>
            </a:r>
            <a:r>
              <a:rPr lang="en-GB" sz="1800" dirty="0">
                <a:solidFill>
                  <a:srgbClr val="222222"/>
                </a:solidFill>
                <a:effectLst/>
                <a:latin typeface="Arial Black" panose="020B0A04020102020204" pitchFamily="34" charset="0"/>
                <a:ea typeface="Times New Roman" panose="02020603050405020304" pitchFamily="18" charset="0"/>
              </a:rPr>
              <a:t> COO of Facebook</a:t>
            </a:r>
            <a:endParaRPr lang="en-GB" sz="1800" dirty="0">
              <a:effectLst/>
              <a:latin typeface="Arial Black" panose="020B0A04020102020204" pitchFamily="34" charset="0"/>
              <a:ea typeface="Times New Roman" panose="02020603050405020304" pitchFamily="18" charset="0"/>
            </a:endParaRPr>
          </a:p>
          <a:p>
            <a:endParaRPr lang="en-GB" dirty="0"/>
          </a:p>
        </p:txBody>
      </p:sp>
    </p:spTree>
    <p:extLst>
      <p:ext uri="{BB962C8B-B14F-4D97-AF65-F5344CB8AC3E}">
        <p14:creationId xmlns:p14="http://schemas.microsoft.com/office/powerpoint/2010/main" val="4156373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6B57F45B-5417-4073-A67A-343F2C881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902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91B6077-4778-41B2-9147-335CF2F2F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tx1"/>
          </a:solidFill>
          <a:ln w="6350" cap="flat" cmpd="sng" algn="ctr">
            <a:noFill/>
            <a:prstDash val="solid"/>
          </a:ln>
          <a:effectLst>
            <a:softEdge rad="0"/>
          </a:effectLst>
        </p:spPr>
      </p:sp>
      <p:pic>
        <p:nvPicPr>
          <p:cNvPr id="6146" name="Picture 2" descr="Dictators: Adolf Hitler, Joseph Stalin &amp; Napoleon | Biography.com ...">
            <a:extLst>
              <a:ext uri="{FF2B5EF4-FFF2-40B4-BE49-F238E27FC236}">
                <a16:creationId xmlns:a16="http://schemas.microsoft.com/office/drawing/2014/main" id="{908ED8BE-DC10-4BB1-9A6E-B6DA11FEA6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7574" y="643467"/>
            <a:ext cx="4456852" cy="5571066"/>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D527D497-40EC-49CA-9C48-FE412708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bg1"/>
            </a:solidFill>
            <a:prstDash val="solid"/>
            <a:miter lim="800000"/>
          </a:ln>
          <a:effectLst/>
        </p:spPr>
      </p:sp>
    </p:spTree>
    <p:extLst>
      <p:ext uri="{BB962C8B-B14F-4D97-AF65-F5344CB8AC3E}">
        <p14:creationId xmlns:p14="http://schemas.microsoft.com/office/powerpoint/2010/main" val="3672350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2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dolf hitler (leadership)">
            <a:extLst>
              <a:ext uri="{FF2B5EF4-FFF2-40B4-BE49-F238E27FC236}">
                <a16:creationId xmlns:a16="http://schemas.microsoft.com/office/drawing/2014/main" id="{0FD97822-2CC9-4D5E-A459-2C3F4719A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012" y="374904"/>
            <a:ext cx="8557658" cy="568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418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DDA4-7AA7-46D8-86A2-EB508B854E97}"/>
              </a:ext>
            </a:extLst>
          </p:cNvPr>
          <p:cNvSpPr>
            <a:spLocks noGrp="1"/>
          </p:cNvSpPr>
          <p:nvPr>
            <p:ph type="title"/>
          </p:nvPr>
        </p:nvSpPr>
        <p:spPr/>
        <p:txBody>
          <a:bodyPr/>
          <a:lstStyle/>
          <a:p>
            <a:r>
              <a:rPr lang="en-GB" dirty="0"/>
              <a:t>one death is a tragedy a million deaths is a statistic</a:t>
            </a:r>
          </a:p>
        </p:txBody>
      </p:sp>
      <p:sp>
        <p:nvSpPr>
          <p:cNvPr id="3" name="Content Placeholder 2">
            <a:extLst>
              <a:ext uri="{FF2B5EF4-FFF2-40B4-BE49-F238E27FC236}">
                <a16:creationId xmlns:a16="http://schemas.microsoft.com/office/drawing/2014/main" id="{5A7E14BD-2009-4C87-8713-FF0031C30443}"/>
              </a:ext>
            </a:extLst>
          </p:cNvPr>
          <p:cNvSpPr>
            <a:spLocks noGrp="1"/>
          </p:cNvSpPr>
          <p:nvPr>
            <p:ph idx="1"/>
          </p:nvPr>
        </p:nvSpPr>
        <p:spPr/>
        <p:txBody>
          <a:bodyPr>
            <a:normAutofit/>
          </a:bodyPr>
          <a:lstStyle/>
          <a:p>
            <a:r>
              <a:rPr lang="en-GB" sz="2400" dirty="0"/>
              <a:t>Stalin</a:t>
            </a:r>
          </a:p>
        </p:txBody>
      </p:sp>
    </p:spTree>
    <p:extLst>
      <p:ext uri="{BB962C8B-B14F-4D97-AF65-F5344CB8AC3E}">
        <p14:creationId xmlns:p14="http://schemas.microsoft.com/office/powerpoint/2010/main" val="1495003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1C4-B9D3-425D-BF88-BE27470A10C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9F8F650-FBDA-48EA-8C5D-F66A3D9102B0}"/>
              </a:ext>
            </a:extLst>
          </p:cNvPr>
          <p:cNvSpPr>
            <a:spLocks noGrp="1"/>
          </p:cNvSpPr>
          <p:nvPr>
            <p:ph idx="1"/>
          </p:nvPr>
        </p:nvSpPr>
        <p:spPr/>
        <p:txBody>
          <a:bodyPr>
            <a:normAutofit/>
          </a:bodyPr>
          <a:lstStyle/>
          <a:p>
            <a:r>
              <a:rPr lang="en-GB" sz="2400" dirty="0"/>
              <a:t>Power grows out of the barrel of a G___________?</a:t>
            </a:r>
          </a:p>
        </p:txBody>
      </p:sp>
    </p:spTree>
    <p:extLst>
      <p:ext uri="{BB962C8B-B14F-4D97-AF65-F5344CB8AC3E}">
        <p14:creationId xmlns:p14="http://schemas.microsoft.com/office/powerpoint/2010/main" val="3710263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2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Mao Zedong quote: Political power grows out of the barrel of a gun.">
            <a:extLst>
              <a:ext uri="{FF2B5EF4-FFF2-40B4-BE49-F238E27FC236}">
                <a16:creationId xmlns:a16="http://schemas.microsoft.com/office/drawing/2014/main" id="{25C34674-689B-40EF-AF4A-2BF6EE9150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1539" y="940603"/>
            <a:ext cx="10588922" cy="497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314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2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Dalai Lama quote: Chairman Mao once said that political power ...">
            <a:extLst>
              <a:ext uri="{FF2B5EF4-FFF2-40B4-BE49-F238E27FC236}">
                <a16:creationId xmlns:a16="http://schemas.microsoft.com/office/drawing/2014/main" id="{CEF6AD82-CA56-4EE9-952A-C1B5125762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1539" y="940603"/>
            <a:ext cx="10588922" cy="497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372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0A45-4497-41D5-A528-4E3D98CDC035}"/>
              </a:ext>
            </a:extLst>
          </p:cNvPr>
          <p:cNvSpPr>
            <a:spLocks noGrp="1"/>
          </p:cNvSpPr>
          <p:nvPr>
            <p:ph type="title"/>
          </p:nvPr>
        </p:nvSpPr>
        <p:spPr/>
        <p:txBody>
          <a:bodyPr/>
          <a:lstStyle/>
          <a:p>
            <a:r>
              <a:rPr lang="en-GB" dirty="0"/>
              <a:t>What ancient Greeks called</a:t>
            </a:r>
          </a:p>
        </p:txBody>
      </p:sp>
      <p:sp>
        <p:nvSpPr>
          <p:cNvPr id="3" name="Content Placeholder 2">
            <a:extLst>
              <a:ext uri="{FF2B5EF4-FFF2-40B4-BE49-F238E27FC236}">
                <a16:creationId xmlns:a16="http://schemas.microsoft.com/office/drawing/2014/main" id="{3AEAA0EF-7342-4F64-A77E-2C6EBE7C8FD5}"/>
              </a:ext>
            </a:extLst>
          </p:cNvPr>
          <p:cNvSpPr>
            <a:spLocks noGrp="1"/>
          </p:cNvSpPr>
          <p:nvPr>
            <p:ph idx="1"/>
          </p:nvPr>
        </p:nvSpPr>
        <p:spPr/>
        <p:txBody>
          <a:bodyPr>
            <a:normAutofit/>
          </a:bodyPr>
          <a:lstStyle/>
          <a:p>
            <a:r>
              <a:rPr lang="en-GB" sz="2400" dirty="0"/>
              <a:t>Dionysian  versus the Apollonian tendencies</a:t>
            </a:r>
          </a:p>
        </p:txBody>
      </p:sp>
    </p:spTree>
    <p:extLst>
      <p:ext uri="{BB962C8B-B14F-4D97-AF65-F5344CB8AC3E}">
        <p14:creationId xmlns:p14="http://schemas.microsoft.com/office/powerpoint/2010/main" val="689135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3B7-AFB3-4314-9C9E-B1EAB175E55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3BD95B9-31A8-406E-B465-FE2D30DFC9B0}"/>
              </a:ext>
            </a:extLst>
          </p:cNvPr>
          <p:cNvSpPr>
            <a:spLocks noGrp="1"/>
          </p:cNvSpPr>
          <p:nvPr>
            <p:ph idx="1"/>
          </p:nvPr>
        </p:nvSpPr>
        <p:spPr/>
        <p:txBody>
          <a:bodyPr>
            <a:normAutofit/>
          </a:bodyPr>
          <a:lstStyle/>
          <a:p>
            <a:r>
              <a:rPr lang="en-GB" sz="2000" dirty="0">
                <a:latin typeface="Arial Black" panose="020B0A04020102020204" pitchFamily="34" charset="0"/>
              </a:rPr>
              <a:t>Dionysian=wild, irrational, undisciplined, emotional etc</a:t>
            </a:r>
          </a:p>
          <a:p>
            <a:r>
              <a:rPr lang="en-GB" sz="2000" dirty="0">
                <a:latin typeface="Arial Black" panose="020B0A04020102020204" pitchFamily="34" charset="0"/>
              </a:rPr>
              <a:t>Apollonian=rational, ordered, discipline, truth etc</a:t>
            </a:r>
          </a:p>
        </p:txBody>
      </p:sp>
    </p:spTree>
    <p:extLst>
      <p:ext uri="{BB962C8B-B14F-4D97-AF65-F5344CB8AC3E}">
        <p14:creationId xmlns:p14="http://schemas.microsoft.com/office/powerpoint/2010/main" val="2788787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7D79-4DE6-4590-9536-459B82C162BB}"/>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345E002D-0177-4F3C-891D-B9B36B8AB46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03612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7" name="Rectangle 7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9" name="Group 7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0" name="Straight Connector 7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4" name="Rectangle 83">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lake and Mouton Managerial Grid EXPLAINED with EXAMPLES | B2U">
            <a:extLst>
              <a:ext uri="{FF2B5EF4-FFF2-40B4-BE49-F238E27FC236}">
                <a16:creationId xmlns:a16="http://schemas.microsoft.com/office/drawing/2014/main" id="{639EB6D2-E39A-487A-B848-935386FC59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29495" y="645106"/>
            <a:ext cx="6136780" cy="5559896"/>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19DE7-B382-439F-8068-15E3E69C8BE9}"/>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t>Blake and Mouton</a:t>
            </a:r>
          </a:p>
        </p:txBody>
      </p:sp>
      <p:sp>
        <p:nvSpPr>
          <p:cNvPr id="92" name="Rectangle 91">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4" name="Straight Connector 93">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53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B728-42A9-488D-AD3F-A350C5E99FE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E69E9BE-C0A3-457A-9D60-E590C14C0176}"/>
              </a:ext>
            </a:extLst>
          </p:cNvPr>
          <p:cNvSpPr>
            <a:spLocks noGrp="1"/>
          </p:cNvSpPr>
          <p:nvPr>
            <p:ph idx="1"/>
          </p:nvPr>
        </p:nvSpPr>
        <p:spPr/>
        <p:txBody>
          <a:bodyPr/>
          <a:lstStyle/>
          <a:p>
            <a:r>
              <a:rPr lang="en-GB" sz="1800" dirty="0">
                <a:solidFill>
                  <a:srgbClr val="222222"/>
                </a:solidFill>
                <a:effectLst/>
                <a:latin typeface="Arial Black" panose="020B0A04020102020204" pitchFamily="34" charset="0"/>
                <a:ea typeface="Times New Roman" panose="02020603050405020304" pitchFamily="18" charset="0"/>
              </a:rPr>
              <a:t>“I think it’s very important to have a feedback loop, where you’re constantly thinking about what you’ve done and how you could be doing it better. I think that’s the single best piece of advice: constantly think about how you could be doing things better and questioning yourself.”</a:t>
            </a:r>
            <a:br>
              <a:rPr lang="en-GB" sz="1800" dirty="0">
                <a:solidFill>
                  <a:srgbClr val="222222"/>
                </a:solidFill>
                <a:effectLst/>
                <a:latin typeface="Arial Black" panose="020B0A04020102020204" pitchFamily="34" charset="0"/>
                <a:ea typeface="Times New Roman" panose="02020603050405020304" pitchFamily="18" charset="0"/>
              </a:rPr>
            </a:br>
            <a:r>
              <a:rPr lang="en-GB" sz="1800" dirty="0">
                <a:solidFill>
                  <a:srgbClr val="222222"/>
                </a:solidFill>
                <a:effectLst/>
                <a:latin typeface="Arial Black" panose="020B0A04020102020204" pitchFamily="34" charset="0"/>
                <a:ea typeface="Times New Roman" panose="02020603050405020304" pitchFamily="18" charset="0"/>
              </a:rPr>
              <a:t>— Elon Musk, founder of PayPal and Tesla</a:t>
            </a:r>
            <a:endParaRPr lang="en-GB" sz="1800" dirty="0">
              <a:effectLst/>
              <a:latin typeface="Arial Black" panose="020B0A04020102020204" pitchFamily="34" charset="0"/>
              <a:ea typeface="Times New Roman" panose="02020603050405020304" pitchFamily="18" charset="0"/>
            </a:endParaRPr>
          </a:p>
          <a:p>
            <a:r>
              <a:rPr lang="en-GB" sz="1800" dirty="0">
                <a:effectLst/>
                <a:latin typeface="Arial Black" panose="020B0A04020102020204" pitchFamily="34" charset="0"/>
                <a:ea typeface="Times New Roman" panose="02020603050405020304" pitchFamily="18" charset="0"/>
                <a:cs typeface="Times New Roman" panose="02020603050405020304" pitchFamily="18" charset="0"/>
              </a:rPr>
              <a:t>Critically evaluate the above statements and apply these to various leadership styles and approaches that can be seen in today’s corporate world. Use a company of your choice as an exemplar to justify your stand by analysing its organisational culture and diversity policies. Compile your research and findings into a report. </a:t>
            </a:r>
          </a:p>
          <a:p>
            <a:endParaRPr lang="en-GB" dirty="0"/>
          </a:p>
        </p:txBody>
      </p:sp>
    </p:spTree>
    <p:extLst>
      <p:ext uri="{BB962C8B-B14F-4D97-AF65-F5344CB8AC3E}">
        <p14:creationId xmlns:p14="http://schemas.microsoft.com/office/powerpoint/2010/main" val="222587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8F3B-A8FD-4C97-A549-8117FE9CE13A}"/>
              </a:ext>
            </a:extLst>
          </p:cNvPr>
          <p:cNvSpPr>
            <a:spLocks noGrp="1"/>
          </p:cNvSpPr>
          <p:nvPr>
            <p:ph type="title"/>
          </p:nvPr>
        </p:nvSpPr>
        <p:spPr/>
        <p:txBody>
          <a:bodyPr/>
          <a:lstStyle/>
          <a:p>
            <a:r>
              <a:rPr lang="en-GB" dirty="0"/>
              <a:t>VIDEO</a:t>
            </a:r>
          </a:p>
        </p:txBody>
      </p:sp>
      <p:sp>
        <p:nvSpPr>
          <p:cNvPr id="3" name="Content Placeholder 2">
            <a:extLst>
              <a:ext uri="{FF2B5EF4-FFF2-40B4-BE49-F238E27FC236}">
                <a16:creationId xmlns:a16="http://schemas.microsoft.com/office/drawing/2014/main" id="{924E9559-EEB8-4666-8F15-888A5C0A1268}"/>
              </a:ext>
            </a:extLst>
          </p:cNvPr>
          <p:cNvSpPr>
            <a:spLocks noGrp="1"/>
          </p:cNvSpPr>
          <p:nvPr>
            <p:ph idx="1"/>
          </p:nvPr>
        </p:nvSpPr>
        <p:spPr/>
        <p:txBody>
          <a:bodyPr>
            <a:normAutofit/>
          </a:bodyPr>
          <a:lstStyle/>
          <a:p>
            <a:r>
              <a:rPr lang="en-GB" sz="2400" dirty="0">
                <a:latin typeface="Arial Black" panose="020B0A04020102020204" pitchFamily="34" charset="0"/>
              </a:rPr>
              <a:t>MORNING STAR RADICAL MANAGEMENT </a:t>
            </a:r>
          </a:p>
        </p:txBody>
      </p:sp>
    </p:spTree>
    <p:extLst>
      <p:ext uri="{BB962C8B-B14F-4D97-AF65-F5344CB8AC3E}">
        <p14:creationId xmlns:p14="http://schemas.microsoft.com/office/powerpoint/2010/main" val="338116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0737-11E1-42A6-AC5C-1CCECBD304C5}"/>
              </a:ext>
            </a:extLst>
          </p:cNvPr>
          <p:cNvSpPr>
            <a:spLocks noGrp="1"/>
          </p:cNvSpPr>
          <p:nvPr>
            <p:ph type="title"/>
          </p:nvPr>
        </p:nvSpPr>
        <p:spPr/>
        <p:txBody>
          <a:bodyPr/>
          <a:lstStyle/>
          <a:p>
            <a:r>
              <a:rPr lang="en-GB" dirty="0">
                <a:latin typeface="Arial Black" panose="020B0A04020102020204" pitchFamily="34" charset="0"/>
              </a:rPr>
              <a:t>Great Man and Trait Approach</a:t>
            </a:r>
          </a:p>
        </p:txBody>
      </p:sp>
      <p:sp>
        <p:nvSpPr>
          <p:cNvPr id="3" name="Content Placeholder 2">
            <a:extLst>
              <a:ext uri="{FF2B5EF4-FFF2-40B4-BE49-F238E27FC236}">
                <a16:creationId xmlns:a16="http://schemas.microsoft.com/office/drawing/2014/main" id="{0EBB10DB-3CE0-42D4-B316-F2103BA61BFC}"/>
              </a:ext>
            </a:extLst>
          </p:cNvPr>
          <p:cNvSpPr>
            <a:spLocks noGrp="1"/>
          </p:cNvSpPr>
          <p:nvPr>
            <p:ph idx="1"/>
          </p:nvPr>
        </p:nvSpPr>
        <p:spPr/>
        <p:txBody>
          <a:bodyPr>
            <a:normAutofit/>
          </a:bodyPr>
          <a:lstStyle/>
          <a:p>
            <a:r>
              <a:rPr lang="en-GB" sz="2400" dirty="0">
                <a:latin typeface="Arial Black" panose="020B0A04020102020204" pitchFamily="34" charset="0"/>
              </a:rPr>
              <a:t>Great Man= Leaders are born (1920s)</a:t>
            </a:r>
          </a:p>
          <a:p>
            <a:r>
              <a:rPr lang="en-GB" sz="2400" dirty="0">
                <a:latin typeface="Arial Black" panose="020B0A04020102020204" pitchFamily="34" charset="0"/>
              </a:rPr>
              <a:t>Trait= Develops above by identifying personal characteristics of leaders</a:t>
            </a:r>
          </a:p>
        </p:txBody>
      </p:sp>
    </p:spTree>
    <p:extLst>
      <p:ext uri="{BB962C8B-B14F-4D97-AF65-F5344CB8AC3E}">
        <p14:creationId xmlns:p14="http://schemas.microsoft.com/office/powerpoint/2010/main" val="39707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409D-5DFD-4C1F-9737-E250AF6524A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71546A-27B4-44F6-9814-0F36DC7F1561}"/>
              </a:ext>
            </a:extLst>
          </p:cNvPr>
          <p:cNvSpPr>
            <a:spLocks noGrp="1"/>
          </p:cNvSpPr>
          <p:nvPr>
            <p:ph idx="1"/>
          </p:nvPr>
        </p:nvSpPr>
        <p:spPr/>
        <p:txBody>
          <a:bodyPr>
            <a:normAutofit/>
          </a:bodyPr>
          <a:lstStyle/>
          <a:p>
            <a:r>
              <a:rPr lang="en-GB" sz="2400" dirty="0"/>
              <a:t>Alexander the Great on Leadership</a:t>
            </a:r>
          </a:p>
          <a:p>
            <a:endParaRPr lang="en-GB" sz="2400" dirty="0">
              <a:latin typeface="Arial Black" panose="020B0A04020102020204" pitchFamily="34" charset="0"/>
            </a:endParaRPr>
          </a:p>
          <a:p>
            <a:r>
              <a:rPr lang="en-GB" sz="2400" dirty="0"/>
              <a:t>I am more afraid of an army of s_________ led by a l___________ than an army of l__________ led by a s_______________</a:t>
            </a:r>
          </a:p>
        </p:txBody>
      </p:sp>
    </p:spTree>
    <p:extLst>
      <p:ext uri="{BB962C8B-B14F-4D97-AF65-F5344CB8AC3E}">
        <p14:creationId xmlns:p14="http://schemas.microsoft.com/office/powerpoint/2010/main" val="243910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2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Quotes">
            <a:extLst>
              <a:ext uri="{FF2B5EF4-FFF2-40B4-BE49-F238E27FC236}">
                <a16:creationId xmlns:a16="http://schemas.microsoft.com/office/drawing/2014/main" id="{66ED5885-E4D7-4E3A-8113-BE5047412F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2012" y="803063"/>
            <a:ext cx="7867976" cy="525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63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F362-15CD-4B67-BA7A-7E60BAF798F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4945BA8-4045-4F08-ADB9-FC979024A31D}"/>
              </a:ext>
            </a:extLst>
          </p:cNvPr>
          <p:cNvSpPr>
            <a:spLocks noGrp="1"/>
          </p:cNvSpPr>
          <p:nvPr>
            <p:ph idx="1"/>
          </p:nvPr>
        </p:nvSpPr>
        <p:spPr/>
        <p:txBody>
          <a:bodyPr>
            <a:normAutofit/>
          </a:bodyPr>
          <a:lstStyle/>
          <a:p>
            <a:r>
              <a:rPr lang="en-GB" sz="2400" dirty="0">
                <a:latin typeface="Arial Black" panose="020B0A04020102020204" pitchFamily="34" charset="0"/>
              </a:rPr>
              <a:t>Refer to Battle of Cannae video</a:t>
            </a:r>
          </a:p>
        </p:txBody>
      </p:sp>
    </p:spTree>
    <p:extLst>
      <p:ext uri="{BB962C8B-B14F-4D97-AF65-F5344CB8AC3E}">
        <p14:creationId xmlns:p14="http://schemas.microsoft.com/office/powerpoint/2010/main" val="1888826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2741"/>
      </a:dk2>
      <a:lt2>
        <a:srgbClr val="E2E8E4"/>
      </a:lt2>
      <a:accent1>
        <a:srgbClr val="E72998"/>
      </a:accent1>
      <a:accent2>
        <a:srgbClr val="D417D5"/>
      </a:accent2>
      <a:accent3>
        <a:srgbClr val="9729E7"/>
      </a:accent3>
      <a:accent4>
        <a:srgbClr val="5338DB"/>
      </a:accent4>
      <a:accent5>
        <a:srgbClr val="2959E7"/>
      </a:accent5>
      <a:accent6>
        <a:srgbClr val="1796D5"/>
      </a:accent6>
      <a:hlink>
        <a:srgbClr val="5F68C9"/>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592</TotalTime>
  <Words>1240</Words>
  <Application>Microsoft Office PowerPoint</Application>
  <PresentationFormat>Widescreen</PresentationFormat>
  <Paragraphs>85</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Garamond</vt:lpstr>
      <vt:lpstr>Sagona Book</vt:lpstr>
      <vt:lpstr>Sagona ExtraLight</vt:lpstr>
      <vt:lpstr>SavonVTI</vt:lpstr>
      <vt:lpstr>LEADING PEOPLE LECTURE 2</vt:lpstr>
      <vt:lpstr>ASSIGNMENT 1</vt:lpstr>
      <vt:lpstr>Task:</vt:lpstr>
      <vt:lpstr>PowerPoint Presentation</vt:lpstr>
      <vt:lpstr>VIDEO</vt:lpstr>
      <vt:lpstr>Great Man and Trait Approach</vt:lpstr>
      <vt:lpstr>PowerPoint Presentation</vt:lpstr>
      <vt:lpstr>PowerPoint Presentation</vt:lpstr>
      <vt:lpstr>PowerPoint Presentation</vt:lpstr>
      <vt:lpstr>PowerPoint Presentation</vt:lpstr>
      <vt:lpstr>PowerPoint Presentation</vt:lpstr>
      <vt:lpstr>Where do traits come from?</vt:lpstr>
      <vt:lpstr>TRAITS?</vt:lpstr>
      <vt:lpstr>PowerPoint Presentation</vt:lpstr>
      <vt:lpstr>PowerPoint Presentation</vt:lpstr>
      <vt:lpstr>Common traits of leaders </vt:lpstr>
      <vt:lpstr>CONCLUSION:</vt:lpstr>
      <vt:lpstr>CASE STUDY</vt:lpstr>
      <vt:lpstr>PowerPoint Presentation</vt:lpstr>
      <vt:lpstr>PowerPoint Presentation</vt:lpstr>
      <vt:lpstr>Skills-Based  Approach</vt:lpstr>
      <vt:lpstr>PowerPoint Presentation</vt:lpstr>
      <vt:lpstr>PowerPoint Presentation</vt:lpstr>
      <vt:lpstr>PowerPoint Presentation</vt:lpstr>
      <vt:lpstr>PowerPoint Presentation</vt:lpstr>
      <vt:lpstr>Behavioural School ( also called style)</vt:lpstr>
      <vt:lpstr>PowerPoint Presentation</vt:lpstr>
      <vt:lpstr>PowerPoint Presentation</vt:lpstr>
      <vt:lpstr>PowerPoint Presentation</vt:lpstr>
      <vt:lpstr>PowerPoint Presentation</vt:lpstr>
      <vt:lpstr>PowerPoint Presentation</vt:lpstr>
      <vt:lpstr>one death is a tragedy a million deaths is a statistic</vt:lpstr>
      <vt:lpstr>PowerPoint Presentation</vt:lpstr>
      <vt:lpstr>PowerPoint Presentation</vt:lpstr>
      <vt:lpstr>PowerPoint Presentation</vt:lpstr>
      <vt:lpstr>What ancient Greeks called</vt:lpstr>
      <vt:lpstr>PowerPoint Presentation</vt:lpstr>
      <vt:lpstr>PowerPoint Presentation</vt:lpstr>
      <vt:lpstr>Blake and Mouton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LEADING PEOPLE LECTURE 2</dc:title>
  <dc:creator>Mervin sookun</dc:creator>
  <cp:lastModifiedBy>Mervin sookun</cp:lastModifiedBy>
  <cp:revision>7</cp:revision>
  <dcterms:created xsi:type="dcterms:W3CDTF">2020-07-14T15:20:24Z</dcterms:created>
  <dcterms:modified xsi:type="dcterms:W3CDTF">2020-07-15T19:43:03Z</dcterms:modified>
</cp:coreProperties>
</file>