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8" r:id="rId4"/>
    <p:sldId id="257" r:id="rId5"/>
    <p:sldId id="277" r:id="rId6"/>
    <p:sldId id="279" r:id="rId7"/>
    <p:sldId id="258" r:id="rId8"/>
    <p:sldId id="281" r:id="rId9"/>
    <p:sldId id="282" r:id="rId10"/>
    <p:sldId id="276" r:id="rId11"/>
    <p:sldId id="259"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8EBF-DFE0-41CF-8C24-DC4496332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01103C-2E18-452D-87E1-CF49A9FF9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D854FF-E05E-4A7B-AA41-5C57AFD802A7}"/>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5" name="Footer Placeholder 4">
            <a:extLst>
              <a:ext uri="{FF2B5EF4-FFF2-40B4-BE49-F238E27FC236}">
                <a16:creationId xmlns:a16="http://schemas.microsoft.com/office/drawing/2014/main" id="{3674D09B-88DB-451B-AF9D-05D01D825D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5EFBB0-0C85-4121-AB34-2C2F98305C40}"/>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33506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F8E9-6E80-4B69-BCAA-028EB79C74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1C410F-89DB-4149-8E1E-6CC851E4B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146A78-B055-4D07-903C-8BB1EBC8A40A}"/>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5" name="Footer Placeholder 4">
            <a:extLst>
              <a:ext uri="{FF2B5EF4-FFF2-40B4-BE49-F238E27FC236}">
                <a16:creationId xmlns:a16="http://schemas.microsoft.com/office/drawing/2014/main" id="{8C23550E-ADA6-4451-B7C0-78206F03CC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02C2CB-2057-4B86-B15A-EFB0521080C8}"/>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21089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18FAB-294E-4598-A3CF-93A87539DE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A3A42C-D155-4213-BFA3-80E5842D6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4FFB3D-CB4F-4757-AED3-C5AA8AD2FDD3}"/>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5" name="Footer Placeholder 4">
            <a:extLst>
              <a:ext uri="{FF2B5EF4-FFF2-40B4-BE49-F238E27FC236}">
                <a16:creationId xmlns:a16="http://schemas.microsoft.com/office/drawing/2014/main" id="{75888A21-ED76-4541-9982-D390E204AB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7E3AF0-DAC6-4FFC-92E0-C0A13B7ABB38}"/>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139062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B178-FB46-4B10-94EA-9579D34320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FD3693-62CB-489D-9A31-6DC7BB7F9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EF8B52-EC50-49C2-B1D6-ED887E2F1641}"/>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5" name="Footer Placeholder 4">
            <a:extLst>
              <a:ext uri="{FF2B5EF4-FFF2-40B4-BE49-F238E27FC236}">
                <a16:creationId xmlns:a16="http://schemas.microsoft.com/office/drawing/2014/main" id="{0EFA991C-DEAF-4532-B2B5-E14DF17F86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61C231-169E-41DC-97C4-8032C5D77FE6}"/>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205346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3F0E-2EF6-44B0-A834-C6D58EF74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F86417-5C9D-484B-BE42-B5449A189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E21A7-E589-4CE1-9F1A-1DB322F9763C}"/>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5" name="Footer Placeholder 4">
            <a:extLst>
              <a:ext uri="{FF2B5EF4-FFF2-40B4-BE49-F238E27FC236}">
                <a16:creationId xmlns:a16="http://schemas.microsoft.com/office/drawing/2014/main" id="{9D6BB2DC-E45E-41CD-84E6-2D8FDAF068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5B40D-3B60-4300-BDF0-851A11074657}"/>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37779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10-D34D-4B12-8078-F7EF8B2E21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D2C690-7316-4012-B0E4-1706D1EDD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8BD2EC-9D9A-4CCB-8566-DD1B2C827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6D4EDC-CB0F-4609-B546-A4AEBE235467}"/>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6" name="Footer Placeholder 5">
            <a:extLst>
              <a:ext uri="{FF2B5EF4-FFF2-40B4-BE49-F238E27FC236}">
                <a16:creationId xmlns:a16="http://schemas.microsoft.com/office/drawing/2014/main" id="{493D7BBB-50AC-48B2-9914-18F13160C6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5E9282-FEBF-4BDD-992A-0787BC430B75}"/>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106314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0F5F-9BFC-4630-90A0-D3E82387A8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16FFDA-0CBB-4385-8ACA-1D19F3308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B68A0-8283-473F-817F-ECD3542C2F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15C7331-54F9-4366-AE6F-E27D36D99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EECB98-1D5A-44E4-8F0A-FBDA30A58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0BB631-BDB5-4113-8695-9E9C3385636D}"/>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8" name="Footer Placeholder 7">
            <a:extLst>
              <a:ext uri="{FF2B5EF4-FFF2-40B4-BE49-F238E27FC236}">
                <a16:creationId xmlns:a16="http://schemas.microsoft.com/office/drawing/2014/main" id="{B98D23C4-6A26-49BB-9152-0B25CE30BE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485F45-C9BB-4F9C-9B2A-4755A15C7DD2}"/>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244156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9C01-C8AA-4ADE-B13F-40E8C1EF20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92086B-76A4-41D3-B392-5180EAEC397E}"/>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4" name="Footer Placeholder 3">
            <a:extLst>
              <a:ext uri="{FF2B5EF4-FFF2-40B4-BE49-F238E27FC236}">
                <a16:creationId xmlns:a16="http://schemas.microsoft.com/office/drawing/2014/main" id="{8AA2B1E7-B2E5-4612-8F75-2D935D36E1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ED7F70-D31F-48A1-9CED-B4287E42E8A0}"/>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29734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28EF6-FB5E-4B96-A20F-815D1DB21992}"/>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3" name="Footer Placeholder 2">
            <a:extLst>
              <a:ext uri="{FF2B5EF4-FFF2-40B4-BE49-F238E27FC236}">
                <a16:creationId xmlns:a16="http://schemas.microsoft.com/office/drawing/2014/main" id="{14B6C083-688B-4833-91C9-EDD648A7B5D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6011B5-5A32-4C46-B910-BE6409EC32D6}"/>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276505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C7D8-5081-432B-97F0-97FFF4456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469982-A594-445D-8E6D-19F0C42C9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580F7F-CB79-47B2-84C7-3168845BC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D9474-794E-4DB4-9498-AE80EC5EE487}"/>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6" name="Footer Placeholder 5">
            <a:extLst>
              <a:ext uri="{FF2B5EF4-FFF2-40B4-BE49-F238E27FC236}">
                <a16:creationId xmlns:a16="http://schemas.microsoft.com/office/drawing/2014/main" id="{3D4CFD20-53AE-46F4-8979-6CB5D820B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FD2C7-7115-47B5-8200-F0EF46F43419}"/>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2437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25DC-1E6E-42CC-885A-02EBC71A8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81073E1-6892-4BE7-8671-95D472C86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53A037C-20D5-49E6-8695-9C7CB5208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73C26-8C88-4ABA-B9AA-07F6A95C6244}"/>
              </a:ext>
            </a:extLst>
          </p:cNvPr>
          <p:cNvSpPr>
            <a:spLocks noGrp="1"/>
          </p:cNvSpPr>
          <p:nvPr>
            <p:ph type="dt" sz="half" idx="10"/>
          </p:nvPr>
        </p:nvSpPr>
        <p:spPr/>
        <p:txBody>
          <a:bodyPr/>
          <a:lstStyle/>
          <a:p>
            <a:fld id="{5124E646-37A4-4B86-AA2F-F821C00C5374}" type="datetimeFigureOut">
              <a:rPr lang="en-GB" smtClean="0"/>
              <a:t>23/07/2020</a:t>
            </a:fld>
            <a:endParaRPr lang="en-GB"/>
          </a:p>
        </p:txBody>
      </p:sp>
      <p:sp>
        <p:nvSpPr>
          <p:cNvPr id="6" name="Footer Placeholder 5">
            <a:extLst>
              <a:ext uri="{FF2B5EF4-FFF2-40B4-BE49-F238E27FC236}">
                <a16:creationId xmlns:a16="http://schemas.microsoft.com/office/drawing/2014/main" id="{55AC0D90-FD7D-4E60-A06A-9CBD42B2A5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FD8B19-B12E-4422-A08F-F1E2D1E0BD93}"/>
              </a:ext>
            </a:extLst>
          </p:cNvPr>
          <p:cNvSpPr>
            <a:spLocks noGrp="1"/>
          </p:cNvSpPr>
          <p:nvPr>
            <p:ph type="sldNum" sz="quarter" idx="12"/>
          </p:nvPr>
        </p:nvSpPr>
        <p:spPr/>
        <p:txBody>
          <a:bodyPr/>
          <a:lstStyle/>
          <a:p>
            <a:fld id="{6AB7627E-11A9-44D1-8FB3-31912DAF5182}" type="slidenum">
              <a:rPr lang="en-GB" smtClean="0"/>
              <a:t>‹#›</a:t>
            </a:fld>
            <a:endParaRPr lang="en-GB"/>
          </a:p>
        </p:txBody>
      </p:sp>
    </p:spTree>
    <p:extLst>
      <p:ext uri="{BB962C8B-B14F-4D97-AF65-F5344CB8AC3E}">
        <p14:creationId xmlns:p14="http://schemas.microsoft.com/office/powerpoint/2010/main" val="310685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0DFBF-0F31-460A-B4D2-5E72A6DEEF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FC9AB3-DDAE-4F20-AE3A-68A8BD59C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E55A59-E274-4BD7-AAF1-219BD4008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4E646-37A4-4B86-AA2F-F821C00C5374}" type="datetimeFigureOut">
              <a:rPr lang="en-GB" smtClean="0"/>
              <a:t>23/07/2020</a:t>
            </a:fld>
            <a:endParaRPr lang="en-GB"/>
          </a:p>
        </p:txBody>
      </p:sp>
      <p:sp>
        <p:nvSpPr>
          <p:cNvPr id="5" name="Footer Placeholder 4">
            <a:extLst>
              <a:ext uri="{FF2B5EF4-FFF2-40B4-BE49-F238E27FC236}">
                <a16:creationId xmlns:a16="http://schemas.microsoft.com/office/drawing/2014/main" id="{AD7B0900-7BA1-4F21-A5F7-3EFBF024B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22A6D3-0F52-4CC1-9153-3BEA33E38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7627E-11A9-44D1-8FB3-31912DAF5182}" type="slidenum">
              <a:rPr lang="en-GB" smtClean="0"/>
              <a:t>‹#›</a:t>
            </a:fld>
            <a:endParaRPr lang="en-GB"/>
          </a:p>
        </p:txBody>
      </p:sp>
    </p:spTree>
    <p:extLst>
      <p:ext uri="{BB962C8B-B14F-4D97-AF65-F5344CB8AC3E}">
        <p14:creationId xmlns:p14="http://schemas.microsoft.com/office/powerpoint/2010/main" val="3096407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0829-09E5-4648-87CC-1B087E27460E}"/>
              </a:ext>
            </a:extLst>
          </p:cNvPr>
          <p:cNvSpPr>
            <a:spLocks noGrp="1"/>
          </p:cNvSpPr>
          <p:nvPr>
            <p:ph type="ctrTitle"/>
          </p:nvPr>
        </p:nvSpPr>
        <p:spPr/>
        <p:txBody>
          <a:bodyPr/>
          <a:lstStyle/>
          <a:p>
            <a:r>
              <a:rPr lang="en-GB" dirty="0"/>
              <a:t>Lecture 3</a:t>
            </a:r>
          </a:p>
        </p:txBody>
      </p:sp>
      <p:sp>
        <p:nvSpPr>
          <p:cNvPr id="3" name="Subtitle 2">
            <a:extLst>
              <a:ext uri="{FF2B5EF4-FFF2-40B4-BE49-F238E27FC236}">
                <a16:creationId xmlns:a16="http://schemas.microsoft.com/office/drawing/2014/main" id="{547EBD83-3361-45E8-A0DA-CB16AF824EA1}"/>
              </a:ext>
            </a:extLst>
          </p:cNvPr>
          <p:cNvSpPr>
            <a:spLocks noGrp="1"/>
          </p:cNvSpPr>
          <p:nvPr>
            <p:ph type="subTitle" idx="1"/>
          </p:nvPr>
        </p:nvSpPr>
        <p:spPr/>
        <p:txBody>
          <a:bodyPr/>
          <a:lstStyle/>
          <a:p>
            <a:r>
              <a:rPr lang="en-GB" dirty="0"/>
              <a:t>Style Theories (continue) </a:t>
            </a:r>
          </a:p>
        </p:txBody>
      </p:sp>
    </p:spTree>
    <p:extLst>
      <p:ext uri="{BB962C8B-B14F-4D97-AF65-F5344CB8AC3E}">
        <p14:creationId xmlns:p14="http://schemas.microsoft.com/office/powerpoint/2010/main" val="264654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lake and Mouton Managerial Grid EXPLAINED with EXAMPLES | B2U">
            <a:extLst>
              <a:ext uri="{FF2B5EF4-FFF2-40B4-BE49-F238E27FC236}">
                <a16:creationId xmlns:a16="http://schemas.microsoft.com/office/drawing/2014/main" id="{639EB6D2-E39A-487A-B848-935386FC59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29495" y="645106"/>
            <a:ext cx="6136780" cy="55598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519DE7-B382-439F-8068-15E3E69C8BE9}"/>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Blake and Mouton</a:t>
            </a:r>
          </a:p>
        </p:txBody>
      </p:sp>
    </p:spTree>
    <p:extLst>
      <p:ext uri="{BB962C8B-B14F-4D97-AF65-F5344CB8AC3E}">
        <p14:creationId xmlns:p14="http://schemas.microsoft.com/office/powerpoint/2010/main" val="32485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411C-40F3-4CB9-8F15-82188435358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3723D28-2331-43C0-9D98-0C0B3E0B1495}"/>
              </a:ext>
            </a:extLst>
          </p:cNvPr>
          <p:cNvSpPr>
            <a:spLocks noGrp="1"/>
          </p:cNvSpPr>
          <p:nvPr>
            <p:ph idx="1"/>
          </p:nvPr>
        </p:nvSpPr>
        <p:spPr/>
        <p:txBody>
          <a:bodyPr/>
          <a:lstStyle/>
          <a:p>
            <a:r>
              <a:rPr lang="en-GB" dirty="0"/>
              <a:t>The 1,1 style is representative of a leader who is unconcerned with both the task and interpersonal relationships</a:t>
            </a:r>
          </a:p>
        </p:txBody>
      </p:sp>
    </p:spTree>
    <p:extLst>
      <p:ext uri="{BB962C8B-B14F-4D97-AF65-F5344CB8AC3E}">
        <p14:creationId xmlns:p14="http://schemas.microsoft.com/office/powerpoint/2010/main" val="288184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2A86-1580-4FBC-A9A4-1BB752F90B4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72F8DF5-CC6C-4536-B919-70D1830BD543}"/>
              </a:ext>
            </a:extLst>
          </p:cNvPr>
          <p:cNvSpPr>
            <a:spLocks noGrp="1"/>
          </p:cNvSpPr>
          <p:nvPr>
            <p:ph idx="1"/>
          </p:nvPr>
        </p:nvSpPr>
        <p:spPr/>
        <p:txBody>
          <a:bodyPr/>
          <a:lstStyle/>
          <a:p>
            <a:r>
              <a:rPr lang="en-GB" dirty="0"/>
              <a:t>The 9,1 style of leadership places heavy emphasis on task and job requirements, and less emphasis on people, except to the extent that people are tools for getting the job done. </a:t>
            </a:r>
          </a:p>
          <a:p>
            <a:r>
              <a:rPr lang="en-GB" dirty="0"/>
              <a:t>Similar to Storey’s Hard HRM</a:t>
            </a:r>
          </a:p>
        </p:txBody>
      </p:sp>
    </p:spTree>
    <p:extLst>
      <p:ext uri="{BB962C8B-B14F-4D97-AF65-F5344CB8AC3E}">
        <p14:creationId xmlns:p14="http://schemas.microsoft.com/office/powerpoint/2010/main" val="39100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31EF-D4A7-4925-BA9F-169EA218860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B838C7D-C8D7-4A0F-9AFC-7C784C7908B6}"/>
              </a:ext>
            </a:extLst>
          </p:cNvPr>
          <p:cNvSpPr>
            <a:spLocks noGrp="1"/>
          </p:cNvSpPr>
          <p:nvPr>
            <p:ph idx="1"/>
          </p:nvPr>
        </p:nvSpPr>
        <p:spPr/>
        <p:txBody>
          <a:bodyPr/>
          <a:lstStyle/>
          <a:p>
            <a:r>
              <a:rPr lang="en-GB" dirty="0"/>
              <a:t>The 5,5 style describes leaders who are compromisers, who have an intermediate concern for the task and an intermediate concern for the people who do the task</a:t>
            </a:r>
          </a:p>
        </p:txBody>
      </p:sp>
    </p:spTree>
    <p:extLst>
      <p:ext uri="{BB962C8B-B14F-4D97-AF65-F5344CB8AC3E}">
        <p14:creationId xmlns:p14="http://schemas.microsoft.com/office/powerpoint/2010/main" val="381544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71C5-6956-47DF-B6F6-838B61A8BFB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D24C71F-A68D-4FFB-8483-09032C9920D8}"/>
              </a:ext>
            </a:extLst>
          </p:cNvPr>
          <p:cNvSpPr>
            <a:spLocks noGrp="1"/>
          </p:cNvSpPr>
          <p:nvPr>
            <p:ph idx="1"/>
          </p:nvPr>
        </p:nvSpPr>
        <p:spPr/>
        <p:txBody>
          <a:bodyPr/>
          <a:lstStyle/>
          <a:p>
            <a:r>
              <a:rPr lang="en-GB" dirty="0"/>
              <a:t>The 9,9 style places a strong emphasis on both tasks and interpersonal relationships. It promotes a high degree of participation and teamwork in the organization and satisfies a basic need in employees to be involved and committed to their work</a:t>
            </a:r>
          </a:p>
        </p:txBody>
      </p:sp>
    </p:spTree>
    <p:extLst>
      <p:ext uri="{BB962C8B-B14F-4D97-AF65-F5344CB8AC3E}">
        <p14:creationId xmlns:p14="http://schemas.microsoft.com/office/powerpoint/2010/main" val="367631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1BC8-DD5B-47CC-B0CA-617556E16A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F01AB1-5B37-43CD-9E6A-8BBD468DCB91}"/>
              </a:ext>
            </a:extLst>
          </p:cNvPr>
          <p:cNvSpPr>
            <a:spLocks noGrp="1"/>
          </p:cNvSpPr>
          <p:nvPr>
            <p:ph idx="1"/>
          </p:nvPr>
        </p:nvSpPr>
        <p:spPr/>
        <p:txBody>
          <a:bodyPr/>
          <a:lstStyle/>
          <a:p>
            <a:r>
              <a:rPr lang="en-GB" dirty="0"/>
              <a:t>The 1,9 style represents a low concern for task accomplishment coupled with a high concern for interpersonal relationships.</a:t>
            </a:r>
          </a:p>
        </p:txBody>
      </p:sp>
    </p:spTree>
    <p:extLst>
      <p:ext uri="{BB962C8B-B14F-4D97-AF65-F5344CB8AC3E}">
        <p14:creationId xmlns:p14="http://schemas.microsoft.com/office/powerpoint/2010/main" val="392720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8E73-1832-484D-8A26-7DCA2FFCCDCD}"/>
              </a:ext>
            </a:extLst>
          </p:cNvPr>
          <p:cNvSpPr>
            <a:spLocks noGrp="1"/>
          </p:cNvSpPr>
          <p:nvPr>
            <p:ph type="title"/>
          </p:nvPr>
        </p:nvSpPr>
        <p:spPr/>
        <p:txBody>
          <a:bodyPr/>
          <a:lstStyle/>
          <a:p>
            <a:r>
              <a:rPr lang="en-GB" dirty="0"/>
              <a:t>Strengths</a:t>
            </a:r>
          </a:p>
        </p:txBody>
      </p:sp>
      <p:sp>
        <p:nvSpPr>
          <p:cNvPr id="3" name="Content Placeholder 2">
            <a:extLst>
              <a:ext uri="{FF2B5EF4-FFF2-40B4-BE49-F238E27FC236}">
                <a16:creationId xmlns:a16="http://schemas.microsoft.com/office/drawing/2014/main" id="{BD06C22D-7BB2-4970-A828-489C2CA511BD}"/>
              </a:ext>
            </a:extLst>
          </p:cNvPr>
          <p:cNvSpPr>
            <a:spLocks noGrp="1"/>
          </p:cNvSpPr>
          <p:nvPr>
            <p:ph idx="1"/>
          </p:nvPr>
        </p:nvSpPr>
        <p:spPr/>
        <p:txBody>
          <a:bodyPr/>
          <a:lstStyle/>
          <a:p>
            <a:r>
              <a:rPr lang="en-GB" dirty="0"/>
              <a:t>The style approach makes several positive contributions to our understanding of the leadership process.</a:t>
            </a:r>
          </a:p>
          <a:p>
            <a:r>
              <a:rPr lang="en-GB" dirty="0"/>
              <a:t>No longer was the focus of leadership on the personal characteristics of leaders but on </a:t>
            </a:r>
            <a:r>
              <a:rPr lang="en-GB" dirty="0">
                <a:solidFill>
                  <a:srgbClr val="FF0000"/>
                </a:solidFill>
              </a:rPr>
              <a:t>behaviours</a:t>
            </a:r>
          </a:p>
          <a:p>
            <a:r>
              <a:rPr lang="en-GB" dirty="0">
                <a:solidFill>
                  <a:srgbClr val="FF0000"/>
                </a:solidFill>
              </a:rPr>
              <a:t>Identified core of leadership processes: Task and Relationship</a:t>
            </a:r>
          </a:p>
          <a:p>
            <a:r>
              <a:rPr lang="en-GB" dirty="0"/>
              <a:t>Can be used for training and development</a:t>
            </a:r>
          </a:p>
        </p:txBody>
      </p:sp>
    </p:spTree>
    <p:extLst>
      <p:ext uri="{BB962C8B-B14F-4D97-AF65-F5344CB8AC3E}">
        <p14:creationId xmlns:p14="http://schemas.microsoft.com/office/powerpoint/2010/main" val="343945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640E-EA98-4139-B0B4-541754D1631A}"/>
              </a:ext>
            </a:extLst>
          </p:cNvPr>
          <p:cNvSpPr>
            <a:spLocks noGrp="1"/>
          </p:cNvSpPr>
          <p:nvPr>
            <p:ph type="title"/>
          </p:nvPr>
        </p:nvSpPr>
        <p:spPr/>
        <p:txBody>
          <a:bodyPr/>
          <a:lstStyle/>
          <a:p>
            <a:r>
              <a:rPr lang="en-GB" dirty="0"/>
              <a:t>Weaknesses</a:t>
            </a:r>
          </a:p>
        </p:txBody>
      </p:sp>
      <p:sp>
        <p:nvSpPr>
          <p:cNvPr id="3" name="Content Placeholder 2">
            <a:extLst>
              <a:ext uri="{FF2B5EF4-FFF2-40B4-BE49-F238E27FC236}">
                <a16:creationId xmlns:a16="http://schemas.microsoft.com/office/drawing/2014/main" id="{769236E4-5022-4F5E-B7DC-634B36E98905}"/>
              </a:ext>
            </a:extLst>
          </p:cNvPr>
          <p:cNvSpPr>
            <a:spLocks noGrp="1"/>
          </p:cNvSpPr>
          <p:nvPr>
            <p:ph idx="1"/>
          </p:nvPr>
        </p:nvSpPr>
        <p:spPr/>
        <p:txBody>
          <a:bodyPr/>
          <a:lstStyle/>
          <a:p>
            <a:r>
              <a:rPr lang="en-GB" dirty="0"/>
              <a:t>First, the research on styles has not </a:t>
            </a:r>
            <a:r>
              <a:rPr lang="en-GB" dirty="0">
                <a:solidFill>
                  <a:srgbClr val="FF0000"/>
                </a:solidFill>
              </a:rPr>
              <a:t>adequately</a:t>
            </a:r>
            <a:r>
              <a:rPr lang="en-GB" dirty="0"/>
              <a:t> shown how leaders’ styles are associated with performance outcomes (Bryman, 1992; Yukl, 1994 in Northouse, p.57)</a:t>
            </a:r>
          </a:p>
          <a:p>
            <a:endParaRPr lang="en-GB" dirty="0"/>
          </a:p>
        </p:txBody>
      </p:sp>
    </p:spTree>
    <p:extLst>
      <p:ext uri="{BB962C8B-B14F-4D97-AF65-F5344CB8AC3E}">
        <p14:creationId xmlns:p14="http://schemas.microsoft.com/office/powerpoint/2010/main" val="390805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2C45-E7AD-4027-8FF6-50F9AACE9B4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9508DAA-9EB5-4E2D-8F0F-8B3A37FA3025}"/>
              </a:ext>
            </a:extLst>
          </p:cNvPr>
          <p:cNvSpPr>
            <a:spLocks noGrp="1"/>
          </p:cNvSpPr>
          <p:nvPr>
            <p:ph idx="1"/>
          </p:nvPr>
        </p:nvSpPr>
        <p:spPr/>
        <p:txBody>
          <a:bodyPr/>
          <a:lstStyle/>
          <a:p>
            <a:r>
              <a:rPr lang="en-GB" dirty="0"/>
              <a:t>Secondly, it has failed to find a universal style of leadership that could be effective in almost every situation</a:t>
            </a:r>
          </a:p>
          <a:p>
            <a:r>
              <a:rPr lang="en-GB" dirty="0"/>
              <a:t>Certain situations may require different leadership styles; some may be complex and require high-task behaviour, and others may be simple and require supportive behaviour</a:t>
            </a:r>
          </a:p>
        </p:txBody>
      </p:sp>
    </p:spTree>
    <p:extLst>
      <p:ext uri="{BB962C8B-B14F-4D97-AF65-F5344CB8AC3E}">
        <p14:creationId xmlns:p14="http://schemas.microsoft.com/office/powerpoint/2010/main" val="1638012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1B5-B439-4FED-AA26-75EDBC4B18CC}"/>
              </a:ext>
            </a:extLst>
          </p:cNvPr>
          <p:cNvSpPr>
            <a:spLocks noGrp="1"/>
          </p:cNvSpPr>
          <p:nvPr>
            <p:ph type="title"/>
          </p:nvPr>
        </p:nvSpPr>
        <p:spPr/>
        <p:txBody>
          <a:bodyPr/>
          <a:lstStyle/>
          <a:p>
            <a:r>
              <a:rPr lang="en-GB" dirty="0"/>
              <a:t>Eating Lunch Standing Up</a:t>
            </a:r>
          </a:p>
        </p:txBody>
      </p:sp>
      <p:sp>
        <p:nvSpPr>
          <p:cNvPr id="3" name="Content Placeholder 2">
            <a:extLst>
              <a:ext uri="{FF2B5EF4-FFF2-40B4-BE49-F238E27FC236}">
                <a16:creationId xmlns:a16="http://schemas.microsoft.com/office/drawing/2014/main" id="{D74F6486-D3CD-4E0F-8545-2171FA3C38D1}"/>
              </a:ext>
            </a:extLst>
          </p:cNvPr>
          <p:cNvSpPr>
            <a:spLocks noGrp="1"/>
          </p:cNvSpPr>
          <p:nvPr>
            <p:ph idx="1"/>
          </p:nvPr>
        </p:nvSpPr>
        <p:spPr/>
        <p:txBody>
          <a:bodyPr>
            <a:normAutofit fontScale="92500" lnSpcReduction="10000"/>
          </a:bodyPr>
          <a:lstStyle/>
          <a:p>
            <a:r>
              <a:rPr lang="en-GB" dirty="0"/>
              <a:t>Susan Parks is the part-owner and manager of Marathon Sports, an athletic equipment store that specializes in running shoes and accessories. The store employs about 10 people, most of whom are college students who work part-time during the week and full-time on weekends. </a:t>
            </a:r>
          </a:p>
          <a:p>
            <a:r>
              <a:rPr lang="en-GB" dirty="0"/>
              <a:t>Marathon Sports is the only store of its kind in a college town with a population of 125,000. The annual sales figures for the store have shown 15% growth each year. Susan has a lot invested in the store, and she works very hard to make sure the store continues to maintain its reputation and pattern of growth. She works 50 hours a week at the store, where she wears many hats, including those of buyer, scheduler, trainer, planner, and salesperson. There is never a moment when Susan is not doing something. Rumour has it that she eats her lunch standing up.</a:t>
            </a:r>
          </a:p>
        </p:txBody>
      </p:sp>
    </p:spTree>
    <p:extLst>
      <p:ext uri="{BB962C8B-B14F-4D97-AF65-F5344CB8AC3E}">
        <p14:creationId xmlns:p14="http://schemas.microsoft.com/office/powerpoint/2010/main" val="401593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FD4B-094D-44A9-A814-F81C6BBDD32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1FB9686-EFB3-4EF6-BAA7-0115556C80B1}"/>
              </a:ext>
            </a:extLst>
          </p:cNvPr>
          <p:cNvSpPr>
            <a:spLocks noGrp="1"/>
          </p:cNvSpPr>
          <p:nvPr>
            <p:ph idx="1"/>
          </p:nvPr>
        </p:nvSpPr>
        <p:spPr/>
        <p:txBody>
          <a:bodyPr/>
          <a:lstStyle/>
          <a:p>
            <a:pPr marL="0" indent="0">
              <a:buNone/>
            </a:pPr>
            <a:r>
              <a:rPr lang="en-GB" dirty="0"/>
              <a:t>An example may help explain how the style approach works.</a:t>
            </a:r>
          </a:p>
          <a:p>
            <a:pPr marL="0" indent="0">
              <a:buNone/>
            </a:pPr>
            <a:r>
              <a:rPr lang="en-GB" dirty="0"/>
              <a:t> Imagine two college classrooms on the first day of class and two professors with entirely different styles. </a:t>
            </a:r>
          </a:p>
          <a:p>
            <a:endParaRPr lang="en-GB" dirty="0"/>
          </a:p>
        </p:txBody>
      </p:sp>
    </p:spTree>
    <p:extLst>
      <p:ext uri="{BB962C8B-B14F-4D97-AF65-F5344CB8AC3E}">
        <p14:creationId xmlns:p14="http://schemas.microsoft.com/office/powerpoint/2010/main" val="39000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2662-D823-4900-B5D3-D7E173B43F6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4BB3FC0-5CBE-4253-868D-19E04064AE60}"/>
              </a:ext>
            </a:extLst>
          </p:cNvPr>
          <p:cNvSpPr>
            <a:spLocks noGrp="1"/>
          </p:cNvSpPr>
          <p:nvPr>
            <p:ph idx="1"/>
          </p:nvPr>
        </p:nvSpPr>
        <p:spPr/>
        <p:txBody>
          <a:bodyPr>
            <a:normAutofit fontScale="92500" lnSpcReduction="20000"/>
          </a:bodyPr>
          <a:lstStyle/>
          <a:p>
            <a:r>
              <a:rPr lang="en-GB" dirty="0"/>
              <a:t>Employees’ reactions to Susan are strong and varied. Some people like her style, and others do not. Those who like her style talk about how organized and efficient the store is when she is in charge. Susan makes the tasks and goals for everyone very clear. She keeps everyone busy; when they go home at night, they feel as if they have accomplished something. They like to work for Susan because she knows what she is doing. </a:t>
            </a:r>
          </a:p>
          <a:p>
            <a:r>
              <a:rPr lang="en-GB" dirty="0"/>
              <a:t>Those who do not like her style complain that she is too driven. It seems that her sole purpose for being at the store is to get the job done. She seldom, if ever, takes a break or just hangs out with the staff. These people say Susan is pretty hard to relate to, and as a result it is not much fun working at Marathon Sports. Susan is beginning to sense that employees have a mixed reaction to her leadership style. This bothers her, but she does not know what to do about it. In addition to her work at the store, Susan struggles hard to be a good spouse and mother of three children.</a:t>
            </a:r>
          </a:p>
        </p:txBody>
      </p:sp>
    </p:spTree>
    <p:extLst>
      <p:ext uri="{BB962C8B-B14F-4D97-AF65-F5344CB8AC3E}">
        <p14:creationId xmlns:p14="http://schemas.microsoft.com/office/powerpoint/2010/main" val="6789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596D-18E4-465D-A3A6-FC2933A0A5E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1C6A3F9-8057-4C70-9C63-70E3009A3F30}"/>
              </a:ext>
            </a:extLst>
          </p:cNvPr>
          <p:cNvSpPr>
            <a:spLocks noGrp="1"/>
          </p:cNvSpPr>
          <p:nvPr>
            <p:ph idx="1"/>
          </p:nvPr>
        </p:nvSpPr>
        <p:spPr/>
        <p:txBody>
          <a:bodyPr/>
          <a:lstStyle/>
          <a:p>
            <a:r>
              <a:rPr lang="en-GB" dirty="0"/>
              <a:t>1. According to the style approach, how would you describe Susan’s leadership? </a:t>
            </a:r>
          </a:p>
          <a:p>
            <a:r>
              <a:rPr lang="en-GB" dirty="0"/>
              <a:t>2. Why does her leadership style create such a pronounced reaction from her subordinates? </a:t>
            </a:r>
          </a:p>
          <a:p>
            <a:r>
              <a:rPr lang="en-GB" dirty="0"/>
              <a:t>3. Do you think she should change her style? </a:t>
            </a:r>
          </a:p>
          <a:p>
            <a:r>
              <a:rPr lang="en-GB" dirty="0"/>
              <a:t>4. Would she be effective if she changed?</a:t>
            </a:r>
          </a:p>
        </p:txBody>
      </p:sp>
    </p:spTree>
    <p:extLst>
      <p:ext uri="{BB962C8B-B14F-4D97-AF65-F5344CB8AC3E}">
        <p14:creationId xmlns:p14="http://schemas.microsoft.com/office/powerpoint/2010/main" val="112519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0009-18A1-45A0-BB79-83E8E27AA784}"/>
              </a:ext>
            </a:extLst>
          </p:cNvPr>
          <p:cNvSpPr>
            <a:spLocks noGrp="1"/>
          </p:cNvSpPr>
          <p:nvPr>
            <p:ph type="title"/>
          </p:nvPr>
        </p:nvSpPr>
        <p:spPr/>
        <p:txBody>
          <a:bodyPr/>
          <a:lstStyle/>
          <a:p>
            <a:r>
              <a:rPr lang="en-GB" dirty="0"/>
              <a:t>Mc Gregor: Theory X and Theory Y</a:t>
            </a:r>
          </a:p>
        </p:txBody>
      </p:sp>
      <p:sp>
        <p:nvSpPr>
          <p:cNvPr id="3" name="Content Placeholder 2">
            <a:extLst>
              <a:ext uri="{FF2B5EF4-FFF2-40B4-BE49-F238E27FC236}">
                <a16:creationId xmlns:a16="http://schemas.microsoft.com/office/drawing/2014/main" id="{5950DC2F-DC5B-499D-A62F-D17B03805DBB}"/>
              </a:ext>
            </a:extLst>
          </p:cNvPr>
          <p:cNvSpPr>
            <a:spLocks noGrp="1"/>
          </p:cNvSpPr>
          <p:nvPr>
            <p:ph idx="1"/>
          </p:nvPr>
        </p:nvSpPr>
        <p:spPr/>
        <p:txBody>
          <a:bodyPr/>
          <a:lstStyle/>
          <a:p>
            <a:r>
              <a:rPr lang="en-GB" dirty="0"/>
              <a:t>X assumes that people are have a natural tendency to avoid responsibility</a:t>
            </a:r>
          </a:p>
          <a:p>
            <a:r>
              <a:rPr lang="en-GB" dirty="0"/>
              <a:t>Y assumes that people welcome and look for responsibility at work</a:t>
            </a:r>
          </a:p>
        </p:txBody>
      </p:sp>
    </p:spTree>
    <p:extLst>
      <p:ext uri="{BB962C8B-B14F-4D97-AF65-F5344CB8AC3E}">
        <p14:creationId xmlns:p14="http://schemas.microsoft.com/office/powerpoint/2010/main" val="2078381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Are You a Theory X or Theory Y Leader? - Amtec">
            <a:extLst>
              <a:ext uri="{FF2B5EF4-FFF2-40B4-BE49-F238E27FC236}">
                <a16:creationId xmlns:a16="http://schemas.microsoft.com/office/drawing/2014/main" id="{6DC9EA0A-F317-41DC-B5FB-0A0F7461E84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962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eadership theory">
            <a:extLst>
              <a:ext uri="{FF2B5EF4-FFF2-40B4-BE49-F238E27FC236}">
                <a16:creationId xmlns:a16="http://schemas.microsoft.com/office/drawing/2014/main" id="{B98EDC96-2845-4A3B-864D-0DB0D89805C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389"/>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5"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1352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Strict Teacher With Wooden Stick Looking At Someone Stock Photo, Picture  And Royalty Free Image. Image 21409998.">
            <a:extLst>
              <a:ext uri="{FF2B5EF4-FFF2-40B4-BE49-F238E27FC236}">
                <a16:creationId xmlns:a16="http://schemas.microsoft.com/office/drawing/2014/main" id="{FC21FE33-5D21-4559-8CAE-D125D443F0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42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0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E238F-B8F0-404E-9910-488BDD81728E}"/>
              </a:ext>
            </a:extLst>
          </p:cNvPr>
          <p:cNvSpPr>
            <a:spLocks noGrp="1"/>
          </p:cNvSpPr>
          <p:nvPr>
            <p:ph type="title"/>
          </p:nvPr>
        </p:nvSpPr>
        <p:spPr>
          <a:xfrm>
            <a:off x="965199" y="447741"/>
            <a:ext cx="4278623" cy="1645919"/>
          </a:xfrm>
        </p:spPr>
        <p:txBody>
          <a:bodyPr>
            <a:normAutofit/>
          </a:bodyPr>
          <a:lstStyle/>
          <a:p>
            <a:endParaRPr lang="en-GB" sz="4000"/>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383A066-3C1B-4FBB-B786-ACEBB8844421}"/>
              </a:ext>
            </a:extLst>
          </p:cNvPr>
          <p:cNvSpPr>
            <a:spLocks noGrp="1"/>
          </p:cNvSpPr>
          <p:nvPr>
            <p:ph idx="1"/>
          </p:nvPr>
        </p:nvSpPr>
        <p:spPr>
          <a:xfrm>
            <a:off x="965199" y="2912937"/>
            <a:ext cx="4741917" cy="3093546"/>
          </a:xfrm>
        </p:spPr>
        <p:txBody>
          <a:bodyPr>
            <a:normAutofit/>
          </a:bodyPr>
          <a:lstStyle/>
          <a:p>
            <a:r>
              <a:rPr lang="en-GB" sz="2400">
                <a:solidFill>
                  <a:schemeClr val="bg1"/>
                </a:solidFill>
              </a:rPr>
              <a:t>Professor Smith comes to class, introduces herself, takes attendance, goes over the syllabus, explains the first assignment, and dismisses the class. </a:t>
            </a:r>
          </a:p>
        </p:txBody>
      </p:sp>
    </p:spTree>
    <p:extLst>
      <p:ext uri="{BB962C8B-B14F-4D97-AF65-F5344CB8AC3E}">
        <p14:creationId xmlns:p14="http://schemas.microsoft.com/office/powerpoint/2010/main" val="97105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In Stern Hall, Assistant Professor of French and Francopho… | Flickr">
            <a:extLst>
              <a:ext uri="{FF2B5EF4-FFF2-40B4-BE49-F238E27FC236}">
                <a16:creationId xmlns:a16="http://schemas.microsoft.com/office/drawing/2014/main" id="{76590164-D9D1-4F89-A1D0-C341AD555C2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92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28369-3781-478B-90EE-5452E36D1157}"/>
              </a:ext>
            </a:extLst>
          </p:cNvPr>
          <p:cNvSpPr>
            <a:spLocks noGrp="1"/>
          </p:cNvSpPr>
          <p:nvPr>
            <p:ph type="title"/>
          </p:nvPr>
        </p:nvSpPr>
        <p:spPr>
          <a:xfrm>
            <a:off x="965199" y="447741"/>
            <a:ext cx="4278623" cy="1645919"/>
          </a:xfrm>
        </p:spPr>
        <p:txBody>
          <a:bodyPr>
            <a:normAutofit/>
          </a:bodyPr>
          <a:lstStyle/>
          <a:p>
            <a:endParaRPr lang="en-GB" sz="4000"/>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30301DF7-E837-49F6-A360-9602A1B56B60}"/>
              </a:ext>
            </a:extLst>
          </p:cNvPr>
          <p:cNvSpPr>
            <a:spLocks noGrp="1"/>
          </p:cNvSpPr>
          <p:nvPr>
            <p:ph idx="1"/>
          </p:nvPr>
        </p:nvSpPr>
        <p:spPr>
          <a:xfrm>
            <a:off x="965199" y="2912937"/>
            <a:ext cx="4741917" cy="3093546"/>
          </a:xfrm>
        </p:spPr>
        <p:txBody>
          <a:bodyPr>
            <a:normAutofit/>
          </a:bodyPr>
          <a:lstStyle/>
          <a:p>
            <a:r>
              <a:rPr lang="en-GB" sz="2400">
                <a:solidFill>
                  <a:schemeClr val="bg1"/>
                </a:solidFill>
              </a:rPr>
              <a:t>Professor Jones comes to class and, after introducing herself and handing out the syllabus, tries to help the students to get to know one another by having each of the students describe a little about themselves, their majors, and their favourite non-academic activities. </a:t>
            </a:r>
          </a:p>
          <a:p>
            <a:endParaRPr lang="en-GB" sz="2400">
              <a:solidFill>
                <a:schemeClr val="bg1"/>
              </a:solidFill>
            </a:endParaRPr>
          </a:p>
        </p:txBody>
      </p:sp>
    </p:spTree>
    <p:extLst>
      <p:ext uri="{BB962C8B-B14F-4D97-AF65-F5344CB8AC3E}">
        <p14:creationId xmlns:p14="http://schemas.microsoft.com/office/powerpoint/2010/main" val="38848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FB7E-F9BF-4DFC-8644-389A5687025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40C4DEE-CC3A-46E8-A8DC-0919E49949C9}"/>
              </a:ext>
            </a:extLst>
          </p:cNvPr>
          <p:cNvSpPr>
            <a:spLocks noGrp="1"/>
          </p:cNvSpPr>
          <p:nvPr>
            <p:ph idx="1"/>
          </p:nvPr>
        </p:nvSpPr>
        <p:spPr/>
        <p:txBody>
          <a:bodyPr/>
          <a:lstStyle/>
          <a:p>
            <a:r>
              <a:rPr lang="en-GB" dirty="0"/>
              <a:t>Professor Smith =labelled task behaviour, </a:t>
            </a:r>
          </a:p>
          <a:p>
            <a:r>
              <a:rPr lang="en-GB" dirty="0"/>
              <a:t>Professor Jones =relationship behaviour. </a:t>
            </a:r>
          </a:p>
          <a:p>
            <a:endParaRPr lang="en-GB" dirty="0"/>
          </a:p>
          <a:p>
            <a:r>
              <a:rPr lang="en-GB" dirty="0"/>
              <a:t>Depending on the response of the students to their style, the professors may want to change their behaviour to improve their teaching on the first day of class</a:t>
            </a:r>
          </a:p>
          <a:p>
            <a:r>
              <a:rPr lang="en-GB" dirty="0"/>
              <a:t>Northouse, p.56</a:t>
            </a:r>
          </a:p>
          <a:p>
            <a:endParaRPr lang="en-GB" dirty="0"/>
          </a:p>
        </p:txBody>
      </p:sp>
    </p:spTree>
    <p:extLst>
      <p:ext uri="{BB962C8B-B14F-4D97-AF65-F5344CB8AC3E}">
        <p14:creationId xmlns:p14="http://schemas.microsoft.com/office/powerpoint/2010/main" val="42620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D81A-BB78-46FD-9965-92743A4C113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09754D1-87C7-47C2-8111-22ADDB468F3F}"/>
              </a:ext>
            </a:extLst>
          </p:cNvPr>
          <p:cNvSpPr>
            <a:spLocks noGrp="1"/>
          </p:cNvSpPr>
          <p:nvPr>
            <p:ph idx="1"/>
          </p:nvPr>
        </p:nvSpPr>
        <p:spPr/>
        <p:txBody>
          <a:bodyPr/>
          <a:lstStyle/>
          <a:p>
            <a:r>
              <a:rPr lang="en-GB" dirty="0"/>
              <a:t>What are the theories that might shed more light on their styles?</a:t>
            </a:r>
          </a:p>
        </p:txBody>
      </p:sp>
    </p:spTree>
    <p:extLst>
      <p:ext uri="{BB962C8B-B14F-4D97-AF65-F5344CB8AC3E}">
        <p14:creationId xmlns:p14="http://schemas.microsoft.com/office/powerpoint/2010/main" val="128947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C94B-EDAB-41CE-9056-A50E907CD0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85B454-0ECC-4AA8-8D57-A5A462225E37}"/>
              </a:ext>
            </a:extLst>
          </p:cNvPr>
          <p:cNvSpPr>
            <a:spLocks noGrp="1"/>
          </p:cNvSpPr>
          <p:nvPr>
            <p:ph idx="1"/>
          </p:nvPr>
        </p:nvSpPr>
        <p:spPr/>
        <p:txBody>
          <a:bodyPr/>
          <a:lstStyle/>
          <a:p>
            <a:r>
              <a:rPr lang="en-GB" dirty="0" err="1"/>
              <a:t>Huneyager</a:t>
            </a:r>
            <a:r>
              <a:rPr lang="en-GB" dirty="0"/>
              <a:t> and Heckman (1965)</a:t>
            </a:r>
          </a:p>
          <a:p>
            <a:r>
              <a:rPr lang="en-GB" dirty="0"/>
              <a:t>Blake and Mouton (1966)</a:t>
            </a:r>
          </a:p>
          <a:p>
            <a:r>
              <a:rPr lang="en-GB" dirty="0"/>
              <a:t>McGregor (Theory X and Theory Y, 1960)</a:t>
            </a:r>
          </a:p>
          <a:p>
            <a:r>
              <a:rPr lang="en-GB" dirty="0"/>
              <a:t>Simon Sinek (Golden Circles)</a:t>
            </a:r>
          </a:p>
          <a:p>
            <a:r>
              <a:rPr lang="en-GB" dirty="0"/>
              <a:t>Theory Z (</a:t>
            </a:r>
            <a:r>
              <a:rPr lang="en-GB" dirty="0" err="1"/>
              <a:t>Ouchi</a:t>
            </a:r>
            <a:r>
              <a:rPr lang="en-GB" dirty="0"/>
              <a:t>)</a:t>
            </a:r>
          </a:p>
          <a:p>
            <a:r>
              <a:rPr lang="en-GB" dirty="0"/>
              <a:t>Tannenbaum and </a:t>
            </a:r>
            <a:r>
              <a:rPr lang="en-GB" dirty="0" err="1"/>
              <a:t>Schimdt</a:t>
            </a:r>
            <a:endParaRPr lang="en-GB" dirty="0"/>
          </a:p>
          <a:p>
            <a:r>
              <a:rPr lang="en-GB" dirty="0"/>
              <a:t>Adair</a:t>
            </a:r>
          </a:p>
          <a:p>
            <a:r>
              <a:rPr lang="en-GB" dirty="0"/>
              <a:t>Ohio and Michigan Studies</a:t>
            </a:r>
          </a:p>
        </p:txBody>
      </p:sp>
    </p:spTree>
    <p:extLst>
      <p:ext uri="{BB962C8B-B14F-4D97-AF65-F5344CB8AC3E}">
        <p14:creationId xmlns:p14="http://schemas.microsoft.com/office/powerpoint/2010/main" val="348133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955</Words>
  <Application>Microsoft Office PowerPoint</Application>
  <PresentationFormat>Widescreen</PresentationFormat>
  <Paragraphs>48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Lecture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Blake and Mouton</vt:lpstr>
      <vt:lpstr>PowerPoint Presentation</vt:lpstr>
      <vt:lpstr>PowerPoint Presentation</vt:lpstr>
      <vt:lpstr>PowerPoint Presentation</vt:lpstr>
      <vt:lpstr>PowerPoint Presentation</vt:lpstr>
      <vt:lpstr>PowerPoint Presentation</vt:lpstr>
      <vt:lpstr>Strengths</vt:lpstr>
      <vt:lpstr>Weaknesses</vt:lpstr>
      <vt:lpstr>PowerPoint Presentation</vt:lpstr>
      <vt:lpstr>Eating Lunch Standing Up</vt:lpstr>
      <vt:lpstr>PowerPoint Presentation</vt:lpstr>
      <vt:lpstr>PowerPoint Presentation</vt:lpstr>
      <vt:lpstr>Mc Gregor: Theory X and Theory 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Mervin sookun</dc:creator>
  <cp:lastModifiedBy>Mervin sookun</cp:lastModifiedBy>
  <cp:revision>2</cp:revision>
  <dcterms:created xsi:type="dcterms:W3CDTF">2020-07-23T09:15:15Z</dcterms:created>
  <dcterms:modified xsi:type="dcterms:W3CDTF">2020-07-23T09:26:05Z</dcterms:modified>
</cp:coreProperties>
</file>