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1" r:id="rId5"/>
    <p:sldId id="257" r:id="rId6"/>
    <p:sldId id="258" r:id="rId7"/>
    <p:sldId id="270" r:id="rId8"/>
    <p:sldId id="259" r:id="rId9"/>
    <p:sldId id="261" r:id="rId10"/>
    <p:sldId id="260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13A0-7D13-4976-8146-2C9001889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EE563-7D72-4D62-AC29-8E7E6FF30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D1A65-AEF3-463C-AA71-1106C0B0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0ACF-E77D-4562-A4BA-A1EEDABBC20B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372BC-2515-48A4-B802-B86A3BF2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E7670-92CA-44F0-8A84-1988FCF9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8C91-BA3B-4B12-BF67-A7FFD1AAA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24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95E1-6B63-4CC5-AE08-475BF67B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948D4-6A5C-4C72-B899-7D7CF89C3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4FA28-3B2A-4CFA-B60C-CEB9AD36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0ACF-E77D-4562-A4BA-A1EEDABBC20B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288F2-F61E-4A87-A1BF-336E49C0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59267-FD10-4259-A5FF-C309BF93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8C91-BA3B-4B12-BF67-A7FFD1AAA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11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EA70D-0587-4FDB-AC2E-AA8BD8A22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6914E-5067-4E38-8B51-7CF649ED6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EA4E8-572F-4BE0-A497-B404A1EB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0ACF-E77D-4562-A4BA-A1EEDABBC20B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23BC8-684B-4F5A-B5E0-3E258F48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1165-E52C-420C-A75B-E2E3B244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8C91-BA3B-4B12-BF67-A7FFD1AAA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39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46CA-880E-4276-A034-56B22459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5F4E6-A499-4F1D-9ACA-646D29524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3087D-D7E2-46AE-880D-1E520606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0ACF-E77D-4562-A4BA-A1EEDABBC20B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00323-4566-4ABE-8C97-D583E68C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19656-484D-45C6-8621-25CB8689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8C91-BA3B-4B12-BF67-A7FFD1AAA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53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3390-0474-4E0D-B0C7-94C2B23B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E08DE-EC82-4787-BB57-9DA314B7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6900A-CB6A-46C0-A416-944D5F6C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0ACF-E77D-4562-A4BA-A1EEDABBC20B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E9AE-D993-449A-B563-469531AB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A1D1-73E7-4BE7-9FC2-7E0DE311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8C91-BA3B-4B12-BF67-A7FFD1AAA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13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BD97-42B7-4EEE-958A-919435B7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F2D92-BE63-4582-8A64-24A784AF8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5C555-3912-4AC0-9258-2A259F114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CC05A-4CD2-4534-90ED-9A2B5D76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0ACF-E77D-4562-A4BA-A1EEDABBC20B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A5001-7E71-47F9-BD23-97A396AF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36EBF-02DD-47A8-8431-F210FE5C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8C91-BA3B-4B12-BF67-A7FFD1AAA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9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C2F4-C475-4E14-9E23-FD2D32CB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17619-ABD6-4757-8B27-2222069CB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90FE0-6F71-4A21-9903-B9839127A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DE555-84EA-4583-BA9C-BFEB76972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30DDC-B148-4026-A405-EA1767874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DFA95-482D-47EB-BECD-DAE2E5AF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0ACF-E77D-4562-A4BA-A1EEDABBC20B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7C9F3-F699-48BD-8B74-53A5A6C4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559E4-CDE8-413F-A751-C421E03B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8C91-BA3B-4B12-BF67-A7FFD1AAA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2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7B34-B8B2-4449-A376-62074FDE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9F358-97A3-42C9-80F9-41C04266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0ACF-E77D-4562-A4BA-A1EEDABBC20B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7F60C-DB46-423B-B7F0-876BFB66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2E8D5-843F-4A99-A329-9CD2A1AA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8C91-BA3B-4B12-BF67-A7FFD1AAA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72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82799-2FBF-4154-B82E-577ACB71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0ACF-E77D-4562-A4BA-A1EEDABBC20B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24856-5184-442C-A369-80E2A25F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705FD-1ABC-4CF0-8676-891E7CFF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8C91-BA3B-4B12-BF67-A7FFD1AAA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6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D138-17C6-4E70-91D9-13DFAA26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C756-8536-4CD6-8AC6-6D1278DB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A1DD1-4FCF-450B-A990-871F4CFE2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4660F-6637-4D21-902C-1110E419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0ACF-E77D-4562-A4BA-A1EEDABBC20B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183C6-A3F9-4E40-9DA9-C5AF1DC5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4D63F-C8D2-4ED8-982A-D3B201EA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8C91-BA3B-4B12-BF67-A7FFD1AAA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28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5945-D044-434D-9155-96CE0EC9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67922-DDB5-4773-B4B5-A427505A9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70055-1D64-4497-BDC1-03DDA7546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8372F-EAAF-4A71-90A4-65D2485C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0ACF-E77D-4562-A4BA-A1EEDABBC20B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51AB0-12CE-40DB-AC85-B008633A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FF5A1-1C7A-40C5-AAC8-D4239F52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8C91-BA3B-4B12-BF67-A7FFD1AAA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7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44F10-994F-4EF7-92CC-ECCCBEF9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D6536-9F18-4AFB-8335-178E8DD8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ED02E-FBFF-4F91-850A-449859362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00ACF-E77D-4562-A4BA-A1EEDABBC20B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2D4D5-F5F2-4D70-B049-DF7AC40CE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8CC61-ACA2-42D2-892D-D155AB64E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68C91-BA3B-4B12-BF67-A7FFD1AAA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1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D33C-4844-40F7-93D5-D4284DEB2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Mentoring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2A073-FEBA-4ECB-BCA7-1AF53A1DB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03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C3AD-BC36-4089-9278-4C5F39A1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Career </a:t>
            </a:r>
            <a:r>
              <a:rPr lang="en-GB" dirty="0" err="1"/>
              <a:t>Sidelines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16F2-9F1A-43D7-A25B-22C37204E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63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F5CD-B9E5-47CF-8E3B-0C18CA64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5447-98D2-479F-BD28-37537CB85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Loyalty and Trust Dilemma</a:t>
            </a:r>
          </a:p>
        </p:txBody>
      </p:sp>
    </p:spTree>
    <p:extLst>
      <p:ext uri="{BB962C8B-B14F-4D97-AF65-F5344CB8AC3E}">
        <p14:creationId xmlns:p14="http://schemas.microsoft.com/office/powerpoint/2010/main" val="429369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2EEF-8D7D-4A6F-BDA9-4914082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Mentoring? 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E9A22-7853-4CA0-840A-1BE1B8B1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It has flexibility – mentoring can happen in so many ways and under lots of different circumstances </a:t>
            </a:r>
          </a:p>
          <a:p>
            <a:pPr marL="0" indent="0">
              <a:buNone/>
            </a:pPr>
            <a:r>
              <a:rPr lang="en-GB" dirty="0"/>
              <a:t>• Is an off line activity- it is not a role carried out by the mentee’s line manager</a:t>
            </a:r>
          </a:p>
          <a:p>
            <a:pPr marL="0" indent="0">
              <a:buNone/>
            </a:pPr>
            <a:r>
              <a:rPr lang="en-GB" dirty="0"/>
              <a:t>• It relates to work and the job </a:t>
            </a:r>
          </a:p>
          <a:p>
            <a:pPr marL="0" indent="0">
              <a:buNone/>
            </a:pPr>
            <a:r>
              <a:rPr lang="en-GB" dirty="0"/>
              <a:t>• It is individual – each relationship will be unique to those two individuals involved </a:t>
            </a:r>
          </a:p>
          <a:p>
            <a:pPr marL="0" indent="0">
              <a:buNone/>
            </a:pPr>
            <a:r>
              <a:rPr lang="en-GB" dirty="0"/>
              <a:t>• It provides a feedback system- feedback is central to mentoring and is a great tool to enhance and embed learning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• It is not exclusive – but actually complements other methods of learning</a:t>
            </a:r>
          </a:p>
        </p:txBody>
      </p:sp>
    </p:spTree>
    <p:extLst>
      <p:ext uri="{BB962C8B-B14F-4D97-AF65-F5344CB8AC3E}">
        <p14:creationId xmlns:p14="http://schemas.microsoft.com/office/powerpoint/2010/main" val="117939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813C-8E35-45EA-B49A-993789FB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benefits of Mentoring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CEE6-5841-41CB-B54F-31A082F5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30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D7EF-7AAE-4BA6-B77E-B6C54BA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Mentor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231D4-7EE0-461A-9A01-5CEC87BB1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Job satisfaction from seeing others develop </a:t>
            </a:r>
          </a:p>
          <a:p>
            <a:pPr marL="0" indent="0">
              <a:buNone/>
            </a:pPr>
            <a:r>
              <a:rPr lang="en-GB" dirty="0"/>
              <a:t>• Increased recognition from peers </a:t>
            </a:r>
          </a:p>
          <a:p>
            <a:pPr marL="0" indent="0">
              <a:buNone/>
            </a:pPr>
            <a:r>
              <a:rPr lang="en-GB" dirty="0"/>
              <a:t>• Challenge and stimulation </a:t>
            </a:r>
          </a:p>
          <a:p>
            <a:pPr marL="0" indent="0">
              <a:buNone/>
            </a:pPr>
            <a:r>
              <a:rPr lang="en-GB" dirty="0"/>
              <a:t>• Satisfaction at the success of the mentee </a:t>
            </a:r>
          </a:p>
          <a:p>
            <a:pPr marL="0" indent="0">
              <a:buNone/>
            </a:pPr>
            <a:r>
              <a:rPr lang="en-GB" dirty="0"/>
              <a:t>• Recognition of your mentoring skills </a:t>
            </a:r>
          </a:p>
          <a:p>
            <a:pPr marL="0" indent="0">
              <a:buNone/>
            </a:pPr>
            <a:r>
              <a:rPr lang="en-GB" dirty="0"/>
              <a:t>• Motivation from self development and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650843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5A6F-84C4-431E-A8FB-261DAB77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C062-463A-44B2-9E52-2A2CF329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Increased self confidence and motivation </a:t>
            </a:r>
          </a:p>
          <a:p>
            <a:pPr marL="0" indent="0">
              <a:buNone/>
            </a:pPr>
            <a:r>
              <a:rPr lang="en-GB" dirty="0"/>
              <a:t>• Support and challenge in formulating a clear sense of personal direction </a:t>
            </a:r>
          </a:p>
          <a:p>
            <a:pPr marL="0" indent="0">
              <a:buNone/>
            </a:pPr>
            <a:r>
              <a:rPr lang="en-GB" dirty="0"/>
              <a:t>• An opportunity to develop skills by observing others </a:t>
            </a:r>
          </a:p>
          <a:p>
            <a:pPr marL="0" indent="0">
              <a:buNone/>
            </a:pPr>
            <a:r>
              <a:rPr lang="en-GB" dirty="0"/>
              <a:t>• A source of knowledge and experience to tap into </a:t>
            </a:r>
          </a:p>
          <a:p>
            <a:pPr marL="0" indent="0">
              <a:buNone/>
            </a:pPr>
            <a:r>
              <a:rPr lang="en-GB" dirty="0"/>
              <a:t>• A sounding board to discuss ideas and approaches before action is taken </a:t>
            </a:r>
          </a:p>
          <a:p>
            <a:pPr marL="0" indent="0">
              <a:buNone/>
            </a:pPr>
            <a:r>
              <a:rPr lang="en-GB" dirty="0"/>
              <a:t>• An opportunity to think about things in a different way</a:t>
            </a:r>
          </a:p>
        </p:txBody>
      </p:sp>
    </p:spTree>
    <p:extLst>
      <p:ext uri="{BB962C8B-B14F-4D97-AF65-F5344CB8AC3E}">
        <p14:creationId xmlns:p14="http://schemas.microsoft.com/office/powerpoint/2010/main" val="1783916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74CD-5980-4E88-97E1-41DDD4AF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Organisation= HIGH PERFORMANCE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329E-3B0E-427F-AC03-10ECDDB13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Increased levels of motivation from those involved </a:t>
            </a:r>
          </a:p>
          <a:p>
            <a:pPr marL="0" indent="0">
              <a:buNone/>
            </a:pPr>
            <a:r>
              <a:rPr lang="en-GB" dirty="0"/>
              <a:t>• Employees who have a clear direction and clear objectives </a:t>
            </a:r>
          </a:p>
          <a:p>
            <a:pPr marL="0" indent="0">
              <a:buNone/>
            </a:pPr>
            <a:r>
              <a:rPr lang="en-GB" dirty="0"/>
              <a:t>• Improved communication at all levels and across levels </a:t>
            </a:r>
          </a:p>
          <a:p>
            <a:pPr marL="0" indent="0">
              <a:buNone/>
            </a:pPr>
            <a:r>
              <a:rPr lang="en-GB" dirty="0"/>
              <a:t>• Sharing of knowledge and experiences and best practice as standard working practice </a:t>
            </a:r>
          </a:p>
          <a:p>
            <a:pPr marL="0" indent="0">
              <a:buNone/>
            </a:pPr>
            <a:r>
              <a:rPr lang="en-GB" dirty="0"/>
              <a:t>• Tangible and measurable gains if work tasks and projects are used as a development tool </a:t>
            </a:r>
          </a:p>
          <a:p>
            <a:pPr marL="0" indent="0">
              <a:buNone/>
            </a:pPr>
            <a:r>
              <a:rPr lang="en-GB" dirty="0"/>
              <a:t>• Innovation and continuous improvement in the way that employees approach their work</a:t>
            </a:r>
          </a:p>
        </p:txBody>
      </p:sp>
    </p:spTree>
    <p:extLst>
      <p:ext uri="{BB962C8B-B14F-4D97-AF65-F5344CB8AC3E}">
        <p14:creationId xmlns:p14="http://schemas.microsoft.com/office/powerpoint/2010/main" val="296351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Who is Mentor? | The happy Quitter!">
            <a:extLst>
              <a:ext uri="{FF2B5EF4-FFF2-40B4-BE49-F238E27FC236}">
                <a16:creationId xmlns:a16="http://schemas.microsoft.com/office/drawing/2014/main" id="{7167F482-E066-4CAE-8BF3-CC1E7952CA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4" r="-1" b="-1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3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8DB8D-78E2-45DF-BF84-B1564A4B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endParaRPr lang="en-GB" sz="400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6ABE-F1F6-4B3E-B7F4-91734B0E2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GB" sz="2000" b="0" i="0">
                <a:effectLst/>
                <a:latin typeface="arial" panose="020B0604020202020204" pitchFamily="34" charset="0"/>
              </a:rPr>
              <a:t>1. A wise and trusted counsellor or teacher. </a:t>
            </a:r>
          </a:p>
          <a:p>
            <a:r>
              <a:rPr lang="en-GB" sz="2000" b="0" i="0">
                <a:effectLst/>
                <a:latin typeface="arial" panose="020B0604020202020204" pitchFamily="34" charset="0"/>
              </a:rPr>
              <a:t>2. </a:t>
            </a:r>
            <a:r>
              <a:rPr lang="en-GB" sz="2000" b="1" i="0">
                <a:effectLst/>
                <a:latin typeface="arial" panose="020B0604020202020204" pitchFamily="34" charset="0"/>
              </a:rPr>
              <a:t>Mentor Greek</a:t>
            </a:r>
            <a:r>
              <a:rPr lang="en-GB" sz="2000" b="0" i="0">
                <a:effectLst/>
                <a:latin typeface="arial" panose="020B0604020202020204" pitchFamily="34" charset="0"/>
              </a:rPr>
              <a:t> Mythology Odysseus's trusted counsellor, in whose guise Athena became the guardian and teacher of Telemachus.</a:t>
            </a:r>
            <a:endParaRPr lang="en-GB" sz="20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mer picture">
            <a:extLst>
              <a:ext uri="{FF2B5EF4-FFF2-40B4-BE49-F238E27FC236}">
                <a16:creationId xmlns:a16="http://schemas.microsoft.com/office/drawing/2014/main" id="{4D5BB306-3593-4F6F-B1D9-C0A216562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2" r="2132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24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dvanced Teach the Teacher: Mentoring Skills |Oxford Medical">
            <a:extLst>
              <a:ext uri="{FF2B5EF4-FFF2-40B4-BE49-F238E27FC236}">
                <a16:creationId xmlns:a16="http://schemas.microsoft.com/office/drawing/2014/main" id="{CCE0024B-201F-4DF6-B0F9-1BF89F85CC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" b="18993"/>
          <a:stretch/>
        </p:blipFill>
        <p:spPr bwMode="auto">
          <a:xfrm>
            <a:off x="838200" y="704765"/>
            <a:ext cx="10628376" cy="54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94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05D9-4551-4645-9018-D99096F8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A307-CA0D-4F3E-898B-29FD88D5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Mentoring? Mentoring is essentially about helping people to develop more effectively. It is a relationship designed to build confidence and support the mentee so they are able to take control of their own development and work.</a:t>
            </a:r>
          </a:p>
        </p:txBody>
      </p:sp>
    </p:spTree>
    <p:extLst>
      <p:ext uri="{BB962C8B-B14F-4D97-AF65-F5344CB8AC3E}">
        <p14:creationId xmlns:p14="http://schemas.microsoft.com/office/powerpoint/2010/main" val="122865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4C00-C65A-4ED1-89AC-D48DDA1B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540E-E07A-4192-B4A9-B52BCD6E6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off-line help by one person to another in making significant transactions in knowledge, working or thinking (Clutterbuck &amp; Megginson 1995)</a:t>
            </a:r>
          </a:p>
          <a:p>
            <a:r>
              <a:rPr lang="en-GB" dirty="0"/>
              <a:t>Off-line means an individual who is not the mentee’s direct line manager</a:t>
            </a:r>
          </a:p>
        </p:txBody>
      </p:sp>
    </p:spTree>
    <p:extLst>
      <p:ext uri="{BB962C8B-B14F-4D97-AF65-F5344CB8AC3E}">
        <p14:creationId xmlns:p14="http://schemas.microsoft.com/office/powerpoint/2010/main" val="367130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Step-by-Step: How to Design an Effective Mentorship Program (Part 2) - HR  Daily Advisor">
            <a:extLst>
              <a:ext uri="{FF2B5EF4-FFF2-40B4-BE49-F238E27FC236}">
                <a16:creationId xmlns:a16="http://schemas.microsoft.com/office/drawing/2014/main" id="{6C32E0F7-C301-4E3E-92B4-D577F287AD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2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77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767D-F7C0-4949-A547-FF8382B9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Mentoring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31411-CB33-46DD-B302-9B00A3ECC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• Induction for a new starter. </a:t>
            </a:r>
          </a:p>
          <a:p>
            <a:pPr marL="0" indent="0">
              <a:buNone/>
            </a:pPr>
            <a:r>
              <a:rPr lang="en-GB" dirty="0"/>
              <a:t>• Individuals working towards promotion. </a:t>
            </a:r>
          </a:p>
          <a:p>
            <a:pPr marL="0" indent="0">
              <a:buNone/>
            </a:pPr>
            <a:r>
              <a:rPr lang="en-GB" dirty="0"/>
              <a:t>• Staff who have changed roles in the department or across the organisation. </a:t>
            </a:r>
          </a:p>
          <a:p>
            <a:pPr marL="0" indent="0">
              <a:buNone/>
            </a:pPr>
            <a:r>
              <a:rPr lang="en-GB" dirty="0"/>
              <a:t>• Changes to job roles for example following a restructure. </a:t>
            </a:r>
          </a:p>
          <a:p>
            <a:pPr marL="0" indent="0">
              <a:buNone/>
            </a:pPr>
            <a:r>
              <a:rPr lang="en-GB" dirty="0"/>
              <a:t>• Continuous Professional Development (CPD).</a:t>
            </a:r>
          </a:p>
        </p:txBody>
      </p:sp>
    </p:spTree>
    <p:extLst>
      <p:ext uri="{BB962C8B-B14F-4D97-AF65-F5344CB8AC3E}">
        <p14:creationId xmlns:p14="http://schemas.microsoft.com/office/powerpoint/2010/main" val="74291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9EA3-75C7-4853-8F3B-F9EFC977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F678-6EA9-4E78-A831-FF745A136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What is a Mentor? A mentor is defined in the Oxford Dictionary as an “experienced and trusted adviser”. : • Listen </a:t>
            </a:r>
          </a:p>
          <a:p>
            <a:r>
              <a:rPr lang="en-GB" dirty="0"/>
              <a:t>• Ask questions to help develop your and the mentee’s understanding of a situation or problem </a:t>
            </a:r>
          </a:p>
          <a:p>
            <a:pPr marL="0" indent="0">
              <a:buNone/>
            </a:pPr>
            <a:r>
              <a:rPr lang="en-GB" dirty="0"/>
              <a:t>• Provide information and knowledge and share informal networks • Provide advice on career development </a:t>
            </a:r>
          </a:p>
          <a:p>
            <a:pPr marL="0" indent="0">
              <a:buNone/>
            </a:pPr>
            <a:r>
              <a:rPr lang="en-GB" dirty="0"/>
              <a:t>• Offer different perspectives </a:t>
            </a:r>
          </a:p>
          <a:p>
            <a:pPr marL="0" indent="0">
              <a:buNone/>
            </a:pPr>
            <a:r>
              <a:rPr lang="en-GB" dirty="0"/>
              <a:t>• Provide support and encouragement </a:t>
            </a:r>
          </a:p>
          <a:p>
            <a:pPr marL="0" indent="0">
              <a:buNone/>
            </a:pPr>
            <a:r>
              <a:rPr lang="en-GB" dirty="0"/>
              <a:t>• Provide an insight into your work and career </a:t>
            </a:r>
          </a:p>
          <a:p>
            <a:pPr marL="0" indent="0">
              <a:buNone/>
            </a:pPr>
            <a:r>
              <a:rPr lang="en-GB" dirty="0"/>
              <a:t>• Offer guidance and advice in regards to qualifications </a:t>
            </a:r>
          </a:p>
          <a:p>
            <a:pPr marL="0" indent="0">
              <a:buNone/>
            </a:pPr>
            <a:r>
              <a:rPr lang="en-GB" dirty="0"/>
              <a:t>• Be a sounding board </a:t>
            </a:r>
          </a:p>
          <a:p>
            <a:pPr marL="0" indent="0">
              <a:buNone/>
            </a:pPr>
            <a:r>
              <a:rPr lang="en-GB" dirty="0"/>
              <a:t>• Be a critical friend • Encourage self reflection • Help mentees identify areas for development </a:t>
            </a:r>
          </a:p>
        </p:txBody>
      </p:sp>
    </p:spTree>
    <p:extLst>
      <p:ext uri="{BB962C8B-B14F-4D97-AF65-F5344CB8AC3E}">
        <p14:creationId xmlns:p14="http://schemas.microsoft.com/office/powerpoint/2010/main" val="424413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543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Office Theme</vt:lpstr>
      <vt:lpstr>Mentoring</vt:lpstr>
      <vt:lpstr>PowerPoint Presentation</vt:lpstr>
      <vt:lpstr>PowerPoint Presentation</vt:lpstr>
      <vt:lpstr>PowerPoint Presentation</vt:lpstr>
      <vt:lpstr>PowerPoint Presentation</vt:lpstr>
      <vt:lpstr>Definition</vt:lpstr>
      <vt:lpstr>PowerPoint Presentation</vt:lpstr>
      <vt:lpstr>When to use Mentoring  </vt:lpstr>
      <vt:lpstr>PowerPoint Presentation</vt:lpstr>
      <vt:lpstr>Example Career Sidelines</vt:lpstr>
      <vt:lpstr>PowerPoint Presentation</vt:lpstr>
      <vt:lpstr>Why Mentoring?   </vt:lpstr>
      <vt:lpstr>The benefits of Mentoring</vt:lpstr>
      <vt:lpstr>For Mentor</vt:lpstr>
      <vt:lpstr>Mentee</vt:lpstr>
      <vt:lpstr>For the Organisation= HIGH PERFORMANCE CULTURE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Mentoring</dc:title>
  <dc:creator>Mervin sookun</dc:creator>
  <cp:lastModifiedBy>Mervin sookun</cp:lastModifiedBy>
  <cp:revision>2</cp:revision>
  <dcterms:created xsi:type="dcterms:W3CDTF">2020-10-08T08:58:41Z</dcterms:created>
  <dcterms:modified xsi:type="dcterms:W3CDTF">2020-10-08T13:23:13Z</dcterms:modified>
</cp:coreProperties>
</file>