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2"/>
  </p:notesMasterIdLst>
  <p:sldIdLst>
    <p:sldId id="256" r:id="rId2"/>
    <p:sldId id="329" r:id="rId3"/>
    <p:sldId id="314" r:id="rId4"/>
    <p:sldId id="327" r:id="rId5"/>
    <p:sldId id="340" r:id="rId6"/>
    <p:sldId id="331" r:id="rId7"/>
    <p:sldId id="332" r:id="rId8"/>
    <p:sldId id="334" r:id="rId9"/>
    <p:sldId id="341" r:id="rId10"/>
    <p:sldId id="337" r:id="rId11"/>
    <p:sldId id="339" r:id="rId12"/>
    <p:sldId id="257" r:id="rId13"/>
    <p:sldId id="258" r:id="rId14"/>
    <p:sldId id="350" r:id="rId15"/>
    <p:sldId id="345" r:id="rId16"/>
    <p:sldId id="336" r:id="rId17"/>
    <p:sldId id="344" r:id="rId18"/>
    <p:sldId id="310" r:id="rId19"/>
    <p:sldId id="346" r:id="rId20"/>
    <p:sldId id="35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92" d="100"/>
          <a:sy n="92" d="100"/>
        </p:scale>
        <p:origin x="1042" y="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A7E3C9-A3F1-416B-9C6B-65B4DD2384AC}"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48379CB7-7437-4B40-BA4F-2CD2933045D0}">
      <dgm:prSet/>
      <dgm:spPr/>
      <dgm:t>
        <a:bodyPr/>
        <a:lstStyle/>
        <a:p>
          <a:r>
            <a:rPr lang="en-US" dirty="0"/>
            <a:t>By</a:t>
          </a:r>
        </a:p>
      </dgm:t>
    </dgm:pt>
    <dgm:pt modelId="{ECF13BD0-DEF1-47C5-920C-AC173D427C3D}" type="parTrans" cxnId="{58FED74A-8E82-4533-931F-A63E3DE1031B}">
      <dgm:prSet/>
      <dgm:spPr/>
      <dgm:t>
        <a:bodyPr/>
        <a:lstStyle/>
        <a:p>
          <a:endParaRPr lang="en-US"/>
        </a:p>
      </dgm:t>
    </dgm:pt>
    <dgm:pt modelId="{E55B1613-A955-4862-8D49-CD913C73C3A2}" type="sibTrans" cxnId="{58FED74A-8E82-4533-931F-A63E3DE1031B}">
      <dgm:prSet/>
      <dgm:spPr/>
      <dgm:t>
        <a:bodyPr/>
        <a:lstStyle/>
        <a:p>
          <a:endParaRPr lang="en-US"/>
        </a:p>
      </dgm:t>
    </dgm:pt>
    <dgm:pt modelId="{825F3B22-6FBB-4F2C-8228-D07F199BCEAB}">
      <dgm:prSet/>
      <dgm:spPr/>
      <dgm:t>
        <a:bodyPr/>
        <a:lstStyle/>
        <a:p>
          <a:r>
            <a:rPr lang="en-US" dirty="0"/>
            <a:t>the end of the session you will be able to:</a:t>
          </a:r>
        </a:p>
      </dgm:t>
    </dgm:pt>
    <dgm:pt modelId="{65033D2F-B2A3-4C93-87AA-80F9E2026713}" type="parTrans" cxnId="{E29D2E5A-8657-4008-BA07-C01A16C9D1D5}">
      <dgm:prSet/>
      <dgm:spPr/>
      <dgm:t>
        <a:bodyPr/>
        <a:lstStyle/>
        <a:p>
          <a:endParaRPr lang="en-US"/>
        </a:p>
      </dgm:t>
    </dgm:pt>
    <dgm:pt modelId="{E36F503C-9ABB-41AE-81DA-5700C1F6DB06}" type="sibTrans" cxnId="{E29D2E5A-8657-4008-BA07-C01A16C9D1D5}">
      <dgm:prSet/>
      <dgm:spPr/>
      <dgm:t>
        <a:bodyPr/>
        <a:lstStyle/>
        <a:p>
          <a:endParaRPr lang="en-US"/>
        </a:p>
      </dgm:t>
    </dgm:pt>
    <dgm:pt modelId="{3D67A1E3-052C-4667-BAF4-1BBC1C1316C0}">
      <dgm:prSet/>
      <dgm:spPr/>
      <dgm:t>
        <a:bodyPr/>
        <a:lstStyle/>
        <a:p>
          <a:r>
            <a:rPr lang="en-US" dirty="0"/>
            <a:t>Describe</a:t>
          </a:r>
        </a:p>
      </dgm:t>
    </dgm:pt>
    <dgm:pt modelId="{FD25D9D8-767A-4E20-B50D-03017C019E7B}" type="parTrans" cxnId="{FA3CD194-B995-4602-B587-4E441F137CC6}">
      <dgm:prSet/>
      <dgm:spPr/>
      <dgm:t>
        <a:bodyPr/>
        <a:lstStyle/>
        <a:p>
          <a:endParaRPr lang="en-US"/>
        </a:p>
      </dgm:t>
    </dgm:pt>
    <dgm:pt modelId="{5C1244C6-D27C-41D7-ABF2-F602AB68152F}" type="sibTrans" cxnId="{FA3CD194-B995-4602-B587-4E441F137CC6}">
      <dgm:prSet/>
      <dgm:spPr/>
      <dgm:t>
        <a:bodyPr/>
        <a:lstStyle/>
        <a:p>
          <a:endParaRPr lang="en-US"/>
        </a:p>
      </dgm:t>
    </dgm:pt>
    <dgm:pt modelId="{572601B8-CC45-40D6-8A3C-59F6C1016EB0}">
      <dgm:prSet/>
      <dgm:spPr/>
      <dgm:t>
        <a:bodyPr/>
        <a:lstStyle/>
        <a:p>
          <a:r>
            <a:rPr lang="en-US" dirty="0"/>
            <a:t>the suitability of topics for a research project</a:t>
          </a:r>
        </a:p>
        <a:p>
          <a:endParaRPr lang="en-US" dirty="0"/>
        </a:p>
      </dgm:t>
    </dgm:pt>
    <dgm:pt modelId="{902219BC-22F7-4A93-86CB-2E7E068C9488}" type="parTrans" cxnId="{090CA96A-7703-4588-8F21-C7E8C71901BF}">
      <dgm:prSet/>
      <dgm:spPr/>
      <dgm:t>
        <a:bodyPr/>
        <a:lstStyle/>
        <a:p>
          <a:endParaRPr lang="en-US"/>
        </a:p>
      </dgm:t>
    </dgm:pt>
    <dgm:pt modelId="{1684A027-FB1C-48F2-B59E-43B306C7FF63}" type="sibTrans" cxnId="{090CA96A-7703-4588-8F21-C7E8C71901BF}">
      <dgm:prSet/>
      <dgm:spPr/>
      <dgm:t>
        <a:bodyPr/>
        <a:lstStyle/>
        <a:p>
          <a:endParaRPr lang="en-US"/>
        </a:p>
      </dgm:t>
    </dgm:pt>
    <dgm:pt modelId="{4222E180-3437-40AE-A157-590EC73EC66A}">
      <dgm:prSet/>
      <dgm:spPr/>
      <dgm:t>
        <a:bodyPr/>
        <a:lstStyle/>
        <a:p>
          <a:r>
            <a:rPr lang="en-US" dirty="0"/>
            <a:t>Outline  how to structure a literature review  </a:t>
          </a:r>
        </a:p>
      </dgm:t>
    </dgm:pt>
    <dgm:pt modelId="{D3FD8A49-6446-4DAA-B6D9-B473CC63C5DA}" type="parTrans" cxnId="{3D69B030-A3D5-4B34-BE5A-4D3513C3DDFA}">
      <dgm:prSet/>
      <dgm:spPr/>
      <dgm:t>
        <a:bodyPr/>
        <a:lstStyle/>
        <a:p>
          <a:endParaRPr lang="en-US"/>
        </a:p>
      </dgm:t>
    </dgm:pt>
    <dgm:pt modelId="{0B31EC4D-29CE-40D7-BEB8-D084BAEFEB71}" type="sibTrans" cxnId="{3D69B030-A3D5-4B34-BE5A-4D3513C3DDFA}">
      <dgm:prSet/>
      <dgm:spPr/>
      <dgm:t>
        <a:bodyPr/>
        <a:lstStyle/>
        <a:p>
          <a:endParaRPr lang="en-US"/>
        </a:p>
      </dgm:t>
    </dgm:pt>
    <dgm:pt modelId="{F7E7D8AC-A46F-497B-A723-E0FB083CC41A}" type="pres">
      <dgm:prSet presAssocID="{E5A7E3C9-A3F1-416B-9C6B-65B4DD2384AC}" presName="vert0" presStyleCnt="0">
        <dgm:presLayoutVars>
          <dgm:dir/>
          <dgm:animOne val="branch"/>
          <dgm:animLvl val="lvl"/>
        </dgm:presLayoutVars>
      </dgm:prSet>
      <dgm:spPr/>
    </dgm:pt>
    <dgm:pt modelId="{FA3558DC-917D-42C6-9C73-5F60EB89AFF8}" type="pres">
      <dgm:prSet presAssocID="{48379CB7-7437-4B40-BA4F-2CD2933045D0}" presName="thickLine" presStyleLbl="alignNode1" presStyleIdx="0" presStyleCnt="3"/>
      <dgm:spPr/>
    </dgm:pt>
    <dgm:pt modelId="{8A9A7699-185C-4269-95A0-6AF77E363922}" type="pres">
      <dgm:prSet presAssocID="{48379CB7-7437-4B40-BA4F-2CD2933045D0}" presName="horz1" presStyleCnt="0"/>
      <dgm:spPr/>
    </dgm:pt>
    <dgm:pt modelId="{36930A53-7B6B-4AA9-8B1C-0FEFD642C857}" type="pres">
      <dgm:prSet presAssocID="{48379CB7-7437-4B40-BA4F-2CD2933045D0}" presName="tx1" presStyleLbl="revTx" presStyleIdx="0" presStyleCnt="5"/>
      <dgm:spPr/>
    </dgm:pt>
    <dgm:pt modelId="{D4C6CE37-36BD-468C-906D-661541DA48C9}" type="pres">
      <dgm:prSet presAssocID="{48379CB7-7437-4B40-BA4F-2CD2933045D0}" presName="vert1" presStyleCnt="0"/>
      <dgm:spPr/>
    </dgm:pt>
    <dgm:pt modelId="{BE02BBA5-7B6E-4413-8ABB-6074094B6B67}" type="pres">
      <dgm:prSet presAssocID="{825F3B22-6FBB-4F2C-8228-D07F199BCEAB}" presName="vertSpace2a" presStyleCnt="0"/>
      <dgm:spPr/>
    </dgm:pt>
    <dgm:pt modelId="{4F48E3EE-3AAC-4654-AA1B-4D630A934DB0}" type="pres">
      <dgm:prSet presAssocID="{825F3B22-6FBB-4F2C-8228-D07F199BCEAB}" presName="horz2" presStyleCnt="0"/>
      <dgm:spPr/>
    </dgm:pt>
    <dgm:pt modelId="{5597E420-B815-4E96-B9E3-E42669585F0A}" type="pres">
      <dgm:prSet presAssocID="{825F3B22-6FBB-4F2C-8228-D07F199BCEAB}" presName="horzSpace2" presStyleCnt="0"/>
      <dgm:spPr/>
    </dgm:pt>
    <dgm:pt modelId="{7DC4473D-7DA9-4573-8528-A22656A46CCF}" type="pres">
      <dgm:prSet presAssocID="{825F3B22-6FBB-4F2C-8228-D07F199BCEAB}" presName="tx2" presStyleLbl="revTx" presStyleIdx="1" presStyleCnt="5"/>
      <dgm:spPr/>
    </dgm:pt>
    <dgm:pt modelId="{AEFB4E60-7EC6-4100-B474-E4991C3374BA}" type="pres">
      <dgm:prSet presAssocID="{825F3B22-6FBB-4F2C-8228-D07F199BCEAB}" presName="vert2" presStyleCnt="0"/>
      <dgm:spPr/>
    </dgm:pt>
    <dgm:pt modelId="{B5E832CE-80A3-472C-99F4-CE636251C357}" type="pres">
      <dgm:prSet presAssocID="{825F3B22-6FBB-4F2C-8228-D07F199BCEAB}" presName="thinLine2b" presStyleLbl="callout" presStyleIdx="0" presStyleCnt="2"/>
      <dgm:spPr/>
    </dgm:pt>
    <dgm:pt modelId="{BD111260-41FD-4A59-BCE6-EA378D1968C7}" type="pres">
      <dgm:prSet presAssocID="{825F3B22-6FBB-4F2C-8228-D07F199BCEAB}" presName="vertSpace2b" presStyleCnt="0"/>
      <dgm:spPr/>
    </dgm:pt>
    <dgm:pt modelId="{93238A37-B83D-49AD-A46E-49294C8F8AA7}" type="pres">
      <dgm:prSet presAssocID="{3D67A1E3-052C-4667-BAF4-1BBC1C1316C0}" presName="thickLine" presStyleLbl="alignNode1" presStyleIdx="1" presStyleCnt="3"/>
      <dgm:spPr/>
    </dgm:pt>
    <dgm:pt modelId="{B1912F11-C8B1-4CDD-A01A-93E994DE5440}" type="pres">
      <dgm:prSet presAssocID="{3D67A1E3-052C-4667-BAF4-1BBC1C1316C0}" presName="horz1" presStyleCnt="0"/>
      <dgm:spPr/>
    </dgm:pt>
    <dgm:pt modelId="{ED10E98C-7602-4C91-9D89-9A88DD3645F3}" type="pres">
      <dgm:prSet presAssocID="{3D67A1E3-052C-4667-BAF4-1BBC1C1316C0}" presName="tx1" presStyleLbl="revTx" presStyleIdx="2" presStyleCnt="5"/>
      <dgm:spPr/>
    </dgm:pt>
    <dgm:pt modelId="{E0D80268-EE68-4686-9257-1FD9D0A6BACC}" type="pres">
      <dgm:prSet presAssocID="{3D67A1E3-052C-4667-BAF4-1BBC1C1316C0}" presName="vert1" presStyleCnt="0"/>
      <dgm:spPr/>
    </dgm:pt>
    <dgm:pt modelId="{9D14BD3B-C5ED-4933-9004-2EE802FDD390}" type="pres">
      <dgm:prSet presAssocID="{572601B8-CC45-40D6-8A3C-59F6C1016EB0}" presName="vertSpace2a" presStyleCnt="0"/>
      <dgm:spPr/>
    </dgm:pt>
    <dgm:pt modelId="{16A09C24-28B1-4E25-ADA5-DB4428CB54C2}" type="pres">
      <dgm:prSet presAssocID="{572601B8-CC45-40D6-8A3C-59F6C1016EB0}" presName="horz2" presStyleCnt="0"/>
      <dgm:spPr/>
    </dgm:pt>
    <dgm:pt modelId="{D6301523-DAF1-422F-90D3-DE6F868FC9F0}" type="pres">
      <dgm:prSet presAssocID="{572601B8-CC45-40D6-8A3C-59F6C1016EB0}" presName="horzSpace2" presStyleCnt="0"/>
      <dgm:spPr/>
    </dgm:pt>
    <dgm:pt modelId="{508F958B-65AB-4A64-AEDE-0FED810D61EB}" type="pres">
      <dgm:prSet presAssocID="{572601B8-CC45-40D6-8A3C-59F6C1016EB0}" presName="tx2" presStyleLbl="revTx" presStyleIdx="3" presStyleCnt="5"/>
      <dgm:spPr/>
    </dgm:pt>
    <dgm:pt modelId="{83B67435-6E97-4356-AC7D-EAC1F42179CA}" type="pres">
      <dgm:prSet presAssocID="{572601B8-CC45-40D6-8A3C-59F6C1016EB0}" presName="vert2" presStyleCnt="0"/>
      <dgm:spPr/>
    </dgm:pt>
    <dgm:pt modelId="{F100B9BF-770B-4845-B626-4E947FE79D9A}" type="pres">
      <dgm:prSet presAssocID="{572601B8-CC45-40D6-8A3C-59F6C1016EB0}" presName="thinLine2b" presStyleLbl="callout" presStyleIdx="1" presStyleCnt="2"/>
      <dgm:spPr/>
    </dgm:pt>
    <dgm:pt modelId="{B01009E7-C1A7-4C6B-8D72-C74B92EF9A79}" type="pres">
      <dgm:prSet presAssocID="{572601B8-CC45-40D6-8A3C-59F6C1016EB0}" presName="vertSpace2b" presStyleCnt="0"/>
      <dgm:spPr/>
    </dgm:pt>
    <dgm:pt modelId="{09A6214A-5176-4D25-A46B-725895CEB0D5}" type="pres">
      <dgm:prSet presAssocID="{4222E180-3437-40AE-A157-590EC73EC66A}" presName="thickLine" presStyleLbl="alignNode1" presStyleIdx="2" presStyleCnt="3"/>
      <dgm:spPr/>
    </dgm:pt>
    <dgm:pt modelId="{DD74DE7F-9B11-4FAA-BBE8-1EE708C13143}" type="pres">
      <dgm:prSet presAssocID="{4222E180-3437-40AE-A157-590EC73EC66A}" presName="horz1" presStyleCnt="0"/>
      <dgm:spPr/>
    </dgm:pt>
    <dgm:pt modelId="{9C608A71-AE3E-4D7C-BE4D-A27319149D51}" type="pres">
      <dgm:prSet presAssocID="{4222E180-3437-40AE-A157-590EC73EC66A}" presName="tx1" presStyleLbl="revTx" presStyleIdx="4" presStyleCnt="5" custScaleX="500000"/>
      <dgm:spPr/>
    </dgm:pt>
    <dgm:pt modelId="{DBE0D320-2CC4-45D3-A488-F8E82EFF1712}" type="pres">
      <dgm:prSet presAssocID="{4222E180-3437-40AE-A157-590EC73EC66A}" presName="vert1" presStyleCnt="0"/>
      <dgm:spPr/>
    </dgm:pt>
  </dgm:ptLst>
  <dgm:cxnLst>
    <dgm:cxn modelId="{3D69B030-A3D5-4B34-BE5A-4D3513C3DDFA}" srcId="{E5A7E3C9-A3F1-416B-9C6B-65B4DD2384AC}" destId="{4222E180-3437-40AE-A157-590EC73EC66A}" srcOrd="2" destOrd="0" parTransId="{D3FD8A49-6446-4DAA-B6D9-B473CC63C5DA}" sibTransId="{0B31EC4D-29CE-40D7-BEB8-D084BAEFEB71}"/>
    <dgm:cxn modelId="{B3CC0764-1BC1-458D-A0E6-6F86D95BC1A8}" type="presOf" srcId="{572601B8-CC45-40D6-8A3C-59F6C1016EB0}" destId="{508F958B-65AB-4A64-AEDE-0FED810D61EB}" srcOrd="0" destOrd="0" presId="urn:microsoft.com/office/officeart/2008/layout/LinedList"/>
    <dgm:cxn modelId="{3F2A296A-9D68-4EF0-BFF0-8716DC781062}" type="presOf" srcId="{48379CB7-7437-4B40-BA4F-2CD2933045D0}" destId="{36930A53-7B6B-4AA9-8B1C-0FEFD642C857}" srcOrd="0" destOrd="0" presId="urn:microsoft.com/office/officeart/2008/layout/LinedList"/>
    <dgm:cxn modelId="{090CA96A-7703-4588-8F21-C7E8C71901BF}" srcId="{3D67A1E3-052C-4667-BAF4-1BBC1C1316C0}" destId="{572601B8-CC45-40D6-8A3C-59F6C1016EB0}" srcOrd="0" destOrd="0" parTransId="{902219BC-22F7-4A93-86CB-2E7E068C9488}" sibTransId="{1684A027-FB1C-48F2-B59E-43B306C7FF63}"/>
    <dgm:cxn modelId="{58FED74A-8E82-4533-931F-A63E3DE1031B}" srcId="{E5A7E3C9-A3F1-416B-9C6B-65B4DD2384AC}" destId="{48379CB7-7437-4B40-BA4F-2CD2933045D0}" srcOrd="0" destOrd="0" parTransId="{ECF13BD0-DEF1-47C5-920C-AC173D427C3D}" sibTransId="{E55B1613-A955-4862-8D49-CD913C73C3A2}"/>
    <dgm:cxn modelId="{D2868A54-881C-4849-8782-ABCA25AD63F5}" type="presOf" srcId="{3D67A1E3-052C-4667-BAF4-1BBC1C1316C0}" destId="{ED10E98C-7602-4C91-9D89-9A88DD3645F3}" srcOrd="0" destOrd="0" presId="urn:microsoft.com/office/officeart/2008/layout/LinedList"/>
    <dgm:cxn modelId="{6F34E374-749D-43D5-9517-0D87E673B75F}" type="presOf" srcId="{825F3B22-6FBB-4F2C-8228-D07F199BCEAB}" destId="{7DC4473D-7DA9-4573-8528-A22656A46CCF}" srcOrd="0" destOrd="0" presId="urn:microsoft.com/office/officeart/2008/layout/LinedList"/>
    <dgm:cxn modelId="{E29D2E5A-8657-4008-BA07-C01A16C9D1D5}" srcId="{48379CB7-7437-4B40-BA4F-2CD2933045D0}" destId="{825F3B22-6FBB-4F2C-8228-D07F199BCEAB}" srcOrd="0" destOrd="0" parTransId="{65033D2F-B2A3-4C93-87AA-80F9E2026713}" sibTransId="{E36F503C-9ABB-41AE-81DA-5700C1F6DB06}"/>
    <dgm:cxn modelId="{FA3CD194-B995-4602-B587-4E441F137CC6}" srcId="{E5A7E3C9-A3F1-416B-9C6B-65B4DD2384AC}" destId="{3D67A1E3-052C-4667-BAF4-1BBC1C1316C0}" srcOrd="1" destOrd="0" parTransId="{FD25D9D8-767A-4E20-B50D-03017C019E7B}" sibTransId="{5C1244C6-D27C-41D7-ABF2-F602AB68152F}"/>
    <dgm:cxn modelId="{4CB314F5-D5FB-4771-BB0D-839FBB068D64}" type="presOf" srcId="{E5A7E3C9-A3F1-416B-9C6B-65B4DD2384AC}" destId="{F7E7D8AC-A46F-497B-A723-E0FB083CC41A}" srcOrd="0" destOrd="0" presId="urn:microsoft.com/office/officeart/2008/layout/LinedList"/>
    <dgm:cxn modelId="{F2613BFB-F513-4CD2-89AF-4C373C7B1BF4}" type="presOf" srcId="{4222E180-3437-40AE-A157-590EC73EC66A}" destId="{9C608A71-AE3E-4D7C-BE4D-A27319149D51}" srcOrd="0" destOrd="0" presId="urn:microsoft.com/office/officeart/2008/layout/LinedList"/>
    <dgm:cxn modelId="{7915D78C-1708-4D8D-B2B6-7A817918E4D6}" type="presParOf" srcId="{F7E7D8AC-A46F-497B-A723-E0FB083CC41A}" destId="{FA3558DC-917D-42C6-9C73-5F60EB89AFF8}" srcOrd="0" destOrd="0" presId="urn:microsoft.com/office/officeart/2008/layout/LinedList"/>
    <dgm:cxn modelId="{C746764A-C939-474F-8816-F3EF5B12DD85}" type="presParOf" srcId="{F7E7D8AC-A46F-497B-A723-E0FB083CC41A}" destId="{8A9A7699-185C-4269-95A0-6AF77E363922}" srcOrd="1" destOrd="0" presId="urn:microsoft.com/office/officeart/2008/layout/LinedList"/>
    <dgm:cxn modelId="{4A25FF7E-2B3A-496B-8923-C50F2D35446B}" type="presParOf" srcId="{8A9A7699-185C-4269-95A0-6AF77E363922}" destId="{36930A53-7B6B-4AA9-8B1C-0FEFD642C857}" srcOrd="0" destOrd="0" presId="urn:microsoft.com/office/officeart/2008/layout/LinedList"/>
    <dgm:cxn modelId="{BAFF1BC9-1B2B-4772-AD00-AFB9A5EE620D}" type="presParOf" srcId="{8A9A7699-185C-4269-95A0-6AF77E363922}" destId="{D4C6CE37-36BD-468C-906D-661541DA48C9}" srcOrd="1" destOrd="0" presId="urn:microsoft.com/office/officeart/2008/layout/LinedList"/>
    <dgm:cxn modelId="{B368D683-480F-4E94-8F35-A7C44D764CE5}" type="presParOf" srcId="{D4C6CE37-36BD-468C-906D-661541DA48C9}" destId="{BE02BBA5-7B6E-4413-8ABB-6074094B6B67}" srcOrd="0" destOrd="0" presId="urn:microsoft.com/office/officeart/2008/layout/LinedList"/>
    <dgm:cxn modelId="{658A6E06-147B-4D02-890D-17C8002D85E9}" type="presParOf" srcId="{D4C6CE37-36BD-468C-906D-661541DA48C9}" destId="{4F48E3EE-3AAC-4654-AA1B-4D630A934DB0}" srcOrd="1" destOrd="0" presId="urn:microsoft.com/office/officeart/2008/layout/LinedList"/>
    <dgm:cxn modelId="{BB4D2A1F-FC5A-46B6-9ABB-B4F1FFD1A396}" type="presParOf" srcId="{4F48E3EE-3AAC-4654-AA1B-4D630A934DB0}" destId="{5597E420-B815-4E96-B9E3-E42669585F0A}" srcOrd="0" destOrd="0" presId="urn:microsoft.com/office/officeart/2008/layout/LinedList"/>
    <dgm:cxn modelId="{BF65A7A7-AF0F-408F-AACA-1676DD6D5C76}" type="presParOf" srcId="{4F48E3EE-3AAC-4654-AA1B-4D630A934DB0}" destId="{7DC4473D-7DA9-4573-8528-A22656A46CCF}" srcOrd="1" destOrd="0" presId="urn:microsoft.com/office/officeart/2008/layout/LinedList"/>
    <dgm:cxn modelId="{63EF0EC3-1F30-44F3-94A1-0924F6C74B62}" type="presParOf" srcId="{4F48E3EE-3AAC-4654-AA1B-4D630A934DB0}" destId="{AEFB4E60-7EC6-4100-B474-E4991C3374BA}" srcOrd="2" destOrd="0" presId="urn:microsoft.com/office/officeart/2008/layout/LinedList"/>
    <dgm:cxn modelId="{BC8CB34A-6E19-46F3-BE12-D70808730F44}" type="presParOf" srcId="{D4C6CE37-36BD-468C-906D-661541DA48C9}" destId="{B5E832CE-80A3-472C-99F4-CE636251C357}" srcOrd="2" destOrd="0" presId="urn:microsoft.com/office/officeart/2008/layout/LinedList"/>
    <dgm:cxn modelId="{74F45002-794F-4A95-A38D-76C3E7790A8E}" type="presParOf" srcId="{D4C6CE37-36BD-468C-906D-661541DA48C9}" destId="{BD111260-41FD-4A59-BCE6-EA378D1968C7}" srcOrd="3" destOrd="0" presId="urn:microsoft.com/office/officeart/2008/layout/LinedList"/>
    <dgm:cxn modelId="{5C9EF3C2-F9BE-40CE-AAB2-EEC31EB1E627}" type="presParOf" srcId="{F7E7D8AC-A46F-497B-A723-E0FB083CC41A}" destId="{93238A37-B83D-49AD-A46E-49294C8F8AA7}" srcOrd="2" destOrd="0" presId="urn:microsoft.com/office/officeart/2008/layout/LinedList"/>
    <dgm:cxn modelId="{28D976A1-E55D-4EAD-A7DF-3333B3A9AE9A}" type="presParOf" srcId="{F7E7D8AC-A46F-497B-A723-E0FB083CC41A}" destId="{B1912F11-C8B1-4CDD-A01A-93E994DE5440}" srcOrd="3" destOrd="0" presId="urn:microsoft.com/office/officeart/2008/layout/LinedList"/>
    <dgm:cxn modelId="{2F11EB4D-5699-4A0B-9200-74AF14CFE221}" type="presParOf" srcId="{B1912F11-C8B1-4CDD-A01A-93E994DE5440}" destId="{ED10E98C-7602-4C91-9D89-9A88DD3645F3}" srcOrd="0" destOrd="0" presId="urn:microsoft.com/office/officeart/2008/layout/LinedList"/>
    <dgm:cxn modelId="{46326317-5BC7-464A-A087-A9E4F5AD9BEE}" type="presParOf" srcId="{B1912F11-C8B1-4CDD-A01A-93E994DE5440}" destId="{E0D80268-EE68-4686-9257-1FD9D0A6BACC}" srcOrd="1" destOrd="0" presId="urn:microsoft.com/office/officeart/2008/layout/LinedList"/>
    <dgm:cxn modelId="{94DFF71C-5786-4126-9591-8909E52A60AF}" type="presParOf" srcId="{E0D80268-EE68-4686-9257-1FD9D0A6BACC}" destId="{9D14BD3B-C5ED-4933-9004-2EE802FDD390}" srcOrd="0" destOrd="0" presId="urn:microsoft.com/office/officeart/2008/layout/LinedList"/>
    <dgm:cxn modelId="{A81D894D-68BF-4701-A638-0EE1D2B132B6}" type="presParOf" srcId="{E0D80268-EE68-4686-9257-1FD9D0A6BACC}" destId="{16A09C24-28B1-4E25-ADA5-DB4428CB54C2}" srcOrd="1" destOrd="0" presId="urn:microsoft.com/office/officeart/2008/layout/LinedList"/>
    <dgm:cxn modelId="{D3359D04-1ADE-4D9D-BE00-253665FE8602}" type="presParOf" srcId="{16A09C24-28B1-4E25-ADA5-DB4428CB54C2}" destId="{D6301523-DAF1-422F-90D3-DE6F868FC9F0}" srcOrd="0" destOrd="0" presId="urn:microsoft.com/office/officeart/2008/layout/LinedList"/>
    <dgm:cxn modelId="{D80328B4-5709-4BA8-9AC8-9130F38EEBB0}" type="presParOf" srcId="{16A09C24-28B1-4E25-ADA5-DB4428CB54C2}" destId="{508F958B-65AB-4A64-AEDE-0FED810D61EB}" srcOrd="1" destOrd="0" presId="urn:microsoft.com/office/officeart/2008/layout/LinedList"/>
    <dgm:cxn modelId="{F9E925B1-1685-4398-A3D9-D02C25CB4054}" type="presParOf" srcId="{16A09C24-28B1-4E25-ADA5-DB4428CB54C2}" destId="{83B67435-6E97-4356-AC7D-EAC1F42179CA}" srcOrd="2" destOrd="0" presId="urn:microsoft.com/office/officeart/2008/layout/LinedList"/>
    <dgm:cxn modelId="{8D9DE805-25AD-4A5E-8512-8C4593747AE8}" type="presParOf" srcId="{E0D80268-EE68-4686-9257-1FD9D0A6BACC}" destId="{F100B9BF-770B-4845-B626-4E947FE79D9A}" srcOrd="2" destOrd="0" presId="urn:microsoft.com/office/officeart/2008/layout/LinedList"/>
    <dgm:cxn modelId="{40B97347-C5D8-40F9-8A35-5FB04DBC3634}" type="presParOf" srcId="{E0D80268-EE68-4686-9257-1FD9D0A6BACC}" destId="{B01009E7-C1A7-4C6B-8D72-C74B92EF9A79}" srcOrd="3" destOrd="0" presId="urn:microsoft.com/office/officeart/2008/layout/LinedList"/>
    <dgm:cxn modelId="{A14A0D63-29AA-4A30-8787-BAED984D63CD}" type="presParOf" srcId="{F7E7D8AC-A46F-497B-A723-E0FB083CC41A}" destId="{09A6214A-5176-4D25-A46B-725895CEB0D5}" srcOrd="4" destOrd="0" presId="urn:microsoft.com/office/officeart/2008/layout/LinedList"/>
    <dgm:cxn modelId="{EA65880D-4DC3-46D6-85E2-24818E68AC8F}" type="presParOf" srcId="{F7E7D8AC-A46F-497B-A723-E0FB083CC41A}" destId="{DD74DE7F-9B11-4FAA-BBE8-1EE708C13143}" srcOrd="5" destOrd="0" presId="urn:microsoft.com/office/officeart/2008/layout/LinedList"/>
    <dgm:cxn modelId="{CD2114F1-C8F1-4B48-B7DD-802A2930DFA5}" type="presParOf" srcId="{DD74DE7F-9B11-4FAA-BBE8-1EE708C13143}" destId="{9C608A71-AE3E-4D7C-BE4D-A27319149D51}" srcOrd="0" destOrd="0" presId="urn:microsoft.com/office/officeart/2008/layout/LinedList"/>
    <dgm:cxn modelId="{A98B2569-BFAC-4EF9-BEE7-825997F70911}" type="presParOf" srcId="{DD74DE7F-9B11-4FAA-BBE8-1EE708C13143}" destId="{DBE0D320-2CC4-45D3-A488-F8E82EFF171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526916-2962-4354-9145-C4AE5A3FDB13}" type="doc">
      <dgm:prSet loTypeId="urn:microsoft.com/office/officeart/2005/8/layout/hierarchy3" loCatId="hierarchy" qsTypeId="urn:microsoft.com/office/officeart/2005/8/quickstyle/simple1" qsCatId="simple" csTypeId="urn:microsoft.com/office/officeart/2005/8/colors/colorful2" csCatId="colorful" phldr="1"/>
      <dgm:spPr/>
      <dgm:t>
        <a:bodyPr/>
        <a:lstStyle/>
        <a:p>
          <a:endParaRPr lang="en-US"/>
        </a:p>
      </dgm:t>
    </dgm:pt>
    <dgm:pt modelId="{FB4A5CF1-00A2-46D9-81E2-751A5B0D1ED9}">
      <dgm:prSet/>
      <dgm:spPr/>
      <dgm:t>
        <a:bodyPr/>
        <a:lstStyle/>
        <a:p>
          <a:r>
            <a:rPr lang="en-GB" dirty="0"/>
            <a:t>LO2 - critically evaluate qualitative and quantitative research methods</a:t>
          </a:r>
          <a:endParaRPr lang="en-US" dirty="0"/>
        </a:p>
      </dgm:t>
    </dgm:pt>
    <dgm:pt modelId="{F6464037-54B8-4814-861D-336A43D3203D}" type="parTrans" cxnId="{15316DDE-3E7A-4925-A56D-21ADE80FCD52}">
      <dgm:prSet/>
      <dgm:spPr/>
      <dgm:t>
        <a:bodyPr/>
        <a:lstStyle/>
        <a:p>
          <a:endParaRPr lang="en-US"/>
        </a:p>
      </dgm:t>
    </dgm:pt>
    <dgm:pt modelId="{48C05890-D9C2-48E3-A7D1-EAB79D88333E}" type="sibTrans" cxnId="{15316DDE-3E7A-4925-A56D-21ADE80FCD52}">
      <dgm:prSet/>
      <dgm:spPr/>
      <dgm:t>
        <a:bodyPr/>
        <a:lstStyle/>
        <a:p>
          <a:endParaRPr lang="en-US"/>
        </a:p>
      </dgm:t>
    </dgm:pt>
    <dgm:pt modelId="{D9BB4FEC-8BF5-4D3B-B97D-78CA26105C90}">
      <dgm:prSet/>
      <dgm:spPr/>
      <dgm:t>
        <a:bodyPr/>
        <a:lstStyle/>
        <a:p>
          <a:r>
            <a:rPr lang="en-GB" dirty="0"/>
            <a:t>LO3 – apply project management skills to an identified problem or challenge on the course</a:t>
          </a:r>
          <a:endParaRPr lang="en-US" dirty="0"/>
        </a:p>
      </dgm:t>
    </dgm:pt>
    <dgm:pt modelId="{23AD9CB9-713A-4C4C-9832-43ABBA28AF12}" type="parTrans" cxnId="{9FBE005E-C5A1-4BFB-9D0F-C7448A353578}">
      <dgm:prSet/>
      <dgm:spPr/>
    </dgm:pt>
    <dgm:pt modelId="{ED2B8BE2-75EE-4251-98BB-D47406611C08}" type="sibTrans" cxnId="{9FBE005E-C5A1-4BFB-9D0F-C7448A353578}">
      <dgm:prSet/>
      <dgm:spPr/>
    </dgm:pt>
    <dgm:pt modelId="{D8E37C82-C060-47C5-B04F-40156530A3B6}" type="pres">
      <dgm:prSet presAssocID="{A0526916-2962-4354-9145-C4AE5A3FDB13}" presName="diagram" presStyleCnt="0">
        <dgm:presLayoutVars>
          <dgm:chPref val="1"/>
          <dgm:dir/>
          <dgm:animOne val="branch"/>
          <dgm:animLvl val="lvl"/>
          <dgm:resizeHandles/>
        </dgm:presLayoutVars>
      </dgm:prSet>
      <dgm:spPr/>
    </dgm:pt>
    <dgm:pt modelId="{BC5A1CFF-13DD-4604-A10F-1D798D66341D}" type="pres">
      <dgm:prSet presAssocID="{FB4A5CF1-00A2-46D9-81E2-751A5B0D1ED9}" presName="root" presStyleCnt="0"/>
      <dgm:spPr/>
    </dgm:pt>
    <dgm:pt modelId="{EAF969DF-04B8-4CD4-89EF-1FD5BF05DBB7}" type="pres">
      <dgm:prSet presAssocID="{FB4A5CF1-00A2-46D9-81E2-751A5B0D1ED9}" presName="rootComposite" presStyleCnt="0"/>
      <dgm:spPr/>
    </dgm:pt>
    <dgm:pt modelId="{EDDA730B-7BD5-4F51-9378-391C8E0F27EA}" type="pres">
      <dgm:prSet presAssocID="{FB4A5CF1-00A2-46D9-81E2-751A5B0D1ED9}" presName="rootText" presStyleLbl="node1" presStyleIdx="0" presStyleCnt="2"/>
      <dgm:spPr/>
    </dgm:pt>
    <dgm:pt modelId="{77200541-6193-493B-8D85-0CD9FBD424FE}" type="pres">
      <dgm:prSet presAssocID="{FB4A5CF1-00A2-46D9-81E2-751A5B0D1ED9}" presName="rootConnector" presStyleLbl="node1" presStyleIdx="0" presStyleCnt="2"/>
      <dgm:spPr/>
    </dgm:pt>
    <dgm:pt modelId="{5F14642D-8CCB-4E6F-AE54-9349A99C2592}" type="pres">
      <dgm:prSet presAssocID="{FB4A5CF1-00A2-46D9-81E2-751A5B0D1ED9}" presName="childShape" presStyleCnt="0"/>
      <dgm:spPr/>
    </dgm:pt>
    <dgm:pt modelId="{9DC171BD-291D-4AF0-B94E-3273492CCE65}" type="pres">
      <dgm:prSet presAssocID="{D9BB4FEC-8BF5-4D3B-B97D-78CA26105C90}" presName="root" presStyleCnt="0"/>
      <dgm:spPr/>
    </dgm:pt>
    <dgm:pt modelId="{76D1B5B9-DB0E-47AF-AE3F-2E0CD3FF9B4B}" type="pres">
      <dgm:prSet presAssocID="{D9BB4FEC-8BF5-4D3B-B97D-78CA26105C90}" presName="rootComposite" presStyleCnt="0"/>
      <dgm:spPr/>
    </dgm:pt>
    <dgm:pt modelId="{114013F5-23A4-4636-A32F-BEA249538D2F}" type="pres">
      <dgm:prSet presAssocID="{D9BB4FEC-8BF5-4D3B-B97D-78CA26105C90}" presName="rootText" presStyleLbl="node1" presStyleIdx="1" presStyleCnt="2"/>
      <dgm:spPr/>
    </dgm:pt>
    <dgm:pt modelId="{16AF7578-AEF2-4FC4-B26A-268C6C3DCFEA}" type="pres">
      <dgm:prSet presAssocID="{D9BB4FEC-8BF5-4D3B-B97D-78CA26105C90}" presName="rootConnector" presStyleLbl="node1" presStyleIdx="1" presStyleCnt="2"/>
      <dgm:spPr/>
    </dgm:pt>
    <dgm:pt modelId="{C0278EAB-08A3-403E-8F01-DDAED18345D0}" type="pres">
      <dgm:prSet presAssocID="{D9BB4FEC-8BF5-4D3B-B97D-78CA26105C90}" presName="childShape" presStyleCnt="0"/>
      <dgm:spPr/>
    </dgm:pt>
  </dgm:ptLst>
  <dgm:cxnLst>
    <dgm:cxn modelId="{9FBE005E-C5A1-4BFB-9D0F-C7448A353578}" srcId="{A0526916-2962-4354-9145-C4AE5A3FDB13}" destId="{D9BB4FEC-8BF5-4D3B-B97D-78CA26105C90}" srcOrd="1" destOrd="0" parTransId="{23AD9CB9-713A-4C4C-9832-43ABBA28AF12}" sibTransId="{ED2B8BE2-75EE-4251-98BB-D47406611C08}"/>
    <dgm:cxn modelId="{B2E0AA50-EC79-43C5-BCE3-E5AA996966BA}" type="presOf" srcId="{D9BB4FEC-8BF5-4D3B-B97D-78CA26105C90}" destId="{16AF7578-AEF2-4FC4-B26A-268C6C3DCFEA}" srcOrd="1" destOrd="0" presId="urn:microsoft.com/office/officeart/2005/8/layout/hierarchy3"/>
    <dgm:cxn modelId="{ABDD1CB1-A8EF-453D-A436-3FF16FD77CB3}" type="presOf" srcId="{FB4A5CF1-00A2-46D9-81E2-751A5B0D1ED9}" destId="{77200541-6193-493B-8D85-0CD9FBD424FE}" srcOrd="1" destOrd="0" presId="urn:microsoft.com/office/officeart/2005/8/layout/hierarchy3"/>
    <dgm:cxn modelId="{07C7FBC7-4A7F-4AC0-B3BF-0072379A5333}" type="presOf" srcId="{A0526916-2962-4354-9145-C4AE5A3FDB13}" destId="{D8E37C82-C060-47C5-B04F-40156530A3B6}" srcOrd="0" destOrd="0" presId="urn:microsoft.com/office/officeart/2005/8/layout/hierarchy3"/>
    <dgm:cxn modelId="{15316DDE-3E7A-4925-A56D-21ADE80FCD52}" srcId="{A0526916-2962-4354-9145-C4AE5A3FDB13}" destId="{FB4A5CF1-00A2-46D9-81E2-751A5B0D1ED9}" srcOrd="0" destOrd="0" parTransId="{F6464037-54B8-4814-861D-336A43D3203D}" sibTransId="{48C05890-D9C2-48E3-A7D1-EAB79D88333E}"/>
    <dgm:cxn modelId="{8FB799E8-3299-4869-AE6F-5E2DA248DD2B}" type="presOf" srcId="{D9BB4FEC-8BF5-4D3B-B97D-78CA26105C90}" destId="{114013F5-23A4-4636-A32F-BEA249538D2F}" srcOrd="0" destOrd="0" presId="urn:microsoft.com/office/officeart/2005/8/layout/hierarchy3"/>
    <dgm:cxn modelId="{C65A00F1-F65F-4F34-BE27-49F262C79AA6}" type="presOf" srcId="{FB4A5CF1-00A2-46D9-81E2-751A5B0D1ED9}" destId="{EDDA730B-7BD5-4F51-9378-391C8E0F27EA}" srcOrd="0" destOrd="0" presId="urn:microsoft.com/office/officeart/2005/8/layout/hierarchy3"/>
    <dgm:cxn modelId="{3BE65798-54A1-44CF-B2B8-278B0BD7A8DA}" type="presParOf" srcId="{D8E37C82-C060-47C5-B04F-40156530A3B6}" destId="{BC5A1CFF-13DD-4604-A10F-1D798D66341D}" srcOrd="0" destOrd="0" presId="urn:microsoft.com/office/officeart/2005/8/layout/hierarchy3"/>
    <dgm:cxn modelId="{A1AA6D13-6750-4E29-821C-B7564AFB8E26}" type="presParOf" srcId="{BC5A1CFF-13DD-4604-A10F-1D798D66341D}" destId="{EAF969DF-04B8-4CD4-89EF-1FD5BF05DBB7}" srcOrd="0" destOrd="0" presId="urn:microsoft.com/office/officeart/2005/8/layout/hierarchy3"/>
    <dgm:cxn modelId="{9756FF4C-1718-4B32-A0CD-7C0B8F7B822F}" type="presParOf" srcId="{EAF969DF-04B8-4CD4-89EF-1FD5BF05DBB7}" destId="{EDDA730B-7BD5-4F51-9378-391C8E0F27EA}" srcOrd="0" destOrd="0" presId="urn:microsoft.com/office/officeart/2005/8/layout/hierarchy3"/>
    <dgm:cxn modelId="{0A872A48-E6EA-48C6-9A52-0AD7CD458FA8}" type="presParOf" srcId="{EAF969DF-04B8-4CD4-89EF-1FD5BF05DBB7}" destId="{77200541-6193-493B-8D85-0CD9FBD424FE}" srcOrd="1" destOrd="0" presId="urn:microsoft.com/office/officeart/2005/8/layout/hierarchy3"/>
    <dgm:cxn modelId="{C03DD41B-96DF-417A-B1D4-92B0E723B173}" type="presParOf" srcId="{BC5A1CFF-13DD-4604-A10F-1D798D66341D}" destId="{5F14642D-8CCB-4E6F-AE54-9349A99C2592}" srcOrd="1" destOrd="0" presId="urn:microsoft.com/office/officeart/2005/8/layout/hierarchy3"/>
    <dgm:cxn modelId="{76E4F046-A590-4AE4-93DD-723AB8999B02}" type="presParOf" srcId="{D8E37C82-C060-47C5-B04F-40156530A3B6}" destId="{9DC171BD-291D-4AF0-B94E-3273492CCE65}" srcOrd="1" destOrd="0" presId="urn:microsoft.com/office/officeart/2005/8/layout/hierarchy3"/>
    <dgm:cxn modelId="{BEA747B2-B72F-4EEC-B278-C2CB3B6CB61F}" type="presParOf" srcId="{9DC171BD-291D-4AF0-B94E-3273492CCE65}" destId="{76D1B5B9-DB0E-47AF-AE3F-2E0CD3FF9B4B}" srcOrd="0" destOrd="0" presId="urn:microsoft.com/office/officeart/2005/8/layout/hierarchy3"/>
    <dgm:cxn modelId="{BF03B236-E02C-4ECF-9414-F1A17379C312}" type="presParOf" srcId="{76D1B5B9-DB0E-47AF-AE3F-2E0CD3FF9B4B}" destId="{114013F5-23A4-4636-A32F-BEA249538D2F}" srcOrd="0" destOrd="0" presId="urn:microsoft.com/office/officeart/2005/8/layout/hierarchy3"/>
    <dgm:cxn modelId="{80B3F9B4-C45E-42DF-95CF-BC75C6289415}" type="presParOf" srcId="{76D1B5B9-DB0E-47AF-AE3F-2E0CD3FF9B4B}" destId="{16AF7578-AEF2-4FC4-B26A-268C6C3DCFEA}" srcOrd="1" destOrd="0" presId="urn:microsoft.com/office/officeart/2005/8/layout/hierarchy3"/>
    <dgm:cxn modelId="{07D05B7E-B686-44CC-B51F-72AF8C048754}" type="presParOf" srcId="{9DC171BD-291D-4AF0-B94E-3273492CCE65}" destId="{C0278EAB-08A3-403E-8F01-DDAED18345D0}"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E403B0-125D-44D2-B551-682A4E2B12C4}"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326699A3-1E2A-459A-B1E7-5D9703A706C7}">
      <dgm:prSe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GB" b="1" dirty="0"/>
            <a:t>Next steps</a:t>
          </a:r>
        </a:p>
        <a:p>
          <a:pPr marL="0" marR="0" lvl="0" indent="0" defTabSz="914400" eaLnBrk="1" fontAlgn="auto" latinLnBrk="0" hangingPunct="1">
            <a:lnSpc>
              <a:spcPct val="100000"/>
            </a:lnSpc>
            <a:spcBef>
              <a:spcPts val="0"/>
            </a:spcBef>
            <a:spcAft>
              <a:spcPts val="0"/>
            </a:spcAft>
            <a:buClrTx/>
            <a:buSzTx/>
            <a:buFontTx/>
            <a:buNone/>
            <a:tabLst/>
            <a:defRPr/>
          </a:pPr>
          <a:r>
            <a:rPr lang="en-US" b="0" dirty="0"/>
            <a:t>1. Pick 3 topics from today’s presentation that interest you</a:t>
          </a:r>
          <a:endParaRPr lang="en-GB" b="0" dirty="0"/>
        </a:p>
        <a:p>
          <a:pPr marL="0" marR="0" lvl="0" indent="0" defTabSz="914400" eaLnBrk="1" fontAlgn="auto" latinLnBrk="0" hangingPunct="1">
            <a:lnSpc>
              <a:spcPct val="100000"/>
            </a:lnSpc>
            <a:spcBef>
              <a:spcPts val="0"/>
            </a:spcBef>
            <a:spcAft>
              <a:spcPts val="0"/>
            </a:spcAft>
            <a:buClrTx/>
            <a:buSzTx/>
            <a:buFontTx/>
            <a:buNone/>
            <a:tabLst/>
            <a:defRPr/>
          </a:pPr>
          <a:endParaRPr lang="en-GB" b="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dgm:t>
    </dgm:pt>
    <dgm:pt modelId="{B88AE597-361B-4F95-99EA-F617B9C5D89E}" type="parTrans" cxnId="{103581D6-AE27-4667-985C-A9C7F6730547}">
      <dgm:prSet/>
      <dgm:spPr/>
      <dgm:t>
        <a:bodyPr/>
        <a:lstStyle/>
        <a:p>
          <a:endParaRPr lang="en-US"/>
        </a:p>
      </dgm:t>
    </dgm:pt>
    <dgm:pt modelId="{A99B2981-8B58-4F6F-88A8-DAFA6D124E3E}" type="sibTrans" cxnId="{103581D6-AE27-4667-985C-A9C7F6730547}">
      <dgm:prSet/>
      <dgm:spPr/>
      <dgm:t>
        <a:bodyPr/>
        <a:lstStyle/>
        <a:p>
          <a:endParaRPr lang="en-US"/>
        </a:p>
      </dgm:t>
    </dgm:pt>
    <dgm:pt modelId="{8BF11054-D2D2-430A-9CF0-D7ACFA0018E4}">
      <dgm:prSet/>
      <dgm:spPr/>
      <dgm:t>
        <a:bodyPr/>
        <a:lstStyle/>
        <a:p>
          <a:r>
            <a:rPr lang="en-GB" dirty="0"/>
            <a:t>2. Review current literature/research available on your chosen topics</a:t>
          </a:r>
          <a:endParaRPr lang="en-US" dirty="0"/>
        </a:p>
      </dgm:t>
    </dgm:pt>
    <dgm:pt modelId="{A5EBE430-9FEE-4DAC-A931-A47B7FD14963}" type="parTrans" cxnId="{B2133BEE-6AD4-452C-8951-31063C9E643F}">
      <dgm:prSet/>
      <dgm:spPr/>
      <dgm:t>
        <a:bodyPr/>
        <a:lstStyle/>
        <a:p>
          <a:endParaRPr lang="en-US"/>
        </a:p>
      </dgm:t>
    </dgm:pt>
    <dgm:pt modelId="{D6EF00A7-CB5D-4711-8994-E66FAD60D865}" type="sibTrans" cxnId="{B2133BEE-6AD4-452C-8951-31063C9E643F}">
      <dgm:prSet/>
      <dgm:spPr/>
      <dgm:t>
        <a:bodyPr/>
        <a:lstStyle/>
        <a:p>
          <a:endParaRPr lang="en-US"/>
        </a:p>
      </dgm:t>
    </dgm:pt>
    <dgm:pt modelId="{D1A8DCB2-1FF5-46B5-8CB3-7A6004C0224C}">
      <dgm:prSet/>
      <dgm:spPr/>
      <dgm:t>
        <a:bodyPr/>
        <a:lstStyle/>
        <a:p>
          <a:r>
            <a:rPr lang="en-GB" dirty="0"/>
            <a:t>3. Consider what topic from the 3 researched that you might take </a:t>
          </a:r>
          <a:r>
            <a:rPr lang="en-GB"/>
            <a:t>forward.</a:t>
          </a:r>
        </a:p>
        <a:p>
          <a:endParaRPr lang="en-GB" dirty="0"/>
        </a:p>
        <a:p>
          <a:r>
            <a:rPr lang="en-US" dirty="0"/>
            <a:t>4. Start to develop your project plan</a:t>
          </a:r>
        </a:p>
      </dgm:t>
    </dgm:pt>
    <dgm:pt modelId="{8C333C03-7A92-4903-87B2-9FFE849F11D1}" type="parTrans" cxnId="{12A9138D-2942-4C5B-A6A3-D2E20BD63286}">
      <dgm:prSet/>
      <dgm:spPr/>
      <dgm:t>
        <a:bodyPr/>
        <a:lstStyle/>
        <a:p>
          <a:endParaRPr lang="en-GB"/>
        </a:p>
      </dgm:t>
    </dgm:pt>
    <dgm:pt modelId="{114D19B7-72B4-46A1-8AB6-A2447CEFB861}" type="sibTrans" cxnId="{12A9138D-2942-4C5B-A6A3-D2E20BD63286}">
      <dgm:prSet/>
      <dgm:spPr/>
      <dgm:t>
        <a:bodyPr/>
        <a:lstStyle/>
        <a:p>
          <a:endParaRPr lang="en-GB"/>
        </a:p>
      </dgm:t>
    </dgm:pt>
    <dgm:pt modelId="{1FE8F99F-5695-4492-BB83-A8DC9040BD94}" type="pres">
      <dgm:prSet presAssocID="{ADE403B0-125D-44D2-B551-682A4E2B12C4}" presName="vert0" presStyleCnt="0">
        <dgm:presLayoutVars>
          <dgm:dir/>
          <dgm:animOne val="branch"/>
          <dgm:animLvl val="lvl"/>
        </dgm:presLayoutVars>
      </dgm:prSet>
      <dgm:spPr/>
    </dgm:pt>
    <dgm:pt modelId="{FE168CEE-B9DA-4121-9125-133B528445E8}" type="pres">
      <dgm:prSet presAssocID="{326699A3-1E2A-459A-B1E7-5D9703A706C7}" presName="thickLine" presStyleLbl="alignNode1" presStyleIdx="0" presStyleCnt="3"/>
      <dgm:spPr/>
    </dgm:pt>
    <dgm:pt modelId="{67D232C6-D6B9-4619-9AF0-098ABD7D5C56}" type="pres">
      <dgm:prSet presAssocID="{326699A3-1E2A-459A-B1E7-5D9703A706C7}" presName="horz1" presStyleCnt="0"/>
      <dgm:spPr/>
    </dgm:pt>
    <dgm:pt modelId="{4019F18B-4097-4533-AF67-F83F6DA464CA}" type="pres">
      <dgm:prSet presAssocID="{326699A3-1E2A-459A-B1E7-5D9703A706C7}" presName="tx1" presStyleLbl="revTx" presStyleIdx="0" presStyleCnt="3"/>
      <dgm:spPr/>
    </dgm:pt>
    <dgm:pt modelId="{FC7D0321-04C7-45DD-AA47-477D86359557}" type="pres">
      <dgm:prSet presAssocID="{326699A3-1E2A-459A-B1E7-5D9703A706C7}" presName="vert1" presStyleCnt="0"/>
      <dgm:spPr/>
    </dgm:pt>
    <dgm:pt modelId="{E9FE0E9D-0C7C-44E5-A532-64663231B8F7}" type="pres">
      <dgm:prSet presAssocID="{8BF11054-D2D2-430A-9CF0-D7ACFA0018E4}" presName="thickLine" presStyleLbl="alignNode1" presStyleIdx="1" presStyleCnt="3" custLinFactNeighborX="59" custLinFactNeighborY="-34171"/>
      <dgm:spPr/>
    </dgm:pt>
    <dgm:pt modelId="{E88AAD4D-874D-45A5-A4B1-DB818F2A61E4}" type="pres">
      <dgm:prSet presAssocID="{8BF11054-D2D2-430A-9CF0-D7ACFA0018E4}" presName="horz1" presStyleCnt="0"/>
      <dgm:spPr/>
    </dgm:pt>
    <dgm:pt modelId="{0BE938FB-9DEF-450A-B8A2-2AA2D8827F13}" type="pres">
      <dgm:prSet presAssocID="{8BF11054-D2D2-430A-9CF0-D7ACFA0018E4}" presName="tx1" presStyleLbl="revTx" presStyleIdx="1" presStyleCnt="3" custLinFactNeighborX="824" custLinFactNeighborY="-32483"/>
      <dgm:spPr/>
    </dgm:pt>
    <dgm:pt modelId="{AAB6D0F3-3A37-45B5-B397-56136C22554C}" type="pres">
      <dgm:prSet presAssocID="{8BF11054-D2D2-430A-9CF0-D7ACFA0018E4}" presName="vert1" presStyleCnt="0"/>
      <dgm:spPr/>
    </dgm:pt>
    <dgm:pt modelId="{7028E733-B27B-4E2B-A78B-F695189A4396}" type="pres">
      <dgm:prSet presAssocID="{D1A8DCB2-1FF5-46B5-8CB3-7A6004C0224C}" presName="thickLine" presStyleLbl="alignNode1" presStyleIdx="2" presStyleCnt="3"/>
      <dgm:spPr/>
    </dgm:pt>
    <dgm:pt modelId="{A0487E15-E7E6-4B27-B270-C847043DE018}" type="pres">
      <dgm:prSet presAssocID="{D1A8DCB2-1FF5-46B5-8CB3-7A6004C0224C}" presName="horz1" presStyleCnt="0"/>
      <dgm:spPr/>
    </dgm:pt>
    <dgm:pt modelId="{52B19466-7D0C-4FC7-913A-8F73FE7E5FE2}" type="pres">
      <dgm:prSet presAssocID="{D1A8DCB2-1FF5-46B5-8CB3-7A6004C0224C}" presName="tx1" presStyleLbl="revTx" presStyleIdx="2" presStyleCnt="3" custLinFactNeighborX="59" custLinFactNeighborY="-70192"/>
      <dgm:spPr/>
    </dgm:pt>
    <dgm:pt modelId="{A991F88C-9C1E-4C83-9908-924E64D2D305}" type="pres">
      <dgm:prSet presAssocID="{D1A8DCB2-1FF5-46B5-8CB3-7A6004C0224C}" presName="vert1" presStyleCnt="0"/>
      <dgm:spPr/>
    </dgm:pt>
  </dgm:ptLst>
  <dgm:cxnLst>
    <dgm:cxn modelId="{0B1B9938-C216-4B04-9113-9CCCE68CA150}" type="presOf" srcId="{326699A3-1E2A-459A-B1E7-5D9703A706C7}" destId="{4019F18B-4097-4533-AF67-F83F6DA464CA}" srcOrd="0" destOrd="0" presId="urn:microsoft.com/office/officeart/2008/layout/LinedList"/>
    <dgm:cxn modelId="{D9D40561-CB7A-446F-A954-36D3A6EAF621}" type="presOf" srcId="{ADE403B0-125D-44D2-B551-682A4E2B12C4}" destId="{1FE8F99F-5695-4492-BB83-A8DC9040BD94}" srcOrd="0" destOrd="0" presId="urn:microsoft.com/office/officeart/2008/layout/LinedList"/>
    <dgm:cxn modelId="{1F35E47E-7B75-41FD-B29F-3E92FBDDB627}" type="presOf" srcId="{D1A8DCB2-1FF5-46B5-8CB3-7A6004C0224C}" destId="{52B19466-7D0C-4FC7-913A-8F73FE7E5FE2}" srcOrd="0" destOrd="0" presId="urn:microsoft.com/office/officeart/2008/layout/LinedList"/>
    <dgm:cxn modelId="{12A9138D-2942-4C5B-A6A3-D2E20BD63286}" srcId="{ADE403B0-125D-44D2-B551-682A4E2B12C4}" destId="{D1A8DCB2-1FF5-46B5-8CB3-7A6004C0224C}" srcOrd="2" destOrd="0" parTransId="{8C333C03-7A92-4903-87B2-9FFE849F11D1}" sibTransId="{114D19B7-72B4-46A1-8AB6-A2447CEFB861}"/>
    <dgm:cxn modelId="{49EC039E-6578-47C4-B495-57B197173DC6}" type="presOf" srcId="{8BF11054-D2D2-430A-9CF0-D7ACFA0018E4}" destId="{0BE938FB-9DEF-450A-B8A2-2AA2D8827F13}" srcOrd="0" destOrd="0" presId="urn:microsoft.com/office/officeart/2008/layout/LinedList"/>
    <dgm:cxn modelId="{103581D6-AE27-4667-985C-A9C7F6730547}" srcId="{ADE403B0-125D-44D2-B551-682A4E2B12C4}" destId="{326699A3-1E2A-459A-B1E7-5D9703A706C7}" srcOrd="0" destOrd="0" parTransId="{B88AE597-361B-4F95-99EA-F617B9C5D89E}" sibTransId="{A99B2981-8B58-4F6F-88A8-DAFA6D124E3E}"/>
    <dgm:cxn modelId="{B2133BEE-6AD4-452C-8951-31063C9E643F}" srcId="{ADE403B0-125D-44D2-B551-682A4E2B12C4}" destId="{8BF11054-D2D2-430A-9CF0-D7ACFA0018E4}" srcOrd="1" destOrd="0" parTransId="{A5EBE430-9FEE-4DAC-A931-A47B7FD14963}" sibTransId="{D6EF00A7-CB5D-4711-8994-E66FAD60D865}"/>
    <dgm:cxn modelId="{53DAE33D-4354-4817-AA02-712E834C1866}" type="presParOf" srcId="{1FE8F99F-5695-4492-BB83-A8DC9040BD94}" destId="{FE168CEE-B9DA-4121-9125-133B528445E8}" srcOrd="0" destOrd="0" presId="urn:microsoft.com/office/officeart/2008/layout/LinedList"/>
    <dgm:cxn modelId="{20983887-C8D8-4625-9272-33029DCE2F4F}" type="presParOf" srcId="{1FE8F99F-5695-4492-BB83-A8DC9040BD94}" destId="{67D232C6-D6B9-4619-9AF0-098ABD7D5C56}" srcOrd="1" destOrd="0" presId="urn:microsoft.com/office/officeart/2008/layout/LinedList"/>
    <dgm:cxn modelId="{9AC1E89E-5D30-4462-BE17-EF345F763DCA}" type="presParOf" srcId="{67D232C6-D6B9-4619-9AF0-098ABD7D5C56}" destId="{4019F18B-4097-4533-AF67-F83F6DA464CA}" srcOrd="0" destOrd="0" presId="urn:microsoft.com/office/officeart/2008/layout/LinedList"/>
    <dgm:cxn modelId="{BBBAC638-CCE9-46B7-ADA5-46B5295666D0}" type="presParOf" srcId="{67D232C6-D6B9-4619-9AF0-098ABD7D5C56}" destId="{FC7D0321-04C7-45DD-AA47-477D86359557}" srcOrd="1" destOrd="0" presId="urn:microsoft.com/office/officeart/2008/layout/LinedList"/>
    <dgm:cxn modelId="{B32931DE-F20A-4830-AC90-0B3BD52C7707}" type="presParOf" srcId="{1FE8F99F-5695-4492-BB83-A8DC9040BD94}" destId="{E9FE0E9D-0C7C-44E5-A532-64663231B8F7}" srcOrd="2" destOrd="0" presId="urn:microsoft.com/office/officeart/2008/layout/LinedList"/>
    <dgm:cxn modelId="{0D2BFA78-ABC5-4924-B1EF-E7077D9E5E8A}" type="presParOf" srcId="{1FE8F99F-5695-4492-BB83-A8DC9040BD94}" destId="{E88AAD4D-874D-45A5-A4B1-DB818F2A61E4}" srcOrd="3" destOrd="0" presId="urn:microsoft.com/office/officeart/2008/layout/LinedList"/>
    <dgm:cxn modelId="{C8B48075-0A80-4E73-BC99-34297D23F8DE}" type="presParOf" srcId="{E88AAD4D-874D-45A5-A4B1-DB818F2A61E4}" destId="{0BE938FB-9DEF-450A-B8A2-2AA2D8827F13}" srcOrd="0" destOrd="0" presId="urn:microsoft.com/office/officeart/2008/layout/LinedList"/>
    <dgm:cxn modelId="{87039E5C-9338-40A3-9EF8-3982FCB538B1}" type="presParOf" srcId="{E88AAD4D-874D-45A5-A4B1-DB818F2A61E4}" destId="{AAB6D0F3-3A37-45B5-B397-56136C22554C}" srcOrd="1" destOrd="0" presId="urn:microsoft.com/office/officeart/2008/layout/LinedList"/>
    <dgm:cxn modelId="{566A8489-2991-49AA-A1D7-0103928F5849}" type="presParOf" srcId="{1FE8F99F-5695-4492-BB83-A8DC9040BD94}" destId="{7028E733-B27B-4E2B-A78B-F695189A4396}" srcOrd="4" destOrd="0" presId="urn:microsoft.com/office/officeart/2008/layout/LinedList"/>
    <dgm:cxn modelId="{7F1B766B-B8D8-4DAB-ACDA-FD822EF881B5}" type="presParOf" srcId="{1FE8F99F-5695-4492-BB83-A8DC9040BD94}" destId="{A0487E15-E7E6-4B27-B270-C847043DE018}" srcOrd="5" destOrd="0" presId="urn:microsoft.com/office/officeart/2008/layout/LinedList"/>
    <dgm:cxn modelId="{38D4B883-0ABD-4833-B3E0-C4D76C80DAC2}" type="presParOf" srcId="{A0487E15-E7E6-4B27-B270-C847043DE018}" destId="{52B19466-7D0C-4FC7-913A-8F73FE7E5FE2}" srcOrd="0" destOrd="0" presId="urn:microsoft.com/office/officeart/2008/layout/LinedList"/>
    <dgm:cxn modelId="{CA9A38F5-8154-4744-9281-7DE75C281C83}" type="presParOf" srcId="{A0487E15-E7E6-4B27-B270-C847043DE018}" destId="{A991F88C-9C1E-4C83-9908-924E64D2D30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558DC-917D-42C6-9C73-5F60EB89AFF8}">
      <dsp:nvSpPr>
        <dsp:cNvPr id="0" name=""/>
        <dsp:cNvSpPr/>
      </dsp:nvSpPr>
      <dsp:spPr>
        <a:xfrm>
          <a:off x="0" y="2232"/>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36930A53-7B6B-4AA9-8B1C-0FEFD642C857}">
      <dsp:nvSpPr>
        <dsp:cNvPr id="0" name=""/>
        <dsp:cNvSpPr/>
      </dsp:nvSpPr>
      <dsp:spPr>
        <a:xfrm>
          <a:off x="0" y="2232"/>
          <a:ext cx="1299209"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By</a:t>
          </a:r>
        </a:p>
      </dsp:txBody>
      <dsp:txXfrm>
        <a:off x="0" y="2232"/>
        <a:ext cx="1299209" cy="1522511"/>
      </dsp:txXfrm>
    </dsp:sp>
    <dsp:sp modelId="{7DC4473D-7DA9-4573-8528-A22656A46CCF}">
      <dsp:nvSpPr>
        <dsp:cNvPr id="0" name=""/>
        <dsp:cNvSpPr/>
      </dsp:nvSpPr>
      <dsp:spPr>
        <a:xfrm>
          <a:off x="1396650" y="71369"/>
          <a:ext cx="5099399" cy="1382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the end of the session you will be able to:</a:t>
          </a:r>
        </a:p>
      </dsp:txBody>
      <dsp:txXfrm>
        <a:off x="1396650" y="71369"/>
        <a:ext cx="5099399" cy="1382749"/>
      </dsp:txXfrm>
    </dsp:sp>
    <dsp:sp modelId="{B5E832CE-80A3-472C-99F4-CE636251C357}">
      <dsp:nvSpPr>
        <dsp:cNvPr id="0" name=""/>
        <dsp:cNvSpPr/>
      </dsp:nvSpPr>
      <dsp:spPr>
        <a:xfrm>
          <a:off x="1299209" y="1454119"/>
          <a:ext cx="519683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3238A37-B83D-49AD-A46E-49294C8F8AA7}">
      <dsp:nvSpPr>
        <dsp:cNvPr id="0" name=""/>
        <dsp:cNvSpPr/>
      </dsp:nvSpPr>
      <dsp:spPr>
        <a:xfrm>
          <a:off x="0" y="1524744"/>
          <a:ext cx="6496050" cy="0"/>
        </a:xfrm>
        <a:prstGeom prst="line">
          <a:avLst/>
        </a:prstGeom>
        <a:gradFill rotWithShape="0">
          <a:gsLst>
            <a:gs pos="0">
              <a:schemeClr val="accent2">
                <a:hueOff val="677407"/>
                <a:satOff val="-3316"/>
                <a:lumOff val="1862"/>
                <a:alphaOff val="0"/>
                <a:tint val="98000"/>
                <a:lumMod val="114000"/>
              </a:schemeClr>
            </a:gs>
            <a:gs pos="100000">
              <a:schemeClr val="accent2">
                <a:hueOff val="677407"/>
                <a:satOff val="-3316"/>
                <a:lumOff val="1862"/>
                <a:alphaOff val="0"/>
                <a:shade val="90000"/>
                <a:lumMod val="84000"/>
              </a:schemeClr>
            </a:gs>
          </a:gsLst>
          <a:lin ang="5400000" scaled="0"/>
        </a:gradFill>
        <a:ln w="9525" cap="rnd" cmpd="sng" algn="ctr">
          <a:solidFill>
            <a:schemeClr val="accent2">
              <a:hueOff val="677407"/>
              <a:satOff val="-3316"/>
              <a:lumOff val="186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D10E98C-7602-4C91-9D89-9A88DD3645F3}">
      <dsp:nvSpPr>
        <dsp:cNvPr id="0" name=""/>
        <dsp:cNvSpPr/>
      </dsp:nvSpPr>
      <dsp:spPr>
        <a:xfrm>
          <a:off x="0" y="1524744"/>
          <a:ext cx="1299209"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Describe</a:t>
          </a:r>
        </a:p>
      </dsp:txBody>
      <dsp:txXfrm>
        <a:off x="0" y="1524744"/>
        <a:ext cx="1299209" cy="1522511"/>
      </dsp:txXfrm>
    </dsp:sp>
    <dsp:sp modelId="{508F958B-65AB-4A64-AEDE-0FED810D61EB}">
      <dsp:nvSpPr>
        <dsp:cNvPr id="0" name=""/>
        <dsp:cNvSpPr/>
      </dsp:nvSpPr>
      <dsp:spPr>
        <a:xfrm>
          <a:off x="1396650" y="1593881"/>
          <a:ext cx="5099399" cy="1382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the suitability of topics for a research project</a:t>
          </a:r>
        </a:p>
        <a:p>
          <a:pPr marL="0" lvl="0" indent="0" algn="l" defTabSz="1111250">
            <a:lnSpc>
              <a:spcPct val="90000"/>
            </a:lnSpc>
            <a:spcBef>
              <a:spcPct val="0"/>
            </a:spcBef>
            <a:spcAft>
              <a:spcPct val="35000"/>
            </a:spcAft>
            <a:buNone/>
          </a:pPr>
          <a:endParaRPr lang="en-US" sz="2500" kern="1200" dirty="0"/>
        </a:p>
      </dsp:txBody>
      <dsp:txXfrm>
        <a:off x="1396650" y="1593881"/>
        <a:ext cx="5099399" cy="1382749"/>
      </dsp:txXfrm>
    </dsp:sp>
    <dsp:sp modelId="{F100B9BF-770B-4845-B626-4E947FE79D9A}">
      <dsp:nvSpPr>
        <dsp:cNvPr id="0" name=""/>
        <dsp:cNvSpPr/>
      </dsp:nvSpPr>
      <dsp:spPr>
        <a:xfrm>
          <a:off x="1299209" y="2976631"/>
          <a:ext cx="5196839"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9A6214A-5176-4D25-A46B-725895CEB0D5}">
      <dsp:nvSpPr>
        <dsp:cNvPr id="0" name=""/>
        <dsp:cNvSpPr/>
      </dsp:nvSpPr>
      <dsp:spPr>
        <a:xfrm>
          <a:off x="0" y="3047255"/>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9C608A71-AE3E-4D7C-BE4D-A27319149D51}">
      <dsp:nvSpPr>
        <dsp:cNvPr id="0" name=""/>
        <dsp:cNvSpPr/>
      </dsp:nvSpPr>
      <dsp:spPr>
        <a:xfrm>
          <a:off x="0" y="3047255"/>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Outline  how to structure a literature review  </a:t>
          </a:r>
        </a:p>
      </dsp:txBody>
      <dsp:txXfrm>
        <a:off x="0" y="3047255"/>
        <a:ext cx="6496050" cy="15225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A730B-7BD5-4F51-9378-391C8E0F27EA}">
      <dsp:nvSpPr>
        <dsp:cNvPr id="0" name=""/>
        <dsp:cNvSpPr/>
      </dsp:nvSpPr>
      <dsp:spPr>
        <a:xfrm>
          <a:off x="1330" y="491837"/>
          <a:ext cx="4841204" cy="2420602"/>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GB" sz="3100" kern="1200" dirty="0"/>
            <a:t>LO2 - critically evaluate qualitative and quantitative research methods</a:t>
          </a:r>
          <a:endParaRPr lang="en-US" sz="3100" kern="1200" dirty="0"/>
        </a:p>
      </dsp:txBody>
      <dsp:txXfrm>
        <a:off x="72227" y="562734"/>
        <a:ext cx="4699410" cy="2278808"/>
      </dsp:txXfrm>
    </dsp:sp>
    <dsp:sp modelId="{114013F5-23A4-4636-A32F-BEA249538D2F}">
      <dsp:nvSpPr>
        <dsp:cNvPr id="0" name=""/>
        <dsp:cNvSpPr/>
      </dsp:nvSpPr>
      <dsp:spPr>
        <a:xfrm>
          <a:off x="6052835" y="491837"/>
          <a:ext cx="4841204" cy="2420602"/>
        </a:xfrm>
        <a:prstGeom prst="roundRect">
          <a:avLst>
            <a:gd name="adj" fmla="val 10000"/>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GB" sz="3100" kern="1200" dirty="0"/>
            <a:t>LO3 – apply project management skills to an identified problem or challenge on the course</a:t>
          </a:r>
          <a:endParaRPr lang="en-US" sz="3100" kern="1200" dirty="0"/>
        </a:p>
      </dsp:txBody>
      <dsp:txXfrm>
        <a:off x="6123732" y="562734"/>
        <a:ext cx="4699410" cy="22788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68CEE-B9DA-4121-9125-133B528445E8}">
      <dsp:nvSpPr>
        <dsp:cNvPr id="0" name=""/>
        <dsp:cNvSpPr/>
      </dsp:nvSpPr>
      <dsp:spPr>
        <a:xfrm>
          <a:off x="0" y="2232"/>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019F18B-4097-4533-AF67-F83F6DA464CA}">
      <dsp:nvSpPr>
        <dsp:cNvPr id="0" name=""/>
        <dsp:cNvSpPr/>
      </dsp:nvSpPr>
      <dsp:spPr>
        <a:xfrm>
          <a:off x="0" y="2232"/>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GB" sz="1700" b="1" kern="1200" dirty="0"/>
            <a:t>Next steps</a:t>
          </a:r>
        </a:p>
        <a:p>
          <a:pPr marL="0" marR="0" lvl="0" indent="0" algn="l" defTabSz="914400" eaLnBrk="1" fontAlgn="auto" latinLnBrk="0" hangingPunct="1">
            <a:lnSpc>
              <a:spcPct val="100000"/>
            </a:lnSpc>
            <a:spcBef>
              <a:spcPct val="0"/>
            </a:spcBef>
            <a:spcAft>
              <a:spcPts val="0"/>
            </a:spcAft>
            <a:buClrTx/>
            <a:buSzTx/>
            <a:buFontTx/>
            <a:buNone/>
            <a:tabLst/>
            <a:defRPr/>
          </a:pPr>
          <a:r>
            <a:rPr lang="en-US" sz="1700" b="0" kern="1200" dirty="0"/>
            <a:t>1. Pick 3 topics from today’s presentation that interest you</a:t>
          </a:r>
          <a:endParaRPr lang="en-GB" sz="1700" b="0" kern="1200" dirty="0"/>
        </a:p>
        <a:p>
          <a:pPr marL="0" marR="0" lvl="0" indent="0" algn="l" defTabSz="914400" eaLnBrk="1" fontAlgn="auto" latinLnBrk="0" hangingPunct="1">
            <a:lnSpc>
              <a:spcPct val="100000"/>
            </a:lnSpc>
            <a:spcBef>
              <a:spcPct val="0"/>
            </a:spcBef>
            <a:spcAft>
              <a:spcPts val="0"/>
            </a:spcAft>
            <a:buClrTx/>
            <a:buSzTx/>
            <a:buFontTx/>
            <a:buNone/>
            <a:tabLst/>
            <a:defRPr/>
          </a:pPr>
          <a:endParaRPr lang="en-GB" sz="1700" b="1" kern="1200" dirty="0"/>
        </a:p>
        <a:p>
          <a:pPr marL="0" marR="0" lvl="0" indent="0" algn="l" defTabSz="914400" eaLnBrk="1" fontAlgn="auto" latinLnBrk="0" hangingPunct="1">
            <a:lnSpc>
              <a:spcPct val="100000"/>
            </a:lnSpc>
            <a:spcBef>
              <a:spcPct val="0"/>
            </a:spcBef>
            <a:spcAft>
              <a:spcPts val="0"/>
            </a:spcAft>
            <a:buClrTx/>
            <a:buSzTx/>
            <a:buFontTx/>
            <a:buNone/>
            <a:tabLst/>
            <a:defRPr/>
          </a:pPr>
          <a:endParaRPr lang="en-US" sz="1700" kern="1200" dirty="0"/>
        </a:p>
      </dsp:txBody>
      <dsp:txXfrm>
        <a:off x="0" y="2232"/>
        <a:ext cx="6496050" cy="1522511"/>
      </dsp:txXfrm>
    </dsp:sp>
    <dsp:sp modelId="{E9FE0E9D-0C7C-44E5-A532-64663231B8F7}">
      <dsp:nvSpPr>
        <dsp:cNvPr id="0" name=""/>
        <dsp:cNvSpPr/>
      </dsp:nvSpPr>
      <dsp:spPr>
        <a:xfrm>
          <a:off x="0" y="1004486"/>
          <a:ext cx="6496050" cy="0"/>
        </a:xfrm>
        <a:prstGeom prst="line">
          <a:avLst/>
        </a:prstGeom>
        <a:gradFill rotWithShape="0">
          <a:gsLst>
            <a:gs pos="0">
              <a:schemeClr val="accent2">
                <a:hueOff val="677407"/>
                <a:satOff val="-3316"/>
                <a:lumOff val="1862"/>
                <a:alphaOff val="0"/>
                <a:tint val="98000"/>
                <a:lumMod val="114000"/>
              </a:schemeClr>
            </a:gs>
            <a:gs pos="100000">
              <a:schemeClr val="accent2">
                <a:hueOff val="677407"/>
                <a:satOff val="-3316"/>
                <a:lumOff val="1862"/>
                <a:alphaOff val="0"/>
                <a:shade val="90000"/>
                <a:lumMod val="84000"/>
              </a:schemeClr>
            </a:gs>
          </a:gsLst>
          <a:lin ang="5400000" scaled="0"/>
        </a:gradFill>
        <a:ln w="9525" cap="rnd" cmpd="sng" algn="ctr">
          <a:solidFill>
            <a:schemeClr val="accent2">
              <a:hueOff val="677407"/>
              <a:satOff val="-3316"/>
              <a:lumOff val="186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0BE938FB-9DEF-450A-B8A2-2AA2D8827F13}">
      <dsp:nvSpPr>
        <dsp:cNvPr id="0" name=""/>
        <dsp:cNvSpPr/>
      </dsp:nvSpPr>
      <dsp:spPr>
        <a:xfrm>
          <a:off x="0" y="1030186"/>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dirty="0"/>
            <a:t>2. Review current literature/research available on your chosen topics</a:t>
          </a:r>
          <a:endParaRPr lang="en-US" sz="1700" kern="1200" dirty="0"/>
        </a:p>
      </dsp:txBody>
      <dsp:txXfrm>
        <a:off x="0" y="1030186"/>
        <a:ext cx="6496050" cy="1522511"/>
      </dsp:txXfrm>
    </dsp:sp>
    <dsp:sp modelId="{7028E733-B27B-4E2B-A78B-F695189A4396}">
      <dsp:nvSpPr>
        <dsp:cNvPr id="0" name=""/>
        <dsp:cNvSpPr/>
      </dsp:nvSpPr>
      <dsp:spPr>
        <a:xfrm>
          <a:off x="0" y="3047255"/>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2B19466-7D0C-4FC7-913A-8F73FE7E5FE2}">
      <dsp:nvSpPr>
        <dsp:cNvPr id="0" name=""/>
        <dsp:cNvSpPr/>
      </dsp:nvSpPr>
      <dsp:spPr>
        <a:xfrm>
          <a:off x="0" y="1978574"/>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dirty="0"/>
            <a:t>3. Consider what topic from the 3 researched that you might take </a:t>
          </a:r>
          <a:r>
            <a:rPr lang="en-GB" sz="1700" kern="1200"/>
            <a:t>forward.</a:t>
          </a:r>
        </a:p>
        <a:p>
          <a:pPr marL="0" lvl="0" indent="0" algn="l" defTabSz="755650">
            <a:lnSpc>
              <a:spcPct val="90000"/>
            </a:lnSpc>
            <a:spcBef>
              <a:spcPct val="0"/>
            </a:spcBef>
            <a:spcAft>
              <a:spcPct val="35000"/>
            </a:spcAft>
            <a:buNone/>
          </a:pPr>
          <a:endParaRPr lang="en-GB" sz="1700" kern="1200" dirty="0"/>
        </a:p>
        <a:p>
          <a:pPr marL="0" lvl="0" indent="0" algn="l" defTabSz="755650">
            <a:lnSpc>
              <a:spcPct val="90000"/>
            </a:lnSpc>
            <a:spcBef>
              <a:spcPct val="0"/>
            </a:spcBef>
            <a:spcAft>
              <a:spcPct val="35000"/>
            </a:spcAft>
            <a:buNone/>
          </a:pPr>
          <a:r>
            <a:rPr lang="en-US" sz="1700" kern="1200" dirty="0"/>
            <a:t>4. Start to develop your project plan</a:t>
          </a:r>
        </a:p>
      </dsp:txBody>
      <dsp:txXfrm>
        <a:off x="0" y="1978574"/>
        <a:ext cx="6496050" cy="152251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6101FB-E7DA-42D3-BE45-2845D702E979}" type="datetimeFigureOut">
              <a:rPr lang="en-GB" smtClean="0"/>
              <a:t>14/12/2020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4108D-CB86-4B0E-8F39-E64076021FF1}" type="slidenum">
              <a:rPr lang="en-GB" smtClean="0"/>
              <a:t>‹#›</a:t>
            </a:fld>
            <a:endParaRPr lang="en-GB"/>
          </a:p>
        </p:txBody>
      </p:sp>
    </p:spTree>
    <p:extLst>
      <p:ext uri="{BB962C8B-B14F-4D97-AF65-F5344CB8AC3E}">
        <p14:creationId xmlns:p14="http://schemas.microsoft.com/office/powerpoint/2010/main" val="1120376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5815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66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37579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09759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45788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12/14/2020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27633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12/14/2020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20850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9446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5927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758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8246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7219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18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12/14/2020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067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12/14/2020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8076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12/14/2020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6522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702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12/14/2020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44722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hyperlink" Target="https://toggl.com/blog/simple-project-plan-template" TargetMode="External"/><Relationship Id="rId2" Type="http://schemas.openxmlformats.org/officeDocument/2006/relationships/hyperlink" Target="https://www.scribbr.co.uk/category/thesis-dissertation/"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CA251B-4F28-43A9-A5FD-47101E24C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7B3E067-68A1-4E6F-8B2A-DF0DC2803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4"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763486" y="1266958"/>
            <a:ext cx="2569028" cy="4528457"/>
          </a:xfrm>
        </p:spPr>
        <p:txBody>
          <a:bodyPr anchor="ctr">
            <a:normAutofit/>
          </a:bodyPr>
          <a:lstStyle/>
          <a:p>
            <a:pPr algn="r"/>
            <a:r>
              <a:rPr lang="en-GB">
                <a:solidFill>
                  <a:srgbClr val="FFFFFF"/>
                </a:solidFill>
              </a:rPr>
              <a:t>Mary Lindsay</a:t>
            </a:r>
          </a:p>
        </p:txBody>
      </p:sp>
      <p:sp>
        <p:nvSpPr>
          <p:cNvPr id="12" name="Rectangle 11">
            <a:extLst>
              <a:ext uri="{FF2B5EF4-FFF2-40B4-BE49-F238E27FC236}">
                <a16:creationId xmlns:a16="http://schemas.microsoft.com/office/drawing/2014/main" id="{148F0EEF-7B63-4EC4-96D4-6AFBF46B1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4" name="Rectangle 13">
            <a:extLst>
              <a:ext uri="{FF2B5EF4-FFF2-40B4-BE49-F238E27FC236}">
                <a16:creationId xmlns:a16="http://schemas.microsoft.com/office/drawing/2014/main" id="{4FB5E673-6D85-4457-A048-FD09048DC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214032" y="1266958"/>
            <a:ext cx="6618303" cy="4528457"/>
          </a:xfrm>
        </p:spPr>
        <p:txBody>
          <a:bodyPr anchor="ctr">
            <a:normAutofit/>
          </a:bodyPr>
          <a:lstStyle/>
          <a:p>
            <a:r>
              <a:rPr lang="en-US" sz="6700" dirty="0"/>
              <a:t>Personal &amp; Professional Development 2</a:t>
            </a:r>
            <a:endParaRPr lang="en-GB" sz="6700" dirty="0"/>
          </a:p>
        </p:txBody>
      </p:sp>
    </p:spTree>
    <p:extLst>
      <p:ext uri="{BB962C8B-B14F-4D97-AF65-F5344CB8AC3E}">
        <p14:creationId xmlns:p14="http://schemas.microsoft.com/office/powerpoint/2010/main" val="97693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855" y="1447800"/>
            <a:ext cx="3108626" cy="4572000"/>
          </a:xfrm>
        </p:spPr>
        <p:txBody>
          <a:bodyPr anchor="ctr">
            <a:normAutofit/>
          </a:bodyPr>
          <a:lstStyle/>
          <a:p>
            <a:r>
              <a:rPr lang="en-GB" sz="3200">
                <a:solidFill>
                  <a:srgbClr val="F2F2F2"/>
                </a:solidFill>
              </a:rPr>
              <a:t>PPD2</a:t>
            </a:r>
          </a:p>
        </p:txBody>
      </p:sp>
      <p:sp>
        <p:nvSpPr>
          <p:cNvPr id="23" name="Freeform: Shape 22">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7" name="Rectangle 26">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85F8787C-DB13-497B-98A7-07E04C55013A}"/>
              </a:ext>
            </a:extLst>
          </p:cNvPr>
          <p:cNvGraphicFramePr>
            <a:graphicFrameLocks noGrp="1"/>
          </p:cNvGraphicFramePr>
          <p:nvPr>
            <p:ph idx="1"/>
            <p:extLst>
              <p:ext uri="{D42A27DB-BD31-4B8C-83A1-F6EECF244321}">
                <p14:modId xmlns:p14="http://schemas.microsoft.com/office/powerpoint/2010/main" val="2159144050"/>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747556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C986-28C8-4E26-8021-AD9374907688}"/>
              </a:ext>
            </a:extLst>
          </p:cNvPr>
          <p:cNvSpPr>
            <a:spLocks noGrp="1"/>
          </p:cNvSpPr>
          <p:nvPr>
            <p:ph type="title"/>
          </p:nvPr>
        </p:nvSpPr>
        <p:spPr/>
        <p:txBody>
          <a:bodyPr/>
          <a:lstStyle/>
          <a:p>
            <a:r>
              <a:rPr lang="en-GB" dirty="0"/>
              <a:t>Useful Links</a:t>
            </a:r>
          </a:p>
        </p:txBody>
      </p:sp>
      <p:sp>
        <p:nvSpPr>
          <p:cNvPr id="3" name="Content Placeholder 2">
            <a:extLst>
              <a:ext uri="{FF2B5EF4-FFF2-40B4-BE49-F238E27FC236}">
                <a16:creationId xmlns:a16="http://schemas.microsoft.com/office/drawing/2014/main" id="{B30E971F-9303-4B1F-9FED-2321A23D7186}"/>
              </a:ext>
            </a:extLst>
          </p:cNvPr>
          <p:cNvSpPr>
            <a:spLocks noGrp="1"/>
          </p:cNvSpPr>
          <p:nvPr>
            <p:ph sz="half" idx="1"/>
          </p:nvPr>
        </p:nvSpPr>
        <p:spPr>
          <a:xfrm>
            <a:off x="1103312" y="2060575"/>
            <a:ext cx="8947522" cy="4195763"/>
          </a:xfrm>
        </p:spPr>
        <p:txBody>
          <a:bodyPr/>
          <a:lstStyle/>
          <a:p>
            <a:r>
              <a:rPr lang="en-US" dirty="0">
                <a:hlinkClick r:id="rId2"/>
              </a:rPr>
              <a:t>How to Write a Dissertation | A Guide to Structure &amp; Content (scribbr.co.uk)</a:t>
            </a:r>
            <a:endParaRPr lang="en-US" dirty="0"/>
          </a:p>
          <a:p>
            <a:r>
              <a:rPr lang="en-US" dirty="0">
                <a:hlinkClick r:id="rId3"/>
              </a:rPr>
              <a:t>How to Create a Simple Project Plan Template in 1 Hour or Less (toggl.com)</a:t>
            </a:r>
            <a:endParaRPr lang="en-US" dirty="0"/>
          </a:p>
          <a:p>
            <a:endParaRPr lang="en-GB" dirty="0"/>
          </a:p>
        </p:txBody>
      </p:sp>
    </p:spTree>
    <p:extLst>
      <p:ext uri="{BB962C8B-B14F-4D97-AF65-F5344CB8AC3E}">
        <p14:creationId xmlns:p14="http://schemas.microsoft.com/office/powerpoint/2010/main" val="407262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930" y="629267"/>
            <a:ext cx="9252154" cy="1016654"/>
          </a:xfrm>
        </p:spPr>
        <p:txBody>
          <a:bodyPr>
            <a:normAutofit/>
          </a:bodyPr>
          <a:lstStyle/>
          <a:p>
            <a:r>
              <a:rPr lang="en-GB">
                <a:solidFill>
                  <a:srgbClr val="EBEBEB"/>
                </a:solidFill>
                <a:latin typeface="Arial" panose="020B0604020202020204" pitchFamily="34" charset="0"/>
                <a:cs typeface="Arial" panose="020B0604020202020204" pitchFamily="34" charset="0"/>
              </a:rPr>
              <a:t>What is a literature review?</a:t>
            </a:r>
          </a:p>
        </p:txBody>
      </p:sp>
      <p:sp>
        <p:nvSpPr>
          <p:cNvPr id="3" name="Content Placeholder 2"/>
          <p:cNvSpPr>
            <a:spLocks noGrp="1"/>
          </p:cNvSpPr>
          <p:nvPr>
            <p:ph idx="1"/>
          </p:nvPr>
        </p:nvSpPr>
        <p:spPr>
          <a:xfrm>
            <a:off x="485814" y="2548281"/>
            <a:ext cx="5892618" cy="3931782"/>
          </a:xfrm>
        </p:spPr>
        <p:txBody>
          <a:bodyPr>
            <a:normAutofit lnSpcReduction="10000"/>
          </a:bodyPr>
          <a:lstStyle/>
          <a:p>
            <a:pPr>
              <a:lnSpc>
                <a:spcPct val="90000"/>
              </a:lnSpc>
            </a:pPr>
            <a:r>
              <a:rPr lang="en-GB" sz="1600" dirty="0">
                <a:latin typeface="Arial" panose="020B0604020202020204" pitchFamily="34" charset="0"/>
                <a:cs typeface="Arial" panose="020B0604020202020204" pitchFamily="34" charset="0"/>
              </a:rPr>
              <a:t>It is an analysis of existing research, relevant to your chosen topic. </a:t>
            </a:r>
          </a:p>
          <a:p>
            <a:pPr>
              <a:lnSpc>
                <a:spcPct val="90000"/>
              </a:lnSpc>
            </a:pPr>
            <a:r>
              <a:rPr lang="en-GB" sz="1600" dirty="0">
                <a:latin typeface="Arial" panose="020B0604020202020204" pitchFamily="34" charset="0"/>
                <a:cs typeface="Arial" panose="020B0604020202020204" pitchFamily="34" charset="0"/>
              </a:rPr>
              <a:t>It summarises, critically analyses and evaluates previous research on the subject</a:t>
            </a:r>
          </a:p>
          <a:p>
            <a:pPr>
              <a:lnSpc>
                <a:spcPct val="90000"/>
              </a:lnSpc>
            </a:pPr>
            <a:r>
              <a:rPr lang="en-GB" sz="1600" dirty="0">
                <a:latin typeface="Arial" panose="020B0604020202020204" pitchFamily="34" charset="0"/>
                <a:cs typeface="Arial" panose="020B0604020202020204" pitchFamily="34" charset="0"/>
              </a:rPr>
              <a:t>It should be presented in an organised way </a:t>
            </a:r>
          </a:p>
          <a:p>
            <a:pPr>
              <a:lnSpc>
                <a:spcPct val="90000"/>
              </a:lnSpc>
            </a:pPr>
            <a:r>
              <a:rPr lang="en-GB" sz="1600" dirty="0">
                <a:latin typeface="Arial" panose="020B0604020202020204" pitchFamily="34" charset="0"/>
                <a:cs typeface="Arial" panose="020B0604020202020204" pitchFamily="34" charset="0"/>
              </a:rPr>
              <a:t>It should address a clear question or series of questions</a:t>
            </a:r>
          </a:p>
          <a:p>
            <a:pPr marL="0" indent="0">
              <a:lnSpc>
                <a:spcPct val="90000"/>
              </a:lnSpc>
              <a:buNone/>
            </a:pPr>
            <a:endParaRPr lang="en-GB" sz="1600" dirty="0">
              <a:latin typeface="Arial" panose="020B0604020202020204" pitchFamily="34" charset="0"/>
              <a:cs typeface="Arial" panose="020B0604020202020204" pitchFamily="34" charset="0"/>
            </a:endParaRPr>
          </a:p>
          <a:p>
            <a:pPr marL="0" indent="0">
              <a:lnSpc>
                <a:spcPct val="90000"/>
              </a:lnSpc>
              <a:buNone/>
            </a:pPr>
            <a:r>
              <a:rPr lang="en-GB" sz="1600" b="1" dirty="0">
                <a:latin typeface="Arial" panose="020B0604020202020204" pitchFamily="34" charset="0"/>
                <a:cs typeface="Arial" panose="020B0604020202020204" pitchFamily="34" charset="0"/>
              </a:rPr>
              <a:t>It is NOT:</a:t>
            </a:r>
          </a:p>
          <a:p>
            <a:pPr lvl="1">
              <a:lnSpc>
                <a:spcPct val="90000"/>
              </a:lnSpc>
            </a:pPr>
            <a:r>
              <a:rPr lang="en-GB" sz="1600" dirty="0">
                <a:latin typeface="Arial" panose="020B0604020202020204" pitchFamily="34" charset="0"/>
                <a:cs typeface="Arial" panose="020B0604020202020204" pitchFamily="34" charset="0"/>
              </a:rPr>
              <a:t>A descriptive list or summaries of books/articles </a:t>
            </a:r>
          </a:p>
          <a:p>
            <a:pPr lvl="1">
              <a:lnSpc>
                <a:spcPct val="90000"/>
              </a:lnSpc>
            </a:pPr>
            <a:r>
              <a:rPr lang="en-GB" sz="1600" dirty="0">
                <a:latin typeface="Arial" panose="020B0604020202020204" pitchFamily="34" charset="0"/>
                <a:cs typeface="Arial" panose="020B0604020202020204" pitchFamily="34" charset="0"/>
              </a:rPr>
              <a:t>An exhaustive bibliography on everything ever written on the topic- you need to make a decision about what to include</a:t>
            </a:r>
          </a:p>
          <a:p>
            <a:pPr lvl="1">
              <a:lnSpc>
                <a:spcPct val="90000"/>
              </a:lnSpc>
            </a:pPr>
            <a:r>
              <a:rPr lang="en-GB" sz="1600" dirty="0">
                <a:latin typeface="Arial" panose="020B0604020202020204" pitchFamily="34" charset="0"/>
                <a:cs typeface="Arial" panose="020B0604020202020204" pitchFamily="34" charset="0"/>
              </a:rPr>
              <a:t>Your arguments and ideas (like an essay)</a:t>
            </a:r>
          </a:p>
          <a:p>
            <a:pPr>
              <a:lnSpc>
                <a:spcPct val="90000"/>
              </a:lnSpc>
            </a:pPr>
            <a:endParaRPr lang="en-GB" sz="1300" dirty="0"/>
          </a:p>
        </p:txBody>
      </p:sp>
      <p:pic>
        <p:nvPicPr>
          <p:cNvPr id="5" name="Picture 4">
            <a:extLst>
              <a:ext uri="{FF2B5EF4-FFF2-40B4-BE49-F238E27FC236}">
                <a16:creationId xmlns:a16="http://schemas.microsoft.com/office/drawing/2014/main" id="{A639D9A6-2837-4C79-A734-1C8769A17723}"/>
              </a:ext>
            </a:extLst>
          </p:cNvPr>
          <p:cNvPicPr>
            <a:picLocks noChangeAspect="1"/>
          </p:cNvPicPr>
          <p:nvPr/>
        </p:nvPicPr>
        <p:blipFill>
          <a:blip r:embed="rId2"/>
          <a:stretch>
            <a:fillRect/>
          </a:stretch>
        </p:blipFill>
        <p:spPr>
          <a:xfrm>
            <a:off x="6378432" y="2548281"/>
            <a:ext cx="4878594" cy="3662018"/>
          </a:xfrm>
          <a:prstGeom prst="rect">
            <a:avLst/>
          </a:prstGeom>
          <a:effectLst/>
        </p:spPr>
      </p:pic>
    </p:spTree>
    <p:extLst>
      <p:ext uri="{BB962C8B-B14F-4D97-AF65-F5344CB8AC3E}">
        <p14:creationId xmlns:p14="http://schemas.microsoft.com/office/powerpoint/2010/main" val="403430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930" y="629267"/>
            <a:ext cx="9252154" cy="1016654"/>
          </a:xfrm>
        </p:spPr>
        <p:txBody>
          <a:bodyPr>
            <a:normAutofit/>
          </a:bodyPr>
          <a:lstStyle/>
          <a:p>
            <a:r>
              <a:rPr lang="en-GB">
                <a:solidFill>
                  <a:srgbClr val="EBEBEB"/>
                </a:solidFill>
              </a:rPr>
              <a:t>What it demonstrates?</a:t>
            </a:r>
          </a:p>
        </p:txBody>
      </p:sp>
      <p:sp>
        <p:nvSpPr>
          <p:cNvPr id="3" name="Content Placeholder 2"/>
          <p:cNvSpPr>
            <a:spLocks noGrp="1"/>
          </p:cNvSpPr>
          <p:nvPr>
            <p:ph idx="1"/>
          </p:nvPr>
        </p:nvSpPr>
        <p:spPr>
          <a:xfrm>
            <a:off x="648931" y="2548281"/>
            <a:ext cx="5122606" cy="4027883"/>
          </a:xfrm>
        </p:spPr>
        <p:txBody>
          <a:bodyPr>
            <a:normAutofit/>
          </a:bodyPr>
          <a:lstStyle/>
          <a:p>
            <a:pPr lvl="0" fontAlgn="t">
              <a:lnSpc>
                <a:spcPct val="90000"/>
              </a:lnSpc>
            </a:pPr>
            <a:r>
              <a:rPr lang="en-GB" sz="1600" dirty="0">
                <a:latin typeface="Arial" pitchFamily="34" charset="0"/>
                <a:cs typeface="Arial" pitchFamily="34" charset="0"/>
              </a:rPr>
              <a:t>That you have extensively researched relevant literature </a:t>
            </a:r>
          </a:p>
          <a:p>
            <a:pPr fontAlgn="t">
              <a:lnSpc>
                <a:spcPct val="90000"/>
              </a:lnSpc>
            </a:pPr>
            <a:r>
              <a:rPr lang="en-GB" sz="1600" dirty="0">
                <a:latin typeface="Arial" pitchFamily="34" charset="0"/>
                <a:cs typeface="Arial" pitchFamily="34" charset="0"/>
              </a:rPr>
              <a:t>Ability to write a well structured and demonstrate in-depth understanding of your chosen topic incorporating key concepts, theories, definitions and terminology</a:t>
            </a:r>
          </a:p>
          <a:p>
            <a:pPr fontAlgn="t">
              <a:lnSpc>
                <a:spcPct val="90000"/>
              </a:lnSpc>
            </a:pPr>
            <a:r>
              <a:rPr lang="en-GB" sz="1600" dirty="0">
                <a:latin typeface="Arial" pitchFamily="34" charset="0"/>
                <a:cs typeface="Arial" pitchFamily="34" charset="0"/>
              </a:rPr>
              <a:t>Strong critical thinking skills </a:t>
            </a:r>
          </a:p>
          <a:p>
            <a:pPr fontAlgn="t">
              <a:lnSpc>
                <a:spcPct val="90000"/>
              </a:lnSpc>
            </a:pPr>
            <a:r>
              <a:rPr lang="en-GB" sz="1600" dirty="0">
                <a:latin typeface="Arial" pitchFamily="34" charset="0"/>
                <a:cs typeface="Arial" pitchFamily="34" charset="0"/>
              </a:rPr>
              <a:t>Identify the major thinkers and main research methodologies in your subject area.</a:t>
            </a:r>
          </a:p>
          <a:p>
            <a:pPr lvl="0" fontAlgn="t">
              <a:lnSpc>
                <a:spcPct val="90000"/>
              </a:lnSpc>
            </a:pPr>
            <a:r>
              <a:rPr lang="en-GB" sz="1600" dirty="0">
                <a:latin typeface="Arial" pitchFamily="34" charset="0"/>
                <a:cs typeface="Arial" pitchFamily="34" charset="0"/>
              </a:rPr>
              <a:t>Reveal the contribution your investigation makes to the field (i.e. it could fill a gap, build on existing research, take another angle)</a:t>
            </a:r>
          </a:p>
          <a:p>
            <a:pPr>
              <a:lnSpc>
                <a:spcPct val="90000"/>
              </a:lnSpc>
            </a:pPr>
            <a:r>
              <a:rPr lang="en-GB" sz="1600" dirty="0">
                <a:latin typeface="Arial" pitchFamily="34" charset="0"/>
                <a:cs typeface="Arial" pitchFamily="34" charset="0"/>
              </a:rPr>
              <a:t>Address the title (whether posed as a question or not) and produce an interesting piece of writing </a:t>
            </a:r>
          </a:p>
          <a:p>
            <a:pPr>
              <a:lnSpc>
                <a:spcPct val="90000"/>
              </a:lnSpc>
            </a:pPr>
            <a:endParaRPr lang="en-GB" sz="1400" dirty="0"/>
          </a:p>
        </p:txBody>
      </p:sp>
      <p:pic>
        <p:nvPicPr>
          <p:cNvPr id="5" name="Picture 4" descr="A stack of flyers on a table&#10;&#10;Description automatically generated">
            <a:extLst>
              <a:ext uri="{FF2B5EF4-FFF2-40B4-BE49-F238E27FC236}">
                <a16:creationId xmlns:a16="http://schemas.microsoft.com/office/drawing/2014/main" id="{045284AE-AD94-4C22-8F3E-8A3F3F98859A}"/>
              </a:ext>
            </a:extLst>
          </p:cNvPr>
          <p:cNvPicPr>
            <a:picLocks noChangeAspect="1"/>
          </p:cNvPicPr>
          <p:nvPr/>
        </p:nvPicPr>
        <p:blipFill>
          <a:blip r:embed="rId2"/>
          <a:stretch>
            <a:fillRect/>
          </a:stretch>
        </p:blipFill>
        <p:spPr>
          <a:xfrm>
            <a:off x="6091916" y="2573439"/>
            <a:ext cx="5451627" cy="3611702"/>
          </a:xfrm>
          <a:prstGeom prst="rect">
            <a:avLst/>
          </a:prstGeom>
          <a:effectLst/>
        </p:spPr>
      </p:pic>
    </p:spTree>
    <p:extLst>
      <p:ext uri="{BB962C8B-B14F-4D97-AF65-F5344CB8AC3E}">
        <p14:creationId xmlns:p14="http://schemas.microsoft.com/office/powerpoint/2010/main" val="1691416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19ADC-9B66-414C-ADB3-E96A91F06407}"/>
              </a:ext>
            </a:extLst>
          </p:cNvPr>
          <p:cNvSpPr>
            <a:spLocks noGrp="1"/>
          </p:cNvSpPr>
          <p:nvPr>
            <p:ph type="title"/>
          </p:nvPr>
        </p:nvSpPr>
        <p:spPr>
          <a:xfrm>
            <a:off x="1103312" y="452718"/>
            <a:ext cx="8947522" cy="1400530"/>
          </a:xfrm>
        </p:spPr>
        <p:txBody>
          <a:bodyPr anchor="ctr">
            <a:normAutofit/>
          </a:bodyPr>
          <a:lstStyle/>
          <a:p>
            <a:r>
              <a:rPr lang="en-GB" dirty="0">
                <a:solidFill>
                  <a:srgbClr val="FFFFFF"/>
                </a:solidFill>
              </a:rPr>
              <a:t>Example Extract from a Literature Review</a:t>
            </a:r>
          </a:p>
        </p:txBody>
      </p:sp>
      <p:sp>
        <p:nvSpPr>
          <p:cNvPr id="3" name="Content Placeholder 2">
            <a:extLst>
              <a:ext uri="{FF2B5EF4-FFF2-40B4-BE49-F238E27FC236}">
                <a16:creationId xmlns:a16="http://schemas.microsoft.com/office/drawing/2014/main" id="{C2182CBA-9D50-418C-A11E-2E99C80AF3A7}"/>
              </a:ext>
            </a:extLst>
          </p:cNvPr>
          <p:cNvSpPr>
            <a:spLocks noGrp="1"/>
          </p:cNvSpPr>
          <p:nvPr>
            <p:ph idx="1"/>
          </p:nvPr>
        </p:nvSpPr>
        <p:spPr>
          <a:xfrm>
            <a:off x="1103312" y="2763520"/>
            <a:ext cx="10558420" cy="3641762"/>
          </a:xfrm>
        </p:spPr>
        <p:txBody>
          <a:bodyPr>
            <a:normAutofit/>
          </a:bodyPr>
          <a:lstStyle/>
          <a:p>
            <a:pPr>
              <a:lnSpc>
                <a:spcPct val="90000"/>
              </a:lnSpc>
            </a:pPr>
            <a:r>
              <a:rPr lang="en-GB" sz="1700" dirty="0"/>
              <a:t>‘In a study carried out by Roslin </a:t>
            </a:r>
            <a:r>
              <a:rPr lang="en-GB" sz="1700" dirty="0" err="1"/>
              <a:t>Growe</a:t>
            </a:r>
            <a:r>
              <a:rPr lang="en-GB" sz="1700" dirty="0"/>
              <a:t> and Paula Montgomery (</a:t>
            </a:r>
            <a:r>
              <a:rPr lang="en-GB" sz="1700" dirty="0" err="1"/>
              <a:t>Growe</a:t>
            </a:r>
            <a:r>
              <a:rPr lang="en-GB" sz="1700" dirty="0"/>
              <a:t>, R and Montgomery, P, 1999) the authors used a range of sources (including Wesson,1998) who suggested that “Management seeks to fill its ranks, particularly at the highest level of management; with those persons that best fit the existing norm.” (Wesson, 1998). Another study had found through their research that for instance, the typical president of a higher education institution in America was likely to be a Caucasian Male of around 54 years of age (Phelps &amp; Taber, 1997).’</a:t>
            </a:r>
          </a:p>
          <a:p>
            <a:pPr marL="0" indent="0">
              <a:lnSpc>
                <a:spcPct val="90000"/>
              </a:lnSpc>
              <a:buNone/>
            </a:pPr>
            <a:endParaRPr lang="en-GB" sz="1700" dirty="0"/>
          </a:p>
          <a:p>
            <a:pPr marL="0" indent="0">
              <a:lnSpc>
                <a:spcPct val="90000"/>
              </a:lnSpc>
              <a:buNone/>
            </a:pPr>
            <a:r>
              <a:rPr lang="en-GB" sz="1700" b="1" dirty="0"/>
              <a:t>Student Task</a:t>
            </a:r>
          </a:p>
          <a:p>
            <a:pPr marL="0" indent="0">
              <a:lnSpc>
                <a:spcPct val="90000"/>
              </a:lnSpc>
              <a:buNone/>
            </a:pPr>
            <a:r>
              <a:rPr lang="en-GB" sz="1700" dirty="0"/>
              <a:t>Take five minutes to examine this extract and identify what is good about it but what’s missing</a:t>
            </a:r>
          </a:p>
          <a:p>
            <a:pPr marL="0" indent="0">
              <a:lnSpc>
                <a:spcPct val="90000"/>
              </a:lnSpc>
              <a:buNone/>
            </a:pPr>
            <a:r>
              <a:rPr lang="en-GB" sz="1700" b="1" dirty="0"/>
              <a:t>Discussion Point</a:t>
            </a:r>
          </a:p>
          <a:p>
            <a:pPr>
              <a:lnSpc>
                <a:spcPct val="90000"/>
              </a:lnSpc>
            </a:pPr>
            <a:endParaRPr lang="en-GB" sz="1700" dirty="0"/>
          </a:p>
          <a:p>
            <a:pPr>
              <a:lnSpc>
                <a:spcPct val="90000"/>
              </a:lnSpc>
            </a:pPr>
            <a:endParaRPr lang="en-GB" sz="1700" dirty="0"/>
          </a:p>
        </p:txBody>
      </p:sp>
    </p:spTree>
    <p:extLst>
      <p:ext uri="{BB962C8B-B14F-4D97-AF65-F5344CB8AC3E}">
        <p14:creationId xmlns:p14="http://schemas.microsoft.com/office/powerpoint/2010/main" val="3136827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Research Question &amp; Literature Review</a:t>
            </a:r>
          </a:p>
        </p:txBody>
      </p:sp>
      <p:sp>
        <p:nvSpPr>
          <p:cNvPr id="3" name="Content Placeholder 2"/>
          <p:cNvSpPr>
            <a:spLocks noGrp="1"/>
          </p:cNvSpPr>
          <p:nvPr>
            <p:ph idx="1"/>
          </p:nvPr>
        </p:nvSpPr>
        <p:spPr>
          <a:xfrm>
            <a:off x="1231900" y="1853248"/>
            <a:ext cx="9740900" cy="4552034"/>
          </a:xfrm>
        </p:spPr>
        <p:txBody>
          <a:bodyPr>
            <a:normAutofit/>
          </a:bodyPr>
          <a:lstStyle/>
          <a:p>
            <a:pPr marL="0" indent="0">
              <a:buNone/>
            </a:pPr>
            <a:r>
              <a:rPr lang="en-GB" b="1" dirty="0"/>
              <a:t>Examples</a:t>
            </a:r>
          </a:p>
          <a:p>
            <a:pPr marL="0" indent="0">
              <a:buNone/>
            </a:pPr>
            <a:r>
              <a:rPr lang="en-GB" b="1" dirty="0"/>
              <a:t>The research question</a:t>
            </a:r>
          </a:p>
          <a:p>
            <a:pPr marL="0" indent="0">
              <a:buNone/>
            </a:pPr>
            <a:r>
              <a:rPr lang="en-GB" dirty="0"/>
              <a:t>This research project aims to analyse whether training is the only factor in motivating a workforce. </a:t>
            </a:r>
          </a:p>
          <a:p>
            <a:pPr marL="0" indent="0">
              <a:buNone/>
            </a:pPr>
            <a:r>
              <a:rPr lang="en-GB" b="1" dirty="0"/>
              <a:t>Literature Review</a:t>
            </a:r>
          </a:p>
          <a:p>
            <a:r>
              <a:rPr lang="en-GB" dirty="0" err="1"/>
              <a:t>Pratheepkanth</a:t>
            </a:r>
            <a:r>
              <a:rPr lang="en-GB" dirty="0"/>
              <a:t> journal investigated whether or not reward systems and recognition has an impact on employee motivation in commercial bank of Sri Lanka. The research is intended to then further investigate if there is a link between which factors contribute to work motivation. ‘Increasingly, organisations are realising that they have to establish an equitable balance between the employee’s contribution to the organization and the organisation’s contribution to the employee’ (</a:t>
            </a:r>
            <a:r>
              <a:rPr lang="en-GB" dirty="0" err="1"/>
              <a:t>Pratheepkanth</a:t>
            </a:r>
            <a:r>
              <a:rPr lang="en-GB" dirty="0"/>
              <a:t>, 2011) </a:t>
            </a:r>
          </a:p>
        </p:txBody>
      </p:sp>
    </p:spTree>
    <p:extLst>
      <p:ext uri="{BB962C8B-B14F-4D97-AF65-F5344CB8AC3E}">
        <p14:creationId xmlns:p14="http://schemas.microsoft.com/office/powerpoint/2010/main" val="4202265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1645920"/>
            <a:ext cx="3522879" cy="4470821"/>
          </a:xfrm>
        </p:spPr>
        <p:txBody>
          <a:bodyPr>
            <a:normAutofit/>
          </a:bodyPr>
          <a:lstStyle/>
          <a:p>
            <a:pPr algn="r"/>
            <a:r>
              <a:rPr lang="en-GB">
                <a:solidFill>
                  <a:srgbClr val="FFFFFF"/>
                </a:solidFill>
              </a:rPr>
              <a:t>Research Questions</a:t>
            </a:r>
          </a:p>
        </p:txBody>
      </p:sp>
      <p:sp>
        <p:nvSpPr>
          <p:cNvPr id="3" name="Content Placeholder 2"/>
          <p:cNvSpPr>
            <a:spLocks noGrp="1"/>
          </p:cNvSpPr>
          <p:nvPr>
            <p:ph idx="1"/>
          </p:nvPr>
        </p:nvSpPr>
        <p:spPr>
          <a:xfrm>
            <a:off x="5204109" y="1645920"/>
            <a:ext cx="5919503" cy="4470821"/>
          </a:xfrm>
        </p:spPr>
        <p:txBody>
          <a:bodyPr>
            <a:normAutofit/>
          </a:bodyPr>
          <a:lstStyle/>
          <a:p>
            <a:pPr marL="0" indent="0">
              <a:buNone/>
            </a:pPr>
            <a:r>
              <a:rPr lang="en-GB" b="1"/>
              <a:t>Group Task</a:t>
            </a:r>
          </a:p>
          <a:p>
            <a:r>
              <a:rPr lang="en-GB"/>
              <a:t>Taking the good project ideas you have chosen start to develop research questions</a:t>
            </a:r>
          </a:p>
          <a:p>
            <a:r>
              <a:rPr lang="en-GB"/>
              <a:t>Present your questions back to the group</a:t>
            </a:r>
          </a:p>
          <a:p>
            <a:r>
              <a:rPr lang="en-GB"/>
              <a:t>Peer review, identify good aspects of each group’s research topics and areas for development.</a:t>
            </a:r>
          </a:p>
        </p:txBody>
      </p:sp>
    </p:spTree>
    <p:extLst>
      <p:ext uri="{BB962C8B-B14F-4D97-AF65-F5344CB8AC3E}">
        <p14:creationId xmlns:p14="http://schemas.microsoft.com/office/powerpoint/2010/main" val="3001352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B6FE-690A-4DAD-9850-B5157B228594}"/>
              </a:ext>
            </a:extLst>
          </p:cNvPr>
          <p:cNvSpPr>
            <a:spLocks noGrp="1"/>
          </p:cNvSpPr>
          <p:nvPr>
            <p:ph type="title"/>
          </p:nvPr>
        </p:nvSpPr>
        <p:spPr>
          <a:xfrm>
            <a:off x="597323" y="181898"/>
            <a:ext cx="4166510" cy="1622321"/>
          </a:xfrm>
        </p:spPr>
        <p:txBody>
          <a:bodyPr>
            <a:normAutofit/>
          </a:bodyPr>
          <a:lstStyle/>
          <a:p>
            <a:r>
              <a:rPr lang="en-GB" dirty="0">
                <a:solidFill>
                  <a:srgbClr val="EBEBEB"/>
                </a:solidFill>
              </a:rPr>
              <a:t>Research Methodologies</a:t>
            </a:r>
          </a:p>
        </p:txBody>
      </p:sp>
      <p:pic>
        <p:nvPicPr>
          <p:cNvPr id="5" name="Picture 4" descr="A close up of a logo&#10;&#10;Description automatically generated">
            <a:extLst>
              <a:ext uri="{FF2B5EF4-FFF2-40B4-BE49-F238E27FC236}">
                <a16:creationId xmlns:a16="http://schemas.microsoft.com/office/drawing/2014/main" id="{6AC25E7D-3CAD-4965-BA32-1E4AB60CFAB8}"/>
              </a:ext>
            </a:extLst>
          </p:cNvPr>
          <p:cNvPicPr>
            <a:picLocks noChangeAspect="1"/>
          </p:cNvPicPr>
          <p:nvPr/>
        </p:nvPicPr>
        <p:blipFill>
          <a:blip r:embed="rId2"/>
          <a:stretch>
            <a:fillRect/>
          </a:stretch>
        </p:blipFill>
        <p:spPr>
          <a:xfrm>
            <a:off x="6093992" y="1623723"/>
            <a:ext cx="5449889" cy="3610551"/>
          </a:xfrm>
          <a:prstGeom prst="rect">
            <a:avLst/>
          </a:prstGeom>
          <a:effectLst/>
        </p:spPr>
      </p:pic>
      <p:sp>
        <p:nvSpPr>
          <p:cNvPr id="3" name="Content Placeholder 2">
            <a:extLst>
              <a:ext uri="{FF2B5EF4-FFF2-40B4-BE49-F238E27FC236}">
                <a16:creationId xmlns:a16="http://schemas.microsoft.com/office/drawing/2014/main" id="{76EA92DB-1CBA-47A8-BC30-507982D7D932}"/>
              </a:ext>
            </a:extLst>
          </p:cNvPr>
          <p:cNvSpPr>
            <a:spLocks noGrp="1"/>
          </p:cNvSpPr>
          <p:nvPr>
            <p:ph idx="1"/>
          </p:nvPr>
        </p:nvSpPr>
        <p:spPr>
          <a:xfrm>
            <a:off x="648931" y="1804220"/>
            <a:ext cx="4166509" cy="4419600"/>
          </a:xfrm>
        </p:spPr>
        <p:txBody>
          <a:bodyPr>
            <a:normAutofit/>
          </a:bodyPr>
          <a:lstStyle/>
          <a:p>
            <a:pPr marL="0" indent="0">
              <a:lnSpc>
                <a:spcPct val="90000"/>
              </a:lnSpc>
              <a:buNone/>
            </a:pPr>
            <a:r>
              <a:rPr lang="en-GB" sz="1600" b="1" i="1" dirty="0">
                <a:solidFill>
                  <a:srgbClr val="EBEBEB"/>
                </a:solidFill>
              </a:rPr>
              <a:t>Qualitative Research</a:t>
            </a:r>
            <a:endParaRPr lang="en-GB" sz="1600" b="1" dirty="0">
              <a:solidFill>
                <a:srgbClr val="EBEBEB"/>
              </a:solidFill>
            </a:endParaRPr>
          </a:p>
          <a:p>
            <a:pPr>
              <a:lnSpc>
                <a:spcPct val="90000"/>
              </a:lnSpc>
            </a:pPr>
            <a:r>
              <a:rPr lang="en-GB" sz="1600" dirty="0">
                <a:solidFill>
                  <a:srgbClr val="EBEBEB"/>
                </a:solidFill>
              </a:rPr>
              <a:t>Such research is defined as the market-research method focusing on attaining data through exploration via open-ended and conversational communication channels (Bhat, 2019).</a:t>
            </a:r>
          </a:p>
          <a:p>
            <a:pPr>
              <a:lnSpc>
                <a:spcPct val="90000"/>
              </a:lnSpc>
            </a:pPr>
            <a:endParaRPr lang="en-GB" sz="1600" dirty="0">
              <a:solidFill>
                <a:srgbClr val="EBEBEB"/>
              </a:solidFill>
            </a:endParaRPr>
          </a:p>
          <a:p>
            <a:pPr marL="0" indent="0">
              <a:lnSpc>
                <a:spcPct val="90000"/>
              </a:lnSpc>
              <a:buNone/>
            </a:pPr>
            <a:r>
              <a:rPr lang="en-GB" sz="1600" b="1" i="1" dirty="0">
                <a:solidFill>
                  <a:srgbClr val="EBEBEB"/>
                </a:solidFill>
              </a:rPr>
              <a:t>Quantitative Research</a:t>
            </a:r>
            <a:endParaRPr lang="en-GB" sz="1600" b="1" dirty="0">
              <a:solidFill>
                <a:srgbClr val="EBEBEB"/>
              </a:solidFill>
            </a:endParaRPr>
          </a:p>
          <a:p>
            <a:pPr>
              <a:lnSpc>
                <a:spcPct val="90000"/>
              </a:lnSpc>
            </a:pPr>
            <a:r>
              <a:rPr lang="en-GB" sz="1600" dirty="0">
                <a:solidFill>
                  <a:srgbClr val="EBEBEB"/>
                </a:solidFill>
              </a:rPr>
              <a:t>Such research incorporates “…the use of computational, statistical, and mathematical tools to derive results.” (Sisinternational.com, 2019). Such research involves numerical data and closed-ended questions via structured observation for example via questionnaires and surveys</a:t>
            </a:r>
          </a:p>
        </p:txBody>
      </p:sp>
    </p:spTree>
    <p:extLst>
      <p:ext uri="{BB962C8B-B14F-4D97-AF65-F5344CB8AC3E}">
        <p14:creationId xmlns:p14="http://schemas.microsoft.com/office/powerpoint/2010/main" val="3800289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Comparisons of quantitative and qualitative market research method (LO2)</a:t>
            </a:r>
          </a:p>
        </p:txBody>
      </p:sp>
      <p:sp>
        <p:nvSpPr>
          <p:cNvPr id="3" name="Content Placeholder 2"/>
          <p:cNvSpPr>
            <a:spLocks noGrp="1"/>
          </p:cNvSpPr>
          <p:nvPr>
            <p:ph idx="1"/>
          </p:nvPr>
        </p:nvSpPr>
        <p:spPr>
          <a:xfrm>
            <a:off x="1103312" y="2317531"/>
            <a:ext cx="9633005" cy="3930868"/>
          </a:xfrm>
        </p:spPr>
        <p:txBody>
          <a:bodyPr>
            <a:normAutofit lnSpcReduction="10000"/>
          </a:bodyPr>
          <a:lstStyle/>
          <a:p>
            <a:pPr marL="0" indent="0">
              <a:buNone/>
            </a:pPr>
            <a:r>
              <a:rPr lang="en-GB" b="1" dirty="0"/>
              <a:t>Group task</a:t>
            </a:r>
          </a:p>
          <a:p>
            <a:r>
              <a:rPr lang="en-GB" dirty="0"/>
              <a:t>Research these types of research methods and in a table format list the advantages and disadvantages of each, consider the validity and constraints of each method</a:t>
            </a:r>
          </a:p>
          <a:p>
            <a:endParaRPr lang="en-GB" dirty="0"/>
          </a:p>
          <a:p>
            <a:r>
              <a:rPr lang="en-GB" dirty="0"/>
              <a:t>Feedback your group’s research to the class, this activity will help you with your comparison. </a:t>
            </a:r>
          </a:p>
          <a:p>
            <a:endParaRPr lang="en-GB" dirty="0"/>
          </a:p>
          <a:p>
            <a:pPr marL="0" indent="0">
              <a:buNone/>
            </a:pPr>
            <a:r>
              <a:rPr lang="en-GB" b="1" dirty="0"/>
              <a:t>Task extension (individual): </a:t>
            </a:r>
            <a:r>
              <a:rPr lang="en-GB" dirty="0"/>
              <a:t>expand on the research carried out by the class and consider how this could inform your choice of market research for your project (idea and questions)</a:t>
            </a:r>
          </a:p>
          <a:p>
            <a:endParaRPr lang="en-GB" dirty="0"/>
          </a:p>
        </p:txBody>
      </p:sp>
    </p:spTree>
    <p:extLst>
      <p:ext uri="{BB962C8B-B14F-4D97-AF65-F5344CB8AC3E}">
        <p14:creationId xmlns:p14="http://schemas.microsoft.com/office/powerpoint/2010/main" val="3984795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EB56-7ECE-475F-A6E6-1A629EC8D768}"/>
              </a:ext>
            </a:extLst>
          </p:cNvPr>
          <p:cNvSpPr>
            <a:spLocks noGrp="1"/>
          </p:cNvSpPr>
          <p:nvPr>
            <p:ph type="title"/>
          </p:nvPr>
        </p:nvSpPr>
        <p:spPr/>
        <p:txBody>
          <a:bodyPr/>
          <a:lstStyle/>
          <a:p>
            <a:r>
              <a:rPr lang="en-GB" dirty="0"/>
              <a:t>Research Methods</a:t>
            </a:r>
          </a:p>
        </p:txBody>
      </p:sp>
      <p:sp>
        <p:nvSpPr>
          <p:cNvPr id="3" name="Content Placeholder 2">
            <a:extLst>
              <a:ext uri="{FF2B5EF4-FFF2-40B4-BE49-F238E27FC236}">
                <a16:creationId xmlns:a16="http://schemas.microsoft.com/office/drawing/2014/main" id="{9AD0ECE6-CC5C-4572-BC9D-A4F1AF7A8BC2}"/>
              </a:ext>
            </a:extLst>
          </p:cNvPr>
          <p:cNvSpPr>
            <a:spLocks noGrp="1"/>
          </p:cNvSpPr>
          <p:nvPr>
            <p:ph idx="1"/>
          </p:nvPr>
        </p:nvSpPr>
        <p:spPr/>
        <p:txBody>
          <a:bodyPr/>
          <a:lstStyle/>
          <a:p>
            <a:r>
              <a:rPr lang="en-GB" dirty="0"/>
              <a:t>The main purpose of </a:t>
            </a:r>
            <a:r>
              <a:rPr lang="en-GB" b="1" dirty="0"/>
              <a:t>research</a:t>
            </a:r>
            <a:r>
              <a:rPr lang="en-GB" dirty="0"/>
              <a:t> is to inform action, to prove a theory, and contribute to developing knowledge in a field or study.</a:t>
            </a:r>
            <a:endParaRPr lang="en-GB" b="1" dirty="0"/>
          </a:p>
          <a:p>
            <a:r>
              <a:rPr lang="en-GB" b="1" dirty="0"/>
              <a:t>Different research methods</a:t>
            </a:r>
            <a:r>
              <a:rPr lang="en-GB" dirty="0"/>
              <a:t> have </a:t>
            </a:r>
            <a:r>
              <a:rPr lang="en-GB" b="1" dirty="0"/>
              <a:t>different</a:t>
            </a:r>
            <a:r>
              <a:rPr lang="en-GB" dirty="0"/>
              <a:t> purposes and </a:t>
            </a:r>
            <a:r>
              <a:rPr lang="en-GB" b="1" dirty="0"/>
              <a:t>different</a:t>
            </a:r>
            <a:r>
              <a:rPr lang="en-GB" dirty="0"/>
              <a:t> levels of validity. ... The results of a study provide stronger evidence if the </a:t>
            </a:r>
            <a:r>
              <a:rPr lang="en-GB" b="1" dirty="0"/>
              <a:t>research</a:t>
            </a:r>
            <a:r>
              <a:rPr lang="en-GB" dirty="0"/>
              <a:t> has a higher measure of validity.</a:t>
            </a:r>
          </a:p>
          <a:p>
            <a:r>
              <a:rPr lang="en-GB" dirty="0"/>
              <a:t>The </a:t>
            </a:r>
            <a:r>
              <a:rPr lang="en-GB" b="1" dirty="0"/>
              <a:t>methods section</a:t>
            </a:r>
            <a:r>
              <a:rPr lang="en-GB" dirty="0"/>
              <a:t> is the most </a:t>
            </a:r>
            <a:r>
              <a:rPr lang="en-GB" b="1" dirty="0"/>
              <a:t>important</a:t>
            </a:r>
            <a:r>
              <a:rPr lang="en-GB" dirty="0"/>
              <a:t> part of a research paper because it provides the information the reader needs to judge the study's validity.</a:t>
            </a:r>
          </a:p>
          <a:p>
            <a:pPr marL="0" indent="0">
              <a:buNone/>
            </a:pPr>
            <a:endParaRPr lang="en-GB" dirty="0"/>
          </a:p>
        </p:txBody>
      </p:sp>
    </p:spTree>
    <p:extLst>
      <p:ext uri="{BB962C8B-B14F-4D97-AF65-F5344CB8AC3E}">
        <p14:creationId xmlns:p14="http://schemas.microsoft.com/office/powerpoint/2010/main" val="4290012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855" y="1447800"/>
            <a:ext cx="3108626" cy="4572000"/>
          </a:xfrm>
        </p:spPr>
        <p:txBody>
          <a:bodyPr anchor="ctr">
            <a:normAutofit/>
          </a:bodyPr>
          <a:lstStyle/>
          <a:p>
            <a:r>
              <a:rPr lang="en-GB" sz="3200">
                <a:solidFill>
                  <a:srgbClr val="F2F2F2"/>
                </a:solidFill>
              </a:rPr>
              <a:t>Aims	 </a:t>
            </a:r>
          </a:p>
        </p:txBody>
      </p:sp>
      <p:sp>
        <p:nvSpPr>
          <p:cNvPr id="23" name="Freeform: Shape 22">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7" name="Rectangle 26">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2B7E65F-356D-411E-A1EC-73C91668CDF0}"/>
              </a:ext>
            </a:extLst>
          </p:cNvPr>
          <p:cNvGraphicFramePr>
            <a:graphicFrameLocks noGrp="1"/>
          </p:cNvGraphicFramePr>
          <p:nvPr>
            <p:ph idx="1"/>
            <p:extLst>
              <p:ext uri="{D42A27DB-BD31-4B8C-83A1-F6EECF244321}">
                <p14:modId xmlns:p14="http://schemas.microsoft.com/office/powerpoint/2010/main" val="3224106725"/>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828204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92362-788B-4E0C-BB73-91239FAA0B42}"/>
              </a:ext>
            </a:extLst>
          </p:cNvPr>
          <p:cNvSpPr>
            <a:spLocks noGrp="1"/>
          </p:cNvSpPr>
          <p:nvPr>
            <p:ph type="title"/>
          </p:nvPr>
        </p:nvSpPr>
        <p:spPr>
          <a:xfrm>
            <a:off x="648930" y="629267"/>
            <a:ext cx="9252154" cy="1016654"/>
          </a:xfrm>
        </p:spPr>
        <p:txBody>
          <a:bodyPr>
            <a:normAutofit/>
          </a:bodyPr>
          <a:lstStyle/>
          <a:p>
            <a:r>
              <a:rPr lang="en-GB">
                <a:solidFill>
                  <a:srgbClr val="EBEBEB"/>
                </a:solidFill>
              </a:rPr>
              <a:t>Research Methodologies</a:t>
            </a:r>
          </a:p>
        </p:txBody>
      </p:sp>
      <p:sp>
        <p:nvSpPr>
          <p:cNvPr id="3" name="Content Placeholder 2">
            <a:extLst>
              <a:ext uri="{FF2B5EF4-FFF2-40B4-BE49-F238E27FC236}">
                <a16:creationId xmlns:a16="http://schemas.microsoft.com/office/drawing/2014/main" id="{77F1F883-DC2A-407E-BFD9-FAE97CDB8611}"/>
              </a:ext>
            </a:extLst>
          </p:cNvPr>
          <p:cNvSpPr>
            <a:spLocks noGrp="1"/>
          </p:cNvSpPr>
          <p:nvPr>
            <p:ph idx="1"/>
          </p:nvPr>
        </p:nvSpPr>
        <p:spPr>
          <a:xfrm>
            <a:off x="648931" y="2548281"/>
            <a:ext cx="5122606" cy="3658689"/>
          </a:xfrm>
        </p:spPr>
        <p:txBody>
          <a:bodyPr>
            <a:normAutofit/>
          </a:bodyPr>
          <a:lstStyle/>
          <a:p>
            <a:pPr marL="0" indent="0">
              <a:buNone/>
            </a:pPr>
            <a:r>
              <a:rPr lang="en-GB" b="1" dirty="0"/>
              <a:t>Student Task</a:t>
            </a:r>
          </a:p>
          <a:p>
            <a:pPr marL="0" indent="0">
              <a:buNone/>
            </a:pPr>
            <a:endParaRPr lang="en-GB" dirty="0"/>
          </a:p>
          <a:p>
            <a:pPr marL="0" indent="0">
              <a:buNone/>
            </a:pPr>
            <a:r>
              <a:rPr lang="en-GB" dirty="0"/>
              <a:t>In the context of a research project consider the advantages and disadvantages of these 2 research methods and how they may impact on research findings.</a:t>
            </a:r>
          </a:p>
          <a:p>
            <a:pPr marL="0" indent="0">
              <a:buNone/>
            </a:pPr>
            <a:endParaRPr lang="en-GB" dirty="0"/>
          </a:p>
          <a:p>
            <a:pPr marL="0" indent="0">
              <a:buNone/>
            </a:pPr>
            <a:r>
              <a:rPr lang="en-GB" b="1" dirty="0"/>
              <a:t>Discussion Point</a:t>
            </a:r>
          </a:p>
        </p:txBody>
      </p:sp>
      <p:pic>
        <p:nvPicPr>
          <p:cNvPr id="5" name="Picture 4" descr="A close up of a keyboard&#10;&#10;Description automatically generated">
            <a:extLst>
              <a:ext uri="{FF2B5EF4-FFF2-40B4-BE49-F238E27FC236}">
                <a16:creationId xmlns:a16="http://schemas.microsoft.com/office/drawing/2014/main" id="{C092853E-9BA4-4DEF-8C79-71B48C328E7C}"/>
              </a:ext>
            </a:extLst>
          </p:cNvPr>
          <p:cNvPicPr>
            <a:picLocks noChangeAspect="1"/>
          </p:cNvPicPr>
          <p:nvPr/>
        </p:nvPicPr>
        <p:blipFill>
          <a:blip r:embed="rId2"/>
          <a:stretch>
            <a:fillRect/>
          </a:stretch>
        </p:blipFill>
        <p:spPr>
          <a:xfrm>
            <a:off x="6091916" y="2951117"/>
            <a:ext cx="5451627" cy="2856345"/>
          </a:xfrm>
          <a:prstGeom prst="rect">
            <a:avLst/>
          </a:prstGeom>
          <a:effectLst/>
        </p:spPr>
      </p:pic>
    </p:spTree>
    <p:extLst>
      <p:ext uri="{BB962C8B-B14F-4D97-AF65-F5344CB8AC3E}">
        <p14:creationId xmlns:p14="http://schemas.microsoft.com/office/powerpoint/2010/main" val="3243424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GB">
                <a:solidFill>
                  <a:srgbClr val="EBEBEB"/>
                </a:solidFill>
              </a:rPr>
              <a:t>Learning Outcomes – Assignment 2</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32CA88D5-F30A-4FCA-BBD6-48F419299922}"/>
              </a:ext>
            </a:extLst>
          </p:cNvPr>
          <p:cNvGraphicFramePr>
            <a:graphicFrameLocks noGrp="1"/>
          </p:cNvGraphicFramePr>
          <p:nvPr>
            <p:ph idx="1"/>
            <p:extLst>
              <p:ext uri="{D42A27DB-BD31-4B8C-83A1-F6EECF244321}">
                <p14:modId xmlns:p14="http://schemas.microsoft.com/office/powerpoint/2010/main" val="1531228166"/>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14395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PPD2</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8212393"/>
              </p:ext>
            </p:extLst>
          </p:nvPr>
        </p:nvGraphicFramePr>
        <p:xfrm>
          <a:off x="1182654" y="2376724"/>
          <a:ext cx="10141123" cy="811318"/>
        </p:xfrm>
        <a:graphic>
          <a:graphicData uri="http://schemas.openxmlformats.org/drawingml/2006/table">
            <a:tbl>
              <a:tblPr firstRow="1" firstCol="1" lastRow="1" lastCol="1" bandRow="1" bandCol="1">
                <a:tableStyleId>{5C22544A-7EE6-4342-B048-85BDC9FD1C3A}</a:tableStyleId>
              </a:tblPr>
              <a:tblGrid>
                <a:gridCol w="10141123">
                  <a:extLst>
                    <a:ext uri="{9D8B030D-6E8A-4147-A177-3AD203B41FA5}">
                      <a16:colId xmlns:a16="http://schemas.microsoft.com/office/drawing/2014/main" val="4108385740"/>
                    </a:ext>
                  </a:extLst>
                </a:gridCol>
              </a:tblGrid>
              <a:tr h="811318">
                <a:tc>
                  <a:txBody>
                    <a:bodyPr/>
                    <a:lstStyle/>
                    <a:p>
                      <a:pPr>
                        <a:lnSpc>
                          <a:spcPct val="115000"/>
                        </a:lnSpc>
                        <a:spcBef>
                          <a:spcPts val="600"/>
                        </a:spcBef>
                        <a:spcAft>
                          <a:spcPts val="0"/>
                        </a:spcAft>
                      </a:pPr>
                      <a:r>
                        <a:rPr lang="en-GB" sz="2800" dirty="0">
                          <a:effectLst/>
                          <a:latin typeface="Arial" panose="020B0604020202020204" pitchFamily="34" charset="0"/>
                          <a:ea typeface="Times New Roman" panose="02020603050405020304" pitchFamily="18" charset="0"/>
                          <a:cs typeface="Times New Roman" panose="02020603050405020304" pitchFamily="18" charset="0"/>
                        </a:rPr>
                        <a:t>Assessment</a:t>
                      </a:r>
                      <a:r>
                        <a:rPr lang="en-GB" sz="2800" baseline="0" dirty="0">
                          <a:effectLst/>
                          <a:latin typeface="Arial" panose="020B0604020202020204" pitchFamily="34" charset="0"/>
                          <a:ea typeface="Times New Roman" panose="02020603050405020304" pitchFamily="18" charset="0"/>
                          <a:cs typeface="Times New Roman" panose="02020603050405020304" pitchFamily="18" charset="0"/>
                        </a:rPr>
                        <a:t> type and weighting for this module</a:t>
                      </a:r>
                      <a:endParaRPr lang="en-GB" sz="2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6873624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755292419"/>
              </p:ext>
            </p:extLst>
          </p:nvPr>
        </p:nvGraphicFramePr>
        <p:xfrm>
          <a:off x="1182654" y="3188042"/>
          <a:ext cx="10141123" cy="926757"/>
        </p:xfrm>
        <a:graphic>
          <a:graphicData uri="http://schemas.openxmlformats.org/drawingml/2006/table">
            <a:tbl>
              <a:tblPr firstRow="1" firstCol="1" lastRow="1" lastCol="1" bandRow="1" bandCol="1">
                <a:tableStyleId>{5C22544A-7EE6-4342-B048-85BDC9FD1C3A}</a:tableStyleId>
              </a:tblPr>
              <a:tblGrid>
                <a:gridCol w="2432349">
                  <a:extLst>
                    <a:ext uri="{9D8B030D-6E8A-4147-A177-3AD203B41FA5}">
                      <a16:colId xmlns:a16="http://schemas.microsoft.com/office/drawing/2014/main" val="2521230760"/>
                    </a:ext>
                  </a:extLst>
                </a:gridCol>
                <a:gridCol w="2470355">
                  <a:extLst>
                    <a:ext uri="{9D8B030D-6E8A-4147-A177-3AD203B41FA5}">
                      <a16:colId xmlns:a16="http://schemas.microsoft.com/office/drawing/2014/main" val="1908283734"/>
                    </a:ext>
                  </a:extLst>
                </a:gridCol>
                <a:gridCol w="2743784">
                  <a:extLst>
                    <a:ext uri="{9D8B030D-6E8A-4147-A177-3AD203B41FA5}">
                      <a16:colId xmlns:a16="http://schemas.microsoft.com/office/drawing/2014/main" val="211720138"/>
                    </a:ext>
                  </a:extLst>
                </a:gridCol>
                <a:gridCol w="2494635">
                  <a:extLst>
                    <a:ext uri="{9D8B030D-6E8A-4147-A177-3AD203B41FA5}">
                      <a16:colId xmlns:a16="http://schemas.microsoft.com/office/drawing/2014/main" val="1838140107"/>
                    </a:ext>
                  </a:extLst>
                </a:gridCol>
              </a:tblGrid>
              <a:tr h="926757">
                <a:tc>
                  <a:txBody>
                    <a:bodyPr/>
                    <a:lstStyle/>
                    <a:p>
                      <a:pPr>
                        <a:lnSpc>
                          <a:spcPct val="115000"/>
                        </a:lnSpc>
                        <a:spcBef>
                          <a:spcPts val="600"/>
                        </a:spcBef>
                        <a:spcAft>
                          <a:spcPts val="0"/>
                        </a:spcAft>
                      </a:pPr>
                      <a:r>
                        <a:rPr lang="en-GB" sz="2400" dirty="0">
                          <a:effectLst/>
                        </a:rPr>
                        <a:t>Project Report</a:t>
                      </a:r>
                      <a:endParaRPr lang="en-GB"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Bef>
                          <a:spcPts val="600"/>
                        </a:spcBef>
                        <a:spcAft>
                          <a:spcPts val="0"/>
                        </a:spcAft>
                      </a:pPr>
                      <a:r>
                        <a:rPr lang="en-GB" sz="2400" dirty="0">
                          <a:effectLst/>
                        </a:rPr>
                        <a:t>2500</a:t>
                      </a:r>
                      <a:endParaRPr lang="en-GB"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Bef>
                          <a:spcPts val="600"/>
                        </a:spcBef>
                        <a:spcAft>
                          <a:spcPts val="0"/>
                        </a:spcAft>
                      </a:pPr>
                      <a:r>
                        <a:rPr lang="en-GB" sz="2400" dirty="0">
                          <a:effectLst/>
                        </a:rPr>
                        <a:t>LOs2, 3</a:t>
                      </a:r>
                      <a:endParaRPr lang="en-GB"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Bef>
                          <a:spcPts val="600"/>
                        </a:spcBef>
                        <a:spcAft>
                          <a:spcPts val="0"/>
                        </a:spcAft>
                      </a:pPr>
                      <a:r>
                        <a:rPr lang="en-GB" sz="2400" dirty="0">
                          <a:effectLst/>
                        </a:rPr>
                        <a:t>50%</a:t>
                      </a:r>
                    </a:p>
                    <a:p>
                      <a:pPr>
                        <a:lnSpc>
                          <a:spcPct val="115000"/>
                        </a:lnSpc>
                        <a:spcBef>
                          <a:spcPts val="600"/>
                        </a:spcBef>
                        <a:spcAft>
                          <a:spcPts val="0"/>
                        </a:spcAft>
                      </a:pPr>
                      <a:endParaRPr lang="en-GB" sz="2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68517453"/>
                  </a:ext>
                </a:extLst>
              </a:tr>
            </a:tbl>
          </a:graphicData>
        </a:graphic>
      </p:graphicFrame>
    </p:spTree>
    <p:extLst>
      <p:ext uri="{BB962C8B-B14F-4D97-AF65-F5344CB8AC3E}">
        <p14:creationId xmlns:p14="http://schemas.microsoft.com/office/powerpoint/2010/main" val="567113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87E4204-E93C-417B-9ED0-F81552DE8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68E4A00-82CC-4AD0-B631-F820AEE40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5" name="Freeform 7">
            <a:extLst>
              <a:ext uri="{FF2B5EF4-FFF2-40B4-BE49-F238E27FC236}">
                <a16:creationId xmlns:a16="http://schemas.microsoft.com/office/drawing/2014/main" id="{463665DF-25B8-4EE2-8F85-921EF38BE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609594B-1E58-4715-AFE8-3A2A0854187B}"/>
              </a:ext>
            </a:extLst>
          </p:cNvPr>
          <p:cNvSpPr>
            <a:spLocks noGrp="1"/>
          </p:cNvSpPr>
          <p:nvPr>
            <p:ph type="title"/>
          </p:nvPr>
        </p:nvSpPr>
        <p:spPr>
          <a:xfrm>
            <a:off x="648930" y="629267"/>
            <a:ext cx="9252154" cy="1016654"/>
          </a:xfrm>
        </p:spPr>
        <p:txBody>
          <a:bodyPr>
            <a:normAutofit/>
          </a:bodyPr>
          <a:lstStyle/>
          <a:p>
            <a:r>
              <a:rPr lang="en-GB">
                <a:solidFill>
                  <a:srgbClr val="EBEBEB"/>
                </a:solidFill>
              </a:rPr>
              <a:t>The Assignment</a:t>
            </a:r>
          </a:p>
        </p:txBody>
      </p:sp>
      <p:sp useBgFill="1">
        <p:nvSpPr>
          <p:cNvPr id="77" name="Freeform: Shape 76">
            <a:extLst>
              <a:ext uri="{FF2B5EF4-FFF2-40B4-BE49-F238E27FC236}">
                <a16:creationId xmlns:a16="http://schemas.microsoft.com/office/drawing/2014/main" id="{B3378DC2-950E-4B63-B833-32DE4719A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A546D456-9B47-423B-9E4A-5AC0882D5199}"/>
              </a:ext>
            </a:extLst>
          </p:cNvPr>
          <p:cNvSpPr>
            <a:spLocks noGrp="1"/>
          </p:cNvSpPr>
          <p:nvPr>
            <p:ph idx="1"/>
          </p:nvPr>
        </p:nvSpPr>
        <p:spPr>
          <a:xfrm>
            <a:off x="648931" y="2548281"/>
            <a:ext cx="7153602" cy="4168608"/>
          </a:xfrm>
        </p:spPr>
        <p:txBody>
          <a:bodyPr>
            <a:normAutofit/>
          </a:bodyPr>
          <a:lstStyle/>
          <a:p>
            <a:pPr>
              <a:lnSpc>
                <a:spcPct val="90000"/>
              </a:lnSpc>
            </a:pPr>
            <a:r>
              <a:rPr lang="en-GB" sz="1600" dirty="0">
                <a:effectLst/>
                <a:latin typeface="+mn-lt"/>
                <a:ea typeface="Times New Roman" panose="02020603050405020304" pitchFamily="18" charset="0"/>
                <a:cs typeface="Arial" panose="020B0604020202020204" pitchFamily="34" charset="0"/>
              </a:rPr>
              <a:t>You have to identify </a:t>
            </a:r>
            <a:r>
              <a:rPr lang="en-GB" sz="1600" b="1" dirty="0">
                <a:effectLst/>
                <a:latin typeface="+mn-lt"/>
                <a:ea typeface="Times New Roman" panose="02020603050405020304" pitchFamily="18" charset="0"/>
                <a:cs typeface="Arial" panose="020B0604020202020204" pitchFamily="34" charset="0"/>
              </a:rPr>
              <a:t>a</a:t>
            </a:r>
            <a:r>
              <a:rPr lang="en-GB" sz="1600" b="1" dirty="0">
                <a:effectLst/>
                <a:latin typeface="+mn-lt"/>
                <a:ea typeface="Calibri" panose="020F0502020204030204" pitchFamily="34" charset="0"/>
                <a:cs typeface="Arial" panose="020B0604020202020204" pitchFamily="34" charset="0"/>
              </a:rPr>
              <a:t> problem or challenge </a:t>
            </a:r>
            <a:r>
              <a:rPr lang="en-GB" sz="1600" dirty="0">
                <a:effectLst/>
                <a:latin typeface="+mn-lt"/>
                <a:ea typeface="Calibri" panose="020F0502020204030204" pitchFamily="34" charset="0"/>
                <a:cs typeface="Arial" panose="020B0604020202020204" pitchFamily="34" charset="0"/>
              </a:rPr>
              <a:t>on your </a:t>
            </a:r>
            <a:r>
              <a:rPr lang="en-GB" sz="1600" b="1" dirty="0">
                <a:effectLst/>
                <a:latin typeface="+mn-lt"/>
                <a:ea typeface="Calibri" panose="020F0502020204030204" pitchFamily="34" charset="0"/>
                <a:cs typeface="Arial" panose="020B0604020202020204" pitchFamily="34" charset="0"/>
              </a:rPr>
              <a:t>course or within the workplace </a:t>
            </a:r>
            <a:r>
              <a:rPr lang="en-GB" sz="1600" dirty="0">
                <a:effectLst/>
                <a:latin typeface="+mn-lt"/>
                <a:ea typeface="Times New Roman" panose="02020603050405020304" pitchFamily="18" charset="0"/>
                <a:cs typeface="Arial" panose="020B0604020202020204" pitchFamily="34" charset="0"/>
              </a:rPr>
              <a:t>that will enable you to complete a suitable </a:t>
            </a:r>
            <a:r>
              <a:rPr lang="en-GB" sz="1600" b="1" dirty="0">
                <a:effectLst/>
                <a:latin typeface="+mn-lt"/>
                <a:ea typeface="Times New Roman" panose="02020603050405020304" pitchFamily="18" charset="0"/>
                <a:cs typeface="Arial" panose="020B0604020202020204" pitchFamily="34" charset="0"/>
              </a:rPr>
              <a:t>research project</a:t>
            </a:r>
            <a:r>
              <a:rPr lang="en-GB" sz="1600" dirty="0">
                <a:effectLst/>
                <a:latin typeface="+mn-lt"/>
                <a:ea typeface="Times New Roman" panose="02020603050405020304" pitchFamily="18" charset="0"/>
                <a:cs typeface="Arial" panose="020B0604020202020204" pitchFamily="34" charset="0"/>
              </a:rPr>
              <a:t>. Your project report should include a </a:t>
            </a:r>
            <a:r>
              <a:rPr lang="en-GB" sz="1600" dirty="0">
                <a:effectLst/>
                <a:latin typeface="+mn-lt"/>
                <a:ea typeface="Calibri" panose="020F0502020204030204" pitchFamily="34" charset="0"/>
                <a:cs typeface="Arial" panose="020B0604020202020204" pitchFamily="34" charset="0"/>
              </a:rPr>
              <a:t>critical evaluation of </a:t>
            </a:r>
            <a:r>
              <a:rPr lang="en-GB" sz="1600" b="1" dirty="0">
                <a:effectLst/>
                <a:latin typeface="+mn-lt"/>
                <a:ea typeface="Calibri" panose="020F0502020204030204" pitchFamily="34" charset="0"/>
                <a:cs typeface="Arial" panose="020B0604020202020204" pitchFamily="34" charset="0"/>
              </a:rPr>
              <a:t>qualitative and quantitative research methods </a:t>
            </a:r>
            <a:r>
              <a:rPr lang="en-GB" sz="1600" dirty="0">
                <a:effectLst/>
                <a:latin typeface="+mn-lt"/>
                <a:ea typeface="Calibri" panose="020F0502020204030204" pitchFamily="34" charset="0"/>
                <a:cs typeface="Arial" panose="020B0604020202020204" pitchFamily="34" charset="0"/>
              </a:rPr>
              <a:t>and a justification of your chosen method(s)</a:t>
            </a:r>
            <a:r>
              <a:rPr lang="en-GB" sz="1600" dirty="0">
                <a:effectLst/>
                <a:latin typeface="+mn-lt"/>
                <a:ea typeface="Times New Roman" panose="02020603050405020304" pitchFamily="18" charset="0"/>
                <a:cs typeface="Arial" panose="020B0604020202020204" pitchFamily="34" charset="0"/>
              </a:rPr>
              <a:t> (LO2)</a:t>
            </a:r>
            <a:r>
              <a:rPr lang="en-GB" sz="1600" dirty="0">
                <a:effectLst/>
                <a:latin typeface="+mn-lt"/>
                <a:ea typeface="Calibri" panose="020F0502020204030204" pitchFamily="34" charset="0"/>
                <a:cs typeface="Arial" panose="020B0604020202020204" pitchFamily="34" charset="0"/>
              </a:rPr>
              <a:t>. </a:t>
            </a:r>
            <a:r>
              <a:rPr lang="en-GB" sz="1600" dirty="0">
                <a:effectLst/>
                <a:latin typeface="+mn-lt"/>
                <a:ea typeface="Times New Roman" panose="02020603050405020304" pitchFamily="18" charset="0"/>
                <a:cs typeface="Arial" panose="020B0604020202020204" pitchFamily="34" charset="0"/>
              </a:rPr>
              <a:t> You are required to demonstrate and apply </a:t>
            </a:r>
            <a:r>
              <a:rPr lang="en-GB" sz="1600" b="1" dirty="0">
                <a:effectLst/>
                <a:latin typeface="+mn-lt"/>
                <a:ea typeface="Times New Roman" panose="02020603050405020304" pitchFamily="18" charset="0"/>
                <a:cs typeface="Arial" panose="020B0604020202020204" pitchFamily="34" charset="0"/>
              </a:rPr>
              <a:t>project management skills </a:t>
            </a:r>
            <a:r>
              <a:rPr lang="en-GB" sz="1600" dirty="0">
                <a:effectLst/>
                <a:latin typeface="+mn-lt"/>
                <a:ea typeface="Times New Roman" panose="02020603050405020304" pitchFamily="18" charset="0"/>
                <a:cs typeface="Arial" panose="020B0604020202020204" pitchFamily="34" charset="0"/>
              </a:rPr>
              <a:t>in the planning and completion of your research project (LO3).</a:t>
            </a:r>
          </a:p>
          <a:p>
            <a:pPr>
              <a:lnSpc>
                <a:spcPct val="90000"/>
              </a:lnSpc>
            </a:pPr>
            <a:endParaRPr lang="en-GB" sz="1600" dirty="0">
              <a:effectLst/>
              <a:latin typeface="+mn-lt"/>
              <a:ea typeface="Times New Roman" panose="02020603050405020304" pitchFamily="18" charset="0"/>
              <a:cs typeface="Arial" panose="020B0604020202020204" pitchFamily="34" charset="0"/>
            </a:endParaRPr>
          </a:p>
          <a:p>
            <a:pPr marL="400050" lvl="1" indent="0">
              <a:lnSpc>
                <a:spcPct val="90000"/>
              </a:lnSpc>
              <a:buNone/>
            </a:pPr>
            <a:r>
              <a:rPr lang="en-GB" sz="1600" b="1" dirty="0">
                <a:latin typeface="+mn-lt"/>
                <a:ea typeface="Times New Roman" panose="02020603050405020304" pitchFamily="18" charset="0"/>
                <a:cs typeface="Arial" panose="020B0604020202020204" pitchFamily="34" charset="0"/>
              </a:rPr>
              <a:t>Task1: </a:t>
            </a:r>
            <a:r>
              <a:rPr lang="en-GB" sz="1600" dirty="0">
                <a:latin typeface="+mn-lt"/>
                <a:ea typeface="Times New Roman" panose="02020603050405020304" pitchFamily="18" charset="0"/>
                <a:cs typeface="Arial" panose="020B0604020202020204" pitchFamily="34" charset="0"/>
              </a:rPr>
              <a:t>Project Plan – template available on Schoology</a:t>
            </a:r>
          </a:p>
          <a:p>
            <a:pPr marL="400050" lvl="1" indent="0">
              <a:lnSpc>
                <a:spcPct val="90000"/>
              </a:lnSpc>
              <a:buNone/>
            </a:pPr>
            <a:r>
              <a:rPr lang="en-GB" sz="1600" b="1" dirty="0">
                <a:effectLst/>
                <a:latin typeface="+mn-lt"/>
                <a:ea typeface="Times New Roman" panose="02020603050405020304" pitchFamily="18" charset="0"/>
                <a:cs typeface="Arial" panose="020B0604020202020204" pitchFamily="34" charset="0"/>
              </a:rPr>
              <a:t>Task 2</a:t>
            </a:r>
            <a:r>
              <a:rPr lang="en-GB" sz="1600" dirty="0">
                <a:effectLst/>
                <a:latin typeface="+mn-lt"/>
                <a:ea typeface="Times New Roman" panose="02020603050405020304" pitchFamily="18" charset="0"/>
                <a:cs typeface="Arial" panose="020B0604020202020204" pitchFamily="34" charset="0"/>
              </a:rPr>
              <a:t>: Research Project presented as a report</a:t>
            </a:r>
          </a:p>
          <a:p>
            <a:pPr marL="400050" lvl="1" indent="0">
              <a:lnSpc>
                <a:spcPct val="90000"/>
              </a:lnSpc>
              <a:buNone/>
            </a:pPr>
            <a:endParaRPr lang="en-GB" sz="1600" dirty="0">
              <a:effectLst/>
              <a:latin typeface="+mn-lt"/>
              <a:ea typeface="Times New Roman" panose="02020603050405020304" pitchFamily="18" charset="0"/>
              <a:cs typeface="Times New Roman" panose="02020603050405020304" pitchFamily="18" charset="0"/>
            </a:endParaRPr>
          </a:p>
          <a:p>
            <a:pPr marL="400050" lvl="1" indent="0">
              <a:lnSpc>
                <a:spcPct val="90000"/>
              </a:lnSpc>
              <a:buNone/>
            </a:pPr>
            <a:r>
              <a:rPr lang="en-GB" sz="1600" dirty="0">
                <a:effectLst/>
                <a:latin typeface="+mn-lt"/>
                <a:ea typeface="Times New Roman" panose="02020603050405020304" pitchFamily="18" charset="0"/>
                <a:cs typeface="Times New Roman" panose="02020603050405020304" pitchFamily="18" charset="0"/>
              </a:rPr>
              <a:t>Your report should be </a:t>
            </a:r>
            <a:r>
              <a:rPr lang="en-GB" sz="1600" b="1" dirty="0">
                <a:effectLst/>
                <a:latin typeface="+mn-lt"/>
                <a:ea typeface="Times New Roman" panose="02020603050405020304" pitchFamily="18" charset="0"/>
                <a:cs typeface="Times New Roman" panose="02020603050405020304" pitchFamily="18" charset="0"/>
              </a:rPr>
              <a:t>2,500 words </a:t>
            </a:r>
          </a:p>
          <a:p>
            <a:pPr marL="400050" lvl="1" indent="0">
              <a:lnSpc>
                <a:spcPct val="90000"/>
              </a:lnSpc>
              <a:buNone/>
            </a:pPr>
            <a:r>
              <a:rPr lang="en-GB" sz="1600" b="1" dirty="0">
                <a:effectLst/>
                <a:latin typeface="+mn-lt"/>
                <a:ea typeface="Times New Roman" panose="02020603050405020304" pitchFamily="18" charset="0"/>
              </a:rPr>
              <a:t>Submission date: ????</a:t>
            </a:r>
            <a:endParaRPr lang="en-GB" sz="1400" dirty="0"/>
          </a:p>
        </p:txBody>
      </p:sp>
      <p:pic>
        <p:nvPicPr>
          <p:cNvPr id="1026" name="Picture 2" descr="Homework Assignment Images, Stock Photos &amp; Vectors | Shutterstock">
            <a:extLst>
              <a:ext uri="{FF2B5EF4-FFF2-40B4-BE49-F238E27FC236}">
                <a16:creationId xmlns:a16="http://schemas.microsoft.com/office/drawing/2014/main" id="{CF78DD35-69D7-420E-B740-30994C7CE6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29872" y="3134722"/>
            <a:ext cx="3413671" cy="248913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93601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GB">
                <a:solidFill>
                  <a:srgbClr val="EBEBEB"/>
                </a:solidFill>
              </a:rPr>
              <a:t>What is a research project?</a:t>
            </a:r>
          </a:p>
        </p:txBody>
      </p:sp>
      <p:sp useBgFill="1">
        <p:nvSpPr>
          <p:cNvPr id="16"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p:cNvSpPr>
            <a:spLocks noGrp="1"/>
          </p:cNvSpPr>
          <p:nvPr>
            <p:ph idx="1"/>
          </p:nvPr>
        </p:nvSpPr>
        <p:spPr>
          <a:xfrm>
            <a:off x="648930" y="2548281"/>
            <a:ext cx="5561369" cy="3839819"/>
          </a:xfrm>
        </p:spPr>
        <p:txBody>
          <a:bodyPr>
            <a:noAutofit/>
          </a:bodyPr>
          <a:lstStyle/>
          <a:p>
            <a:pPr marL="0" indent="0">
              <a:lnSpc>
                <a:spcPct val="90000"/>
              </a:lnSpc>
              <a:buNone/>
            </a:pPr>
            <a:r>
              <a:rPr lang="en-GB" sz="1800" dirty="0"/>
              <a:t>You will usually be </a:t>
            </a:r>
            <a:r>
              <a:rPr lang="en-GB" sz="1800" b="1" dirty="0"/>
              <a:t>asked to generate a topic </a:t>
            </a:r>
            <a:r>
              <a:rPr lang="en-GB" sz="1800" dirty="0"/>
              <a:t>for yourself; </a:t>
            </a:r>
            <a:r>
              <a:rPr lang="en-GB" sz="1800" b="1" dirty="0"/>
              <a:t>to plan and execute </a:t>
            </a:r>
            <a:r>
              <a:rPr lang="en-GB" sz="1800" dirty="0"/>
              <a:t>a project investigating that topic; and to </a:t>
            </a:r>
            <a:r>
              <a:rPr lang="en-GB" sz="1800" b="1" dirty="0"/>
              <a:t>write-up what you did </a:t>
            </a:r>
            <a:r>
              <a:rPr lang="en-GB" sz="1800" dirty="0"/>
              <a:t>and what </a:t>
            </a:r>
            <a:r>
              <a:rPr lang="en-GB" sz="1800" b="1" dirty="0"/>
              <a:t>your findings </a:t>
            </a:r>
            <a:r>
              <a:rPr lang="en-GB" sz="1800" dirty="0"/>
              <a:t>were. Important stages in the report process include:</a:t>
            </a:r>
          </a:p>
          <a:p>
            <a:pPr>
              <a:lnSpc>
                <a:spcPct val="90000"/>
              </a:lnSpc>
              <a:buClr>
                <a:schemeClr val="tx1"/>
              </a:buClr>
              <a:buFont typeface="Wingdings" panose="05000000000000000000" pitchFamily="2" charset="2"/>
              <a:buChar char="§"/>
            </a:pPr>
            <a:r>
              <a:rPr lang="en-GB" sz="1800" dirty="0"/>
              <a:t>choosing a topic;</a:t>
            </a:r>
          </a:p>
          <a:p>
            <a:pPr>
              <a:lnSpc>
                <a:spcPct val="90000"/>
              </a:lnSpc>
              <a:buClr>
                <a:schemeClr val="tx1"/>
              </a:buClr>
              <a:buFont typeface="Wingdings" panose="05000000000000000000" pitchFamily="2" charset="2"/>
              <a:buChar char="§"/>
            </a:pPr>
            <a:r>
              <a:rPr lang="en-GB" sz="1800" dirty="0"/>
              <a:t>developing a research question;</a:t>
            </a:r>
          </a:p>
          <a:p>
            <a:pPr>
              <a:lnSpc>
                <a:spcPct val="90000"/>
              </a:lnSpc>
              <a:buClr>
                <a:schemeClr val="tx1"/>
              </a:buClr>
              <a:buFont typeface="Wingdings" panose="05000000000000000000" pitchFamily="2" charset="2"/>
              <a:buChar char="§"/>
            </a:pPr>
            <a:r>
              <a:rPr lang="en-GB" sz="1800" dirty="0"/>
              <a:t>effective planning of the research;</a:t>
            </a:r>
          </a:p>
          <a:p>
            <a:pPr>
              <a:lnSpc>
                <a:spcPct val="90000"/>
              </a:lnSpc>
              <a:buClr>
                <a:schemeClr val="tx1"/>
              </a:buClr>
              <a:buFont typeface="Wingdings" panose="05000000000000000000" pitchFamily="2" charset="2"/>
              <a:buChar char="§"/>
            </a:pPr>
            <a:r>
              <a:rPr lang="en-GB" sz="1800" dirty="0"/>
              <a:t>being organised and methodical while conducting your research; and</a:t>
            </a:r>
          </a:p>
          <a:p>
            <a:pPr>
              <a:lnSpc>
                <a:spcPct val="90000"/>
              </a:lnSpc>
              <a:buClr>
                <a:schemeClr val="tx1"/>
              </a:buClr>
              <a:buFont typeface="Wingdings" panose="05000000000000000000" pitchFamily="2" charset="2"/>
              <a:buChar char="§"/>
            </a:pPr>
            <a:r>
              <a:rPr lang="en-GB" sz="1800" dirty="0"/>
              <a:t>reporting the research</a:t>
            </a:r>
          </a:p>
        </p:txBody>
      </p:sp>
      <p:pic>
        <p:nvPicPr>
          <p:cNvPr id="7" name="Graphic 6" descr="Quotes">
            <a:extLst>
              <a:ext uri="{FF2B5EF4-FFF2-40B4-BE49-F238E27FC236}">
                <a16:creationId xmlns:a16="http://schemas.microsoft.com/office/drawing/2014/main" id="{F9B7793A-889B-499B-83F6-378CBD1130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86720" y="2548281"/>
            <a:ext cx="3662018" cy="3662018"/>
          </a:xfrm>
          <a:prstGeom prst="rect">
            <a:avLst/>
          </a:prstGeom>
          <a:effectLst/>
        </p:spPr>
      </p:pic>
    </p:spTree>
    <p:extLst>
      <p:ext uri="{BB962C8B-B14F-4D97-AF65-F5344CB8AC3E}">
        <p14:creationId xmlns:p14="http://schemas.microsoft.com/office/powerpoint/2010/main" val="131583262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87E4204-E93C-417B-9ED0-F81552DE8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8E4A00-82CC-4AD0-B631-F820AEE40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463665DF-25B8-4EE2-8F85-921EF38BE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GB" sz="3900">
                <a:solidFill>
                  <a:srgbClr val="EBEBEB"/>
                </a:solidFill>
              </a:rPr>
              <a:t>What makes a good research topic?</a:t>
            </a:r>
          </a:p>
        </p:txBody>
      </p:sp>
      <p:sp useBgFill="1">
        <p:nvSpPr>
          <p:cNvPr id="27" name="Freeform: Shape 26">
            <a:extLst>
              <a:ext uri="{FF2B5EF4-FFF2-40B4-BE49-F238E27FC236}">
                <a16:creationId xmlns:a16="http://schemas.microsoft.com/office/drawing/2014/main" id="{B3378DC2-950E-4B63-B833-32DE4719A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p:cNvSpPr>
            <a:spLocks noGrp="1"/>
          </p:cNvSpPr>
          <p:nvPr>
            <p:ph idx="1"/>
          </p:nvPr>
        </p:nvSpPr>
        <p:spPr>
          <a:xfrm>
            <a:off x="648931" y="2548281"/>
            <a:ext cx="7153602" cy="3658689"/>
          </a:xfrm>
        </p:spPr>
        <p:txBody>
          <a:bodyPr>
            <a:normAutofit/>
          </a:bodyPr>
          <a:lstStyle/>
          <a:p>
            <a:pPr>
              <a:lnSpc>
                <a:spcPct val="90000"/>
              </a:lnSpc>
              <a:buClrTx/>
              <a:buFont typeface="Wingdings" panose="05000000000000000000" pitchFamily="2" charset="2"/>
              <a:buChar char="§"/>
            </a:pPr>
            <a:r>
              <a:rPr lang="en-GB" dirty="0"/>
              <a:t>You have a genuine interest in the topic</a:t>
            </a:r>
          </a:p>
          <a:p>
            <a:pPr>
              <a:lnSpc>
                <a:spcPct val="90000"/>
              </a:lnSpc>
              <a:buClrTx/>
              <a:buFont typeface="Wingdings" panose="05000000000000000000" pitchFamily="2" charset="2"/>
              <a:buChar char="§"/>
            </a:pPr>
            <a:r>
              <a:rPr lang="en-GB" dirty="0"/>
              <a:t>You have the available time, data and resources to complete the project</a:t>
            </a:r>
          </a:p>
          <a:p>
            <a:pPr>
              <a:lnSpc>
                <a:spcPct val="90000"/>
              </a:lnSpc>
              <a:buClrTx/>
              <a:buFont typeface="Wingdings" panose="05000000000000000000" pitchFamily="2" charset="2"/>
              <a:buChar char="§"/>
            </a:pPr>
            <a:r>
              <a:rPr lang="en-GB" dirty="0"/>
              <a:t>It a worthwhile project</a:t>
            </a:r>
          </a:p>
          <a:p>
            <a:pPr>
              <a:lnSpc>
                <a:spcPct val="90000"/>
              </a:lnSpc>
              <a:buClrTx/>
              <a:buFont typeface="Wingdings" panose="05000000000000000000" pitchFamily="2" charset="2"/>
              <a:buChar char="§"/>
            </a:pPr>
            <a:r>
              <a:rPr lang="en-GB" dirty="0"/>
              <a:t>The topics fit the requirements of the assignment and fall into research protocols</a:t>
            </a:r>
          </a:p>
          <a:p>
            <a:pPr>
              <a:lnSpc>
                <a:spcPct val="90000"/>
              </a:lnSpc>
              <a:buClrTx/>
              <a:buFont typeface="Wingdings" panose="05000000000000000000" pitchFamily="2" charset="2"/>
              <a:buChar char="§"/>
            </a:pPr>
            <a:r>
              <a:rPr lang="en-GB" dirty="0"/>
              <a:t>There is a clear link to relevant literature</a:t>
            </a:r>
          </a:p>
          <a:p>
            <a:pPr>
              <a:lnSpc>
                <a:spcPct val="90000"/>
              </a:lnSpc>
              <a:buClrTx/>
              <a:buFont typeface="Wingdings" panose="05000000000000000000" pitchFamily="2" charset="2"/>
              <a:buChar char="§"/>
            </a:pPr>
            <a:r>
              <a:rPr lang="en-GB" dirty="0"/>
              <a:t>Fresh insights to the topic are provided by your research</a:t>
            </a:r>
          </a:p>
          <a:p>
            <a:pPr>
              <a:lnSpc>
                <a:spcPct val="90000"/>
              </a:lnSpc>
              <a:buClrTx/>
              <a:buFont typeface="Wingdings" panose="05000000000000000000" pitchFamily="2" charset="2"/>
              <a:buChar char="§"/>
            </a:pPr>
            <a:r>
              <a:rPr lang="en-GB" dirty="0"/>
              <a:t>Research objectives are able to be stated clearly</a:t>
            </a:r>
          </a:p>
        </p:txBody>
      </p:sp>
      <p:pic>
        <p:nvPicPr>
          <p:cNvPr id="18" name="Graphic 17" descr="Questions">
            <a:extLst>
              <a:ext uri="{FF2B5EF4-FFF2-40B4-BE49-F238E27FC236}">
                <a16:creationId xmlns:a16="http://schemas.microsoft.com/office/drawing/2014/main" id="{4472750C-78B0-4E7E-96A9-29F98670C5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872" y="2672454"/>
            <a:ext cx="3413671" cy="3413671"/>
          </a:xfrm>
          <a:prstGeom prst="rect">
            <a:avLst/>
          </a:prstGeom>
          <a:effectLst/>
        </p:spPr>
      </p:pic>
    </p:spTree>
    <p:extLst>
      <p:ext uri="{BB962C8B-B14F-4D97-AF65-F5344CB8AC3E}">
        <p14:creationId xmlns:p14="http://schemas.microsoft.com/office/powerpoint/2010/main" val="212822871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806195" y="804672"/>
            <a:ext cx="3521359" cy="5248656"/>
          </a:xfrm>
        </p:spPr>
        <p:txBody>
          <a:bodyPr anchor="ctr">
            <a:normAutofit/>
          </a:bodyPr>
          <a:lstStyle/>
          <a:p>
            <a:pPr algn="ctr"/>
            <a:r>
              <a:rPr lang="en-GB" dirty="0"/>
              <a:t>Generating Research Topics</a:t>
            </a:r>
            <a:endParaRPr lang="en-GB"/>
          </a:p>
        </p:txBody>
      </p:sp>
      <p:sp>
        <p:nvSpPr>
          <p:cNvPr id="3" name="Content Placeholder 2"/>
          <p:cNvSpPr>
            <a:spLocks noGrp="1"/>
          </p:cNvSpPr>
          <p:nvPr>
            <p:ph idx="1"/>
          </p:nvPr>
        </p:nvSpPr>
        <p:spPr>
          <a:xfrm>
            <a:off x="4975861" y="804671"/>
            <a:ext cx="6399930" cy="5248657"/>
          </a:xfrm>
        </p:spPr>
        <p:txBody>
          <a:bodyPr anchor="ctr">
            <a:normAutofit/>
          </a:bodyPr>
          <a:lstStyle/>
          <a:p>
            <a:pPr marL="0" indent="0">
              <a:buNone/>
            </a:pPr>
            <a:r>
              <a:rPr lang="en-GB" b="1" dirty="0"/>
              <a:t>Student Task</a:t>
            </a:r>
          </a:p>
          <a:p>
            <a:pPr marL="0" indent="0">
              <a:buNone/>
            </a:pPr>
            <a:r>
              <a:rPr lang="en-GB" dirty="0"/>
              <a:t>Take 5 minutes to consider  topics you would like to research and explain why? </a:t>
            </a:r>
          </a:p>
          <a:p>
            <a:pPr marL="0" indent="0">
              <a:buNone/>
            </a:pPr>
            <a:endParaRPr lang="en-GB" dirty="0"/>
          </a:p>
          <a:p>
            <a:pPr marL="0" indent="0">
              <a:buNone/>
            </a:pPr>
            <a:r>
              <a:rPr lang="en-GB" dirty="0"/>
              <a:t>The topic could be linked to your own interests, your place of work or future career aspirations </a:t>
            </a:r>
          </a:p>
          <a:p>
            <a:pPr marL="0" indent="0">
              <a:buNone/>
            </a:pPr>
            <a:endParaRPr lang="en-GB" dirty="0"/>
          </a:p>
          <a:p>
            <a:pPr marL="0" indent="0">
              <a:buNone/>
            </a:pPr>
            <a:r>
              <a:rPr lang="en-GB" b="1" dirty="0"/>
              <a:t>Discussion Point</a:t>
            </a:r>
          </a:p>
        </p:txBody>
      </p:sp>
    </p:spTree>
    <p:extLst>
      <p:ext uri="{BB962C8B-B14F-4D97-AF65-F5344CB8AC3E}">
        <p14:creationId xmlns:p14="http://schemas.microsoft.com/office/powerpoint/2010/main" val="1797085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8392DAC-357C-4EE3-8A53-22B6D1D3766E}"/>
              </a:ext>
            </a:extLst>
          </p:cNvPr>
          <p:cNvSpPr>
            <a:spLocks noGrp="1"/>
          </p:cNvSpPr>
          <p:nvPr>
            <p:ph type="title"/>
          </p:nvPr>
        </p:nvSpPr>
        <p:spPr>
          <a:xfrm>
            <a:off x="648930" y="629267"/>
            <a:ext cx="9252154" cy="1016654"/>
          </a:xfrm>
        </p:spPr>
        <p:txBody>
          <a:bodyPr>
            <a:normAutofit/>
          </a:bodyPr>
          <a:lstStyle/>
          <a:p>
            <a:r>
              <a:rPr lang="en-GB">
                <a:solidFill>
                  <a:srgbClr val="EBEBEB"/>
                </a:solidFill>
              </a:rPr>
              <a:t>Research Projects</a:t>
            </a:r>
          </a:p>
        </p:txBody>
      </p:sp>
      <p:sp useBgFill="1">
        <p:nvSpPr>
          <p:cNvPr id="77" name="Freeform: Shape 7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B81859D5-F158-4C2C-A9CD-48039161D437}"/>
              </a:ext>
            </a:extLst>
          </p:cNvPr>
          <p:cNvSpPr>
            <a:spLocks noGrp="1"/>
          </p:cNvSpPr>
          <p:nvPr>
            <p:ph idx="1"/>
          </p:nvPr>
        </p:nvSpPr>
        <p:spPr>
          <a:xfrm>
            <a:off x="462844" y="2275188"/>
            <a:ext cx="6378223" cy="4317523"/>
          </a:xfrm>
        </p:spPr>
        <p:txBody>
          <a:bodyPr>
            <a:noAutofit/>
          </a:bodyPr>
          <a:lstStyle/>
          <a:p>
            <a:pPr marL="0" indent="0">
              <a:lnSpc>
                <a:spcPct val="90000"/>
              </a:lnSpc>
              <a:buNone/>
            </a:pPr>
            <a:r>
              <a:rPr lang="en-GB" sz="1600" dirty="0">
                <a:latin typeface="+mn-lt"/>
              </a:rPr>
              <a:t>Topics researched by students you might want to consider</a:t>
            </a:r>
          </a:p>
          <a:p>
            <a:pPr>
              <a:lnSpc>
                <a:spcPct val="90000"/>
              </a:lnSpc>
              <a:buClr>
                <a:schemeClr val="tx1"/>
              </a:buClr>
              <a:buFont typeface="Wingdings" panose="05000000000000000000" pitchFamily="2" charset="2"/>
              <a:buChar char="q"/>
            </a:pPr>
            <a:r>
              <a:rPr lang="en-GB" sz="1600" dirty="0">
                <a:effectLst/>
                <a:latin typeface="+mn-lt"/>
                <a:ea typeface="Times New Roman" panose="02020603050405020304" pitchFamily="18" charset="0"/>
              </a:rPr>
              <a:t>use of innovative marketing linked to business performance</a:t>
            </a:r>
          </a:p>
          <a:p>
            <a:pPr>
              <a:lnSpc>
                <a:spcPct val="90000"/>
              </a:lnSpc>
              <a:buClr>
                <a:schemeClr val="tx1"/>
              </a:buClr>
              <a:buFont typeface="Wingdings" panose="05000000000000000000" pitchFamily="2" charset="2"/>
              <a:buChar char="q"/>
            </a:pPr>
            <a:r>
              <a:rPr lang="en-GB" sz="1600" kern="0" dirty="0">
                <a:effectLst/>
                <a:latin typeface="+mn-lt"/>
                <a:ea typeface="Times New Roman" panose="02020603050405020304" pitchFamily="18" charset="0"/>
                <a:cs typeface="Times New Roman" panose="02020603050405020304" pitchFamily="18" charset="0"/>
              </a:rPr>
              <a:t>the in-equality of genders aligned to salaries and job opportunities</a:t>
            </a:r>
          </a:p>
          <a:p>
            <a:pPr>
              <a:lnSpc>
                <a:spcPct val="90000"/>
              </a:lnSpc>
              <a:buClr>
                <a:schemeClr val="tx1"/>
              </a:buClr>
              <a:buFont typeface="Wingdings" panose="05000000000000000000" pitchFamily="2" charset="2"/>
              <a:buChar char="q"/>
            </a:pPr>
            <a:r>
              <a:rPr lang="en-GB" sz="1600" dirty="0">
                <a:effectLst/>
                <a:latin typeface="+mn-lt"/>
                <a:ea typeface="Calibri" panose="020F0502020204030204" pitchFamily="34" charset="0"/>
                <a:cs typeface="Times New Roman" panose="02020603050405020304" pitchFamily="18" charset="0"/>
              </a:rPr>
              <a:t>the impact of talent management within the workplace</a:t>
            </a:r>
          </a:p>
          <a:p>
            <a:pPr>
              <a:lnSpc>
                <a:spcPct val="90000"/>
              </a:lnSpc>
              <a:buClr>
                <a:schemeClr val="tx1"/>
              </a:buClr>
              <a:buFont typeface="Wingdings" panose="05000000000000000000" pitchFamily="2" charset="2"/>
              <a:buChar char="q"/>
            </a:pPr>
            <a:r>
              <a:rPr lang="en-GB" sz="1600" dirty="0">
                <a:effectLst/>
                <a:latin typeface="+mn-lt"/>
                <a:ea typeface="Arial" panose="020B0604020202020204" pitchFamily="34" charset="0"/>
                <a:cs typeface="Times New Roman" panose="02020603050405020304" pitchFamily="18" charset="0"/>
              </a:rPr>
              <a:t>what drives motivation within the workplace?</a:t>
            </a:r>
          </a:p>
          <a:p>
            <a:pPr>
              <a:lnSpc>
                <a:spcPct val="90000"/>
              </a:lnSpc>
              <a:buClr>
                <a:schemeClr val="tx1"/>
              </a:buClr>
              <a:buFont typeface="Wingdings" panose="05000000000000000000" pitchFamily="2" charset="2"/>
              <a:buChar char="q"/>
            </a:pPr>
            <a:r>
              <a:rPr lang="en-GB" sz="1600" dirty="0">
                <a:effectLst/>
                <a:latin typeface="+mn-lt"/>
                <a:ea typeface="Calibri" panose="020F0502020204030204" pitchFamily="34" charset="0"/>
              </a:rPr>
              <a:t>employer’s perceptions on hiring individuals based on their qualifications or experience</a:t>
            </a:r>
          </a:p>
          <a:p>
            <a:pPr>
              <a:lnSpc>
                <a:spcPct val="90000"/>
              </a:lnSpc>
              <a:buClr>
                <a:schemeClr val="tx1"/>
              </a:buClr>
              <a:buFont typeface="Wingdings" panose="05000000000000000000" pitchFamily="2" charset="2"/>
              <a:buChar char="q"/>
            </a:pPr>
            <a:r>
              <a:rPr lang="en-GB" sz="1600" dirty="0">
                <a:effectLst/>
                <a:latin typeface="+mn-lt"/>
                <a:ea typeface="Times New Roman" panose="02020603050405020304" pitchFamily="18" charset="0"/>
              </a:rPr>
              <a:t>Are zero-hour contracts cost-effective to the operational performance of an organisation?</a:t>
            </a:r>
          </a:p>
          <a:p>
            <a:pPr>
              <a:lnSpc>
                <a:spcPct val="90000"/>
              </a:lnSpc>
              <a:buClr>
                <a:schemeClr val="tx1"/>
              </a:buClr>
              <a:buFont typeface="Wingdings" panose="05000000000000000000" pitchFamily="2" charset="2"/>
              <a:buChar char="q"/>
            </a:pPr>
            <a:r>
              <a:rPr lang="en-GB" sz="1600" dirty="0">
                <a:latin typeface="+mn-lt"/>
                <a:ea typeface="Calibri" panose="020F0502020204030204" pitchFamily="34" charset="0"/>
                <a:cs typeface="Times New Roman" panose="02020603050405020304" pitchFamily="18" charset="0"/>
              </a:rPr>
              <a:t>How does</a:t>
            </a:r>
            <a:r>
              <a:rPr lang="en-GB" sz="1600" dirty="0">
                <a:effectLst/>
                <a:latin typeface="+mn-lt"/>
                <a:ea typeface="Calibri" panose="020F0502020204030204" pitchFamily="34" charset="0"/>
                <a:cs typeface="Times New Roman" panose="02020603050405020304" pitchFamily="18" charset="0"/>
              </a:rPr>
              <a:t> work related stress and mental health issues impact on employee retention and performance?</a:t>
            </a:r>
          </a:p>
        </p:txBody>
      </p:sp>
      <p:pic>
        <p:nvPicPr>
          <p:cNvPr id="2050" name="Picture 2" descr="Project Images and Stock Photos. 664,612 Project photography and royalty  free pictures available to download from thousands of stock photo providers.">
            <a:extLst>
              <a:ext uri="{FF2B5EF4-FFF2-40B4-BE49-F238E27FC236}">
                <a16:creationId xmlns:a16="http://schemas.microsoft.com/office/drawing/2014/main" id="{02E4040F-36D5-4668-8DCF-09F26403B85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68444" y="2548281"/>
            <a:ext cx="3996732" cy="4048110"/>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ACF06BB-D11C-4AED-B0F9-78E2203C5A52}"/>
              </a:ext>
            </a:extLst>
          </p:cNvPr>
          <p:cNvSpPr txBox="1"/>
          <p:nvPr/>
        </p:nvSpPr>
        <p:spPr>
          <a:xfrm>
            <a:off x="7168026" y="2535735"/>
            <a:ext cx="4535993" cy="369332"/>
          </a:xfrm>
          <a:prstGeom prst="rect">
            <a:avLst/>
          </a:prstGeom>
          <a:noFill/>
        </p:spPr>
        <p:txBody>
          <a:bodyPr wrap="square" rtlCol="0">
            <a:spAutoFit/>
          </a:bodyPr>
          <a:lstStyle/>
          <a:p>
            <a:r>
              <a:rPr lang="en-US" b="1" dirty="0"/>
              <a:t>Do any of these topics interest you?</a:t>
            </a:r>
            <a:endParaRPr lang="en-GB" b="1" dirty="0"/>
          </a:p>
        </p:txBody>
      </p:sp>
    </p:spTree>
    <p:extLst>
      <p:ext uri="{BB962C8B-B14F-4D97-AF65-F5344CB8AC3E}">
        <p14:creationId xmlns:p14="http://schemas.microsoft.com/office/powerpoint/2010/main" val="71811340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1309</Words>
  <Application>Microsoft Office PowerPoint</Application>
  <PresentationFormat>Widescreen</PresentationFormat>
  <Paragraphs>124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Wingdings</vt:lpstr>
      <vt:lpstr>Wingdings 3</vt:lpstr>
      <vt:lpstr>Ion</vt:lpstr>
      <vt:lpstr>Personal &amp; Professional Development 2</vt:lpstr>
      <vt:lpstr>Aims  </vt:lpstr>
      <vt:lpstr>Learning Outcomes – Assignment 2</vt:lpstr>
      <vt:lpstr>PPD2</vt:lpstr>
      <vt:lpstr>The Assignment</vt:lpstr>
      <vt:lpstr>What is a research project?</vt:lpstr>
      <vt:lpstr>What makes a good research topic?</vt:lpstr>
      <vt:lpstr>Generating Research Topics</vt:lpstr>
      <vt:lpstr>Research Projects</vt:lpstr>
      <vt:lpstr>PPD2</vt:lpstr>
      <vt:lpstr>Useful Links</vt:lpstr>
      <vt:lpstr>What is a literature review?</vt:lpstr>
      <vt:lpstr>What it demonstrates?</vt:lpstr>
      <vt:lpstr>Example Extract from a Literature Review</vt:lpstr>
      <vt:lpstr>Research Question &amp; Literature Review</vt:lpstr>
      <vt:lpstr>Research Questions</vt:lpstr>
      <vt:lpstr>Research Methodologies</vt:lpstr>
      <vt:lpstr>Comparisons of quantitative and qualitative market research method (LO2)</vt:lpstr>
      <vt:lpstr>Research Methods</vt:lpstr>
      <vt:lpstr>Research Methodologies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&amp; Professional Development 2</dc:title>
  <dc:creator>Mary Lindsay</dc:creator>
  <cp:lastModifiedBy>Mary Lindsay</cp:lastModifiedBy>
  <cp:revision>9</cp:revision>
  <dcterms:created xsi:type="dcterms:W3CDTF">2020-12-08T10:05:46Z</dcterms:created>
  <dcterms:modified xsi:type="dcterms:W3CDTF">2020-12-14T08:50:41Z</dcterms:modified>
</cp:coreProperties>
</file>