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1E6019-878A-47E2-9EF7-69295D6DC29C}" v="1" dt="2021-01-03T22:51:09.7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9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1/3/2021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9608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1/3/2021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6626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1/3/2021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3794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1/3/2021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3026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1/3/2021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993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1/3/2021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5825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1/3/2021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0784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1/3/2021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254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1/3/2021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891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1/3/2021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3018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1/3/2021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7964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1/3/2021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8673093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scie.org.uk/care-providers/coronavirus-covid-19/beyond/adult-social-care/negative-impac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Arc 17">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D5AC4F-EFEC-4FFB-B487-DC212E760F0F}"/>
              </a:ext>
            </a:extLst>
          </p:cNvPr>
          <p:cNvSpPr>
            <a:spLocks noGrp="1"/>
          </p:cNvSpPr>
          <p:nvPr>
            <p:ph type="ctrTitle"/>
          </p:nvPr>
        </p:nvSpPr>
        <p:spPr>
          <a:xfrm>
            <a:off x="6417732" y="957715"/>
            <a:ext cx="5130798" cy="2750419"/>
          </a:xfrm>
        </p:spPr>
        <p:txBody>
          <a:bodyPr>
            <a:normAutofit/>
          </a:bodyPr>
          <a:lstStyle/>
          <a:p>
            <a:r>
              <a:rPr lang="en-US" sz="4000" dirty="0"/>
              <a:t> Big issues in health and social care</a:t>
            </a:r>
            <a:br>
              <a:rPr lang="en-US" sz="4000" dirty="0"/>
            </a:br>
            <a:r>
              <a:rPr lang="en-US" sz="4000" dirty="0"/>
              <a:t>Contemporary Issues.CI.</a:t>
            </a:r>
            <a:endParaRPr lang="en-GB" sz="4000" dirty="0"/>
          </a:p>
        </p:txBody>
      </p:sp>
      <p:sp>
        <p:nvSpPr>
          <p:cNvPr id="3" name="Subtitle 2">
            <a:extLst>
              <a:ext uri="{FF2B5EF4-FFF2-40B4-BE49-F238E27FC236}">
                <a16:creationId xmlns:a16="http://schemas.microsoft.com/office/drawing/2014/main" id="{769E6C01-FAB3-4917-A1B4-1476C3495764}"/>
              </a:ext>
            </a:extLst>
          </p:cNvPr>
          <p:cNvSpPr>
            <a:spLocks noGrp="1"/>
          </p:cNvSpPr>
          <p:nvPr>
            <p:ph type="subTitle" idx="1"/>
          </p:nvPr>
        </p:nvSpPr>
        <p:spPr>
          <a:xfrm>
            <a:off x="6417732" y="3800209"/>
            <a:ext cx="5130798" cy="2307022"/>
          </a:xfrm>
        </p:spPr>
        <p:txBody>
          <a:bodyPr>
            <a:normAutofit/>
          </a:bodyPr>
          <a:lstStyle/>
          <a:p>
            <a:r>
              <a:rPr lang="en-GB" dirty="0"/>
              <a:t>Aim ; To explore the Big issues in Health and social Care .</a:t>
            </a:r>
          </a:p>
        </p:txBody>
      </p:sp>
      <p:pic>
        <p:nvPicPr>
          <p:cNvPr id="5" name="Picture 4">
            <a:extLst>
              <a:ext uri="{FF2B5EF4-FFF2-40B4-BE49-F238E27FC236}">
                <a16:creationId xmlns:a16="http://schemas.microsoft.com/office/drawing/2014/main" id="{2E81294F-62F0-4DC9-9F6F-BBCC309054E2}"/>
              </a:ext>
            </a:extLst>
          </p:cNvPr>
          <p:cNvPicPr>
            <a:picLocks noChangeAspect="1"/>
          </p:cNvPicPr>
          <p:nvPr/>
        </p:nvPicPr>
        <p:blipFill rotWithShape="1">
          <a:blip r:embed="rId2"/>
          <a:srcRect b="15730"/>
          <a:stretch/>
        </p:blipFill>
        <p:spPr>
          <a:xfrm>
            <a:off x="0" y="1783573"/>
            <a:ext cx="5850384" cy="3290853"/>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20" name="Oval 19">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4407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48D2-4517-424A-BE85-BBDFDBC40D2A}"/>
              </a:ext>
            </a:extLst>
          </p:cNvPr>
          <p:cNvSpPr>
            <a:spLocks noGrp="1"/>
          </p:cNvSpPr>
          <p:nvPr>
            <p:ph type="title"/>
          </p:nvPr>
        </p:nvSpPr>
        <p:spPr/>
        <p:txBody>
          <a:bodyPr/>
          <a:lstStyle/>
          <a:p>
            <a:r>
              <a:rPr lang="en-US" dirty="0"/>
              <a:t>A sector poorly prepared for the pandemic.</a:t>
            </a:r>
            <a:endParaRPr lang="en-GB" dirty="0"/>
          </a:p>
        </p:txBody>
      </p:sp>
      <p:sp>
        <p:nvSpPr>
          <p:cNvPr id="3" name="Content Placeholder 2">
            <a:extLst>
              <a:ext uri="{FF2B5EF4-FFF2-40B4-BE49-F238E27FC236}">
                <a16:creationId xmlns:a16="http://schemas.microsoft.com/office/drawing/2014/main" id="{CB72CAFE-C79F-4C2B-8695-3822B973E464}"/>
              </a:ext>
            </a:extLst>
          </p:cNvPr>
          <p:cNvSpPr>
            <a:spLocks noGrp="1"/>
          </p:cNvSpPr>
          <p:nvPr>
            <p:ph idx="1"/>
          </p:nvPr>
        </p:nvSpPr>
        <p:spPr/>
        <p:txBody>
          <a:bodyPr>
            <a:normAutofit/>
          </a:bodyPr>
          <a:lstStyle/>
          <a:p>
            <a:r>
              <a:rPr lang="en-US" sz="2000" dirty="0"/>
              <a:t>The COVID-19 pandemic has taken a grim toll on social care in England. In terms of preparation, we heard that the years of underfunding had left the sector without the equipment and estates necessary to manage the crisis. For instance, we heard that many care homes had insufficient space to safely isolate people who had caught COVID-19 and contain the spread. Local supplies of personal protective equipment (PPE) were low, or non-existent in some places as late as the end of March, which left many care workers exposed to the virus.</a:t>
            </a:r>
          </a:p>
          <a:p>
            <a:r>
              <a:rPr lang="en-US" sz="2000" dirty="0"/>
              <a:t> In workshops with care managers, commissioners and managers as part of our COVID-19 work, we were told on many occasions that social care felt like it was not a priority, guidance was initially inaccurate and late, and support for funding insufficient and slow to arrive.</a:t>
            </a:r>
            <a:endParaRPr lang="en-GB" sz="2000" dirty="0"/>
          </a:p>
        </p:txBody>
      </p:sp>
    </p:spTree>
    <p:extLst>
      <p:ext uri="{BB962C8B-B14F-4D97-AF65-F5344CB8AC3E}">
        <p14:creationId xmlns:p14="http://schemas.microsoft.com/office/powerpoint/2010/main" val="596550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C306-78F4-497E-BB33-8F25795565E3}"/>
              </a:ext>
            </a:extLst>
          </p:cNvPr>
          <p:cNvSpPr>
            <a:spLocks noGrp="1"/>
          </p:cNvSpPr>
          <p:nvPr>
            <p:ph type="title"/>
          </p:nvPr>
        </p:nvSpPr>
        <p:spPr/>
        <p:txBody>
          <a:bodyPr/>
          <a:lstStyle/>
          <a:p>
            <a:r>
              <a:rPr lang="en-GB" dirty="0"/>
              <a:t>Inequalities exposed.</a:t>
            </a:r>
          </a:p>
        </p:txBody>
      </p:sp>
      <p:sp>
        <p:nvSpPr>
          <p:cNvPr id="3" name="Content Placeholder 2">
            <a:extLst>
              <a:ext uri="{FF2B5EF4-FFF2-40B4-BE49-F238E27FC236}">
                <a16:creationId xmlns:a16="http://schemas.microsoft.com/office/drawing/2014/main" id="{5B9E8D3B-1C17-4E56-BF99-E5998324CE5E}"/>
              </a:ext>
            </a:extLst>
          </p:cNvPr>
          <p:cNvSpPr>
            <a:spLocks noGrp="1"/>
          </p:cNvSpPr>
          <p:nvPr>
            <p:ph idx="1"/>
          </p:nvPr>
        </p:nvSpPr>
        <p:spPr/>
        <p:txBody>
          <a:bodyPr>
            <a:normAutofit/>
          </a:bodyPr>
          <a:lstStyle/>
          <a:p>
            <a:r>
              <a:rPr lang="en-US" sz="2400" dirty="0"/>
              <a:t>The crisis also had the impact of exposing the deep levels of inequalities which exist in society, with evidence telling us that Black, Asian and minority ethnic (BAME) communities, adults with learning disabilities, and those on the lowest incomes, have been disproportionately affected.</a:t>
            </a:r>
          </a:p>
          <a:p>
            <a:r>
              <a:rPr lang="en-US" sz="2400" dirty="0"/>
              <a:t>As we reset and rebuild social care, it is vital that we proactively tackle historic inequalities and injustices, whilst ensuring that the new models of care that are nurtured and developed as a result of the reforms are equally relevant, accessible and vital to all groups.</a:t>
            </a:r>
            <a:endParaRPr lang="en-GB" sz="2400" dirty="0"/>
          </a:p>
        </p:txBody>
      </p:sp>
    </p:spTree>
    <p:extLst>
      <p:ext uri="{BB962C8B-B14F-4D97-AF65-F5344CB8AC3E}">
        <p14:creationId xmlns:p14="http://schemas.microsoft.com/office/powerpoint/2010/main" val="4143966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6F4FE-5533-4F00-AF7A-54819A8CCFF2}"/>
              </a:ext>
            </a:extLst>
          </p:cNvPr>
          <p:cNvSpPr>
            <a:spLocks noGrp="1"/>
          </p:cNvSpPr>
          <p:nvPr>
            <p:ph type="title"/>
          </p:nvPr>
        </p:nvSpPr>
        <p:spPr/>
        <p:txBody>
          <a:bodyPr/>
          <a:lstStyle/>
          <a:p>
            <a:r>
              <a:rPr lang="en-US" dirty="0"/>
              <a:t>A fragmented and disconnected sector.</a:t>
            </a:r>
            <a:endParaRPr lang="en-GB" dirty="0"/>
          </a:p>
        </p:txBody>
      </p:sp>
      <p:sp>
        <p:nvSpPr>
          <p:cNvPr id="3" name="Content Placeholder 2">
            <a:extLst>
              <a:ext uri="{FF2B5EF4-FFF2-40B4-BE49-F238E27FC236}">
                <a16:creationId xmlns:a16="http://schemas.microsoft.com/office/drawing/2014/main" id="{47920160-B13D-4AD2-BC45-20F1AF4657DF}"/>
              </a:ext>
            </a:extLst>
          </p:cNvPr>
          <p:cNvSpPr>
            <a:spLocks noGrp="1"/>
          </p:cNvSpPr>
          <p:nvPr>
            <p:ph idx="1"/>
          </p:nvPr>
        </p:nvSpPr>
        <p:spPr/>
        <p:txBody>
          <a:bodyPr>
            <a:normAutofit/>
          </a:bodyPr>
          <a:lstStyle/>
          <a:p>
            <a:r>
              <a:rPr lang="en-US" sz="2000" dirty="0"/>
              <a:t>The social care system is complex and fragmented, with care being provided by around 18,500 </a:t>
            </a:r>
            <a:r>
              <a:rPr lang="en-US" sz="2000" dirty="0" err="1"/>
              <a:t>organisations</a:t>
            </a:r>
            <a:r>
              <a:rPr lang="en-US" sz="2000" dirty="0"/>
              <a:t> working in 39,000 locations across England. Whilst seen as a strength, the diversity of the sector provided, in some cases, a hindrance in terms of coordinating a response. Good practice being developed in one part of the care sector is difficult to share easily with another part. Data on care home residents, workers and supplies was often incomplete or difficult to pull together.</a:t>
            </a:r>
          </a:p>
          <a:p>
            <a:r>
              <a:rPr lang="en-US" sz="2000" dirty="0"/>
              <a:t>In our interviews and surveys with commissioners, social workers, care home managers and care workers to inform our COVID-19 work, we heard a common theme that the sector was very fragmented and that data wasn’t joined up. Many of those we engaged told us that the scale and complexity of the sector posed significant practical and logistical challenges in </a:t>
            </a:r>
            <a:r>
              <a:rPr lang="en-US" sz="2000" dirty="0" err="1"/>
              <a:t>organising</a:t>
            </a:r>
            <a:r>
              <a:rPr lang="en-US" sz="2000" dirty="0"/>
              <a:t> effective responses. For example, in ensuring that providers have access to sufficient PPE, coordinating safe hospital discharges, and testing staff and residents in a timely manner.</a:t>
            </a:r>
            <a:endParaRPr lang="en-GB" sz="2000" dirty="0"/>
          </a:p>
        </p:txBody>
      </p:sp>
    </p:spTree>
    <p:extLst>
      <p:ext uri="{BB962C8B-B14F-4D97-AF65-F5344CB8AC3E}">
        <p14:creationId xmlns:p14="http://schemas.microsoft.com/office/powerpoint/2010/main" val="3660596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99FF9-91B5-4C55-A615-B18147DD8FA0}"/>
              </a:ext>
            </a:extLst>
          </p:cNvPr>
          <p:cNvSpPr>
            <a:spLocks noGrp="1"/>
          </p:cNvSpPr>
          <p:nvPr>
            <p:ph type="title"/>
          </p:nvPr>
        </p:nvSpPr>
        <p:spPr/>
        <p:txBody>
          <a:bodyPr/>
          <a:lstStyle/>
          <a:p>
            <a:r>
              <a:rPr lang="en-GB" dirty="0"/>
              <a:t>Delayed local response</a:t>
            </a:r>
          </a:p>
        </p:txBody>
      </p:sp>
      <p:sp>
        <p:nvSpPr>
          <p:cNvPr id="3" name="Content Placeholder 2">
            <a:extLst>
              <a:ext uri="{FF2B5EF4-FFF2-40B4-BE49-F238E27FC236}">
                <a16:creationId xmlns:a16="http://schemas.microsoft.com/office/drawing/2014/main" id="{058BE474-1935-4A4B-B742-8822D06F75BB}"/>
              </a:ext>
            </a:extLst>
          </p:cNvPr>
          <p:cNvSpPr>
            <a:spLocks noGrp="1"/>
          </p:cNvSpPr>
          <p:nvPr>
            <p:ph idx="1"/>
          </p:nvPr>
        </p:nvSpPr>
        <p:spPr/>
        <p:txBody>
          <a:bodyPr>
            <a:normAutofit/>
          </a:bodyPr>
          <a:lstStyle/>
          <a:p>
            <a:r>
              <a:rPr lang="en-US" sz="2000" dirty="0"/>
              <a:t>During the first few weeks of the pandemic, people who use services and </a:t>
            </a:r>
            <a:r>
              <a:rPr lang="en-US" sz="2000" dirty="0" err="1"/>
              <a:t>carers</a:t>
            </a:r>
            <a:r>
              <a:rPr lang="en-US" sz="2000" dirty="0"/>
              <a:t> told us that they often felt very isolated and frightened. Whilst some local authorities were good at getting in touch with people quickly, in other areas people didn’t hear from their key workers for many days. Information on websites about, for instance direct payments, was often slow to be updated.</a:t>
            </a:r>
          </a:p>
          <a:p>
            <a:r>
              <a:rPr lang="en-US" sz="2000" dirty="0"/>
              <a:t>Although many local authorities were praised for the support they gave to providers, others were </a:t>
            </a:r>
            <a:r>
              <a:rPr lang="en-US" sz="2000" dirty="0" err="1"/>
              <a:t>criticised</a:t>
            </a:r>
            <a:r>
              <a:rPr lang="en-US" sz="2000" dirty="0"/>
              <a:t> for being slow and inflexible, for instance, not passing on funding quickly to struggling providers.</a:t>
            </a:r>
            <a:endParaRPr lang="en-GB" sz="2000" dirty="0"/>
          </a:p>
        </p:txBody>
      </p:sp>
    </p:spTree>
    <p:extLst>
      <p:ext uri="{BB962C8B-B14F-4D97-AF65-F5344CB8AC3E}">
        <p14:creationId xmlns:p14="http://schemas.microsoft.com/office/powerpoint/2010/main" val="2820168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A5265-4B1F-4E95-89BA-BFD49401C6D9}"/>
              </a:ext>
            </a:extLst>
          </p:cNvPr>
          <p:cNvSpPr>
            <a:spLocks noGrp="1"/>
          </p:cNvSpPr>
          <p:nvPr>
            <p:ph type="title"/>
          </p:nvPr>
        </p:nvSpPr>
        <p:spPr/>
        <p:txBody>
          <a:bodyPr/>
          <a:lstStyle/>
          <a:p>
            <a:r>
              <a:rPr lang="en-GB" dirty="0"/>
              <a:t>Low morale amongst workers</a:t>
            </a:r>
          </a:p>
        </p:txBody>
      </p:sp>
      <p:sp>
        <p:nvSpPr>
          <p:cNvPr id="3" name="Content Placeholder 2">
            <a:extLst>
              <a:ext uri="{FF2B5EF4-FFF2-40B4-BE49-F238E27FC236}">
                <a16:creationId xmlns:a16="http://schemas.microsoft.com/office/drawing/2014/main" id="{3C7A20D3-0745-46BE-BC45-7E7C83582DD1}"/>
              </a:ext>
            </a:extLst>
          </p:cNvPr>
          <p:cNvSpPr>
            <a:spLocks noGrp="1"/>
          </p:cNvSpPr>
          <p:nvPr>
            <p:ph idx="1"/>
          </p:nvPr>
        </p:nvSpPr>
        <p:spPr/>
        <p:txBody>
          <a:bodyPr>
            <a:normAutofit fontScale="92500" lnSpcReduction="10000"/>
          </a:bodyPr>
          <a:lstStyle/>
          <a:p>
            <a:r>
              <a:rPr lang="en-US" sz="2000" dirty="0"/>
              <a:t>We heard from contributors that we face a growing emergency about the morale of staff working in social care. Despite many in the workforce showing immense resilience overall, morale is low in adult social care, and care staff have felt undervalued compared with their healthcare counterparts. This has also played out in practical terms, for example, in care workers not having priority access when shopping for their clients. We were told about registered managers of adult social care services suffering from burn out and extreme anxiety. Access to high-quality and trauma-informed support to managers and frontline staff to help them recover was seen as essential in the future.</a:t>
            </a:r>
          </a:p>
          <a:p>
            <a:r>
              <a:rPr lang="en-US" sz="2000" dirty="0"/>
              <a:t>In our engagement with our social workers, commissioners and care workers for Department of Health and Social Care-funded work on COVID-19, we were consistently told that many felt isolated and experienced very low morale during the first period of the pandemic. In response, SCIE, along with other sector bodies like Skills for Care, established national forums and ‘meetup’ meetings which proved hugely popular, and we call on national bodies to continue putting on such groups.</a:t>
            </a:r>
            <a:endParaRPr lang="en-GB" sz="2000" dirty="0"/>
          </a:p>
        </p:txBody>
      </p:sp>
    </p:spTree>
    <p:extLst>
      <p:ext uri="{BB962C8B-B14F-4D97-AF65-F5344CB8AC3E}">
        <p14:creationId xmlns:p14="http://schemas.microsoft.com/office/powerpoint/2010/main" val="471083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B8103-AF2A-470C-92B3-FF6E3E03A2F8}"/>
              </a:ext>
            </a:extLst>
          </p:cNvPr>
          <p:cNvSpPr>
            <a:spLocks noGrp="1"/>
          </p:cNvSpPr>
          <p:nvPr>
            <p:ph type="title"/>
          </p:nvPr>
        </p:nvSpPr>
        <p:spPr/>
        <p:txBody>
          <a:bodyPr/>
          <a:lstStyle/>
          <a:p>
            <a:r>
              <a:rPr lang="en-GB" dirty="0"/>
              <a:t>Reference List.</a:t>
            </a:r>
          </a:p>
        </p:txBody>
      </p:sp>
      <p:sp>
        <p:nvSpPr>
          <p:cNvPr id="3" name="Content Placeholder 2">
            <a:extLst>
              <a:ext uri="{FF2B5EF4-FFF2-40B4-BE49-F238E27FC236}">
                <a16:creationId xmlns:a16="http://schemas.microsoft.com/office/drawing/2014/main" id="{115ADAD4-8C88-4EDC-94CA-5B955CCD6F9A}"/>
              </a:ext>
            </a:extLst>
          </p:cNvPr>
          <p:cNvSpPr>
            <a:spLocks noGrp="1"/>
          </p:cNvSpPr>
          <p:nvPr>
            <p:ph idx="1"/>
          </p:nvPr>
        </p:nvSpPr>
        <p:spPr/>
        <p:txBody>
          <a:bodyPr/>
          <a:lstStyle/>
          <a:p>
            <a:pPr marL="0" indent="0">
              <a:buNone/>
            </a:pPr>
            <a:r>
              <a:rPr lang="en-GB" dirty="0">
                <a:hlinkClick r:id="rId2"/>
              </a:rPr>
              <a:t>www.scie.org.uk/care-providers/coronavirus-covid-19/beyond/adult-social-care/negative-impacts</a:t>
            </a:r>
            <a:r>
              <a:rPr lang="en-GB" dirty="0"/>
              <a:t>.</a:t>
            </a:r>
          </a:p>
          <a:p>
            <a:pPr marL="0" indent="0">
              <a:buNone/>
            </a:pPr>
            <a:endParaRPr lang="en-GB" dirty="0"/>
          </a:p>
        </p:txBody>
      </p:sp>
    </p:spTree>
    <p:extLst>
      <p:ext uri="{BB962C8B-B14F-4D97-AF65-F5344CB8AC3E}">
        <p14:creationId xmlns:p14="http://schemas.microsoft.com/office/powerpoint/2010/main" val="270882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49AAC-5F2E-412F-9016-038F4C986726}"/>
              </a:ext>
            </a:extLst>
          </p:cNvPr>
          <p:cNvSpPr>
            <a:spLocks noGrp="1"/>
          </p:cNvSpPr>
          <p:nvPr>
            <p:ph type="title"/>
          </p:nvPr>
        </p:nvSpPr>
        <p:spPr/>
        <p:txBody>
          <a:bodyPr/>
          <a:lstStyle/>
          <a:p>
            <a:r>
              <a:rPr lang="en-GB"/>
              <a:t>Learning outcomes </a:t>
            </a:r>
            <a:endParaRPr lang="en-GB" dirty="0"/>
          </a:p>
        </p:txBody>
      </p:sp>
      <p:sp>
        <p:nvSpPr>
          <p:cNvPr id="3" name="Content Placeholder 2">
            <a:extLst>
              <a:ext uri="{FF2B5EF4-FFF2-40B4-BE49-F238E27FC236}">
                <a16:creationId xmlns:a16="http://schemas.microsoft.com/office/drawing/2014/main" id="{2CE1B56D-A378-4C9F-87B6-890A95C6DF5B}"/>
              </a:ext>
            </a:extLst>
          </p:cNvPr>
          <p:cNvSpPr>
            <a:spLocks noGrp="1"/>
          </p:cNvSpPr>
          <p:nvPr>
            <p:ph idx="1"/>
          </p:nvPr>
        </p:nvSpPr>
        <p:spPr/>
        <p:txBody>
          <a:bodyPr/>
          <a:lstStyle/>
          <a:p>
            <a:r>
              <a:rPr lang="en-GB" dirty="0"/>
              <a:t>At end of this session , students will be able to ;</a:t>
            </a:r>
          </a:p>
          <a:p>
            <a:r>
              <a:rPr lang="en-GB" dirty="0"/>
              <a:t>1-Identify four Big issues in health and social care .</a:t>
            </a:r>
          </a:p>
          <a:p>
            <a:r>
              <a:rPr lang="en-GB" dirty="0"/>
              <a:t>2-Explain the impacts of </a:t>
            </a:r>
            <a:r>
              <a:rPr lang="en-GB" dirty="0" err="1"/>
              <a:t>Covid</a:t>
            </a:r>
            <a:r>
              <a:rPr lang="en-GB" dirty="0"/>
              <a:t> 19 on Health and social care in UK.</a:t>
            </a:r>
          </a:p>
        </p:txBody>
      </p:sp>
    </p:spTree>
    <p:extLst>
      <p:ext uri="{BB962C8B-B14F-4D97-AF65-F5344CB8AC3E}">
        <p14:creationId xmlns:p14="http://schemas.microsoft.com/office/powerpoint/2010/main" val="1982061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F05F4-9CA9-456B-B9A1-958B6B8E96D6}"/>
              </a:ext>
            </a:extLst>
          </p:cNvPr>
          <p:cNvSpPr>
            <a:spLocks noGrp="1"/>
          </p:cNvSpPr>
          <p:nvPr>
            <p:ph type="title"/>
          </p:nvPr>
        </p:nvSpPr>
        <p:spPr/>
        <p:txBody>
          <a:bodyPr/>
          <a:lstStyle/>
          <a:p>
            <a:r>
              <a:rPr lang="en-GB" dirty="0"/>
              <a:t>Lo1 Activity. Individual Research -15 mins.</a:t>
            </a:r>
          </a:p>
        </p:txBody>
      </p:sp>
      <p:sp>
        <p:nvSpPr>
          <p:cNvPr id="3" name="Content Placeholder 2">
            <a:extLst>
              <a:ext uri="{FF2B5EF4-FFF2-40B4-BE49-F238E27FC236}">
                <a16:creationId xmlns:a16="http://schemas.microsoft.com/office/drawing/2014/main" id="{29CBA8F9-97DE-4A5C-8530-1ADDA45D703D}"/>
              </a:ext>
            </a:extLst>
          </p:cNvPr>
          <p:cNvSpPr>
            <a:spLocks noGrp="1"/>
          </p:cNvSpPr>
          <p:nvPr>
            <p:ph idx="1"/>
          </p:nvPr>
        </p:nvSpPr>
        <p:spPr/>
        <p:txBody>
          <a:bodyPr/>
          <a:lstStyle/>
          <a:p>
            <a:r>
              <a:rPr lang="en-GB" dirty="0"/>
              <a:t>Conduct an individual Research by ;</a:t>
            </a:r>
          </a:p>
          <a:p>
            <a:r>
              <a:rPr lang="en-US" dirty="0"/>
              <a:t>1-Identifying Big issues in health and social care </a:t>
            </a:r>
            <a:endParaRPr lang="en-GB" dirty="0"/>
          </a:p>
        </p:txBody>
      </p:sp>
    </p:spTree>
    <p:extLst>
      <p:ext uri="{BB962C8B-B14F-4D97-AF65-F5344CB8AC3E}">
        <p14:creationId xmlns:p14="http://schemas.microsoft.com/office/powerpoint/2010/main" val="2616153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65DD-6AD2-40E6-8B81-C8BDEF12DD77}"/>
              </a:ext>
            </a:extLst>
          </p:cNvPr>
          <p:cNvSpPr>
            <a:spLocks noGrp="1"/>
          </p:cNvSpPr>
          <p:nvPr>
            <p:ph type="title"/>
          </p:nvPr>
        </p:nvSpPr>
        <p:spPr/>
        <p:txBody>
          <a:bodyPr/>
          <a:lstStyle/>
          <a:p>
            <a:r>
              <a:rPr lang="en-GB" dirty="0"/>
              <a:t>The nation's health</a:t>
            </a:r>
          </a:p>
        </p:txBody>
      </p:sp>
      <p:sp>
        <p:nvSpPr>
          <p:cNvPr id="3" name="Content Placeholder 2">
            <a:extLst>
              <a:ext uri="{FF2B5EF4-FFF2-40B4-BE49-F238E27FC236}">
                <a16:creationId xmlns:a16="http://schemas.microsoft.com/office/drawing/2014/main" id="{D52C42D2-B3FF-45DF-8C9E-19FEAA1BF4DB}"/>
              </a:ext>
            </a:extLst>
          </p:cNvPr>
          <p:cNvSpPr>
            <a:spLocks noGrp="1"/>
          </p:cNvSpPr>
          <p:nvPr>
            <p:ph idx="1"/>
          </p:nvPr>
        </p:nvSpPr>
        <p:spPr/>
        <p:txBody>
          <a:bodyPr>
            <a:normAutofit/>
          </a:bodyPr>
          <a:lstStyle/>
          <a:p>
            <a:r>
              <a:rPr lang="en-US" sz="2000" dirty="0"/>
              <a:t>A healthy population is one of the nation’s most important assets. It is valuable in its own right and also creates value for society. It allows people to participate in family life, the community and the workplace. Long-term improvements in life expectancy and mortality in the UK have stalled and are falling behind other high-income countries. At the same time the difference between the health of people living in the best- and worst-off communities is widening. Action is needed across the whole of government to address these trends. Investment needs to be directed towards areas of public spending that create the right conditions for people to lead healthy lives.</a:t>
            </a:r>
          </a:p>
          <a:p>
            <a:r>
              <a:rPr lang="en-US" sz="2000" dirty="0"/>
              <a:t>Stronger measures are needed to ensure that government is held to account for the health of the population. This should include adopting a legislative framework, along the lines of the Welsh Wellbeing of Future Generations Act to encourage long-term action across government to promote good health. It should also include establishing an independent body to track and </a:t>
            </a:r>
            <a:r>
              <a:rPr lang="en-US" sz="2000" dirty="0" err="1"/>
              <a:t>analyse</a:t>
            </a:r>
            <a:r>
              <a:rPr lang="en-US" sz="2000" dirty="0"/>
              <a:t> trends in mortality and morbidity.</a:t>
            </a:r>
            <a:endParaRPr lang="en-GB" sz="2000" dirty="0"/>
          </a:p>
        </p:txBody>
      </p:sp>
    </p:spTree>
    <p:extLst>
      <p:ext uri="{BB962C8B-B14F-4D97-AF65-F5344CB8AC3E}">
        <p14:creationId xmlns:p14="http://schemas.microsoft.com/office/powerpoint/2010/main" val="481471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1871-17C3-4F1F-AC23-10EDD6B4C225}"/>
              </a:ext>
            </a:extLst>
          </p:cNvPr>
          <p:cNvSpPr>
            <a:spLocks noGrp="1"/>
          </p:cNvSpPr>
          <p:nvPr>
            <p:ph type="title"/>
          </p:nvPr>
        </p:nvSpPr>
        <p:spPr/>
        <p:txBody>
          <a:bodyPr/>
          <a:lstStyle/>
          <a:p>
            <a:r>
              <a:rPr lang="en-US" dirty="0"/>
              <a:t>NHS performance and waiting times.</a:t>
            </a:r>
            <a:endParaRPr lang="en-GB" dirty="0"/>
          </a:p>
        </p:txBody>
      </p:sp>
      <p:sp>
        <p:nvSpPr>
          <p:cNvPr id="3" name="Content Placeholder 2">
            <a:extLst>
              <a:ext uri="{FF2B5EF4-FFF2-40B4-BE49-F238E27FC236}">
                <a16:creationId xmlns:a16="http://schemas.microsoft.com/office/drawing/2014/main" id="{97851BAD-E656-43EF-A69E-F57F548A3AFA}"/>
              </a:ext>
            </a:extLst>
          </p:cNvPr>
          <p:cNvSpPr>
            <a:spLocks noGrp="1"/>
          </p:cNvSpPr>
          <p:nvPr>
            <p:ph idx="1"/>
          </p:nvPr>
        </p:nvSpPr>
        <p:spPr/>
        <p:txBody>
          <a:bodyPr>
            <a:normAutofit/>
          </a:bodyPr>
          <a:lstStyle/>
          <a:p>
            <a:r>
              <a:rPr lang="en-US" sz="2000" dirty="0"/>
              <a:t>Essential parts of the NHS in England are experiencing the worst performance against waiting times targets since the targets were set. This includes the highest proportion of people waiting more than four hours in A&amp;E departments since 2004, and the highest proportion of people waiting over 18 weeks for non-urgent (but essential) hospital treatment since 2008. The target for treating cancer patients within 62 days of urgent GP referral has not been met for over 5 years, and survey evidence suggests more people are experiencing lengthening delays in getting GP appointments.</a:t>
            </a:r>
          </a:p>
          <a:p>
            <a:r>
              <a:rPr lang="en-US" sz="2000" dirty="0"/>
              <a:t>Longer waits are a symptom of more people needing treatment than the NHS has the capacity to deliver. This reflects a decade of much lower than average funding growth for the NHS and workforce shortages, coupled with growing and changing population health needs. These pressures are exacerbated by cuts to social care and public health budgets, which make it harder to keep people healthy outside hospitals.</a:t>
            </a:r>
            <a:endParaRPr lang="en-GB" sz="2000" dirty="0"/>
          </a:p>
        </p:txBody>
      </p:sp>
    </p:spTree>
    <p:extLst>
      <p:ext uri="{BB962C8B-B14F-4D97-AF65-F5344CB8AC3E}">
        <p14:creationId xmlns:p14="http://schemas.microsoft.com/office/powerpoint/2010/main" val="4247572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4ED1-B964-43A7-8A15-C2BDBE794BD5}"/>
              </a:ext>
            </a:extLst>
          </p:cNvPr>
          <p:cNvSpPr>
            <a:spLocks noGrp="1"/>
          </p:cNvSpPr>
          <p:nvPr>
            <p:ph type="title"/>
          </p:nvPr>
        </p:nvSpPr>
        <p:spPr/>
        <p:txBody>
          <a:bodyPr/>
          <a:lstStyle/>
          <a:p>
            <a:r>
              <a:rPr lang="en-US" dirty="0"/>
              <a:t>Health and social care funding.</a:t>
            </a:r>
            <a:endParaRPr lang="en-GB" dirty="0"/>
          </a:p>
        </p:txBody>
      </p:sp>
      <p:sp>
        <p:nvSpPr>
          <p:cNvPr id="3" name="Content Placeholder 2">
            <a:extLst>
              <a:ext uri="{FF2B5EF4-FFF2-40B4-BE49-F238E27FC236}">
                <a16:creationId xmlns:a16="http://schemas.microsoft.com/office/drawing/2014/main" id="{D22B1C2C-8974-4019-8AE4-58686E6FD0D0}"/>
              </a:ext>
            </a:extLst>
          </p:cNvPr>
          <p:cNvSpPr>
            <a:spLocks noGrp="1"/>
          </p:cNvSpPr>
          <p:nvPr>
            <p:ph idx="1"/>
          </p:nvPr>
        </p:nvSpPr>
        <p:spPr/>
        <p:txBody>
          <a:bodyPr>
            <a:normAutofit/>
          </a:bodyPr>
          <a:lstStyle/>
          <a:p>
            <a:r>
              <a:rPr lang="en-US" sz="2000" dirty="0"/>
              <a:t>UK health spending has grown by 1.6% a year over the last 4 years. This is much less than half the historical average growth rate. Compared to similar countries, the UK’s day-to-day spending on health is around average, but capital investment is notably low. In England, the strategy for the NHS – the NHS long term plan – is underpinned by a funding settlement up to 2023/24, with average annual increases of 3.3% a year, starting this year. But this is against a backdrop of significant hospital deficits, a maintenance backlog and workforce shortages – all flowing from previous inadequate investment.</a:t>
            </a:r>
          </a:p>
          <a:p>
            <a:r>
              <a:rPr lang="en-US" sz="2000" dirty="0"/>
              <a:t>The funding settlement doesn’t cover the full budget for the NHS in England. Budgets for workforce education and training, public health and capital continue to have neither a plan nor long-term funding. Without further investment in these areas, quality and access to care are at risk of deteriorating further. As things stand, the total health budget will increase by just 2.9% a year to 2023/24.</a:t>
            </a:r>
            <a:endParaRPr lang="en-GB" sz="2000" dirty="0"/>
          </a:p>
        </p:txBody>
      </p:sp>
    </p:spTree>
    <p:extLst>
      <p:ext uri="{BB962C8B-B14F-4D97-AF65-F5344CB8AC3E}">
        <p14:creationId xmlns:p14="http://schemas.microsoft.com/office/powerpoint/2010/main" val="2947790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55590-4309-44A8-B7EA-E251782820DE}"/>
              </a:ext>
            </a:extLst>
          </p:cNvPr>
          <p:cNvSpPr>
            <a:spLocks noGrp="1"/>
          </p:cNvSpPr>
          <p:nvPr>
            <p:ph type="title"/>
          </p:nvPr>
        </p:nvSpPr>
        <p:spPr/>
        <p:txBody>
          <a:bodyPr/>
          <a:lstStyle/>
          <a:p>
            <a:r>
              <a:rPr lang="en-US" dirty="0"/>
              <a:t>Health and social care workforce</a:t>
            </a:r>
            <a:endParaRPr lang="en-GB" dirty="0"/>
          </a:p>
        </p:txBody>
      </p:sp>
      <p:sp>
        <p:nvSpPr>
          <p:cNvPr id="3" name="Content Placeholder 2">
            <a:extLst>
              <a:ext uri="{FF2B5EF4-FFF2-40B4-BE49-F238E27FC236}">
                <a16:creationId xmlns:a16="http://schemas.microsoft.com/office/drawing/2014/main" id="{5A2BDFEF-C93D-4150-814D-AF98021485CA}"/>
              </a:ext>
            </a:extLst>
          </p:cNvPr>
          <p:cNvSpPr>
            <a:spLocks noGrp="1"/>
          </p:cNvSpPr>
          <p:nvPr>
            <p:ph idx="1"/>
          </p:nvPr>
        </p:nvSpPr>
        <p:spPr/>
        <p:txBody>
          <a:bodyPr>
            <a:normAutofit fontScale="92500" lnSpcReduction="20000"/>
          </a:bodyPr>
          <a:lstStyle/>
          <a:p>
            <a:r>
              <a:rPr lang="en-US" sz="2000" dirty="0"/>
              <a:t>The number of people employed by NHS providers in England this decade has grown at just half the rate of the 2000s, despite growing need. As a result, the NHS reports a workforce shortage of around 100,000 staff. The issues in social care are even greater and the outlook is concerning. Workforce shortages stand at around 122,000, with a quarter of staff on a zero-hours contract.</a:t>
            </a:r>
          </a:p>
          <a:p>
            <a:r>
              <a:rPr lang="en-US" sz="2000" dirty="0"/>
              <a:t>Our projections, with the King’s Fund and the Nuffield Trust, suggest that without concerted policy action and dedicated investment, NHS shortages could grow to up to 200,000 by 2023/24, and at least 250,000 by 2030. Nursing remains the key area of shortage (of over 40,000) – and this could double by 2023/24 and grow to over 100,000 by 2028/29.</a:t>
            </a:r>
          </a:p>
          <a:p>
            <a:r>
              <a:rPr lang="en-US" sz="2000" dirty="0"/>
              <a:t>One consequence of the failure to train and retain staff is that the UK is heavily reliant on international recruitment. This needs to continue: at least 5,000 nurses sourced from abroad a year need to be recruited until 2023/24 to reduce shortages.  In 2017/18, the latest data available, just 1,600 nurses from overseas joined English NHS trusts. We do know how many overseas nurses are registered in the UK and therefore potentially available to work in the NHS. There are 33,000 EEA nurses on the register. In 2018/19, 3,400 more nurses came to the UK from outside the EU than in 2017/18. This follows an 85% fall in the number coming to the UK from the EU in recent years.</a:t>
            </a:r>
            <a:endParaRPr lang="en-GB" sz="2000" dirty="0"/>
          </a:p>
        </p:txBody>
      </p:sp>
    </p:spTree>
    <p:extLst>
      <p:ext uri="{BB962C8B-B14F-4D97-AF65-F5344CB8AC3E}">
        <p14:creationId xmlns:p14="http://schemas.microsoft.com/office/powerpoint/2010/main" val="3449701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30562-EBE4-4C60-A759-474FFCF1C8F2}"/>
              </a:ext>
            </a:extLst>
          </p:cNvPr>
          <p:cNvSpPr>
            <a:spLocks noGrp="1"/>
          </p:cNvSpPr>
          <p:nvPr>
            <p:ph type="title"/>
          </p:nvPr>
        </p:nvSpPr>
        <p:spPr/>
        <p:txBody>
          <a:bodyPr/>
          <a:lstStyle/>
          <a:p>
            <a:r>
              <a:rPr lang="en-US" dirty="0"/>
              <a:t>Health and social care workforce Continued…</a:t>
            </a:r>
            <a:endParaRPr lang="en-GB" dirty="0"/>
          </a:p>
        </p:txBody>
      </p:sp>
      <p:sp>
        <p:nvSpPr>
          <p:cNvPr id="3" name="Content Placeholder 2">
            <a:extLst>
              <a:ext uri="{FF2B5EF4-FFF2-40B4-BE49-F238E27FC236}">
                <a16:creationId xmlns:a16="http://schemas.microsoft.com/office/drawing/2014/main" id="{97D90939-2CB5-4516-924F-FE3B582A4A7C}"/>
              </a:ext>
            </a:extLst>
          </p:cNvPr>
          <p:cNvSpPr>
            <a:spLocks noGrp="1"/>
          </p:cNvSpPr>
          <p:nvPr>
            <p:ph idx="1"/>
          </p:nvPr>
        </p:nvSpPr>
        <p:spPr/>
        <p:txBody>
          <a:bodyPr>
            <a:normAutofit/>
          </a:bodyPr>
          <a:lstStyle/>
          <a:p>
            <a:r>
              <a:rPr lang="en-US" sz="2000" dirty="0"/>
              <a:t>The social care sector employs a quarter of a million people from beyond the UK. Some areas of the country are particularly reliant; 40% of social care staff in London are from overseas. International recruitment is vitally important for social care and a restrictive immigration policy will make this harder.</a:t>
            </a:r>
          </a:p>
          <a:p>
            <a:endParaRPr lang="en-US" sz="2000" dirty="0"/>
          </a:p>
          <a:p>
            <a:r>
              <a:rPr lang="en-US" sz="2000" dirty="0"/>
              <a:t>As a major employer, typically providing better pay, terms and conditions, and career progression than social care can afford, the NHS has a significant impact on the social care workforce. More must be done to support social care – for instance, matching pay increases in the NHS would cost £1.7bn by 2023/24.</a:t>
            </a:r>
            <a:endParaRPr lang="en-GB" sz="2000" dirty="0"/>
          </a:p>
        </p:txBody>
      </p:sp>
    </p:spTree>
    <p:extLst>
      <p:ext uri="{BB962C8B-B14F-4D97-AF65-F5344CB8AC3E}">
        <p14:creationId xmlns:p14="http://schemas.microsoft.com/office/powerpoint/2010/main" val="756432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4F4BD-F069-4B1E-B128-079DF060E55B}"/>
              </a:ext>
            </a:extLst>
          </p:cNvPr>
          <p:cNvSpPr>
            <a:spLocks noGrp="1"/>
          </p:cNvSpPr>
          <p:nvPr>
            <p:ph type="title"/>
          </p:nvPr>
        </p:nvSpPr>
        <p:spPr/>
        <p:txBody>
          <a:bodyPr/>
          <a:lstStyle/>
          <a:p>
            <a:r>
              <a:rPr lang="en-GB" dirty="0"/>
              <a:t>LO2 Activity – Class discussion. 20 mins.</a:t>
            </a:r>
          </a:p>
        </p:txBody>
      </p:sp>
      <p:sp>
        <p:nvSpPr>
          <p:cNvPr id="3" name="Content Placeholder 2">
            <a:extLst>
              <a:ext uri="{FF2B5EF4-FFF2-40B4-BE49-F238E27FC236}">
                <a16:creationId xmlns:a16="http://schemas.microsoft.com/office/drawing/2014/main" id="{4740AFAE-68AB-4F62-9EE8-CFF59A730C64}"/>
              </a:ext>
            </a:extLst>
          </p:cNvPr>
          <p:cNvSpPr>
            <a:spLocks noGrp="1"/>
          </p:cNvSpPr>
          <p:nvPr>
            <p:ph idx="1"/>
          </p:nvPr>
        </p:nvSpPr>
        <p:spPr/>
        <p:txBody>
          <a:bodyPr/>
          <a:lstStyle/>
          <a:p>
            <a:r>
              <a:rPr lang="en-US" dirty="0"/>
              <a:t>2-Explain the impacts of </a:t>
            </a:r>
            <a:r>
              <a:rPr lang="en-US" dirty="0" err="1"/>
              <a:t>Covid</a:t>
            </a:r>
            <a:r>
              <a:rPr lang="en-US" dirty="0"/>
              <a:t> 19 on Health and social care in UK.</a:t>
            </a:r>
          </a:p>
          <a:p>
            <a:endParaRPr lang="en-GB" dirty="0"/>
          </a:p>
        </p:txBody>
      </p:sp>
    </p:spTree>
    <p:extLst>
      <p:ext uri="{BB962C8B-B14F-4D97-AF65-F5344CB8AC3E}">
        <p14:creationId xmlns:p14="http://schemas.microsoft.com/office/powerpoint/2010/main" val="448319332"/>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2355</TotalTime>
  <Words>1856</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Avenir Next LT Pro</vt:lpstr>
      <vt:lpstr>Calibri</vt:lpstr>
      <vt:lpstr>Tw Cen MT</vt:lpstr>
      <vt:lpstr>ShapesVTI</vt:lpstr>
      <vt:lpstr> Big issues in health and social care Contemporary Issues.CI.</vt:lpstr>
      <vt:lpstr>Learning outcomes </vt:lpstr>
      <vt:lpstr>Lo1 Activity. Individual Research -15 mins.</vt:lpstr>
      <vt:lpstr>The nation's health</vt:lpstr>
      <vt:lpstr>NHS performance and waiting times.</vt:lpstr>
      <vt:lpstr>Health and social care funding.</vt:lpstr>
      <vt:lpstr>Health and social care workforce</vt:lpstr>
      <vt:lpstr>Health and social care workforce Continued…</vt:lpstr>
      <vt:lpstr>LO2 Activity – Class discussion. 20 mins.</vt:lpstr>
      <vt:lpstr>A sector poorly prepared for the pandemic.</vt:lpstr>
      <vt:lpstr>Inequalities exposed.</vt:lpstr>
      <vt:lpstr>A fragmented and disconnected sector.</vt:lpstr>
      <vt:lpstr>Delayed local response</vt:lpstr>
      <vt:lpstr>Low morale amongst workers</vt:lpstr>
      <vt:lpstr>Reference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Big issues in health and social care</dc:title>
  <dc:creator>Femi Esan</dc:creator>
  <cp:lastModifiedBy>Femi Esan</cp:lastModifiedBy>
  <cp:revision>1</cp:revision>
  <dcterms:created xsi:type="dcterms:W3CDTF">2021-01-03T22:14:44Z</dcterms:created>
  <dcterms:modified xsi:type="dcterms:W3CDTF">2021-01-05T13:33:51Z</dcterms:modified>
</cp:coreProperties>
</file>