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66" r:id="rId4"/>
    <p:sldId id="262" r:id="rId5"/>
    <p:sldId id="263" r:id="rId6"/>
    <p:sldId id="295" r:id="rId7"/>
    <p:sldId id="260" r:id="rId8"/>
    <p:sldId id="261" r:id="rId9"/>
    <p:sldId id="296" r:id="rId10"/>
    <p:sldId id="298" r:id="rId11"/>
    <p:sldId id="302" r:id="rId12"/>
    <p:sldId id="300" r:id="rId13"/>
    <p:sldId id="301" r:id="rId14"/>
    <p:sldId id="316" r:id="rId15"/>
    <p:sldId id="304" r:id="rId16"/>
    <p:sldId id="264" r:id="rId17"/>
    <p:sldId id="279" r:id="rId18"/>
    <p:sldId id="314" r:id="rId19"/>
    <p:sldId id="318" r:id="rId20"/>
    <p:sldId id="293" r:id="rId21"/>
    <p:sldId id="269" r:id="rId22"/>
    <p:sldId id="283" r:id="rId23"/>
    <p:sldId id="319" r:id="rId24"/>
    <p:sldId id="307" r:id="rId25"/>
    <p:sldId id="265" r:id="rId26"/>
    <p:sldId id="274" r:id="rId27"/>
    <p:sldId id="309" r:id="rId28"/>
    <p:sldId id="310" r:id="rId29"/>
    <p:sldId id="288" r:id="rId30"/>
    <p:sldId id="311" r:id="rId31"/>
    <p:sldId id="267" r:id="rId32"/>
    <p:sldId id="315" r:id="rId33"/>
    <p:sldId id="276" r:id="rId34"/>
    <p:sldId id="322" r:id="rId35"/>
    <p:sldId id="290" r:id="rId36"/>
    <p:sldId id="3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E491C-A7EB-4C8B-B4DB-D3E39C061343}" type="datetimeFigureOut">
              <a:rPr lang="en-GB" smtClean="0"/>
              <a:t>19/02/2021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B705C-706F-46A5-A1B4-39ED4212F133}" type="slidenum">
              <a:rPr lang="en-GB" smtClean="0"/>
              <a:t>‹#›</a:t>
            </a:fld>
            <a:endParaRPr lang="en-GB"/>
          </a:p>
        </p:txBody>
      </p:sp>
    </p:spTree>
    <p:extLst>
      <p:ext uri="{BB962C8B-B14F-4D97-AF65-F5344CB8AC3E}">
        <p14:creationId xmlns:p14="http://schemas.microsoft.com/office/powerpoint/2010/main" val="1042960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3D5D-FB31-4F73-B09A-1E4942EC35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E6198A5-9E64-4BFB-B3B2-B50A7A8E2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7A79CF9-3B75-4E95-98DE-5672A8A9445F}"/>
              </a:ext>
            </a:extLst>
          </p:cNvPr>
          <p:cNvSpPr>
            <a:spLocks noGrp="1"/>
          </p:cNvSpPr>
          <p:nvPr>
            <p:ph type="dt" sz="half" idx="10"/>
          </p:nvPr>
        </p:nvSpPr>
        <p:spPr/>
        <p:txBody>
          <a:bodyPr/>
          <a:lstStyle/>
          <a:p>
            <a:fld id="{7FEE4DA4-0306-4476-BC04-66B1E5D940D1}" type="datetime1">
              <a:rPr lang="en-GB" smtClean="0"/>
              <a:t>19/02/2021</a:t>
            </a:fld>
            <a:endParaRPr lang="en-GB"/>
          </a:p>
        </p:txBody>
      </p:sp>
      <p:sp>
        <p:nvSpPr>
          <p:cNvPr id="5" name="Footer Placeholder 4">
            <a:extLst>
              <a:ext uri="{FF2B5EF4-FFF2-40B4-BE49-F238E27FC236}">
                <a16:creationId xmlns:a16="http://schemas.microsoft.com/office/drawing/2014/main" id="{74D9C422-07F2-4A6A-B70A-32AB702669E7}"/>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9516F9C3-CDDF-445C-990A-0BEDA9E9B2FA}"/>
              </a:ext>
            </a:extLst>
          </p:cNvPr>
          <p:cNvSpPr>
            <a:spLocks noGrp="1"/>
          </p:cNvSpPr>
          <p:nvPr>
            <p:ph type="sldNum" sz="quarter" idx="12"/>
          </p:nvPr>
        </p:nvSpPr>
        <p:spPr/>
        <p:txBody>
          <a:bodyPr/>
          <a:lstStyle/>
          <a:p>
            <a:fld id="{1DAE57DD-94B5-42F1-8DA7-C825C11B5922}" type="slidenum">
              <a:rPr lang="en-GB" smtClean="0"/>
              <a:t>‹#›</a:t>
            </a:fld>
            <a:endParaRPr lang="en-GB"/>
          </a:p>
        </p:txBody>
      </p:sp>
    </p:spTree>
    <p:extLst>
      <p:ext uri="{BB962C8B-B14F-4D97-AF65-F5344CB8AC3E}">
        <p14:creationId xmlns:p14="http://schemas.microsoft.com/office/powerpoint/2010/main" val="201668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7907-B0A9-452E-AA15-D9173B4BBE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BA7F64-BE2F-4E8D-BFD1-A6104B23C9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CA254F-62D7-4F15-AE2A-BDDB248D440B}"/>
              </a:ext>
            </a:extLst>
          </p:cNvPr>
          <p:cNvSpPr>
            <a:spLocks noGrp="1"/>
          </p:cNvSpPr>
          <p:nvPr>
            <p:ph type="dt" sz="half" idx="10"/>
          </p:nvPr>
        </p:nvSpPr>
        <p:spPr/>
        <p:txBody>
          <a:bodyPr/>
          <a:lstStyle/>
          <a:p>
            <a:fld id="{B4501DBE-C084-4FCE-A23A-8E0EC19062D1}" type="datetime1">
              <a:rPr lang="en-GB" smtClean="0"/>
              <a:t>19/02/2021</a:t>
            </a:fld>
            <a:endParaRPr lang="en-GB"/>
          </a:p>
        </p:txBody>
      </p:sp>
      <p:sp>
        <p:nvSpPr>
          <p:cNvPr id="5" name="Footer Placeholder 4">
            <a:extLst>
              <a:ext uri="{FF2B5EF4-FFF2-40B4-BE49-F238E27FC236}">
                <a16:creationId xmlns:a16="http://schemas.microsoft.com/office/drawing/2014/main" id="{C8D887B7-C34C-41C7-B2BC-56F4D68E566C}"/>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2DA100FF-33BA-404A-BE6D-DD14C86FB3F5}"/>
              </a:ext>
            </a:extLst>
          </p:cNvPr>
          <p:cNvSpPr>
            <a:spLocks noGrp="1"/>
          </p:cNvSpPr>
          <p:nvPr>
            <p:ph type="sldNum" sz="quarter" idx="12"/>
          </p:nvPr>
        </p:nvSpPr>
        <p:spPr/>
        <p:txBody>
          <a:bodyPr/>
          <a:lstStyle/>
          <a:p>
            <a:fld id="{1DAE57DD-94B5-42F1-8DA7-C825C11B5922}" type="slidenum">
              <a:rPr lang="en-GB" smtClean="0"/>
              <a:t>‹#›</a:t>
            </a:fld>
            <a:endParaRPr lang="en-GB"/>
          </a:p>
        </p:txBody>
      </p:sp>
    </p:spTree>
    <p:extLst>
      <p:ext uri="{BB962C8B-B14F-4D97-AF65-F5344CB8AC3E}">
        <p14:creationId xmlns:p14="http://schemas.microsoft.com/office/powerpoint/2010/main" val="3660336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9D7BF2-65F4-4B3C-80E6-65B9D530B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DD151D-2872-4D8C-BD49-772485413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7CC828-8090-47DF-9F88-1F60250F96EA}"/>
              </a:ext>
            </a:extLst>
          </p:cNvPr>
          <p:cNvSpPr>
            <a:spLocks noGrp="1"/>
          </p:cNvSpPr>
          <p:nvPr>
            <p:ph type="dt" sz="half" idx="10"/>
          </p:nvPr>
        </p:nvSpPr>
        <p:spPr/>
        <p:txBody>
          <a:bodyPr/>
          <a:lstStyle/>
          <a:p>
            <a:fld id="{0B13DECA-BD0B-43AE-9CEC-69FD371755CB}" type="datetime1">
              <a:rPr lang="en-GB" smtClean="0"/>
              <a:t>19/02/2021</a:t>
            </a:fld>
            <a:endParaRPr lang="en-GB"/>
          </a:p>
        </p:txBody>
      </p:sp>
      <p:sp>
        <p:nvSpPr>
          <p:cNvPr id="5" name="Footer Placeholder 4">
            <a:extLst>
              <a:ext uri="{FF2B5EF4-FFF2-40B4-BE49-F238E27FC236}">
                <a16:creationId xmlns:a16="http://schemas.microsoft.com/office/drawing/2014/main" id="{77B21C01-D127-4E2D-BA14-4DF2B96E2F16}"/>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2BB5C86A-914F-450E-9872-C6550693CF11}"/>
              </a:ext>
            </a:extLst>
          </p:cNvPr>
          <p:cNvSpPr>
            <a:spLocks noGrp="1"/>
          </p:cNvSpPr>
          <p:nvPr>
            <p:ph type="sldNum" sz="quarter" idx="12"/>
          </p:nvPr>
        </p:nvSpPr>
        <p:spPr/>
        <p:txBody>
          <a:bodyPr/>
          <a:lstStyle/>
          <a:p>
            <a:fld id="{1DAE57DD-94B5-42F1-8DA7-C825C11B5922}" type="slidenum">
              <a:rPr lang="en-GB" smtClean="0"/>
              <a:t>‹#›</a:t>
            </a:fld>
            <a:endParaRPr lang="en-GB"/>
          </a:p>
        </p:txBody>
      </p:sp>
    </p:spTree>
    <p:extLst>
      <p:ext uri="{BB962C8B-B14F-4D97-AF65-F5344CB8AC3E}">
        <p14:creationId xmlns:p14="http://schemas.microsoft.com/office/powerpoint/2010/main" val="369605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4C4B-D6BC-4B66-972F-323A655DC7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B0092D-3005-4856-BFEF-97F756E39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1F6C41-63C3-4176-A244-7CC06807690B}"/>
              </a:ext>
            </a:extLst>
          </p:cNvPr>
          <p:cNvSpPr>
            <a:spLocks noGrp="1"/>
          </p:cNvSpPr>
          <p:nvPr>
            <p:ph type="dt" sz="half" idx="10"/>
          </p:nvPr>
        </p:nvSpPr>
        <p:spPr/>
        <p:txBody>
          <a:bodyPr/>
          <a:lstStyle/>
          <a:p>
            <a:fld id="{F803E13C-186D-4C6A-B557-23C029E0B279}" type="datetime1">
              <a:rPr lang="en-GB" smtClean="0"/>
              <a:t>19/02/2021</a:t>
            </a:fld>
            <a:endParaRPr lang="en-GB"/>
          </a:p>
        </p:txBody>
      </p:sp>
      <p:sp>
        <p:nvSpPr>
          <p:cNvPr id="5" name="Footer Placeholder 4">
            <a:extLst>
              <a:ext uri="{FF2B5EF4-FFF2-40B4-BE49-F238E27FC236}">
                <a16:creationId xmlns:a16="http://schemas.microsoft.com/office/drawing/2014/main" id="{C96C2C5C-BC9C-4C62-8F7F-53841C85239B}"/>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97DE1538-F4AA-4BB5-95DD-AAD42CAA7F97}"/>
              </a:ext>
            </a:extLst>
          </p:cNvPr>
          <p:cNvSpPr>
            <a:spLocks noGrp="1"/>
          </p:cNvSpPr>
          <p:nvPr>
            <p:ph type="sldNum" sz="quarter" idx="12"/>
          </p:nvPr>
        </p:nvSpPr>
        <p:spPr/>
        <p:txBody>
          <a:bodyPr/>
          <a:lstStyle/>
          <a:p>
            <a:fld id="{1DAE57DD-94B5-42F1-8DA7-C825C11B5922}" type="slidenum">
              <a:rPr lang="en-GB" smtClean="0"/>
              <a:t>‹#›</a:t>
            </a:fld>
            <a:endParaRPr lang="en-GB"/>
          </a:p>
        </p:txBody>
      </p:sp>
    </p:spTree>
    <p:extLst>
      <p:ext uri="{BB962C8B-B14F-4D97-AF65-F5344CB8AC3E}">
        <p14:creationId xmlns:p14="http://schemas.microsoft.com/office/powerpoint/2010/main" val="306131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49E2-25ED-452A-B4C2-B8DBC44214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684328-CD88-4631-855B-AE8A0801D6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1986ED-1F08-4C67-8A2C-9DAACC3EF3C5}"/>
              </a:ext>
            </a:extLst>
          </p:cNvPr>
          <p:cNvSpPr>
            <a:spLocks noGrp="1"/>
          </p:cNvSpPr>
          <p:nvPr>
            <p:ph type="dt" sz="half" idx="10"/>
          </p:nvPr>
        </p:nvSpPr>
        <p:spPr/>
        <p:txBody>
          <a:bodyPr/>
          <a:lstStyle/>
          <a:p>
            <a:fld id="{4716822E-39EE-4C3A-94AB-AE67D476DAC7}" type="datetime1">
              <a:rPr lang="en-GB" smtClean="0"/>
              <a:t>19/02/2021</a:t>
            </a:fld>
            <a:endParaRPr lang="en-GB"/>
          </a:p>
        </p:txBody>
      </p:sp>
      <p:sp>
        <p:nvSpPr>
          <p:cNvPr id="5" name="Footer Placeholder 4">
            <a:extLst>
              <a:ext uri="{FF2B5EF4-FFF2-40B4-BE49-F238E27FC236}">
                <a16:creationId xmlns:a16="http://schemas.microsoft.com/office/drawing/2014/main" id="{9A12A3ED-FE0D-42D3-A84F-A95D3CA2EDE2}"/>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9A68E33F-2754-48AA-B11F-A19D4984F162}"/>
              </a:ext>
            </a:extLst>
          </p:cNvPr>
          <p:cNvSpPr>
            <a:spLocks noGrp="1"/>
          </p:cNvSpPr>
          <p:nvPr>
            <p:ph type="sldNum" sz="quarter" idx="12"/>
          </p:nvPr>
        </p:nvSpPr>
        <p:spPr/>
        <p:txBody>
          <a:bodyPr/>
          <a:lstStyle/>
          <a:p>
            <a:fld id="{1DAE57DD-94B5-42F1-8DA7-C825C11B5922}" type="slidenum">
              <a:rPr lang="en-GB" smtClean="0"/>
              <a:t>‹#›</a:t>
            </a:fld>
            <a:endParaRPr lang="en-GB"/>
          </a:p>
        </p:txBody>
      </p:sp>
    </p:spTree>
    <p:extLst>
      <p:ext uri="{BB962C8B-B14F-4D97-AF65-F5344CB8AC3E}">
        <p14:creationId xmlns:p14="http://schemas.microsoft.com/office/powerpoint/2010/main" val="120688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C629-8918-4488-B2B2-43DD1E27F0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CC29D1-B43F-48BD-B1DA-D629941A8C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BBDFDD-9066-41FE-8110-AA0704F9B1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2B8250-66B5-426F-A3A3-5D9D69BE7A06}"/>
              </a:ext>
            </a:extLst>
          </p:cNvPr>
          <p:cNvSpPr>
            <a:spLocks noGrp="1"/>
          </p:cNvSpPr>
          <p:nvPr>
            <p:ph type="dt" sz="half" idx="10"/>
          </p:nvPr>
        </p:nvSpPr>
        <p:spPr/>
        <p:txBody>
          <a:bodyPr/>
          <a:lstStyle/>
          <a:p>
            <a:fld id="{E623907B-DCB3-40CE-B7B5-FDB601C6A07B}" type="datetime1">
              <a:rPr lang="en-GB" smtClean="0"/>
              <a:t>19/02/2021</a:t>
            </a:fld>
            <a:endParaRPr lang="en-GB"/>
          </a:p>
        </p:txBody>
      </p:sp>
      <p:sp>
        <p:nvSpPr>
          <p:cNvPr id="6" name="Footer Placeholder 5">
            <a:extLst>
              <a:ext uri="{FF2B5EF4-FFF2-40B4-BE49-F238E27FC236}">
                <a16:creationId xmlns:a16="http://schemas.microsoft.com/office/drawing/2014/main" id="{4677CA0D-1402-4E3B-8C2E-7E528AB01288}"/>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BCF3343D-4C5B-4BA7-81F2-02586BDB02A5}"/>
              </a:ext>
            </a:extLst>
          </p:cNvPr>
          <p:cNvSpPr>
            <a:spLocks noGrp="1"/>
          </p:cNvSpPr>
          <p:nvPr>
            <p:ph type="sldNum" sz="quarter" idx="12"/>
          </p:nvPr>
        </p:nvSpPr>
        <p:spPr/>
        <p:txBody>
          <a:bodyPr/>
          <a:lstStyle/>
          <a:p>
            <a:fld id="{1DAE57DD-94B5-42F1-8DA7-C825C11B5922}" type="slidenum">
              <a:rPr lang="en-GB" smtClean="0"/>
              <a:t>‹#›</a:t>
            </a:fld>
            <a:endParaRPr lang="en-GB"/>
          </a:p>
        </p:txBody>
      </p:sp>
    </p:spTree>
    <p:extLst>
      <p:ext uri="{BB962C8B-B14F-4D97-AF65-F5344CB8AC3E}">
        <p14:creationId xmlns:p14="http://schemas.microsoft.com/office/powerpoint/2010/main" val="270667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B33A-D878-43BA-AD8D-F4BF9B3D4FB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94F456-38B6-4FAB-A458-83369AC89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13C854-A31D-4A38-B82D-D52BF31E5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1AF7C59-7C19-43A2-8AA6-A25858B85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DB1590-60CD-4EC6-89B6-246BA63837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A5BA7A8-A09C-4843-A90C-64F7CAD9A1C0}"/>
              </a:ext>
            </a:extLst>
          </p:cNvPr>
          <p:cNvSpPr>
            <a:spLocks noGrp="1"/>
          </p:cNvSpPr>
          <p:nvPr>
            <p:ph type="dt" sz="half" idx="10"/>
          </p:nvPr>
        </p:nvSpPr>
        <p:spPr/>
        <p:txBody>
          <a:bodyPr/>
          <a:lstStyle/>
          <a:p>
            <a:fld id="{93A56F37-ABDC-4B11-B16A-3F8F678DDB86}" type="datetime1">
              <a:rPr lang="en-GB" smtClean="0"/>
              <a:t>19/02/2021</a:t>
            </a:fld>
            <a:endParaRPr lang="en-GB"/>
          </a:p>
        </p:txBody>
      </p:sp>
      <p:sp>
        <p:nvSpPr>
          <p:cNvPr id="8" name="Footer Placeholder 7">
            <a:extLst>
              <a:ext uri="{FF2B5EF4-FFF2-40B4-BE49-F238E27FC236}">
                <a16:creationId xmlns:a16="http://schemas.microsoft.com/office/drawing/2014/main" id="{61C7F7D6-E5A9-454C-80B4-B3C986450C94}"/>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E32739E6-EBD2-468D-9F81-4B2E06BDECC3}"/>
              </a:ext>
            </a:extLst>
          </p:cNvPr>
          <p:cNvSpPr>
            <a:spLocks noGrp="1"/>
          </p:cNvSpPr>
          <p:nvPr>
            <p:ph type="sldNum" sz="quarter" idx="12"/>
          </p:nvPr>
        </p:nvSpPr>
        <p:spPr/>
        <p:txBody>
          <a:bodyPr/>
          <a:lstStyle/>
          <a:p>
            <a:fld id="{1DAE57DD-94B5-42F1-8DA7-C825C11B5922}" type="slidenum">
              <a:rPr lang="en-GB" smtClean="0"/>
              <a:t>‹#›</a:t>
            </a:fld>
            <a:endParaRPr lang="en-GB"/>
          </a:p>
        </p:txBody>
      </p:sp>
    </p:spTree>
    <p:extLst>
      <p:ext uri="{BB962C8B-B14F-4D97-AF65-F5344CB8AC3E}">
        <p14:creationId xmlns:p14="http://schemas.microsoft.com/office/powerpoint/2010/main" val="23395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B251-EF1F-41F5-952C-A7E38B7961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840060-57E8-4FB9-B673-9E7D214E86E7}"/>
              </a:ext>
            </a:extLst>
          </p:cNvPr>
          <p:cNvSpPr>
            <a:spLocks noGrp="1"/>
          </p:cNvSpPr>
          <p:nvPr>
            <p:ph type="dt" sz="half" idx="10"/>
          </p:nvPr>
        </p:nvSpPr>
        <p:spPr/>
        <p:txBody>
          <a:bodyPr/>
          <a:lstStyle/>
          <a:p>
            <a:fld id="{A0C6B394-0EB6-4DD7-8B91-DE8B54BBC060}" type="datetime1">
              <a:rPr lang="en-GB" smtClean="0"/>
              <a:t>19/02/2021</a:t>
            </a:fld>
            <a:endParaRPr lang="en-GB"/>
          </a:p>
        </p:txBody>
      </p:sp>
      <p:sp>
        <p:nvSpPr>
          <p:cNvPr id="4" name="Footer Placeholder 3">
            <a:extLst>
              <a:ext uri="{FF2B5EF4-FFF2-40B4-BE49-F238E27FC236}">
                <a16:creationId xmlns:a16="http://schemas.microsoft.com/office/drawing/2014/main" id="{FE88B30B-F1E8-4F09-90B7-E3A50BD137C0}"/>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C35A83EC-E938-411E-AF43-00BF6D8A8DED}"/>
              </a:ext>
            </a:extLst>
          </p:cNvPr>
          <p:cNvSpPr>
            <a:spLocks noGrp="1"/>
          </p:cNvSpPr>
          <p:nvPr>
            <p:ph type="sldNum" sz="quarter" idx="12"/>
          </p:nvPr>
        </p:nvSpPr>
        <p:spPr/>
        <p:txBody>
          <a:bodyPr/>
          <a:lstStyle/>
          <a:p>
            <a:fld id="{1DAE57DD-94B5-42F1-8DA7-C825C11B5922}" type="slidenum">
              <a:rPr lang="en-GB" smtClean="0"/>
              <a:t>‹#›</a:t>
            </a:fld>
            <a:endParaRPr lang="en-GB"/>
          </a:p>
        </p:txBody>
      </p:sp>
    </p:spTree>
    <p:extLst>
      <p:ext uri="{BB962C8B-B14F-4D97-AF65-F5344CB8AC3E}">
        <p14:creationId xmlns:p14="http://schemas.microsoft.com/office/powerpoint/2010/main" val="344057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8E32E5-7E54-4695-995C-B1C02BB963E9}"/>
              </a:ext>
            </a:extLst>
          </p:cNvPr>
          <p:cNvSpPr>
            <a:spLocks noGrp="1"/>
          </p:cNvSpPr>
          <p:nvPr>
            <p:ph type="dt" sz="half" idx="10"/>
          </p:nvPr>
        </p:nvSpPr>
        <p:spPr/>
        <p:txBody>
          <a:bodyPr/>
          <a:lstStyle/>
          <a:p>
            <a:fld id="{017AAAC6-EB38-4942-ADA3-1D028CF0C7C7}" type="datetime1">
              <a:rPr lang="en-GB" smtClean="0"/>
              <a:t>19/02/2021</a:t>
            </a:fld>
            <a:endParaRPr lang="en-GB"/>
          </a:p>
        </p:txBody>
      </p:sp>
      <p:sp>
        <p:nvSpPr>
          <p:cNvPr id="3" name="Footer Placeholder 2">
            <a:extLst>
              <a:ext uri="{FF2B5EF4-FFF2-40B4-BE49-F238E27FC236}">
                <a16:creationId xmlns:a16="http://schemas.microsoft.com/office/drawing/2014/main" id="{292CF619-2FFE-4B3E-88DC-734AFF8DC29F}"/>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B4198227-2F11-4B0B-BA4E-F110EC4AA970}"/>
              </a:ext>
            </a:extLst>
          </p:cNvPr>
          <p:cNvSpPr>
            <a:spLocks noGrp="1"/>
          </p:cNvSpPr>
          <p:nvPr>
            <p:ph type="sldNum" sz="quarter" idx="12"/>
          </p:nvPr>
        </p:nvSpPr>
        <p:spPr/>
        <p:txBody>
          <a:bodyPr/>
          <a:lstStyle/>
          <a:p>
            <a:fld id="{1DAE57DD-94B5-42F1-8DA7-C825C11B5922}" type="slidenum">
              <a:rPr lang="en-GB" smtClean="0"/>
              <a:t>‹#›</a:t>
            </a:fld>
            <a:endParaRPr lang="en-GB"/>
          </a:p>
        </p:txBody>
      </p:sp>
    </p:spTree>
    <p:extLst>
      <p:ext uri="{BB962C8B-B14F-4D97-AF65-F5344CB8AC3E}">
        <p14:creationId xmlns:p14="http://schemas.microsoft.com/office/powerpoint/2010/main" val="173022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8E60-75DA-4797-9D2F-CD636CCD8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97D350-D6F9-4920-9A5A-46FE532302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016078B-B236-4012-B82E-B5E8548B3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6B5AF-FCBF-4466-9BD2-74FBAFC2D752}"/>
              </a:ext>
            </a:extLst>
          </p:cNvPr>
          <p:cNvSpPr>
            <a:spLocks noGrp="1"/>
          </p:cNvSpPr>
          <p:nvPr>
            <p:ph type="dt" sz="half" idx="10"/>
          </p:nvPr>
        </p:nvSpPr>
        <p:spPr/>
        <p:txBody>
          <a:bodyPr/>
          <a:lstStyle/>
          <a:p>
            <a:fld id="{A4057A68-45A3-4FA3-B72A-8A94C98BEBAB}" type="datetime1">
              <a:rPr lang="en-GB" smtClean="0"/>
              <a:t>19/02/2021</a:t>
            </a:fld>
            <a:endParaRPr lang="en-GB"/>
          </a:p>
        </p:txBody>
      </p:sp>
      <p:sp>
        <p:nvSpPr>
          <p:cNvPr id="6" name="Footer Placeholder 5">
            <a:extLst>
              <a:ext uri="{FF2B5EF4-FFF2-40B4-BE49-F238E27FC236}">
                <a16:creationId xmlns:a16="http://schemas.microsoft.com/office/drawing/2014/main" id="{CDE17E17-26CC-4FFB-B638-3161B8DD529A}"/>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3731DC37-E7D2-4687-83E9-6B899C8896B3}"/>
              </a:ext>
            </a:extLst>
          </p:cNvPr>
          <p:cNvSpPr>
            <a:spLocks noGrp="1"/>
          </p:cNvSpPr>
          <p:nvPr>
            <p:ph type="sldNum" sz="quarter" idx="12"/>
          </p:nvPr>
        </p:nvSpPr>
        <p:spPr/>
        <p:txBody>
          <a:bodyPr/>
          <a:lstStyle/>
          <a:p>
            <a:fld id="{1DAE57DD-94B5-42F1-8DA7-C825C11B5922}" type="slidenum">
              <a:rPr lang="en-GB" smtClean="0"/>
              <a:t>‹#›</a:t>
            </a:fld>
            <a:endParaRPr lang="en-GB"/>
          </a:p>
        </p:txBody>
      </p:sp>
    </p:spTree>
    <p:extLst>
      <p:ext uri="{BB962C8B-B14F-4D97-AF65-F5344CB8AC3E}">
        <p14:creationId xmlns:p14="http://schemas.microsoft.com/office/powerpoint/2010/main" val="292291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FA82-460D-4F0F-833D-44AF5BA2A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3D23E58-3E74-48B8-8660-7B58FF4C8C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A24E8F9-D629-496B-9390-0FE871A0D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CBB0A-5DB6-49A4-8B27-9F20C0B51FEF}"/>
              </a:ext>
            </a:extLst>
          </p:cNvPr>
          <p:cNvSpPr>
            <a:spLocks noGrp="1"/>
          </p:cNvSpPr>
          <p:nvPr>
            <p:ph type="dt" sz="half" idx="10"/>
          </p:nvPr>
        </p:nvSpPr>
        <p:spPr/>
        <p:txBody>
          <a:bodyPr/>
          <a:lstStyle/>
          <a:p>
            <a:fld id="{64F64E98-5A4F-4BCA-9DF1-11E9231E2155}" type="datetime1">
              <a:rPr lang="en-GB" smtClean="0"/>
              <a:t>19/02/2021</a:t>
            </a:fld>
            <a:endParaRPr lang="en-GB"/>
          </a:p>
        </p:txBody>
      </p:sp>
      <p:sp>
        <p:nvSpPr>
          <p:cNvPr id="6" name="Footer Placeholder 5">
            <a:extLst>
              <a:ext uri="{FF2B5EF4-FFF2-40B4-BE49-F238E27FC236}">
                <a16:creationId xmlns:a16="http://schemas.microsoft.com/office/drawing/2014/main" id="{A98695A9-F9A9-4B6F-9C29-FB4B6C197223}"/>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1521A823-F616-45A3-8DDB-26C3087BCAFB}"/>
              </a:ext>
            </a:extLst>
          </p:cNvPr>
          <p:cNvSpPr>
            <a:spLocks noGrp="1"/>
          </p:cNvSpPr>
          <p:nvPr>
            <p:ph type="sldNum" sz="quarter" idx="12"/>
          </p:nvPr>
        </p:nvSpPr>
        <p:spPr/>
        <p:txBody>
          <a:bodyPr/>
          <a:lstStyle/>
          <a:p>
            <a:fld id="{1DAE57DD-94B5-42F1-8DA7-C825C11B5922}" type="slidenum">
              <a:rPr lang="en-GB" smtClean="0"/>
              <a:t>‹#›</a:t>
            </a:fld>
            <a:endParaRPr lang="en-GB"/>
          </a:p>
        </p:txBody>
      </p:sp>
    </p:spTree>
    <p:extLst>
      <p:ext uri="{BB962C8B-B14F-4D97-AF65-F5344CB8AC3E}">
        <p14:creationId xmlns:p14="http://schemas.microsoft.com/office/powerpoint/2010/main" val="24598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7EBCA-FE26-412C-85E4-6446F5DEF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0ECD9B-3806-4852-99C1-D681B5845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5AE167-DB07-44E6-94DE-F53FBD3B1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891A1-B450-4D25-9AC6-72111F81793A}" type="datetime1">
              <a:rPr lang="en-GB" smtClean="0"/>
              <a:t>19/02/2021</a:t>
            </a:fld>
            <a:endParaRPr lang="en-GB"/>
          </a:p>
        </p:txBody>
      </p:sp>
      <p:sp>
        <p:nvSpPr>
          <p:cNvPr id="5" name="Footer Placeholder 4">
            <a:extLst>
              <a:ext uri="{FF2B5EF4-FFF2-40B4-BE49-F238E27FC236}">
                <a16:creationId xmlns:a16="http://schemas.microsoft.com/office/drawing/2014/main" id="{3427E8DB-3244-45A4-B906-78FB1B452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AA2397B9-DA14-4ECA-AD09-1BD94C733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E57DD-94B5-42F1-8DA7-C825C11B5922}" type="slidenum">
              <a:rPr lang="en-GB" smtClean="0"/>
              <a:t>‹#›</a:t>
            </a:fld>
            <a:endParaRPr lang="en-GB"/>
          </a:p>
        </p:txBody>
      </p:sp>
    </p:spTree>
    <p:extLst>
      <p:ext uri="{BB962C8B-B14F-4D97-AF65-F5344CB8AC3E}">
        <p14:creationId xmlns:p14="http://schemas.microsoft.com/office/powerpoint/2010/main" val="3933549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ho.int/emergencies/diseases/novel-coronavirus-2019/situation-reports/"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www.who.int/news-room/detail/30-01-2020-statement-on-the-second-meeting-of-the-international-health-regulations-(2005)-emergency-committee-regarding-the-outbreak-of-novel-coronavirus-(2019-nco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who.int/teams/risk-communication/infodemic-manage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youtu.be/oy1CAMObRz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ingsfund.org.uk/projects/covid-19-and-public-health-system"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gov.uk/government/collections/health-matters-public-health-issu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lexisnexis.com/uk/lexispsl/localgovernment/citationlinkHandler.faces?bct=A&amp;service=citation&amp;risb=&amp;UK_ACTS&amp;$num!%251983_20a_Title%2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youtu.be/7VsGoUWsfu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intrahealth.org/vital/10-global-health-issues-watch-2020s" TargetMode="Externa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hyperlink" Target="https://www.kent.ac.uk/chss/docs/CLG-report.pdf" TargetMode="External"/><Relationship Id="rId5" Type="http://schemas.openxmlformats.org/officeDocument/2006/relationships/hyperlink" Target="https://www.cqc.org.uk/sites/default/files/20171114_exe_procurementinfo.pdf" TargetMode="External"/><Relationship Id="rId4" Type="http://schemas.openxmlformats.org/officeDocument/2006/relationships/hyperlink" Target="https://www.gov.uk/government/collections/health-matters-public-health-issue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youtu.be/6Q4Ivj47jL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x.doi.org/10.3402%2Fgha.v3i0.514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ubble chart&#10;&#10;Description automatically generated">
            <a:extLst>
              <a:ext uri="{FF2B5EF4-FFF2-40B4-BE49-F238E27FC236}">
                <a16:creationId xmlns:a16="http://schemas.microsoft.com/office/drawing/2014/main" id="{2E81294F-62F0-4DC9-9F6F-BBCC309054E2}"/>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5"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5AC4F-EFEC-4FFB-B487-DC212E760F0F}"/>
              </a:ext>
            </a:extLst>
          </p:cNvPr>
          <p:cNvSpPr>
            <a:spLocks noGrp="1"/>
          </p:cNvSpPr>
          <p:nvPr>
            <p:ph type="ctrTitle"/>
          </p:nvPr>
        </p:nvSpPr>
        <p:spPr>
          <a:xfrm>
            <a:off x="298294" y="420208"/>
            <a:ext cx="11661913" cy="2694053"/>
          </a:xfrm>
          <a:effectLst>
            <a:outerShdw blurRad="50800" dist="38100" dir="2700000" algn="tl" rotWithShape="0">
              <a:prstClr val="black">
                <a:alpha val="40000"/>
              </a:prstClr>
            </a:outerShdw>
          </a:effectLst>
        </p:spPr>
        <p:txBody>
          <a:bodyPr>
            <a:normAutofit/>
          </a:bodyPr>
          <a:lstStyle/>
          <a:p>
            <a:r>
              <a:rPr lang="en-GB" sz="5400" b="1" dirty="0">
                <a:effectLst>
                  <a:outerShdw blurRad="38100" dist="38100" dir="2700000" algn="tl">
                    <a:srgbClr val="000000">
                      <a:alpha val="43137"/>
                    </a:srgbClr>
                  </a:outerShdw>
                </a:effectLst>
              </a:rPr>
              <a:t>Different perspectives in Healthcare Delivery</a:t>
            </a:r>
            <a:endParaRPr lang="en-GB" sz="52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69E6C01-FAB3-4917-A1B4-1476C3495764}"/>
              </a:ext>
            </a:extLst>
          </p:cNvPr>
          <p:cNvSpPr>
            <a:spLocks noGrp="1"/>
          </p:cNvSpPr>
          <p:nvPr>
            <p:ph type="subTitle" idx="1"/>
          </p:nvPr>
        </p:nvSpPr>
        <p:spPr>
          <a:xfrm>
            <a:off x="5306295" y="4638236"/>
            <a:ext cx="6243095" cy="1743234"/>
          </a:xfrm>
          <a:effectLst>
            <a:outerShdw blurRad="50800" dist="38100" dir="2700000" algn="tl" rotWithShape="0">
              <a:prstClr val="black">
                <a:alpha val="40000"/>
              </a:prstClr>
            </a:outerShdw>
          </a:effectLst>
        </p:spPr>
        <p:txBody>
          <a:bodyPr>
            <a:normAutofit/>
          </a:bodyPr>
          <a:lstStyle/>
          <a:p>
            <a:r>
              <a:rPr lang="en-GB" b="1" dirty="0">
                <a:effectLst>
                  <a:outerShdw blurRad="38100" dist="38100" dir="2700000" algn="tl">
                    <a:srgbClr val="000000">
                      <a:alpha val="43137"/>
                    </a:srgbClr>
                  </a:outerShdw>
                </a:effectLst>
              </a:rPr>
              <a:t>Week 4</a:t>
            </a:r>
          </a:p>
          <a:p>
            <a:r>
              <a:rPr lang="en-GB" b="1" dirty="0"/>
              <a:t>An Exploration of Global, National and Local Perspectives In Health Care delivery</a:t>
            </a:r>
          </a:p>
        </p:txBody>
      </p:sp>
      <p:sp>
        <p:nvSpPr>
          <p:cNvPr id="4" name="Footer Placeholder 3">
            <a:extLst>
              <a:ext uri="{FF2B5EF4-FFF2-40B4-BE49-F238E27FC236}">
                <a16:creationId xmlns:a16="http://schemas.microsoft.com/office/drawing/2014/main" id="{1418253F-B861-4ED9-9475-721DF046772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03440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2" name="Rectangle 7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mage result for global health image">
            <a:extLst>
              <a:ext uri="{FF2B5EF4-FFF2-40B4-BE49-F238E27FC236}">
                <a16:creationId xmlns:a16="http://schemas.microsoft.com/office/drawing/2014/main" id="{B74BD6C5-6308-4CA9-97EF-29F64F7D752F}"/>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5413"/>
          <a:stretch/>
        </p:blipFill>
        <p:spPr bwMode="auto">
          <a:xfrm>
            <a:off x="19" y="-112531"/>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7173" name="Rectangle 79">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4" name="Rectangle 80">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6C4188A-8B0C-4327-B554-47449788757E}"/>
              </a:ext>
            </a:extLst>
          </p:cNvPr>
          <p:cNvSpPr>
            <a:spLocks noGrp="1"/>
          </p:cNvSpPr>
          <p:nvPr>
            <p:ph type="ftr" sz="quarter" idx="11"/>
          </p:nvPr>
        </p:nvSpPr>
        <p:spPr>
          <a:xfrm rot="16200000">
            <a:off x="-1572768" y="3666744"/>
            <a:ext cx="4224528" cy="201168"/>
          </a:xfrm>
        </p:spPr>
        <p:txBody>
          <a:bodyPr anchor="b">
            <a:normAutofit/>
          </a:bodyPr>
          <a:lstStyle/>
          <a:p>
            <a:pPr algn="l">
              <a:lnSpc>
                <a:spcPct val="90000"/>
              </a:lnSpc>
              <a:spcAft>
                <a:spcPts val="600"/>
              </a:spcAft>
            </a:pPr>
            <a:r>
              <a:rPr lang="en-US" sz="800">
                <a:solidFill>
                  <a:srgbClr val="FFFFFF"/>
                </a:solidFill>
              </a:rPr>
              <a:t>Created by Tayo Alebiosu</a:t>
            </a:r>
          </a:p>
        </p:txBody>
      </p:sp>
      <p:sp>
        <p:nvSpPr>
          <p:cNvPr id="3" name="Content Placeholder 2">
            <a:extLst>
              <a:ext uri="{FF2B5EF4-FFF2-40B4-BE49-F238E27FC236}">
                <a16:creationId xmlns:a16="http://schemas.microsoft.com/office/drawing/2014/main" id="{CF7E3684-3429-4298-9FE8-309DB3A751DE}"/>
              </a:ext>
            </a:extLst>
          </p:cNvPr>
          <p:cNvSpPr>
            <a:spLocks noGrp="1"/>
          </p:cNvSpPr>
          <p:nvPr>
            <p:ph idx="1"/>
          </p:nvPr>
        </p:nvSpPr>
        <p:spPr>
          <a:xfrm>
            <a:off x="1078973" y="1046549"/>
            <a:ext cx="10836362" cy="4916101"/>
          </a:xfrm>
        </p:spPr>
        <p:txBody>
          <a:bodyPr>
            <a:normAutofit/>
          </a:bodyPr>
          <a:lstStyle/>
          <a:p>
            <a:endParaRPr lang="en-GB" sz="2400" dirty="0"/>
          </a:p>
          <a:p>
            <a:pPr marL="0" indent="0">
              <a:buNone/>
            </a:pPr>
            <a:r>
              <a:rPr lang="en-GB" sz="3400" b="1" i="1" dirty="0">
                <a:effectLst>
                  <a:outerShdw blurRad="38100" dist="38100" dir="2700000" algn="tl">
                    <a:srgbClr val="000000">
                      <a:alpha val="43137"/>
                    </a:srgbClr>
                  </a:outerShdw>
                </a:effectLst>
                <a:latin typeface="Candara" panose="020E0502030303020204" pitchFamily="34" charset="0"/>
              </a:rPr>
              <a:t>Impact of Covid 19 on Global Healthcare Perspective</a:t>
            </a:r>
          </a:p>
          <a:p>
            <a:r>
              <a:rPr lang="en-GB" sz="3000" dirty="0">
                <a:highlight>
                  <a:srgbClr val="FFFF00"/>
                </a:highlight>
                <a:latin typeface="Tw Cen MT" panose="020B0602020104020603" pitchFamily="34" charset="0"/>
              </a:rPr>
              <a:t>Coronavirus</a:t>
            </a:r>
            <a:r>
              <a:rPr lang="en-GB" sz="3000" dirty="0">
                <a:latin typeface="Tw Cen MT" panose="020B0602020104020603" pitchFamily="34" charset="0"/>
              </a:rPr>
              <a:t>—now officially known as COVID-19—likely won’t be as disastrous as that particular prediction, but there have been</a:t>
            </a:r>
            <a:r>
              <a:rPr lang="en-GB" sz="3000" b="1" dirty="0">
                <a:latin typeface="Tw Cen MT" panose="020B0602020104020603" pitchFamily="34" charset="0"/>
                <a:hlinkClick r:id="rId3"/>
              </a:rPr>
              <a:t> 45,171 confirmed cases globally</a:t>
            </a:r>
            <a:r>
              <a:rPr lang="en-GB" sz="3000" dirty="0">
                <a:latin typeface="Tw Cen MT" panose="020B0602020104020603" pitchFamily="34" charset="0"/>
              </a:rPr>
              <a:t> across two dozen countries, and 1,115 people have died. It has global health officials very concerned about just how prepared we are for this or any other pandemic. On January 31, 2020, the </a:t>
            </a:r>
            <a:r>
              <a:rPr lang="en-GB" sz="3000" b="1" dirty="0">
                <a:latin typeface="Tw Cen MT" panose="020B0602020104020603" pitchFamily="34" charset="0"/>
                <a:hlinkClick r:id="rId4"/>
              </a:rPr>
              <a:t>World Health Organization</a:t>
            </a:r>
            <a:r>
              <a:rPr lang="en-GB" sz="3000" dirty="0">
                <a:latin typeface="Tw Cen MT" panose="020B0602020104020603" pitchFamily="34" charset="0"/>
              </a:rPr>
              <a:t> declared the outbreak a Public Health Emergency of International Concern.</a:t>
            </a:r>
          </a:p>
          <a:p>
            <a:pPr marL="0" indent="0">
              <a:buNone/>
            </a:pPr>
            <a:r>
              <a:rPr lang="en-GB" sz="3000" dirty="0">
                <a:latin typeface="Tw Cen MT" panose="020B0602020104020603" pitchFamily="34" charset="0"/>
              </a:rPr>
              <a:t> </a:t>
            </a:r>
            <a:endParaRPr lang="en-GB" dirty="0">
              <a:latin typeface="Candara" panose="020E0502030303020204" pitchFamily="34" charset="0"/>
            </a:endParaRPr>
          </a:p>
          <a:p>
            <a:endParaRPr lang="en-GB" sz="2400" dirty="0"/>
          </a:p>
          <a:p>
            <a:pPr marL="0" indent="0">
              <a:buNone/>
            </a:pPr>
            <a:endParaRPr lang="en-GB" sz="2400" dirty="0"/>
          </a:p>
          <a:p>
            <a:endParaRPr lang="en-GB" sz="2400" dirty="0"/>
          </a:p>
        </p:txBody>
      </p:sp>
    </p:spTree>
    <p:extLst>
      <p:ext uri="{BB962C8B-B14F-4D97-AF65-F5344CB8AC3E}">
        <p14:creationId xmlns:p14="http://schemas.microsoft.com/office/powerpoint/2010/main" val="306073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7183D-BC65-415D-84E8-52EE7EEB994D}"/>
              </a:ext>
            </a:extLst>
          </p:cNvPr>
          <p:cNvSpPr>
            <a:spLocks noGrp="1"/>
          </p:cNvSpPr>
          <p:nvPr>
            <p:ph type="title"/>
          </p:nvPr>
        </p:nvSpPr>
        <p:spPr>
          <a:xfrm>
            <a:off x="-68438" y="1039092"/>
            <a:ext cx="4037838" cy="4543344"/>
          </a:xfrm>
        </p:spPr>
        <p:txBody>
          <a:bodyPr anchor="b">
            <a:noAutofit/>
          </a:bodyPr>
          <a:lstStyle/>
          <a:p>
            <a:pPr algn="ctr"/>
            <a:r>
              <a:rPr lang="en-GB" sz="4000" b="1" i="1" dirty="0">
                <a:solidFill>
                  <a:srgbClr val="FFFFFF"/>
                </a:solidFill>
                <a:effectLst>
                  <a:outerShdw blurRad="38100" dist="38100" dir="2700000" algn="tl">
                    <a:srgbClr val="000000">
                      <a:alpha val="43137"/>
                    </a:srgbClr>
                  </a:outerShdw>
                </a:effectLst>
                <a:latin typeface="Candara" panose="020E0502030303020204" pitchFamily="34" charset="0"/>
              </a:rPr>
              <a:t>Impact of Covid 19 on Global Healthcare Perspective-</a:t>
            </a:r>
            <a:br>
              <a:rPr lang="en-GB" sz="4000" b="1" i="1" dirty="0">
                <a:solidFill>
                  <a:srgbClr val="FFFFFF"/>
                </a:solidFill>
                <a:effectLst>
                  <a:outerShdw blurRad="38100" dist="38100" dir="2700000" algn="tl">
                    <a:srgbClr val="000000">
                      <a:alpha val="43137"/>
                    </a:srgbClr>
                  </a:outerShdw>
                </a:effectLst>
                <a:latin typeface="Candara" panose="020E0502030303020204" pitchFamily="34" charset="0"/>
              </a:rPr>
            </a:br>
            <a:r>
              <a:rPr lang="en-GB" sz="4000" b="1" i="1" dirty="0">
                <a:solidFill>
                  <a:schemeClr val="bg1"/>
                </a:solidFill>
                <a:effectLst>
                  <a:outerShdw blurRad="38100" dist="38100" dir="2700000" algn="tl">
                    <a:srgbClr val="000000">
                      <a:alpha val="43137"/>
                    </a:srgbClr>
                  </a:outerShdw>
                </a:effectLst>
                <a:latin typeface="Candara" panose="020E0502030303020204" pitchFamily="34" charset="0"/>
              </a:rPr>
              <a:t>Cont.…</a:t>
            </a:r>
            <a:br>
              <a:rPr lang="en-GB" sz="4000" b="1" i="1" dirty="0">
                <a:solidFill>
                  <a:srgbClr val="FFFFFF"/>
                </a:solidFill>
                <a:effectLst>
                  <a:outerShdw blurRad="38100" dist="38100" dir="2700000" algn="tl">
                    <a:srgbClr val="000000">
                      <a:alpha val="43137"/>
                    </a:srgbClr>
                  </a:outerShdw>
                </a:effectLst>
                <a:latin typeface="Candara" panose="020E0502030303020204" pitchFamily="34" charset="0"/>
              </a:rPr>
            </a:br>
            <a:br>
              <a:rPr lang="en-GB" sz="4000" b="1" i="1" dirty="0">
                <a:solidFill>
                  <a:srgbClr val="FFFFFF"/>
                </a:solidFill>
                <a:effectLst>
                  <a:outerShdw blurRad="38100" dist="38100" dir="2700000" algn="tl">
                    <a:srgbClr val="000000">
                      <a:alpha val="43137"/>
                    </a:srgbClr>
                  </a:outerShdw>
                </a:effectLst>
                <a:latin typeface="Candara" panose="020E0502030303020204" pitchFamily="34" charset="0"/>
              </a:rPr>
            </a:br>
            <a:br>
              <a:rPr lang="en-GB" sz="4000" dirty="0">
                <a:solidFill>
                  <a:srgbClr val="FFFFFF"/>
                </a:solidFill>
                <a:latin typeface="Candara" panose="020E0502030303020204" pitchFamily="34" charset="0"/>
              </a:rPr>
            </a:br>
            <a:endParaRPr lang="en-GB" sz="4000" dirty="0">
              <a:solidFill>
                <a:srgbClr val="FFFFFF"/>
              </a:solidFill>
              <a:latin typeface="Candara" panose="020E0502030303020204" pitchFamily="34" charset="0"/>
            </a:endParaRPr>
          </a:p>
        </p:txBody>
      </p:sp>
      <p:sp>
        <p:nvSpPr>
          <p:cNvPr id="4" name="Footer Placeholder 3">
            <a:extLst>
              <a:ext uri="{FF2B5EF4-FFF2-40B4-BE49-F238E27FC236}">
                <a16:creationId xmlns:a16="http://schemas.microsoft.com/office/drawing/2014/main" id="{93D2391A-7CA8-4D42-B7A6-FCC6D5412A44}"/>
              </a:ext>
            </a:extLst>
          </p:cNvPr>
          <p:cNvSpPr>
            <a:spLocks noGrp="1"/>
          </p:cNvSpPr>
          <p:nvPr>
            <p:ph type="ftr" sz="quarter" idx="11"/>
          </p:nvPr>
        </p:nvSpPr>
        <p:spPr>
          <a:xfrm>
            <a:off x="154166" y="6346612"/>
            <a:ext cx="3729483" cy="419415"/>
          </a:xfrm>
        </p:spPr>
        <p:txBody>
          <a:bodyPr>
            <a:normAutofit/>
          </a:bodyPr>
          <a:lstStyle/>
          <a:p>
            <a:pPr algn="l">
              <a:spcAft>
                <a:spcPts val="600"/>
              </a:spcAft>
            </a:pPr>
            <a:r>
              <a:rPr lang="en-GB" sz="1100" dirty="0">
                <a:solidFill>
                  <a:srgbClr val="FFFFFF"/>
                </a:solidFill>
              </a:rPr>
              <a:t>Created by Tayo Alebiosu</a:t>
            </a:r>
          </a:p>
        </p:txBody>
      </p:sp>
      <p:sp>
        <p:nvSpPr>
          <p:cNvPr id="3" name="Content Placeholder 2">
            <a:extLst>
              <a:ext uri="{FF2B5EF4-FFF2-40B4-BE49-F238E27FC236}">
                <a16:creationId xmlns:a16="http://schemas.microsoft.com/office/drawing/2014/main" id="{772E92E6-6590-4DDB-966B-AB39737C8B80}"/>
              </a:ext>
            </a:extLst>
          </p:cNvPr>
          <p:cNvSpPr>
            <a:spLocks noGrp="1"/>
          </p:cNvSpPr>
          <p:nvPr>
            <p:ph idx="1"/>
          </p:nvPr>
        </p:nvSpPr>
        <p:spPr>
          <a:xfrm>
            <a:off x="4106255" y="649480"/>
            <a:ext cx="7865352" cy="5546047"/>
          </a:xfrm>
        </p:spPr>
        <p:txBody>
          <a:bodyPr anchor="ctr">
            <a:normAutofit/>
          </a:bodyPr>
          <a:lstStyle/>
          <a:p>
            <a:r>
              <a:rPr lang="en-GB" sz="2400" dirty="0">
                <a:latin typeface="Tw Cen MT" panose="020B0602020104020603" pitchFamily="34" charset="0"/>
              </a:rPr>
              <a:t>2020 was a devastating year for global health. A previously unknown virus raced around the world, rapidly emerging as one of its top killers, laying bare the inadequacies of health systems. Today, health services in all regions are struggling to both tackle COVID-19 and provide people with vital care.</a:t>
            </a:r>
          </a:p>
          <a:p>
            <a:r>
              <a:rPr lang="en-US" sz="2400" dirty="0">
                <a:latin typeface="Tw Cen MT" panose="020B0602020104020603" pitchFamily="34" charset="0"/>
              </a:rPr>
              <a:t>The COVID-19 pandemic has exposed vulnerabilities even in health systems that had been considered strong, such as those in Spain and Italy. Around the world, the pandemic has also highlighted the indelible link between citizens’ health and the strength of economies.</a:t>
            </a:r>
          </a:p>
          <a:p>
            <a:br>
              <a:rPr lang="en-GB" sz="2000" dirty="0">
                <a:latin typeface="Candara" panose="020E0502030303020204" pitchFamily="34" charset="0"/>
              </a:rPr>
            </a:br>
            <a:endParaRPr lang="en-GB" sz="2000" dirty="0"/>
          </a:p>
        </p:txBody>
      </p:sp>
    </p:spTree>
    <p:extLst>
      <p:ext uri="{BB962C8B-B14F-4D97-AF65-F5344CB8AC3E}">
        <p14:creationId xmlns:p14="http://schemas.microsoft.com/office/powerpoint/2010/main" val="329060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Image result for global health image">
            <a:extLst>
              <a:ext uri="{FF2B5EF4-FFF2-40B4-BE49-F238E27FC236}">
                <a16:creationId xmlns:a16="http://schemas.microsoft.com/office/drawing/2014/main" id="{1D95C893-690C-4A2C-955F-658C0C398B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226" r="9091" b="2165"/>
          <a:stretch/>
        </p:blipFill>
        <p:spPr bwMode="auto">
          <a:xfrm>
            <a:off x="4186144" y="2354706"/>
            <a:ext cx="8005855" cy="4503294"/>
          </a:xfrm>
          <a:prstGeom prst="rect">
            <a:avLst/>
          </a:prstGeom>
          <a:noFill/>
          <a:extLst>
            <a:ext uri="{909E8E84-426E-40DD-AFC4-6F175D3DCCD1}">
              <a14:hiddenFill xmlns:a14="http://schemas.microsoft.com/office/drawing/2010/main">
                <a:solidFill>
                  <a:srgbClr val="FFFFFF"/>
                </a:solidFill>
              </a14:hiddenFill>
            </a:ext>
          </a:extLst>
        </p:spPr>
      </p:pic>
      <p:sp>
        <p:nvSpPr>
          <p:cNvPr id="8196" name="Rectangle 70">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AFB06-A55A-4B2F-8802-749BBB4BFEA6}"/>
              </a:ext>
            </a:extLst>
          </p:cNvPr>
          <p:cNvSpPr>
            <a:spLocks noGrp="1"/>
          </p:cNvSpPr>
          <p:nvPr>
            <p:ph type="title"/>
          </p:nvPr>
        </p:nvSpPr>
        <p:spPr>
          <a:xfrm>
            <a:off x="336884" y="380050"/>
            <a:ext cx="2725171" cy="841419"/>
          </a:xfrm>
        </p:spPr>
        <p:txBody>
          <a:bodyPr>
            <a:normAutofit/>
          </a:bodyPr>
          <a:lstStyle/>
          <a:p>
            <a:r>
              <a:rPr lang="en-GB" sz="4000" b="1" i="1" dirty="0">
                <a:solidFill>
                  <a:srgbClr val="0070C0"/>
                </a:solidFill>
                <a:effectLst>
                  <a:outerShdw blurRad="38100" dist="38100" dir="2700000" algn="tl">
                    <a:srgbClr val="000000">
                      <a:alpha val="43137"/>
                    </a:srgbClr>
                  </a:outerShdw>
                </a:effectLst>
                <a:latin typeface="Candara" panose="020E0502030303020204" pitchFamily="34" charset="0"/>
              </a:rPr>
              <a:t>Cont.…</a:t>
            </a:r>
          </a:p>
        </p:txBody>
      </p:sp>
      <p:sp>
        <p:nvSpPr>
          <p:cNvPr id="3" name="Content Placeholder 2">
            <a:extLst>
              <a:ext uri="{FF2B5EF4-FFF2-40B4-BE49-F238E27FC236}">
                <a16:creationId xmlns:a16="http://schemas.microsoft.com/office/drawing/2014/main" id="{B3800A65-B4B0-45D5-9EA7-0438FD64D6F3}"/>
              </a:ext>
            </a:extLst>
          </p:cNvPr>
          <p:cNvSpPr>
            <a:spLocks noGrp="1"/>
          </p:cNvSpPr>
          <p:nvPr>
            <p:ph idx="1"/>
          </p:nvPr>
        </p:nvSpPr>
        <p:spPr>
          <a:xfrm>
            <a:off x="336885" y="1391478"/>
            <a:ext cx="7197772" cy="4503295"/>
          </a:xfrm>
        </p:spPr>
        <p:txBody>
          <a:bodyPr>
            <a:normAutofit lnSpcReduction="10000"/>
          </a:bodyPr>
          <a:lstStyle/>
          <a:p>
            <a:r>
              <a:rPr lang="en-GB" sz="2400" dirty="0">
                <a:latin typeface="Tw Cen MT" panose="020B0602020104020603" pitchFamily="34" charset="0"/>
              </a:rPr>
              <a:t>In another blow, the pandemic threatens to set back hard-won global health progress achieved over the past two decades - in fighting infectious diseases, for example, and improving maternal and child health.</a:t>
            </a:r>
          </a:p>
          <a:p>
            <a:endParaRPr lang="en-GB" sz="2400" dirty="0">
              <a:latin typeface="Tw Cen MT" panose="020B0602020104020603" pitchFamily="34" charset="0"/>
            </a:endParaRPr>
          </a:p>
          <a:p>
            <a:r>
              <a:rPr lang="en-GB" sz="2400" dirty="0">
                <a:latin typeface="Tw Cen MT" panose="020B0602020104020603" pitchFamily="34" charset="0"/>
              </a:rPr>
              <a:t>So in 2021, countries around the world will need to continue battle COVID-19 (albeit with the knowledge that effective tools are evolving). </a:t>
            </a:r>
          </a:p>
          <a:p>
            <a:r>
              <a:rPr lang="en-GB" sz="2400" dirty="0">
                <a:latin typeface="Tw Cen MT" panose="020B0602020104020603" pitchFamily="34" charset="0"/>
              </a:rPr>
              <a:t>They will need to move swiftly to repair and reinforce their health systems so they can deliver these tools, and to address the key societal and environmental issues that result in some sections of the population suffering so much more than others. </a:t>
            </a:r>
          </a:p>
          <a:p>
            <a:endParaRPr lang="en-GB" sz="2000" dirty="0"/>
          </a:p>
        </p:txBody>
      </p:sp>
      <p:sp>
        <p:nvSpPr>
          <p:cNvPr id="4" name="Footer Placeholder 3">
            <a:extLst>
              <a:ext uri="{FF2B5EF4-FFF2-40B4-BE49-F238E27FC236}">
                <a16:creationId xmlns:a16="http://schemas.microsoft.com/office/drawing/2014/main" id="{E2ED1C0B-1A26-45B0-BCF7-E6A1A638C62A}"/>
              </a:ext>
            </a:extLst>
          </p:cNvPr>
          <p:cNvSpPr>
            <a:spLocks noGrp="1"/>
          </p:cNvSpPr>
          <p:nvPr>
            <p:ph type="ftr" sz="quarter" idx="11"/>
          </p:nvPr>
        </p:nvSpPr>
        <p:spPr/>
        <p:txBody>
          <a:bodyPr/>
          <a:lstStyle/>
          <a:p>
            <a:r>
              <a:rPr lang="en-GB" dirty="0">
                <a:solidFill>
                  <a:schemeClr val="tx1"/>
                </a:solidFill>
              </a:rPr>
              <a:t>Created by Tayo Alebiosu</a:t>
            </a:r>
          </a:p>
        </p:txBody>
      </p:sp>
    </p:spTree>
    <p:extLst>
      <p:ext uri="{BB962C8B-B14F-4D97-AF65-F5344CB8AC3E}">
        <p14:creationId xmlns:p14="http://schemas.microsoft.com/office/powerpoint/2010/main" val="199627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91A17-E2DE-41F7-BE06-B9D4DBABD70C}"/>
              </a:ext>
            </a:extLst>
          </p:cNvPr>
          <p:cNvSpPr>
            <a:spLocks noGrp="1"/>
          </p:cNvSpPr>
          <p:nvPr>
            <p:ph type="title"/>
          </p:nvPr>
        </p:nvSpPr>
        <p:spPr>
          <a:xfrm>
            <a:off x="887895" y="238923"/>
            <a:ext cx="10320431" cy="1097279"/>
          </a:xfrm>
        </p:spPr>
        <p:txBody>
          <a:bodyPr>
            <a:noAutofit/>
          </a:bodyPr>
          <a:lstStyle/>
          <a:p>
            <a:pPr algn="ctr"/>
            <a:br>
              <a:rPr lang="en-GB" sz="3200" i="1" dirty="0">
                <a:effectLst>
                  <a:outerShdw blurRad="38100" dist="38100" dir="2700000" algn="tl">
                    <a:srgbClr val="000000">
                      <a:alpha val="43137"/>
                    </a:srgbClr>
                  </a:outerShdw>
                </a:effectLst>
                <a:latin typeface="Candara" panose="020E0502030303020204" pitchFamily="34" charset="0"/>
              </a:rPr>
            </a:br>
            <a:r>
              <a:rPr lang="en-GB" sz="3200" b="1" i="1" dirty="0">
                <a:solidFill>
                  <a:srgbClr val="0070C0"/>
                </a:solidFill>
                <a:effectLst>
                  <a:outerShdw blurRad="38100" dist="38100" dir="2700000" algn="tl">
                    <a:srgbClr val="000000">
                      <a:alpha val="43137"/>
                    </a:srgbClr>
                  </a:outerShdw>
                </a:effectLst>
                <a:latin typeface="Candara" panose="020E0502030303020204" pitchFamily="34" charset="0"/>
              </a:rPr>
              <a:t>Impact of Covid 19 on Global Healthcare Perspective-</a:t>
            </a:r>
            <a:r>
              <a:rPr lang="en-GB" sz="3200" b="1" dirty="0">
                <a:solidFill>
                  <a:srgbClr val="0070C0"/>
                </a:solidFill>
                <a:effectLst>
                  <a:outerShdw blurRad="38100" dist="38100" dir="2700000" algn="tl">
                    <a:srgbClr val="000000">
                      <a:alpha val="43137"/>
                    </a:srgbClr>
                  </a:outerShdw>
                </a:effectLst>
              </a:rPr>
              <a:t> World Health Organization</a:t>
            </a:r>
            <a:r>
              <a:rPr lang="en-GB" sz="3200" b="1" i="1" dirty="0">
                <a:solidFill>
                  <a:srgbClr val="0070C0"/>
                </a:solidFill>
                <a:effectLst>
                  <a:outerShdw blurRad="38100" dist="38100" dir="2700000" algn="tl">
                    <a:srgbClr val="000000">
                      <a:alpha val="43137"/>
                    </a:srgbClr>
                  </a:outerShdw>
                </a:effectLst>
                <a:latin typeface="Candara" panose="020E0502030303020204" pitchFamily="34" charset="0"/>
              </a:rPr>
              <a:t> (WHO)</a:t>
            </a:r>
            <a:br>
              <a:rPr lang="en-GB" sz="3200" dirty="0">
                <a:latin typeface="Candara" panose="020E0502030303020204" pitchFamily="34" charset="0"/>
              </a:rPr>
            </a:br>
            <a:br>
              <a:rPr lang="en-GB" sz="3200" dirty="0">
                <a:latin typeface="Candara" panose="020E0502030303020204" pitchFamily="34" charset="0"/>
              </a:rPr>
            </a:br>
            <a:endParaRPr lang="en-GB" sz="3200" dirty="0">
              <a:latin typeface="Candara" panose="020E0502030303020204" pitchFamily="34" charset="0"/>
            </a:endParaRPr>
          </a:p>
        </p:txBody>
      </p:sp>
      <p:sp>
        <p:nvSpPr>
          <p:cNvPr id="3" name="Content Placeholder 2">
            <a:extLst>
              <a:ext uri="{FF2B5EF4-FFF2-40B4-BE49-F238E27FC236}">
                <a16:creationId xmlns:a16="http://schemas.microsoft.com/office/drawing/2014/main" id="{FEB8D1F0-8C77-45D7-BB71-0530D04B1A42}"/>
              </a:ext>
            </a:extLst>
          </p:cNvPr>
          <p:cNvSpPr>
            <a:spLocks noGrp="1"/>
          </p:cNvSpPr>
          <p:nvPr>
            <p:ph idx="1"/>
          </p:nvPr>
        </p:nvSpPr>
        <p:spPr>
          <a:xfrm>
            <a:off x="126164" y="543147"/>
            <a:ext cx="10078009" cy="6075930"/>
          </a:xfrm>
        </p:spPr>
        <p:txBody>
          <a:bodyPr>
            <a:normAutofit fontScale="40000" lnSpcReduction="20000"/>
          </a:bodyPr>
          <a:lstStyle/>
          <a:p>
            <a:endParaRPr lang="en-GB" sz="3500" dirty="0">
              <a:latin typeface="Tw Cen MT" panose="020B0602020104020603" pitchFamily="34" charset="0"/>
            </a:endParaRPr>
          </a:p>
          <a:p>
            <a:pPr marL="0" indent="0">
              <a:buNone/>
            </a:pPr>
            <a:endParaRPr lang="en-GB" sz="5100" dirty="0">
              <a:latin typeface="Tw Cen MT" panose="020B0602020104020603" pitchFamily="34" charset="0"/>
            </a:endParaRPr>
          </a:p>
          <a:p>
            <a:r>
              <a:rPr lang="en-GB" sz="5100" dirty="0">
                <a:latin typeface="Tw Cen MT" panose="020B0602020104020603" pitchFamily="34" charset="0"/>
              </a:rPr>
              <a:t>WHO will work with countries to improve their own preparedness for pandemics and health emergencies. But for this to be effective, we will ensure that countries work together. Above all, this pandemic has shown us over and again, that no one is safe until everyone is safe.</a:t>
            </a:r>
          </a:p>
          <a:p>
            <a:endParaRPr lang="en-GB" sz="5100" dirty="0">
              <a:latin typeface="Tw Cen MT" panose="020B0602020104020603" pitchFamily="34" charset="0"/>
            </a:endParaRPr>
          </a:p>
          <a:p>
            <a:r>
              <a:rPr lang="en-GB" sz="5100" dirty="0">
                <a:latin typeface="Tw Cen MT" panose="020B0602020104020603" pitchFamily="34" charset="0"/>
              </a:rPr>
              <a:t>We will also help tackle health emergencies in humanitarian settings that have been intensified by COVID-19. We will target support to better protect the most vulnerable communities against health emergency risks, including in urban settings, small island countries, conflict settings. </a:t>
            </a:r>
          </a:p>
          <a:p>
            <a:r>
              <a:rPr lang="en-GB" sz="5100" dirty="0">
                <a:latin typeface="Tw Cen MT" panose="020B0602020104020603" pitchFamily="34" charset="0"/>
              </a:rPr>
              <a:t>We will leverage existing partnerships and create new ones to build a global health emergencies workforce to expand, train and standardize high-quality public health and medical assistance. </a:t>
            </a:r>
          </a:p>
          <a:p>
            <a:r>
              <a:rPr lang="en-GB" sz="5100" dirty="0">
                <a:latin typeface="Tw Cen MT" panose="020B0602020104020603" pitchFamily="34" charset="0"/>
              </a:rPr>
              <a:t>We also plan to establish a Bio Bank – a globally agreed system for sharing pathogen materials and clinical samples to facilitate the rapid development of safe and effective vaccines and medicines. And we will sustain our focus on getting accurate information to people, building on our work with key partners to </a:t>
            </a:r>
            <a:r>
              <a:rPr lang="en-GB" sz="5100" dirty="0">
                <a:latin typeface="Tw Cen MT" panose="020B0602020104020603" pitchFamily="34" charset="0"/>
                <a:hlinkClick r:id="rId2"/>
              </a:rPr>
              <a:t>protect populations from </a:t>
            </a:r>
            <a:r>
              <a:rPr lang="en-GB" sz="5100" dirty="0" err="1">
                <a:latin typeface="Tw Cen MT" panose="020B0602020104020603" pitchFamily="34" charset="0"/>
                <a:hlinkClick r:id="rId2"/>
              </a:rPr>
              <a:t>infodemics</a:t>
            </a:r>
            <a:r>
              <a:rPr lang="en-GB" sz="5100" dirty="0">
                <a:latin typeface="Tw Cen MT" panose="020B0602020104020603" pitchFamily="34" charset="0"/>
              </a:rPr>
              <a:t>.</a:t>
            </a:r>
          </a:p>
          <a:p>
            <a:r>
              <a:rPr lang="en-GB" sz="5100" b="1" dirty="0">
                <a:highlight>
                  <a:srgbClr val="FFFF00"/>
                </a:highlight>
                <a:latin typeface="Tw Cen MT" panose="020B0602020104020603" pitchFamily="34" charset="0"/>
              </a:rPr>
              <a:t>WHO</a:t>
            </a:r>
            <a:r>
              <a:rPr lang="en-GB" sz="5100" b="1" dirty="0">
                <a:latin typeface="Tw Cen MT" panose="020B0602020104020603" pitchFamily="34" charset="0"/>
              </a:rPr>
              <a:t> </a:t>
            </a:r>
            <a:r>
              <a:rPr lang="en-GB" sz="5100" dirty="0">
                <a:latin typeface="Tw Cen MT" panose="020B0602020104020603" pitchFamily="34" charset="0"/>
              </a:rPr>
              <a:t>and its partners will be at their side. We will work to help countries strengthen preparedness for pandemics and other emergencies. We will remind them of the importance of bringing countries together and of involving the whole government, not just the health sector. And we will support them in building strong health systems and healthy populations. </a:t>
            </a:r>
          </a:p>
          <a:p>
            <a:endParaRPr lang="en-GB" sz="3100" dirty="0"/>
          </a:p>
          <a:p>
            <a:endParaRPr lang="en-GB" sz="1300" dirty="0"/>
          </a:p>
        </p:txBody>
      </p:sp>
      <p:sp>
        <p:nvSpPr>
          <p:cNvPr id="112" name="Isosceles Triangle 1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mage result for global health image">
            <a:extLst>
              <a:ext uri="{FF2B5EF4-FFF2-40B4-BE49-F238E27FC236}">
                <a16:creationId xmlns:a16="http://schemas.microsoft.com/office/drawing/2014/main" id="{647F01C1-ADF8-4EBF-8724-68AFFC013C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956" r="14293" b="-1"/>
          <a:stretch/>
        </p:blipFill>
        <p:spPr bwMode="auto">
          <a:xfrm>
            <a:off x="9892445" y="919269"/>
            <a:ext cx="2120320" cy="5699808"/>
          </a:xfrm>
          <a:prstGeom prst="rect">
            <a:avLst/>
          </a:prstGeom>
          <a:noFill/>
          <a:extLst>
            <a:ext uri="{909E8E84-426E-40DD-AFC4-6F175D3DCCD1}">
              <a14:hiddenFill xmlns:a14="http://schemas.microsoft.com/office/drawing/2010/main">
                <a:solidFill>
                  <a:srgbClr val="FFFFFF"/>
                </a:solidFill>
              </a14:hiddenFill>
            </a:ext>
          </a:extLst>
        </p:spPr>
      </p:pic>
      <p:grpSp>
        <p:nvGrpSpPr>
          <p:cNvPr id="116" name="Group 11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17" name="Isosceles Triangle 1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C9F320A4-182D-4D0B-AF47-6F468AFDACA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5660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2"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0" name="Picture 2" descr="Image result for global health image">
            <a:extLst>
              <a:ext uri="{FF2B5EF4-FFF2-40B4-BE49-F238E27FC236}">
                <a16:creationId xmlns:a16="http://schemas.microsoft.com/office/drawing/2014/main" id="{17BE0320-03D6-4D6F-95A0-A0351FBD4EA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4277" r="1" b="18959"/>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8F1FB7-1B42-4056-AF28-3A6649021384}"/>
              </a:ext>
            </a:extLst>
          </p:cNvPr>
          <p:cNvSpPr>
            <a:spLocks noGrp="1"/>
          </p:cNvSpPr>
          <p:nvPr>
            <p:ph type="title"/>
          </p:nvPr>
        </p:nvSpPr>
        <p:spPr>
          <a:xfrm>
            <a:off x="641345" y="271002"/>
            <a:ext cx="10905066" cy="1135737"/>
          </a:xfrm>
        </p:spPr>
        <p:txBody>
          <a:bodyPr>
            <a:normAutofit/>
          </a:bodyPr>
          <a:lstStyle/>
          <a:p>
            <a:r>
              <a:rPr lang="en-GB" sz="3600" b="1" dirty="0">
                <a:solidFill>
                  <a:srgbClr val="0070C0"/>
                </a:solidFill>
                <a:effectLst>
                  <a:outerShdw blurRad="38100" dist="38100" dir="2700000" algn="tl">
                    <a:srgbClr val="000000">
                      <a:alpha val="43137"/>
                    </a:srgbClr>
                  </a:outerShdw>
                </a:effectLst>
              </a:rPr>
              <a:t>Current World Health Organization Priorities for COVID-19</a:t>
            </a:r>
          </a:p>
        </p:txBody>
      </p:sp>
      <p:sp>
        <p:nvSpPr>
          <p:cNvPr id="3" name="Content Placeholder 2">
            <a:extLst>
              <a:ext uri="{FF2B5EF4-FFF2-40B4-BE49-F238E27FC236}">
                <a16:creationId xmlns:a16="http://schemas.microsoft.com/office/drawing/2014/main" id="{F618D2F3-5E42-4AD3-83D6-EBCA2AF5FC78}"/>
              </a:ext>
            </a:extLst>
          </p:cNvPr>
          <p:cNvSpPr>
            <a:spLocks noGrp="1"/>
          </p:cNvSpPr>
          <p:nvPr>
            <p:ph idx="1"/>
          </p:nvPr>
        </p:nvSpPr>
        <p:spPr>
          <a:xfrm>
            <a:off x="643467" y="1782981"/>
            <a:ext cx="10905066" cy="4393982"/>
          </a:xfrm>
        </p:spPr>
        <p:txBody>
          <a:bodyPr>
            <a:normAutofit/>
          </a:bodyPr>
          <a:lstStyle/>
          <a:p>
            <a:r>
              <a:rPr lang="en-GB" dirty="0">
                <a:latin typeface="Tw Cen MT" panose="020B0602020104020603" pitchFamily="34" charset="0"/>
              </a:rPr>
              <a:t>Current World Health Organization priorities call for infrastructures capable of detecting, monitoring, and responding to health emergencies, such as COVID-19, and the health impacts of climate change in the context of health for all. </a:t>
            </a:r>
          </a:p>
          <a:p>
            <a:r>
              <a:rPr lang="en-GB" dirty="0">
                <a:latin typeface="Tw Cen MT" panose="020B0602020104020603" pitchFamily="34" charset="0"/>
              </a:rPr>
              <a:t>Health care infrastructure can be better prepared and more equitable if systems are strengthened by building on core competencies and following the recommendations made for leadership, stakeholder involvement, accreditation, data collection, and funding resources.</a:t>
            </a:r>
          </a:p>
          <a:p>
            <a:r>
              <a:rPr lang="en-GB" dirty="0">
                <a:latin typeface="Tw Cen MT" panose="020B0602020104020603" pitchFamily="34" charset="0"/>
              </a:rPr>
              <a:t> Ensuring health equity in a pandemic requires robust and resilient public health infrastructure during normal times.</a:t>
            </a:r>
          </a:p>
        </p:txBody>
      </p:sp>
      <p:sp>
        <p:nvSpPr>
          <p:cNvPr id="12293" name="Rectangle 1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4" name="Isosceles Triangle 1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5" name="Isosceles Triangle 1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6" name="Rectangle 1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FEDDCB6-99E5-4211-8925-FABA1CC1709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8091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76973A-AFA0-4C76-83DA-322F2AF28BA9}"/>
              </a:ext>
            </a:extLst>
          </p:cNvPr>
          <p:cNvSpPr>
            <a:spLocks noGrp="1"/>
          </p:cNvSpPr>
          <p:nvPr>
            <p:ph type="title"/>
          </p:nvPr>
        </p:nvSpPr>
        <p:spPr>
          <a:xfrm>
            <a:off x="643467" y="321734"/>
            <a:ext cx="7413855" cy="1135737"/>
          </a:xfrm>
        </p:spPr>
        <p:txBody>
          <a:bodyPr>
            <a:normAutofit/>
          </a:bodyPr>
          <a:lstStyle/>
          <a:p>
            <a:pPr algn="ctr"/>
            <a:r>
              <a:rPr lang="en-GB" sz="3600" b="1" i="1" dirty="0">
                <a:solidFill>
                  <a:srgbClr val="0070C0"/>
                </a:solidFill>
                <a:effectLst>
                  <a:outerShdw blurRad="38100" dist="38100" dir="2700000" algn="tl">
                    <a:srgbClr val="000000">
                      <a:alpha val="43137"/>
                    </a:srgbClr>
                  </a:outerShdw>
                </a:effectLst>
              </a:rPr>
              <a:t>LO2-Activity -10mins-Public Health England</a:t>
            </a:r>
            <a:endParaRPr lang="en-GB" sz="3600"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C9615DD-E752-4333-A7AC-3B4EBCCFCE61}"/>
              </a:ext>
            </a:extLst>
          </p:cNvPr>
          <p:cNvSpPr>
            <a:spLocks noGrp="1"/>
          </p:cNvSpPr>
          <p:nvPr>
            <p:ph idx="1"/>
          </p:nvPr>
        </p:nvSpPr>
        <p:spPr>
          <a:xfrm>
            <a:off x="643468" y="1782981"/>
            <a:ext cx="5903106" cy="4393982"/>
          </a:xfrm>
        </p:spPr>
        <p:txBody>
          <a:bodyPr>
            <a:normAutofit/>
          </a:bodyPr>
          <a:lstStyle/>
          <a:p>
            <a:r>
              <a:rPr lang="en-GB" sz="2400" dirty="0"/>
              <a:t>Conduct an individual research into the Roles of Public health England.</a:t>
            </a:r>
          </a:p>
          <a:p>
            <a:r>
              <a:rPr lang="en-GB" sz="2400" dirty="0"/>
              <a:t>Feedback To the class.</a:t>
            </a:r>
          </a:p>
          <a:p>
            <a:endParaRPr lang="en-GB" sz="2400" dirty="0"/>
          </a:p>
          <a:p>
            <a:endParaRPr lang="en-GB" sz="2400" dirty="0"/>
          </a:p>
          <a:p>
            <a:pPr marL="0" indent="0">
              <a:buNone/>
            </a:pPr>
            <a:r>
              <a:rPr lang="en-GB" sz="2400" dirty="0"/>
              <a:t>This video provides an explanation of what public health is. You can also find out more about the history of public health, and the meaning of some useful public health terms.</a:t>
            </a:r>
          </a:p>
          <a:p>
            <a:r>
              <a:rPr lang="en-GB" sz="2400" dirty="0">
                <a:hlinkClick r:id="rId2"/>
              </a:rPr>
              <a:t>https://youtu.be/oy1CAMObRzc</a:t>
            </a:r>
            <a:endParaRPr lang="en-GB" sz="2400" dirty="0"/>
          </a:p>
          <a:p>
            <a:endParaRPr lang="en-GB" sz="2000" dirty="0"/>
          </a:p>
        </p:txBody>
      </p:sp>
      <p:sp>
        <p:nvSpPr>
          <p:cNvPr id="21"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public health">
            <a:extLst>
              <a:ext uri="{FF2B5EF4-FFF2-40B4-BE49-F238E27FC236}">
                <a16:creationId xmlns:a16="http://schemas.microsoft.com/office/drawing/2014/main" id="{5409992C-8D46-4C3F-9CC4-D8CB71AD93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44350" y="3917394"/>
            <a:ext cx="5290720" cy="2804081"/>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5EE354E5-A30C-4FCA-BE2E-277B338484A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Created by Tayo Alebiosu</a:t>
            </a:r>
          </a:p>
        </p:txBody>
      </p:sp>
    </p:spTree>
    <p:extLst>
      <p:ext uri="{BB962C8B-B14F-4D97-AF65-F5344CB8AC3E}">
        <p14:creationId xmlns:p14="http://schemas.microsoft.com/office/powerpoint/2010/main" val="414349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descr="Image result for public health">
            <a:extLst>
              <a:ext uri="{FF2B5EF4-FFF2-40B4-BE49-F238E27FC236}">
                <a16:creationId xmlns:a16="http://schemas.microsoft.com/office/drawing/2014/main" id="{324BB871-82D5-4DAC-8987-7BEB5393ED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80C6E6-C9CA-4D20-A08E-68D341F2B723}"/>
              </a:ext>
            </a:extLst>
          </p:cNvPr>
          <p:cNvSpPr>
            <a:spLocks noGrp="1"/>
          </p:cNvSpPr>
          <p:nvPr>
            <p:ph type="title"/>
          </p:nvPr>
        </p:nvSpPr>
        <p:spPr>
          <a:xfrm>
            <a:off x="782781" y="165049"/>
            <a:ext cx="9631018" cy="719621"/>
          </a:xfrm>
        </p:spPr>
        <p:txBody>
          <a:bodyPr>
            <a:normAutofit fontScale="90000"/>
          </a:bodyPr>
          <a:lstStyle/>
          <a:p>
            <a:r>
              <a:rPr lang="en-US" b="1" dirty="0">
                <a:effectLst>
                  <a:outerShdw blurRad="38100" dist="38100" dir="2700000" algn="tl">
                    <a:srgbClr val="000000">
                      <a:alpha val="43137"/>
                    </a:srgbClr>
                  </a:outerShdw>
                </a:effectLst>
              </a:rPr>
              <a:t>National perspective of </a:t>
            </a:r>
            <a:r>
              <a:rPr lang="en-GB" b="1" dirty="0">
                <a:effectLst>
                  <a:outerShdw blurRad="38100" dist="38100" dir="2700000" algn="tl">
                    <a:srgbClr val="000000">
                      <a:alpha val="43137"/>
                    </a:srgbClr>
                  </a:outerShdw>
                </a:effectLst>
              </a:rPr>
              <a:t>Health care delivery </a:t>
            </a:r>
            <a:br>
              <a:rPr lang="en-GB" dirty="0"/>
            </a:br>
            <a:endParaRPr lang="en-GB" dirty="0"/>
          </a:p>
        </p:txBody>
      </p:sp>
      <p:sp>
        <p:nvSpPr>
          <p:cNvPr id="3" name="Content Placeholder 2">
            <a:extLst>
              <a:ext uri="{FF2B5EF4-FFF2-40B4-BE49-F238E27FC236}">
                <a16:creationId xmlns:a16="http://schemas.microsoft.com/office/drawing/2014/main" id="{96973423-4C2C-45CE-9AC1-C306E58C785C}"/>
              </a:ext>
            </a:extLst>
          </p:cNvPr>
          <p:cNvSpPr>
            <a:spLocks noGrp="1"/>
          </p:cNvSpPr>
          <p:nvPr>
            <p:ph idx="1"/>
          </p:nvPr>
        </p:nvSpPr>
        <p:spPr>
          <a:xfrm>
            <a:off x="132522" y="636104"/>
            <a:ext cx="11953461" cy="6085371"/>
          </a:xfrm>
        </p:spPr>
        <p:txBody>
          <a:bodyPr>
            <a:normAutofit lnSpcReduction="10000"/>
          </a:bodyPr>
          <a:lstStyle/>
          <a:p>
            <a:pPr marL="0" indent="0">
              <a:buNone/>
            </a:pPr>
            <a:r>
              <a:rPr lang="en-GB" b="1" dirty="0">
                <a:solidFill>
                  <a:srgbClr val="0070C0"/>
                </a:solidFill>
              </a:rPr>
              <a:t>Public Health England </a:t>
            </a:r>
          </a:p>
          <a:p>
            <a:r>
              <a:rPr lang="en-US" sz="2400" dirty="0">
                <a:latin typeface="Tw Cen MT" panose="020B0602020104020603" pitchFamily="34" charset="0"/>
              </a:rPr>
              <a:t>Public Health England is an executive agency of the Department of Health and Social Care in the United Kingdom that began operating on 1 April 2013. Its formation came as a result of the re-</a:t>
            </a:r>
            <a:r>
              <a:rPr lang="en-US" sz="2400" dirty="0" err="1">
                <a:latin typeface="Tw Cen MT" panose="020B0602020104020603" pitchFamily="34" charset="0"/>
              </a:rPr>
              <a:t>organisation</a:t>
            </a:r>
            <a:r>
              <a:rPr lang="en-US" sz="2400" dirty="0">
                <a:latin typeface="Tw Cen MT" panose="020B0602020104020603" pitchFamily="34" charset="0"/>
              </a:rPr>
              <a:t> of the National Health Service in England outlined in the Health and Social Care Act 2012. We exist to protect and improve the nation's health and wellbeing and reduce health inequalities.</a:t>
            </a:r>
          </a:p>
          <a:p>
            <a:r>
              <a:rPr lang="en-US" sz="2400" b="1" dirty="0">
                <a:latin typeface="Tw Cen MT" panose="020B0602020104020603" pitchFamily="34" charset="0"/>
              </a:rPr>
              <a:t>Public Health England is the national agency for protecting and improving the nation’s health and wellbeing and tackling health inequalities so that the poorest and most poorly benefit most.</a:t>
            </a:r>
          </a:p>
          <a:p>
            <a:r>
              <a:rPr lang="en-US" sz="2400" dirty="0">
                <a:latin typeface="Tw Cen MT" panose="020B0602020104020603" pitchFamily="34" charset="0"/>
              </a:rPr>
              <a:t>PHE will provide professional, scientific and delivery expertise to support both local authorities and NHS organizations to promote improvements in protecting and improving the nation’s health and wellbeing.</a:t>
            </a:r>
          </a:p>
          <a:p>
            <a:r>
              <a:rPr lang="en-GB" sz="2400" dirty="0">
                <a:latin typeface="Tw Cen MT" panose="020B0602020104020603" pitchFamily="34" charset="0"/>
              </a:rPr>
              <a:t>Public health are responsible for making the </a:t>
            </a:r>
            <a:r>
              <a:rPr lang="en-GB" sz="2400" b="1" dirty="0">
                <a:latin typeface="Tw Cen MT" panose="020B0602020104020603" pitchFamily="34" charset="0"/>
              </a:rPr>
              <a:t>public</a:t>
            </a:r>
            <a:r>
              <a:rPr lang="en-GB" sz="2400" dirty="0">
                <a:latin typeface="Tw Cen MT" panose="020B0602020104020603" pitchFamily="34" charset="0"/>
              </a:rPr>
              <a:t> healthier and reducing differences between the </a:t>
            </a:r>
            <a:r>
              <a:rPr lang="en-GB" sz="2400" b="1" dirty="0">
                <a:latin typeface="Tw Cen MT" panose="020B0602020104020603" pitchFamily="34" charset="0"/>
              </a:rPr>
              <a:t>health</a:t>
            </a:r>
            <a:r>
              <a:rPr lang="en-GB" sz="2400" dirty="0">
                <a:latin typeface="Tw Cen MT" panose="020B0602020104020603" pitchFamily="34" charset="0"/>
              </a:rPr>
              <a:t> of different groups by promoting healthier lifestyles, advising government and supporting action by local government, the </a:t>
            </a:r>
            <a:r>
              <a:rPr lang="en-GB" sz="2400" b="1" dirty="0">
                <a:latin typeface="Tw Cen MT" panose="020B0602020104020603" pitchFamily="34" charset="0"/>
              </a:rPr>
              <a:t>NHS</a:t>
            </a:r>
            <a:r>
              <a:rPr lang="en-GB" sz="2400" dirty="0">
                <a:latin typeface="Tw Cen MT" panose="020B0602020104020603" pitchFamily="34" charset="0"/>
              </a:rPr>
              <a:t> and the </a:t>
            </a:r>
            <a:r>
              <a:rPr lang="en-GB" sz="2400" b="1" dirty="0">
                <a:latin typeface="Tw Cen MT" panose="020B0602020104020603" pitchFamily="34" charset="0"/>
              </a:rPr>
              <a:t>public</a:t>
            </a:r>
            <a:r>
              <a:rPr lang="en-GB" sz="2400" dirty="0">
                <a:latin typeface="Tw Cen MT" panose="020B0602020104020603" pitchFamily="34" charset="0"/>
              </a:rPr>
              <a:t>. protecting the nation from </a:t>
            </a:r>
            <a:r>
              <a:rPr lang="en-GB" sz="2400" b="1" dirty="0">
                <a:latin typeface="Tw Cen MT" panose="020B0602020104020603" pitchFamily="34" charset="0"/>
              </a:rPr>
              <a:t>public health</a:t>
            </a:r>
            <a:r>
              <a:rPr lang="en-GB" sz="2400" dirty="0">
                <a:latin typeface="Tw Cen MT" panose="020B0602020104020603" pitchFamily="34" charset="0"/>
              </a:rPr>
              <a:t> hazards.</a:t>
            </a:r>
          </a:p>
          <a:p>
            <a:r>
              <a:rPr lang="en-GB" sz="2400" dirty="0">
                <a:latin typeface="Tw Cen MT" panose="020B0602020104020603" pitchFamily="34" charset="0"/>
              </a:rPr>
              <a:t>PHE is an executive agency sponsored by the Department of Health and Social Care.</a:t>
            </a:r>
          </a:p>
          <a:p>
            <a:pPr marL="0" indent="0">
              <a:buNone/>
            </a:pPr>
            <a:endParaRPr lang="en-US" sz="2200" dirty="0">
              <a:latin typeface="Tw Cen MT" panose="020B0602020104020603" pitchFamily="34" charset="0"/>
            </a:endParaRPr>
          </a:p>
          <a:p>
            <a:endParaRPr lang="en-US" sz="1800" dirty="0"/>
          </a:p>
          <a:p>
            <a:endParaRPr lang="en-US" sz="1300" dirty="0"/>
          </a:p>
          <a:p>
            <a:pPr marL="0" indent="0">
              <a:buNone/>
            </a:pPr>
            <a:endParaRPr lang="en-US" sz="1300" dirty="0"/>
          </a:p>
        </p:txBody>
      </p:sp>
      <p:sp>
        <p:nvSpPr>
          <p:cNvPr id="4" name="Footer Placeholder 3">
            <a:extLst>
              <a:ext uri="{FF2B5EF4-FFF2-40B4-BE49-F238E27FC236}">
                <a16:creationId xmlns:a16="http://schemas.microsoft.com/office/drawing/2014/main" id="{BCC6D018-E66E-4430-B2B9-0B38647F09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Created by Tayo Alebiosu</a:t>
            </a:r>
          </a:p>
        </p:txBody>
      </p:sp>
    </p:spTree>
    <p:extLst>
      <p:ext uri="{BB962C8B-B14F-4D97-AF65-F5344CB8AC3E}">
        <p14:creationId xmlns:p14="http://schemas.microsoft.com/office/powerpoint/2010/main" val="76009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3" name="Picture 2" descr="Image result for public health">
            <a:extLst>
              <a:ext uri="{FF2B5EF4-FFF2-40B4-BE49-F238E27FC236}">
                <a16:creationId xmlns:a16="http://schemas.microsoft.com/office/drawing/2014/main" id="{613551BE-B44E-4E6F-87B7-D238E99AA4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60" r="3788"/>
          <a:stretch/>
        </p:blipFill>
        <p:spPr bwMode="auto">
          <a:xfrm>
            <a:off x="192258" y="1314123"/>
            <a:ext cx="3451274" cy="510593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562BC81-95C9-4B7A-841A-396B531FF7B4}"/>
              </a:ext>
            </a:extLst>
          </p:cNvPr>
          <p:cNvSpPr>
            <a:spLocks noGrp="1"/>
          </p:cNvSpPr>
          <p:nvPr>
            <p:ph idx="1"/>
          </p:nvPr>
        </p:nvSpPr>
        <p:spPr>
          <a:xfrm>
            <a:off x="3808949" y="140677"/>
            <a:ext cx="8369832" cy="6717323"/>
          </a:xfrm>
        </p:spPr>
        <p:txBody>
          <a:bodyPr>
            <a:normAutofit fontScale="92500" lnSpcReduction="20000"/>
          </a:bodyPr>
          <a:lstStyle/>
          <a:p>
            <a:pPr marL="0" indent="0">
              <a:buNone/>
            </a:pPr>
            <a:r>
              <a:rPr lang="en-GB" sz="3500" b="1" dirty="0">
                <a:latin typeface="Tw Cen MT" panose="020B0602020104020603" pitchFamily="34" charset="0"/>
              </a:rPr>
              <a:t>Main roles of Public Health England</a:t>
            </a:r>
            <a:r>
              <a:rPr lang="en-GB" sz="2500" b="1" dirty="0">
                <a:latin typeface="Tw Cen MT" panose="020B0602020104020603" pitchFamily="34" charset="0"/>
              </a:rPr>
              <a:t>	</a:t>
            </a:r>
          </a:p>
          <a:p>
            <a:pPr marL="0" indent="0">
              <a:buNone/>
            </a:pPr>
            <a:endParaRPr lang="en-GB" sz="2500" dirty="0">
              <a:latin typeface="Tw Cen MT" panose="020B0602020104020603" pitchFamily="34" charset="0"/>
            </a:endParaRPr>
          </a:p>
          <a:p>
            <a:r>
              <a:rPr lang="en-GB" sz="2500" dirty="0">
                <a:latin typeface="Tw Cen MT" panose="020B0602020104020603" pitchFamily="34" charset="0"/>
              </a:rPr>
              <a:t>Making the public healthier and reducing differences between the health of different groups by promoting healthier lifestyles, advising government and supporting action by local government, the NHS and the public.</a:t>
            </a:r>
          </a:p>
          <a:p>
            <a:r>
              <a:rPr lang="en-GB" sz="2500" dirty="0">
                <a:latin typeface="Tw Cen MT" panose="020B0602020104020603" pitchFamily="34" charset="0"/>
              </a:rPr>
              <a:t> Protecting the nation from public health hazards</a:t>
            </a:r>
          </a:p>
          <a:p>
            <a:r>
              <a:rPr lang="en-GB" sz="2500" dirty="0">
                <a:latin typeface="Tw Cen MT" panose="020B0602020104020603" pitchFamily="34" charset="0"/>
              </a:rPr>
              <a:t>When commissioning clinical services such as sexual health and drug and alcohol services ensure that providers have appropriate clinical governance arrangements in place that are equivalent to NHS standards. </a:t>
            </a:r>
          </a:p>
          <a:p>
            <a:r>
              <a:rPr lang="en-GB" sz="2500" dirty="0">
                <a:latin typeface="Tw Cen MT" panose="020B0602020104020603" pitchFamily="34" charset="0"/>
              </a:rPr>
              <a:t> Preparing for and responding to public health emergencies</a:t>
            </a:r>
          </a:p>
          <a:p>
            <a:r>
              <a:rPr lang="en-GB" sz="2500" dirty="0">
                <a:latin typeface="Tw Cen MT" panose="020B0602020104020603" pitchFamily="34" charset="0"/>
              </a:rPr>
              <a:t>Improving the health of the whole population by sharing our information and expertise, and identifying and preparing for future public health challenges</a:t>
            </a:r>
          </a:p>
          <a:p>
            <a:r>
              <a:rPr lang="en-GB" sz="2500" dirty="0">
                <a:latin typeface="Tw Cen MT" panose="020B0602020104020603" pitchFamily="34" charset="0"/>
              </a:rPr>
              <a:t>supporting local authorities and the NHS to plan and provide health and social care services such as immunisation and screening programmes, and to develop the public health system and its specialist workforce</a:t>
            </a:r>
          </a:p>
          <a:p>
            <a:r>
              <a:rPr lang="en-GB" sz="2500" dirty="0">
                <a:latin typeface="Tw Cen MT" panose="020B0602020104020603" pitchFamily="34" charset="0"/>
              </a:rPr>
              <a:t>Researching, collecting and analysing data to improve our understanding of public health challenges, and come up with answers to public health problems</a:t>
            </a:r>
            <a:r>
              <a:rPr lang="en-GB" sz="2200" dirty="0">
                <a:latin typeface="Tw Cen MT" panose="020B0602020104020603" pitchFamily="34" charset="0"/>
              </a:rPr>
              <a:t>.</a:t>
            </a:r>
          </a:p>
          <a:p>
            <a:pPr marL="0" indent="0">
              <a:buNone/>
            </a:pPr>
            <a:endParaRPr lang="en-GB" sz="1300" dirty="0"/>
          </a:p>
        </p:txBody>
      </p:sp>
      <p:sp>
        <p:nvSpPr>
          <p:cNvPr id="2" name="Footer Placeholder 1">
            <a:extLst>
              <a:ext uri="{FF2B5EF4-FFF2-40B4-BE49-F238E27FC236}">
                <a16:creationId xmlns:a16="http://schemas.microsoft.com/office/drawing/2014/main" id="{49F829FE-06F7-4E4C-ADA8-B3E415EADDD7}"/>
              </a:ext>
            </a:extLst>
          </p:cNvPr>
          <p:cNvSpPr>
            <a:spLocks noGrp="1"/>
          </p:cNvSpPr>
          <p:nvPr>
            <p:ph type="ftr" sz="quarter" idx="11"/>
          </p:nvPr>
        </p:nvSpPr>
        <p:spPr>
          <a:xfrm>
            <a:off x="9174480" y="6534760"/>
            <a:ext cx="4114800" cy="365125"/>
          </a:xfrm>
        </p:spPr>
        <p:txBody>
          <a:bodyPr/>
          <a:lstStyle/>
          <a:p>
            <a:r>
              <a:rPr lang="en-GB" dirty="0"/>
              <a:t>Created by Tayo Alebiosu</a:t>
            </a:r>
          </a:p>
        </p:txBody>
      </p:sp>
    </p:spTree>
    <p:extLst>
      <p:ext uri="{BB962C8B-B14F-4D97-AF65-F5344CB8AC3E}">
        <p14:creationId xmlns:p14="http://schemas.microsoft.com/office/powerpoint/2010/main" val="95536226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3D9930-04E7-4261-B724-5BD3D7BFE20D}"/>
              </a:ext>
            </a:extLst>
          </p:cNvPr>
          <p:cNvSpPr>
            <a:spLocks noGrp="1"/>
          </p:cNvSpPr>
          <p:nvPr>
            <p:ph type="title"/>
          </p:nvPr>
        </p:nvSpPr>
        <p:spPr>
          <a:xfrm>
            <a:off x="-1" y="60629"/>
            <a:ext cx="4059935" cy="5107675"/>
          </a:xfrm>
        </p:spPr>
        <p:txBody>
          <a:bodyPr vert="horz" lIns="91440" tIns="45720" rIns="91440" bIns="45720" rtlCol="0" anchor="ctr">
            <a:normAutofit/>
          </a:bodyPr>
          <a:lstStyle/>
          <a:p>
            <a:br>
              <a:rPr lang="en-US" kern="1200" dirty="0">
                <a:solidFill>
                  <a:srgbClr val="FFFFFF"/>
                </a:solidFill>
                <a:latin typeface="+mj-lt"/>
                <a:ea typeface="+mj-ea"/>
                <a:cs typeface="+mj-cs"/>
              </a:rPr>
            </a:br>
            <a:r>
              <a:rPr lang="en-GB" b="1" i="1" dirty="0">
                <a:solidFill>
                  <a:srgbClr val="FFFFFF"/>
                </a:solidFill>
                <a:effectLst>
                  <a:outerShdw blurRad="38100" dist="38100" dir="2700000" algn="tl">
                    <a:srgbClr val="000000">
                      <a:alpha val="43137"/>
                    </a:srgbClr>
                  </a:outerShdw>
                </a:effectLst>
                <a:latin typeface="Candara" panose="020E0502030303020204" pitchFamily="34" charset="0"/>
              </a:rPr>
              <a:t>Impact of Covid- 19 on National Healthcare Perspective-</a:t>
            </a:r>
            <a:br>
              <a:rPr lang="en-GB" b="1" i="1" dirty="0">
                <a:solidFill>
                  <a:srgbClr val="FFFFFF"/>
                </a:solidFill>
                <a:effectLst>
                  <a:outerShdw blurRad="38100" dist="38100" dir="2700000" algn="tl">
                    <a:srgbClr val="000000">
                      <a:alpha val="43137"/>
                    </a:srgbClr>
                  </a:outerShdw>
                </a:effectLst>
                <a:latin typeface="Candara" panose="020E0502030303020204" pitchFamily="34" charset="0"/>
              </a:rPr>
            </a:br>
            <a:r>
              <a:rPr lang="en-GB" b="1" i="1" dirty="0">
                <a:solidFill>
                  <a:srgbClr val="FFFFFF"/>
                </a:solidFill>
                <a:effectLst>
                  <a:outerShdw blurRad="38100" dist="38100" dir="2700000" algn="tl">
                    <a:srgbClr val="000000">
                      <a:alpha val="43137"/>
                    </a:srgbClr>
                  </a:outerShdw>
                </a:effectLst>
                <a:latin typeface="Candara" panose="020E0502030303020204" pitchFamily="34" charset="0"/>
              </a:rPr>
              <a:t>(PHE)</a:t>
            </a:r>
            <a:br>
              <a:rPr lang="en-US" b="1" kern="1200" dirty="0">
                <a:solidFill>
                  <a:srgbClr val="FFFFFF"/>
                </a:solidFill>
                <a:latin typeface="+mj-lt"/>
                <a:ea typeface="+mj-ea"/>
                <a:cs typeface="+mj-cs"/>
              </a:rPr>
            </a:br>
            <a:endParaRPr lang="en-US" kern="1200" dirty="0">
              <a:solidFill>
                <a:srgbClr val="FFFFFF"/>
              </a:solidFill>
              <a:latin typeface="+mj-lt"/>
              <a:ea typeface="+mj-ea"/>
              <a:cs typeface="+mj-cs"/>
            </a:endParaRPr>
          </a:p>
        </p:txBody>
      </p:sp>
      <p:sp>
        <p:nvSpPr>
          <p:cNvPr id="5" name="Rectangle 4">
            <a:extLst>
              <a:ext uri="{FF2B5EF4-FFF2-40B4-BE49-F238E27FC236}">
                <a16:creationId xmlns:a16="http://schemas.microsoft.com/office/drawing/2014/main" id="{6837DA90-16AA-4E47-821D-FF7C131150F0}"/>
              </a:ext>
            </a:extLst>
          </p:cNvPr>
          <p:cNvSpPr/>
          <p:nvPr/>
        </p:nvSpPr>
        <p:spPr>
          <a:xfrm>
            <a:off x="4164037" y="1"/>
            <a:ext cx="7821637" cy="52289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dirty="0"/>
              <a:t>Directors of public health have a critical role in responding to the Covid-19 pandemic. Their knowledge and expertise in population health, training and responsibility in infectious disease control are vital in addressing its immediate impacts on the health of their local populations (as well as the economic impacts of the pandemic and its aftermath). </a:t>
            </a:r>
          </a:p>
          <a:p>
            <a:pPr indent="-228600">
              <a:lnSpc>
                <a:spcPct val="90000"/>
              </a:lnSpc>
              <a:spcAft>
                <a:spcPts val="600"/>
              </a:spcAft>
              <a:buFont typeface="Arial" panose="020B0604020202020204" pitchFamily="34" charset="0"/>
              <a:buChar char="•"/>
            </a:pPr>
            <a:r>
              <a:rPr lang="en-US" sz="2800" dirty="0"/>
              <a:t>Their understanding of local places and resources, such as contact tracing, and their broader role in local government situate them at the Centre of local decision-making that affects public health.</a:t>
            </a:r>
          </a:p>
          <a:p>
            <a:pPr indent="-228600">
              <a:lnSpc>
                <a:spcPct val="90000"/>
              </a:lnSpc>
              <a:spcAft>
                <a:spcPts val="600"/>
              </a:spcAft>
              <a:buFont typeface="Arial" panose="020B0604020202020204" pitchFamily="34" charset="0"/>
              <a:buChar char="•"/>
            </a:pPr>
            <a:endParaRPr lang="en-US" sz="1600" dirty="0"/>
          </a:p>
        </p:txBody>
      </p:sp>
      <p:pic>
        <p:nvPicPr>
          <p:cNvPr id="1026" name="Picture 2" descr="A light green banner with different coloured icons related to public health">
            <a:extLst>
              <a:ext uri="{FF2B5EF4-FFF2-40B4-BE49-F238E27FC236}">
                <a16:creationId xmlns:a16="http://schemas.microsoft.com/office/drawing/2014/main" id="{E50C9D17-E700-4936-84F4-77FE032C7A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5228933"/>
            <a:ext cx="6894236" cy="15684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AC1FDDE-66F8-4170-B69F-43C89D4E0D69}"/>
              </a:ext>
            </a:extLst>
          </p:cNvPr>
          <p:cNvSpPr/>
          <p:nvPr/>
        </p:nvSpPr>
        <p:spPr>
          <a:xfrm>
            <a:off x="6904237" y="6013152"/>
            <a:ext cx="4776773" cy="590931"/>
          </a:xfrm>
          <a:prstGeom prst="rect">
            <a:avLst/>
          </a:prstGeom>
        </p:spPr>
        <p:txBody>
          <a:bodyPr wrap="square">
            <a:spAutoFit/>
          </a:bodyPr>
          <a:lstStyle/>
          <a:p>
            <a:pPr>
              <a:lnSpc>
                <a:spcPct val="90000"/>
              </a:lnSpc>
              <a:spcAft>
                <a:spcPts val="600"/>
              </a:spcAft>
            </a:pPr>
            <a:r>
              <a:rPr lang="en-US" b="1" u="sng" dirty="0">
                <a:hlinkClick r:id="rId3"/>
              </a:rPr>
              <a:t>https://www.kingsfund.org.uk/projects/covid-19-and-public-health-system</a:t>
            </a:r>
            <a:endParaRPr lang="en-US" b="1" u="sng" dirty="0"/>
          </a:p>
        </p:txBody>
      </p:sp>
      <p:sp>
        <p:nvSpPr>
          <p:cNvPr id="6" name="Footer Placeholder 5">
            <a:extLst>
              <a:ext uri="{FF2B5EF4-FFF2-40B4-BE49-F238E27FC236}">
                <a16:creationId xmlns:a16="http://schemas.microsoft.com/office/drawing/2014/main" id="{4B974C32-028B-4299-909D-5619644C5964}"/>
              </a:ext>
            </a:extLst>
          </p:cNvPr>
          <p:cNvSpPr>
            <a:spLocks noGrp="1"/>
          </p:cNvSpPr>
          <p:nvPr>
            <p:ph type="ftr" sz="quarter" idx="11"/>
          </p:nvPr>
        </p:nvSpPr>
        <p:spPr>
          <a:xfrm>
            <a:off x="6662530" y="6492875"/>
            <a:ext cx="4114800" cy="365125"/>
          </a:xfrm>
        </p:spPr>
        <p:txBody>
          <a:bodyPr/>
          <a:lstStyle/>
          <a:p>
            <a:r>
              <a:rPr lang="en-GB" dirty="0">
                <a:solidFill>
                  <a:schemeClr val="tx1"/>
                </a:solidFill>
              </a:rPr>
              <a:t>Created by Tayo Alebiosu</a:t>
            </a:r>
          </a:p>
        </p:txBody>
      </p:sp>
    </p:spTree>
    <p:extLst>
      <p:ext uri="{BB962C8B-B14F-4D97-AF65-F5344CB8AC3E}">
        <p14:creationId xmlns:p14="http://schemas.microsoft.com/office/powerpoint/2010/main" val="854612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C129B4-5E76-4FA5-A540-A339BB17D420}"/>
              </a:ext>
            </a:extLst>
          </p:cNvPr>
          <p:cNvSpPr>
            <a:spLocks noGrp="1"/>
          </p:cNvSpPr>
          <p:nvPr>
            <p:ph type="title"/>
          </p:nvPr>
        </p:nvSpPr>
        <p:spPr>
          <a:xfrm>
            <a:off x="572493" y="238539"/>
            <a:ext cx="11018520" cy="1434415"/>
          </a:xfrm>
        </p:spPr>
        <p:txBody>
          <a:bodyPr anchor="b">
            <a:normAutofit/>
          </a:bodyPr>
          <a:lstStyle/>
          <a:p>
            <a:r>
              <a:rPr lang="en-GB" sz="4600" dirty="0">
                <a:effectLst>
                  <a:outerShdw blurRad="38100" dist="38100" dir="2700000" algn="tl">
                    <a:srgbClr val="000000">
                      <a:alpha val="43137"/>
                    </a:srgbClr>
                  </a:outerShdw>
                </a:effectLst>
              </a:rPr>
              <a:t>Impact of Covid 19 on Public Health England</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A104C5-AD42-4049-AEE4-4DE3E6987D0F}"/>
              </a:ext>
            </a:extLst>
          </p:cNvPr>
          <p:cNvSpPr>
            <a:spLocks noGrp="1"/>
          </p:cNvSpPr>
          <p:nvPr>
            <p:ph idx="1"/>
          </p:nvPr>
        </p:nvSpPr>
        <p:spPr>
          <a:xfrm>
            <a:off x="132809" y="1832776"/>
            <a:ext cx="8124294" cy="5033813"/>
          </a:xfrm>
        </p:spPr>
        <p:txBody>
          <a:bodyPr anchor="t">
            <a:noAutofit/>
          </a:bodyPr>
          <a:lstStyle/>
          <a:p>
            <a:r>
              <a:rPr lang="en-GB" sz="2400" dirty="0">
                <a:latin typeface="Tw Cen MT" panose="020B0602020104020603" pitchFamily="34" charset="0"/>
              </a:rPr>
              <a:t>The </a:t>
            </a:r>
            <a:r>
              <a:rPr lang="en-GB" sz="2400" dirty="0">
                <a:highlight>
                  <a:srgbClr val="FFFF00"/>
                </a:highlight>
                <a:latin typeface="Tw Cen MT" panose="020B0602020104020603" pitchFamily="34" charset="0"/>
              </a:rPr>
              <a:t>COVID-19</a:t>
            </a:r>
            <a:r>
              <a:rPr lang="en-GB" sz="2400" dirty="0">
                <a:latin typeface="Tw Cen MT" panose="020B0602020104020603" pitchFamily="34" charset="0"/>
              </a:rPr>
              <a:t> pandemic has significantly stressed public health systems around the world and exposed the gaps in health care for underserved and vulnerable populations. </a:t>
            </a:r>
          </a:p>
          <a:p>
            <a:pPr marL="0" indent="0">
              <a:buNone/>
            </a:pPr>
            <a:endParaRPr lang="en-GB" sz="2400" dirty="0">
              <a:latin typeface="Tw Cen MT" panose="020B0602020104020603" pitchFamily="34" charset="0"/>
            </a:endParaRPr>
          </a:p>
          <a:p>
            <a:r>
              <a:rPr lang="en-GB" sz="2400" dirty="0">
                <a:latin typeface="Tw Cen MT" panose="020B0602020104020603" pitchFamily="34" charset="0"/>
              </a:rPr>
              <a:t>In the context of the social determinants of health, focusing on health system preparedness is paramount for protecting the health of all of society. </a:t>
            </a:r>
          </a:p>
          <a:p>
            <a:pPr marL="0" indent="0">
              <a:buNone/>
            </a:pPr>
            <a:endParaRPr lang="en-GB" sz="2400" dirty="0">
              <a:latin typeface="Tw Cen MT" panose="020B0602020104020603" pitchFamily="34" charset="0"/>
            </a:endParaRPr>
          </a:p>
          <a:p>
            <a:r>
              <a:rPr lang="en-GB" sz="2400" dirty="0">
                <a:highlight>
                  <a:srgbClr val="FFFF00"/>
                </a:highlight>
                <a:latin typeface="Tw Cen MT" panose="020B0602020104020603" pitchFamily="34" charset="0"/>
              </a:rPr>
              <a:t>Faced with old threats </a:t>
            </a:r>
            <a:r>
              <a:rPr lang="en-GB" sz="2400" dirty="0">
                <a:latin typeface="Tw Cen MT" panose="020B0602020104020603" pitchFamily="34" charset="0"/>
              </a:rPr>
              <a:t>(e.g., re-emergence of measles), disruptive new technologies (e.g., electronic cigarettes), increased challenges (e.g. drug-resistant organisms), and </a:t>
            </a:r>
            <a:r>
              <a:rPr lang="en-GB" sz="2400" dirty="0">
                <a:highlight>
                  <a:srgbClr val="FFFF00"/>
                </a:highlight>
                <a:latin typeface="Tw Cen MT" panose="020B0602020104020603" pitchFamily="34" charset="0"/>
              </a:rPr>
              <a:t>new threats </a:t>
            </a:r>
            <a:r>
              <a:rPr lang="en-GB" sz="2400" dirty="0">
                <a:latin typeface="Tw Cen MT" panose="020B0602020104020603" pitchFamily="34" charset="0"/>
              </a:rPr>
              <a:t>(e.g., the current pandemic, climate change, politicized misinformation), our health systems must be robust and resilient. </a:t>
            </a:r>
          </a:p>
        </p:txBody>
      </p:sp>
      <p:pic>
        <p:nvPicPr>
          <p:cNvPr id="6" name="Picture 2" descr="Image result for public health">
            <a:extLst>
              <a:ext uri="{FF2B5EF4-FFF2-40B4-BE49-F238E27FC236}">
                <a16:creationId xmlns:a16="http://schemas.microsoft.com/office/drawing/2014/main" id="{8BE21DB1-3D56-4C12-9739-A1A62220FD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15" r="6356" b="2"/>
          <a:stretch/>
        </p:blipFill>
        <p:spPr bwMode="auto">
          <a:xfrm>
            <a:off x="8386862" y="2122815"/>
            <a:ext cx="3672330" cy="406767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BF08698-7C7C-43AF-AD11-65DDFA0E2148}"/>
              </a:ext>
            </a:extLst>
          </p:cNvPr>
          <p:cNvSpPr>
            <a:spLocks noGrp="1"/>
          </p:cNvSpPr>
          <p:nvPr>
            <p:ph type="ftr" sz="quarter" idx="11"/>
          </p:nvPr>
        </p:nvSpPr>
        <p:spPr>
          <a:xfrm>
            <a:off x="7944392" y="6379409"/>
            <a:ext cx="4114800" cy="365125"/>
          </a:xfrm>
        </p:spPr>
        <p:txBody>
          <a:bodyPr>
            <a:normAutofit/>
          </a:bodyPr>
          <a:lstStyle/>
          <a:p>
            <a:pPr>
              <a:spcAft>
                <a:spcPts val="600"/>
              </a:spcAft>
            </a:pPr>
            <a:r>
              <a:rPr lang="en-GB" dirty="0"/>
              <a:t>Created by Tayo Alebiosu</a:t>
            </a:r>
          </a:p>
        </p:txBody>
      </p:sp>
    </p:spTree>
    <p:extLst>
      <p:ext uri="{BB962C8B-B14F-4D97-AF65-F5344CB8AC3E}">
        <p14:creationId xmlns:p14="http://schemas.microsoft.com/office/powerpoint/2010/main" val="2984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7E9160-2A7C-4D9E-9C29-77E3C63BEEAC}"/>
              </a:ext>
            </a:extLst>
          </p:cNvPr>
          <p:cNvSpPr>
            <a:spLocks noGrp="1"/>
          </p:cNvSpPr>
          <p:nvPr>
            <p:ph idx="1"/>
          </p:nvPr>
        </p:nvSpPr>
        <p:spPr>
          <a:xfrm>
            <a:off x="470247" y="995235"/>
            <a:ext cx="10905066" cy="5149637"/>
          </a:xfrm>
        </p:spPr>
        <p:txBody>
          <a:bodyPr>
            <a:normAutofit lnSpcReduction="10000"/>
          </a:bodyPr>
          <a:lstStyle/>
          <a:p>
            <a:pPr marL="0" indent="0">
              <a:buNone/>
            </a:pPr>
            <a:r>
              <a:rPr lang="en-GB" b="1" dirty="0">
                <a:latin typeface="Tw Cen MT" panose="020B0602020104020603" pitchFamily="34" charset="0"/>
              </a:rPr>
              <a:t>Aim:</a:t>
            </a:r>
          </a:p>
          <a:p>
            <a:r>
              <a:rPr lang="en-GB" dirty="0">
                <a:latin typeface="Tw Cen MT" panose="020B0602020104020603" pitchFamily="34" charset="0"/>
              </a:rPr>
              <a:t>To explore the Global, National and Local Perspectives In Health Care delivery.</a:t>
            </a:r>
          </a:p>
          <a:p>
            <a:endParaRPr lang="en-GB" b="1" dirty="0">
              <a:latin typeface="Tw Cen MT" panose="020B0602020104020603" pitchFamily="34" charset="0"/>
            </a:endParaRPr>
          </a:p>
          <a:p>
            <a:pPr marL="0" indent="0">
              <a:buNone/>
            </a:pPr>
            <a:r>
              <a:rPr lang="en-GB" b="1" dirty="0">
                <a:latin typeface="Tw Cen MT" panose="020B0602020104020603" pitchFamily="34" charset="0"/>
              </a:rPr>
              <a:t>Learning Outcomes:</a:t>
            </a:r>
          </a:p>
          <a:p>
            <a:r>
              <a:rPr lang="en-GB" dirty="0">
                <a:latin typeface="Tw Cen MT" panose="020B0602020104020603" pitchFamily="34" charset="0"/>
              </a:rPr>
              <a:t>At the end of this session , students will be able to:</a:t>
            </a:r>
          </a:p>
          <a:p>
            <a:pPr marL="0" indent="0">
              <a:buNone/>
            </a:pPr>
            <a:r>
              <a:rPr lang="en-GB" dirty="0">
                <a:latin typeface="Tw Cen MT" panose="020B0602020104020603" pitchFamily="34" charset="0"/>
              </a:rPr>
              <a:t>1-Explore the international and Global Perspectives  Context of Health care delivery.</a:t>
            </a:r>
          </a:p>
          <a:p>
            <a:pPr marL="0" indent="0">
              <a:buNone/>
            </a:pPr>
            <a:r>
              <a:rPr lang="en-GB" dirty="0">
                <a:latin typeface="Tw Cen MT" panose="020B0602020104020603" pitchFamily="34" charset="0"/>
              </a:rPr>
              <a:t>2-Explain the National contextual Perspectives of Health care delivery </a:t>
            </a:r>
          </a:p>
          <a:p>
            <a:pPr marL="0" indent="0">
              <a:buNone/>
            </a:pPr>
            <a:r>
              <a:rPr lang="en-GB" dirty="0">
                <a:latin typeface="Tw Cen MT" panose="020B0602020104020603" pitchFamily="34" charset="0"/>
              </a:rPr>
              <a:t>3-Identfy the local contextual Perspectives of Health care delivery.</a:t>
            </a:r>
          </a:p>
          <a:p>
            <a:pPr marL="0" indent="0">
              <a:buNone/>
            </a:pPr>
            <a:r>
              <a:rPr lang="en-GB" dirty="0">
                <a:latin typeface="Tw Cen MT" panose="020B0602020104020603" pitchFamily="34" charset="0"/>
              </a:rPr>
              <a:t> </a:t>
            </a:r>
            <a:endParaRPr lang="en-GB" b="1" dirty="0">
              <a:latin typeface="Tw Cen MT" panose="020B0602020104020603" pitchFamily="34" charset="0"/>
            </a:endParaRPr>
          </a:p>
          <a:p>
            <a:endParaRPr lang="en-GB" sz="2000" dirty="0"/>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E9BA8F0E-2F3D-4B89-8B93-EFEA5A39949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30221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7" name="Group 136">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8" name="Rectangle 137">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52B10408-91E1-4091-9E2C-8E98D6DBC8FC}"/>
              </a:ext>
            </a:extLst>
          </p:cNvPr>
          <p:cNvSpPr>
            <a:spLocks noGrp="1"/>
          </p:cNvSpPr>
          <p:nvPr>
            <p:ph type="title"/>
          </p:nvPr>
        </p:nvSpPr>
        <p:spPr>
          <a:xfrm>
            <a:off x="1236627" y="97152"/>
            <a:ext cx="8116220" cy="918100"/>
          </a:xfrm>
        </p:spPr>
        <p:txBody>
          <a:bodyPr>
            <a:normAutofit fontScale="90000"/>
          </a:bodyPr>
          <a:lstStyle/>
          <a:p>
            <a:br>
              <a:rPr lang="en-GB" sz="2500" b="1" dirty="0">
                <a:latin typeface="Candara" panose="020E0502030303020204" pitchFamily="34" charset="0"/>
              </a:rPr>
            </a:br>
            <a:r>
              <a:rPr lang="en-GB" sz="4000" b="1" i="1" dirty="0">
                <a:solidFill>
                  <a:srgbClr val="0070C0"/>
                </a:solidFill>
                <a:latin typeface="Candara" panose="020E0502030303020204" pitchFamily="34" charset="0"/>
              </a:rPr>
              <a:t>What are public health issues in UK?</a:t>
            </a:r>
            <a:br>
              <a:rPr lang="en-GB" sz="2500" dirty="0">
                <a:latin typeface="Candara" panose="020E0502030303020204" pitchFamily="34" charset="0"/>
              </a:rPr>
            </a:br>
            <a:endParaRPr lang="en-GB" sz="2500" dirty="0">
              <a:latin typeface="Candara" panose="020E0502030303020204" pitchFamily="34" charset="0"/>
            </a:endParaRPr>
          </a:p>
        </p:txBody>
      </p:sp>
      <p:sp>
        <p:nvSpPr>
          <p:cNvPr id="3" name="Content Placeholder 2">
            <a:extLst>
              <a:ext uri="{FF2B5EF4-FFF2-40B4-BE49-F238E27FC236}">
                <a16:creationId xmlns:a16="http://schemas.microsoft.com/office/drawing/2014/main" id="{3690CECD-85F9-43D2-BAE8-0E166037206A}"/>
              </a:ext>
            </a:extLst>
          </p:cNvPr>
          <p:cNvSpPr>
            <a:spLocks noGrp="1"/>
          </p:cNvSpPr>
          <p:nvPr>
            <p:ph idx="1"/>
          </p:nvPr>
        </p:nvSpPr>
        <p:spPr>
          <a:xfrm>
            <a:off x="463826" y="1351657"/>
            <a:ext cx="7393169" cy="5004691"/>
          </a:xfrm>
        </p:spPr>
        <p:txBody>
          <a:bodyPr>
            <a:normAutofit fontScale="85000" lnSpcReduction="20000"/>
          </a:bodyPr>
          <a:lstStyle/>
          <a:p>
            <a:pPr marL="0" indent="0">
              <a:buNone/>
            </a:pPr>
            <a:endParaRPr lang="en-GB" sz="3000" dirty="0">
              <a:latin typeface="Tw Cen MT" panose="020B0602020104020603" pitchFamily="34" charset="0"/>
            </a:endParaRPr>
          </a:p>
          <a:p>
            <a:r>
              <a:rPr lang="en-GB" sz="3000" dirty="0">
                <a:latin typeface="Tw Cen MT" panose="020B0602020104020603" pitchFamily="34" charset="0"/>
              </a:rPr>
              <a:t>Covid 19</a:t>
            </a:r>
          </a:p>
          <a:p>
            <a:r>
              <a:rPr lang="en-GB" sz="3000" dirty="0">
                <a:latin typeface="Tw Cen MT" panose="020B0602020104020603" pitchFamily="34" charset="0"/>
              </a:rPr>
              <a:t>Rough sleeping.</a:t>
            </a:r>
          </a:p>
          <a:p>
            <a:r>
              <a:rPr lang="en-GB" sz="3000" dirty="0">
                <a:latin typeface="Tw Cen MT" panose="020B0602020104020603" pitchFamily="34" charset="0"/>
              </a:rPr>
              <a:t>Air pollution.</a:t>
            </a:r>
          </a:p>
          <a:p>
            <a:r>
              <a:rPr lang="en-GB" sz="3000" dirty="0">
                <a:latin typeface="Tw Cen MT" panose="020B0602020104020603" pitchFamily="34" charset="0"/>
              </a:rPr>
              <a:t>Alcohol.</a:t>
            </a:r>
          </a:p>
          <a:p>
            <a:r>
              <a:rPr lang="en-GB" sz="3000" dirty="0">
                <a:latin typeface="Tw Cen MT" panose="020B0602020104020603" pitchFamily="34" charset="0"/>
              </a:rPr>
              <a:t>Bowel cancer.</a:t>
            </a:r>
          </a:p>
          <a:p>
            <a:r>
              <a:rPr lang="en-GB" sz="3000" dirty="0">
                <a:latin typeface="Tw Cen MT" panose="020B0602020104020603" pitchFamily="34" charset="0"/>
              </a:rPr>
              <a:t>Cardiovascular disease prevention.</a:t>
            </a:r>
          </a:p>
          <a:p>
            <a:r>
              <a:rPr lang="en-GB" sz="3000" dirty="0">
                <a:latin typeface="Tw Cen MT" panose="020B0602020104020603" pitchFamily="34" charset="0"/>
              </a:rPr>
              <a:t>Cervical screening.</a:t>
            </a:r>
          </a:p>
          <a:p>
            <a:r>
              <a:rPr lang="en-GB" sz="3000" dirty="0">
                <a:latin typeface="Tw Cen MT" panose="020B0602020104020603" pitchFamily="34" charset="0"/>
              </a:rPr>
              <a:t>Child dental health</a:t>
            </a:r>
          </a:p>
          <a:p>
            <a:pPr marL="0" indent="0">
              <a:buNone/>
            </a:pPr>
            <a:r>
              <a:rPr lang="en-GB" sz="3000" dirty="0">
                <a:latin typeface="Tw Cen MT" panose="020B0602020104020603" pitchFamily="34" charset="0"/>
              </a:rPr>
              <a:t>(Click the below link for more public health issues)</a:t>
            </a:r>
          </a:p>
          <a:p>
            <a:pPr marL="0" indent="0">
              <a:buNone/>
            </a:pPr>
            <a:r>
              <a:rPr lang="en-GB" sz="1900" dirty="0">
                <a:hlinkClick r:id="rId2"/>
              </a:rPr>
              <a:t> www.gov.uk › government › collections › health-matters-public-health-</a:t>
            </a:r>
            <a:r>
              <a:rPr lang="en-GB" sz="1900" dirty="0" err="1">
                <a:hlinkClick r:id="rId2"/>
              </a:rPr>
              <a:t>i</a:t>
            </a:r>
            <a:endParaRPr lang="en-GB" sz="1900" dirty="0">
              <a:hlinkClick r:id="" action="ppaction://noaction"/>
            </a:endParaRPr>
          </a:p>
          <a:p>
            <a:pPr marL="0" indent="0">
              <a:buNone/>
            </a:pPr>
            <a:br>
              <a:rPr lang="en-GB" sz="1900" dirty="0">
                <a:hlinkClick r:id="" action="ppaction://noaction"/>
              </a:rPr>
            </a:br>
            <a:r>
              <a:rPr lang="en-GB" sz="1900" dirty="0">
                <a:hlinkClick r:id="" action="ppaction://noaction"/>
              </a:rPr>
              <a:t>Health matters: public health issues - GOV.UK</a:t>
            </a:r>
          </a:p>
          <a:p>
            <a:endParaRPr lang="en-GB" sz="1600" dirty="0"/>
          </a:p>
          <a:p>
            <a:endParaRPr lang="en-GB" sz="1600" dirty="0"/>
          </a:p>
        </p:txBody>
      </p:sp>
      <p:grpSp>
        <p:nvGrpSpPr>
          <p:cNvPr id="141" name="Group 14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2" name="Isosceles Triangle 1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public health issues">
            <a:extLst>
              <a:ext uri="{FF2B5EF4-FFF2-40B4-BE49-F238E27FC236}">
                <a16:creationId xmlns:a16="http://schemas.microsoft.com/office/drawing/2014/main" id="{862869EA-CFC6-474F-A261-C22FCB1F9D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6996" y="3008243"/>
            <a:ext cx="4139167" cy="35280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7D79B20-9D3E-4A91-87D3-12FF4D6A139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2298597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13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9E612-9A52-4DC1-81E9-6DEEA748E1F7}"/>
              </a:ext>
            </a:extLst>
          </p:cNvPr>
          <p:cNvSpPr>
            <a:spLocks noGrp="1"/>
          </p:cNvSpPr>
          <p:nvPr>
            <p:ph type="title"/>
          </p:nvPr>
        </p:nvSpPr>
        <p:spPr>
          <a:xfrm>
            <a:off x="1554477" y="0"/>
            <a:ext cx="9008829" cy="1434415"/>
          </a:xfrm>
        </p:spPr>
        <p:txBody>
          <a:bodyPr anchor="b">
            <a:normAutofit/>
          </a:bodyPr>
          <a:lstStyle/>
          <a:p>
            <a:r>
              <a:rPr lang="en-GB" sz="5400" b="1" i="1" dirty="0">
                <a:solidFill>
                  <a:srgbClr val="0070C0"/>
                </a:solidFill>
                <a:latin typeface="Candara" panose="020E0502030303020204" pitchFamily="34" charset="0"/>
              </a:rPr>
              <a:t>National Health Service (NHS)</a:t>
            </a:r>
          </a:p>
        </p:txBody>
      </p:sp>
      <p:sp>
        <p:nvSpPr>
          <p:cNvPr id="137"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nhs">
            <a:extLst>
              <a:ext uri="{FF2B5EF4-FFF2-40B4-BE49-F238E27FC236}">
                <a16:creationId xmlns:a16="http://schemas.microsoft.com/office/drawing/2014/main" id="{DCFD7D9B-68F9-42C3-9BB5-A1F184627E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84" r="13812" b="-1"/>
          <a:stretch/>
        </p:blipFill>
        <p:spPr bwMode="auto">
          <a:xfrm>
            <a:off x="8440615" y="5382900"/>
            <a:ext cx="3748337" cy="1622799"/>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4325295-A09E-4D6A-B436-C7E2E150D1D3}"/>
              </a:ext>
            </a:extLst>
          </p:cNvPr>
          <p:cNvSpPr>
            <a:spLocks noGrp="1"/>
          </p:cNvSpPr>
          <p:nvPr>
            <p:ph idx="1"/>
          </p:nvPr>
        </p:nvSpPr>
        <p:spPr>
          <a:xfrm>
            <a:off x="394812" y="1942025"/>
            <a:ext cx="11328161" cy="4616450"/>
          </a:xfrm>
        </p:spPr>
        <p:txBody>
          <a:bodyPr anchor="t">
            <a:normAutofit/>
          </a:bodyPr>
          <a:lstStyle/>
          <a:p>
            <a:r>
              <a:rPr lang="en-US" sz="2200" dirty="0">
                <a:latin typeface="Tw Cen MT" panose="020B0602020104020603" pitchFamily="34" charset="0"/>
              </a:rPr>
              <a:t>A comprehensive public-health service under government administration, established by the National Health Service Act of 1946 and subsequent legislation. Virtually the entire population is covered, and health services are free except for certain minor charges.</a:t>
            </a:r>
          </a:p>
          <a:p>
            <a:r>
              <a:rPr lang="en-US" sz="2200" dirty="0">
                <a:latin typeface="Tw Cen MT" panose="020B0602020104020603" pitchFamily="34" charset="0"/>
              </a:rPr>
              <a:t>The services provided are administered in three separate groups: general practitioner and dental services, hospital and specialist services, and local health authority services. General practitioners or family physicians give primary medical care to a group of persons who register with them.</a:t>
            </a:r>
          </a:p>
          <a:p>
            <a:r>
              <a:rPr lang="en-US" sz="2200" dirty="0">
                <a:latin typeface="Tw Cen MT" panose="020B0602020104020603" pitchFamily="34" charset="0"/>
              </a:rPr>
              <a:t> These doctors and dentists operate their own practices but are paid by the government on a per capita basis (i.e., according to the number of people registered with them)</a:t>
            </a:r>
          </a:p>
          <a:p>
            <a:r>
              <a:rPr lang="en-US" sz="2200" dirty="0">
                <a:latin typeface="Tw Cen MT" panose="020B0602020104020603" pitchFamily="34" charset="0"/>
              </a:rPr>
              <a:t>The National Health Service is financed primarily by general taxes, with smaller contributions coming from local taxes, payroll contributions, and patient fees. The service has managed to provide generally high levels of health care while keeping costs relatively low, but the system has come under increasing financial strain because the growth of medical technology has tended to make hospital stays progressively more expensive.</a:t>
            </a:r>
          </a:p>
          <a:p>
            <a:endParaRPr lang="en-GB" sz="1500" dirty="0"/>
          </a:p>
        </p:txBody>
      </p:sp>
      <p:sp>
        <p:nvSpPr>
          <p:cNvPr id="4" name="Footer Placeholder 3">
            <a:extLst>
              <a:ext uri="{FF2B5EF4-FFF2-40B4-BE49-F238E27FC236}">
                <a16:creationId xmlns:a16="http://schemas.microsoft.com/office/drawing/2014/main" id="{7B0668DA-87AE-4A4C-BA9E-263583477B3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Created by Tayo Alebiosu</a:t>
            </a:r>
            <a:endParaRPr lang="en-US" dirty="0"/>
          </a:p>
        </p:txBody>
      </p:sp>
    </p:spTree>
    <p:extLst>
      <p:ext uri="{BB962C8B-B14F-4D97-AF65-F5344CB8AC3E}">
        <p14:creationId xmlns:p14="http://schemas.microsoft.com/office/powerpoint/2010/main" val="612519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3FBAA-78FC-4F1E-BDE4-07DAE09B147B}"/>
              </a:ext>
            </a:extLst>
          </p:cNvPr>
          <p:cNvSpPr>
            <a:spLocks noGrp="1"/>
          </p:cNvSpPr>
          <p:nvPr>
            <p:ph idx="1"/>
          </p:nvPr>
        </p:nvSpPr>
        <p:spPr>
          <a:xfrm>
            <a:off x="-1" y="136524"/>
            <a:ext cx="11993217" cy="6219825"/>
          </a:xfrm>
        </p:spPr>
        <p:txBody>
          <a:bodyPr>
            <a:normAutofit lnSpcReduction="10000"/>
          </a:bodyPr>
          <a:lstStyle/>
          <a:p>
            <a:pPr marL="0" indent="0" algn="ctr">
              <a:buNone/>
            </a:pPr>
            <a:r>
              <a:rPr lang="en-GB" sz="3200" b="1" i="1" dirty="0">
                <a:solidFill>
                  <a:schemeClr val="accent1"/>
                </a:solidFill>
                <a:effectLst>
                  <a:outerShdw blurRad="38100" dist="38100" dir="2700000" algn="tl">
                    <a:srgbClr val="000000">
                      <a:alpha val="43137"/>
                    </a:srgbClr>
                  </a:outerShdw>
                </a:effectLst>
              </a:rPr>
              <a:t>The roles of the NHS in public health improvement</a:t>
            </a:r>
          </a:p>
          <a:p>
            <a:endParaRPr lang="en-GB" dirty="0">
              <a:latin typeface="Tw Cen MT" panose="020B0602020104020603" pitchFamily="34" charset="0"/>
            </a:endParaRPr>
          </a:p>
          <a:p>
            <a:r>
              <a:rPr lang="en-GB" dirty="0">
                <a:latin typeface="Tw Cen MT" panose="020B0602020104020603" pitchFamily="34" charset="0"/>
              </a:rPr>
              <a:t> Prevention of major risk factors like smoking and alcohol, and using screening to make earlier diagnoses. The NHS can also help to tackle more complex issues like multi-morbidity,  and be part of interventions  that address people’s social context and underlying causes of ill health (e.g. poor housing, unemployment or poor working conditions).</a:t>
            </a:r>
          </a:p>
          <a:p>
            <a:r>
              <a:rPr lang="en-GB" dirty="0">
                <a:latin typeface="Tw Cen MT" panose="020B0602020104020603" pitchFamily="34" charset="0"/>
              </a:rPr>
              <a:t>By acting as a role model employer providing good quality, stable employment and prioritising the health and wellbeing of its workforce, creating healthy and environmentally sustainable environments for both patients and staff</a:t>
            </a:r>
          </a:p>
          <a:p>
            <a:r>
              <a:rPr lang="en-GB" dirty="0">
                <a:latin typeface="Tw Cen MT" panose="020B0602020104020603" pitchFamily="34" charset="0"/>
              </a:rPr>
              <a:t>Work more widely with wider partners to foster joint commissioning where appropriate and to inform wider strategies, for example around adult social care, children’s services, transport, housing and leisure</a:t>
            </a:r>
          </a:p>
          <a:p>
            <a:r>
              <a:rPr lang="en-GB" dirty="0">
                <a:latin typeface="Tw Cen MT" panose="020B0602020104020603" pitchFamily="34" charset="0"/>
              </a:rPr>
              <a:t>Ensure that disadvantaged groups receive the attention they need, with the aim of reducing health inequalities</a:t>
            </a:r>
          </a:p>
          <a:p>
            <a:pPr marL="0" indent="0">
              <a:buNone/>
            </a:pPr>
            <a:endParaRPr lang="en-GB" dirty="0"/>
          </a:p>
        </p:txBody>
      </p:sp>
      <p:sp>
        <p:nvSpPr>
          <p:cNvPr id="2" name="Footer Placeholder 1">
            <a:extLst>
              <a:ext uri="{FF2B5EF4-FFF2-40B4-BE49-F238E27FC236}">
                <a16:creationId xmlns:a16="http://schemas.microsoft.com/office/drawing/2014/main" id="{0D8E6DC3-C1EE-497D-8F73-B8396B6733F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05433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1EA7FA8-6652-4CC5-90F4-3D48CAC0C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8E46C-EA8F-472E-8C38-60D688BC7C23}"/>
              </a:ext>
            </a:extLst>
          </p:cNvPr>
          <p:cNvSpPr>
            <a:spLocks noGrp="1"/>
          </p:cNvSpPr>
          <p:nvPr>
            <p:ph type="title"/>
          </p:nvPr>
        </p:nvSpPr>
        <p:spPr>
          <a:xfrm>
            <a:off x="838200" y="365125"/>
            <a:ext cx="10515600" cy="1325563"/>
          </a:xfrm>
        </p:spPr>
        <p:txBody>
          <a:bodyPr>
            <a:normAutofit fontScale="90000"/>
          </a:bodyPr>
          <a:lstStyle/>
          <a:p>
            <a:br>
              <a:rPr lang="en-GB" sz="2800" dirty="0">
                <a:effectLst>
                  <a:outerShdw blurRad="38100" dist="38100" dir="2700000" algn="tl">
                    <a:srgbClr val="000000">
                      <a:alpha val="43137"/>
                    </a:srgbClr>
                  </a:outerShdw>
                </a:effectLst>
                <a:latin typeface="Candara" panose="020E0502030303020204" pitchFamily="34" charset="0"/>
              </a:rPr>
            </a:br>
            <a:r>
              <a:rPr lang="en-GB" sz="3600" i="1" dirty="0">
                <a:solidFill>
                  <a:srgbClr val="0070C0"/>
                </a:solidFill>
                <a:effectLst>
                  <a:outerShdw blurRad="38100" dist="38100" dir="2700000" algn="tl">
                    <a:srgbClr val="000000">
                      <a:alpha val="43137"/>
                    </a:srgbClr>
                  </a:outerShdw>
                </a:effectLst>
                <a:latin typeface="Candara" panose="020E0502030303020204" pitchFamily="34" charset="0"/>
              </a:rPr>
              <a:t>Impact of Covid 19 on National Health service (NHS)</a:t>
            </a:r>
            <a:br>
              <a:rPr lang="en-GB" sz="3600" dirty="0">
                <a:solidFill>
                  <a:srgbClr val="0070C0"/>
                </a:solidFill>
                <a:latin typeface="Candara" panose="020E0502030303020204" pitchFamily="34" charset="0"/>
              </a:rPr>
            </a:br>
            <a:endParaRPr lang="en-GB" sz="3600" dirty="0">
              <a:solidFill>
                <a:srgbClr val="0070C0"/>
              </a:solidFill>
              <a:latin typeface="Candara" panose="020E0502030303020204" pitchFamily="34" charset="0"/>
            </a:endParaRPr>
          </a:p>
        </p:txBody>
      </p:sp>
      <p:sp>
        <p:nvSpPr>
          <p:cNvPr id="3" name="Content Placeholder 2">
            <a:extLst>
              <a:ext uri="{FF2B5EF4-FFF2-40B4-BE49-F238E27FC236}">
                <a16:creationId xmlns:a16="http://schemas.microsoft.com/office/drawing/2014/main" id="{FD81E93F-3C8A-4404-B47A-781BE98D5297}"/>
              </a:ext>
            </a:extLst>
          </p:cNvPr>
          <p:cNvSpPr>
            <a:spLocks noGrp="1"/>
          </p:cNvSpPr>
          <p:nvPr>
            <p:ph idx="1"/>
          </p:nvPr>
        </p:nvSpPr>
        <p:spPr>
          <a:xfrm>
            <a:off x="253218" y="1577009"/>
            <a:ext cx="8482819" cy="5049078"/>
          </a:xfrm>
        </p:spPr>
        <p:txBody>
          <a:bodyPr>
            <a:normAutofit fontScale="92500" lnSpcReduction="10000"/>
          </a:bodyPr>
          <a:lstStyle/>
          <a:p>
            <a:pPr marL="0" indent="0">
              <a:buNone/>
            </a:pPr>
            <a:r>
              <a:rPr lang="en-GB" sz="2400" b="1" dirty="0">
                <a:latin typeface="Tw Cen MT" panose="020B0602020104020603" pitchFamily="34" charset="0"/>
              </a:rPr>
              <a:t>Trace and track service:</a:t>
            </a:r>
          </a:p>
          <a:p>
            <a:r>
              <a:rPr lang="en-GB" sz="2400" dirty="0">
                <a:highlight>
                  <a:srgbClr val="FFFF00"/>
                </a:highlight>
                <a:latin typeface="Tw Cen MT" panose="020B0602020104020603" pitchFamily="34" charset="0"/>
              </a:rPr>
              <a:t>NHS </a:t>
            </a:r>
            <a:r>
              <a:rPr lang="en-GB" sz="2400" dirty="0">
                <a:latin typeface="Tw Cen MT" panose="020B0602020104020603" pitchFamily="34" charset="0"/>
              </a:rPr>
              <a:t>introduced the trace and track service to help return life more to normal, in a way that is safe and protects our NHS and social care. The service will allow us to trace the spread of the virus and isolate new infections and play a vital role in giving us early warning if the virus is increasing again, locally or nationally.</a:t>
            </a:r>
          </a:p>
          <a:p>
            <a:pPr marL="0" indent="0">
              <a:buNone/>
            </a:pPr>
            <a:endParaRPr lang="en-GB" sz="2400" dirty="0">
              <a:latin typeface="Tw Cen MT" panose="020B0602020104020603" pitchFamily="34" charset="0"/>
            </a:endParaRPr>
          </a:p>
          <a:p>
            <a:r>
              <a:rPr lang="en-GB" sz="2400" dirty="0">
                <a:latin typeface="Tw Cen MT" panose="020B0602020104020603" pitchFamily="34" charset="0"/>
              </a:rPr>
              <a:t>Some local authorities have their own contact tracing teams who are employed by the local council. NHS Test and Trace may pass your details to these local teams if you have tested positive for coronavirus and they have not been able to contact you for 24 hours.</a:t>
            </a:r>
          </a:p>
          <a:p>
            <a:r>
              <a:rPr lang="en-GB" sz="2400" dirty="0">
                <a:latin typeface="Tw Cen MT" panose="020B0602020104020603" pitchFamily="34" charset="0"/>
              </a:rPr>
              <a:t>These teams work with local public health experts and will usually contact you by phone and text. In certain circumstances they may visit you at your home to ask you to make further contact with them or to ask about your contacts.</a:t>
            </a:r>
          </a:p>
          <a:p>
            <a:endParaRPr lang="en-GB" sz="1400" dirty="0"/>
          </a:p>
          <a:p>
            <a:endParaRPr lang="en-GB" sz="1400" dirty="0"/>
          </a:p>
        </p:txBody>
      </p:sp>
      <p:pic>
        <p:nvPicPr>
          <p:cNvPr id="6146" name="Picture 2" descr="Image result for nhs trace and track image">
            <a:extLst>
              <a:ext uri="{FF2B5EF4-FFF2-40B4-BE49-F238E27FC236}">
                <a16:creationId xmlns:a16="http://schemas.microsoft.com/office/drawing/2014/main" id="{896011E5-9574-4998-B975-1A07231A87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21"/>
          <a:stretch/>
        </p:blipFill>
        <p:spPr bwMode="auto">
          <a:xfrm>
            <a:off x="8472750" y="3896751"/>
            <a:ext cx="3716201" cy="2961249"/>
          </a:xfrm>
          <a:custGeom>
            <a:avLst/>
            <a:gdLst/>
            <a:ahLst/>
            <a:cxnLst/>
            <a:rect l="l" t="t" r="r" b="b"/>
            <a:pathLst>
              <a:path w="4488714" h="3576825">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54FD83F-63D2-449F-A616-DB7F13EED01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94700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50F21-3366-45C1-8143-49D187FA58EE}"/>
              </a:ext>
            </a:extLst>
          </p:cNvPr>
          <p:cNvSpPr>
            <a:spLocks noGrp="1"/>
          </p:cNvSpPr>
          <p:nvPr>
            <p:ph type="title"/>
          </p:nvPr>
        </p:nvSpPr>
        <p:spPr>
          <a:xfrm>
            <a:off x="838200" y="1"/>
            <a:ext cx="8474612" cy="1181686"/>
          </a:xfrm>
        </p:spPr>
        <p:txBody>
          <a:bodyPr>
            <a:normAutofit/>
          </a:bodyPr>
          <a:lstStyle/>
          <a:p>
            <a:pPr algn="ctr"/>
            <a:r>
              <a:rPr lang="en-GB" sz="5400" i="1" dirty="0">
                <a:solidFill>
                  <a:srgbClr val="0070C0"/>
                </a:solidFill>
                <a:latin typeface="Candara" panose="020E0502030303020204" pitchFamily="34" charset="0"/>
              </a:rPr>
              <a:t>Care Quality Care (CQC</a:t>
            </a:r>
            <a:r>
              <a:rPr lang="en-GB" sz="5400" dirty="0"/>
              <a:t>)</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BEBC87-434E-4704-9F43-B2B6D57AEDF3}"/>
              </a:ext>
            </a:extLst>
          </p:cNvPr>
          <p:cNvSpPr>
            <a:spLocks noGrp="1"/>
          </p:cNvSpPr>
          <p:nvPr>
            <p:ph idx="1"/>
          </p:nvPr>
        </p:nvSpPr>
        <p:spPr>
          <a:xfrm>
            <a:off x="172277" y="1798872"/>
            <a:ext cx="11754679" cy="4928616"/>
          </a:xfrm>
        </p:spPr>
        <p:txBody>
          <a:bodyPr>
            <a:normAutofit fontScale="62500" lnSpcReduction="20000"/>
          </a:bodyPr>
          <a:lstStyle/>
          <a:p>
            <a:pPr marL="0" indent="0">
              <a:buNone/>
            </a:pPr>
            <a:r>
              <a:rPr lang="en-GB" sz="3400" dirty="0">
                <a:latin typeface="Tw Cen MT" panose="020B0602020104020603" pitchFamily="34" charset="0"/>
              </a:rPr>
              <a:t>The </a:t>
            </a:r>
            <a:r>
              <a:rPr lang="en-GB" sz="3400" b="1" dirty="0">
                <a:highlight>
                  <a:srgbClr val="FFFF00"/>
                </a:highlight>
                <a:latin typeface="Tw Cen MT" panose="020B0602020104020603" pitchFamily="34" charset="0"/>
              </a:rPr>
              <a:t>CQC</a:t>
            </a:r>
            <a:r>
              <a:rPr lang="en-GB" sz="3400" dirty="0">
                <a:latin typeface="Tw Cen MT" panose="020B0602020104020603" pitchFamily="34" charset="0"/>
              </a:rPr>
              <a:t> is a non-departmental statutory body, sponsored by the Department of Health, responsible for regulating health and social care services in England, as well as protecting the interests of people whose rights are restricted under the </a:t>
            </a:r>
            <a:r>
              <a:rPr lang="en-GB" sz="3400" dirty="0">
                <a:latin typeface="Tw Cen MT" panose="020B0602020104020603" pitchFamily="34" charset="0"/>
                <a:hlinkClick r:id="rId2"/>
              </a:rPr>
              <a:t>Mental Health Act 1983</a:t>
            </a:r>
            <a:r>
              <a:rPr lang="en-GB" sz="3400" dirty="0">
                <a:latin typeface="Tw Cen MT" panose="020B0602020104020603" pitchFamily="34" charset="0"/>
              </a:rPr>
              <a:t> (</a:t>
            </a:r>
            <a:r>
              <a:rPr lang="en-GB" sz="3400" dirty="0" err="1">
                <a:latin typeface="Tw Cen MT" panose="020B0602020104020603" pitchFamily="34" charset="0"/>
                <a:hlinkClick r:id="rId2"/>
              </a:rPr>
              <a:t>MeHa</a:t>
            </a:r>
            <a:r>
              <a:rPr lang="en-GB" sz="3400" dirty="0">
                <a:latin typeface="Tw Cen MT" panose="020B0602020104020603" pitchFamily="34" charset="0"/>
                <a:hlinkClick r:id="rId2"/>
              </a:rPr>
              <a:t> 1983</a:t>
            </a:r>
            <a:r>
              <a:rPr lang="en-GB" sz="3400" dirty="0">
                <a:latin typeface="Tw Cen MT" panose="020B0602020104020603" pitchFamily="34" charset="0"/>
              </a:rPr>
              <a:t>).</a:t>
            </a:r>
          </a:p>
          <a:p>
            <a:r>
              <a:rPr lang="en-GB" sz="3400" dirty="0">
                <a:latin typeface="Tw Cen MT" panose="020B0602020104020603" pitchFamily="34" charset="0"/>
              </a:rPr>
              <a:t>The Care Quality Commission (CQC) regulates all health and social care services in England. The commission ensures the quality and safety of care in hospitals, dentists, ambulances, and care homes, and the care given in people’s own homes. </a:t>
            </a:r>
          </a:p>
          <a:p>
            <a:pPr marL="0" indent="0">
              <a:buNone/>
            </a:pPr>
            <a:endParaRPr lang="en-GB" sz="3400" dirty="0">
              <a:latin typeface="Tw Cen MT" panose="020B0602020104020603" pitchFamily="34" charset="0"/>
            </a:endParaRPr>
          </a:p>
          <a:p>
            <a:pPr marL="0" indent="0">
              <a:buNone/>
            </a:pPr>
            <a:r>
              <a:rPr lang="en-GB" sz="4500" b="1" dirty="0">
                <a:solidFill>
                  <a:srgbClr val="0070C0"/>
                </a:solidFill>
                <a:effectLst>
                  <a:outerShdw blurRad="38100" dist="38100" dir="2700000" algn="tl">
                    <a:srgbClr val="000000">
                      <a:alpha val="43137"/>
                    </a:srgbClr>
                  </a:outerShdw>
                </a:effectLst>
                <a:latin typeface="Tw Cen MT" panose="020B0602020104020603" pitchFamily="34" charset="0"/>
              </a:rPr>
              <a:t>Role of CQC</a:t>
            </a:r>
          </a:p>
          <a:p>
            <a:r>
              <a:rPr lang="en-GB" sz="3400" dirty="0">
                <a:latin typeface="Tw Cen MT" panose="020B0602020104020603" pitchFamily="34" charset="0"/>
              </a:rPr>
              <a:t>Our </a:t>
            </a:r>
            <a:r>
              <a:rPr lang="en-GB" sz="3400" b="1" dirty="0">
                <a:latin typeface="Tw Cen MT" panose="020B0602020104020603" pitchFamily="34" charset="0"/>
              </a:rPr>
              <a:t>role</a:t>
            </a:r>
            <a:r>
              <a:rPr lang="en-GB" sz="3400" dirty="0">
                <a:latin typeface="Tw Cen MT" panose="020B0602020104020603" pitchFamily="34" charset="0"/>
              </a:rPr>
              <a:t> is to monitor, inspect and regulate services to make sure they meet the fundamental standards of </a:t>
            </a:r>
            <a:r>
              <a:rPr lang="en-GB" sz="3400" b="1" dirty="0">
                <a:latin typeface="Tw Cen MT" panose="020B0602020104020603" pitchFamily="34" charset="0"/>
              </a:rPr>
              <a:t>quality</a:t>
            </a:r>
            <a:r>
              <a:rPr lang="en-GB" sz="3400" dirty="0">
                <a:latin typeface="Tw Cen MT" panose="020B0602020104020603" pitchFamily="34" charset="0"/>
              </a:rPr>
              <a:t> and safety. For </a:t>
            </a:r>
            <a:r>
              <a:rPr lang="en-GB" sz="3400" b="1" dirty="0">
                <a:latin typeface="Tw Cen MT" panose="020B0602020104020603" pitchFamily="34" charset="0"/>
              </a:rPr>
              <a:t>safeguarding</a:t>
            </a:r>
            <a:r>
              <a:rPr lang="en-GB" sz="3400" dirty="0">
                <a:latin typeface="Tw Cen MT" panose="020B0602020104020603" pitchFamily="34" charset="0"/>
              </a:rPr>
              <a:t>, we will do this by: Checking that </a:t>
            </a:r>
            <a:r>
              <a:rPr lang="en-GB" sz="3400" b="1" dirty="0">
                <a:latin typeface="Tw Cen MT" panose="020B0602020104020603" pitchFamily="34" charset="0"/>
              </a:rPr>
              <a:t>care</a:t>
            </a:r>
            <a:r>
              <a:rPr lang="en-GB" sz="3400" dirty="0">
                <a:latin typeface="Tw Cen MT" panose="020B0602020104020603" pitchFamily="34" charset="0"/>
              </a:rPr>
              <a:t> providers have effective systems and processes to help keep children and adults safe from abuse and neglect.</a:t>
            </a:r>
          </a:p>
          <a:p>
            <a:endParaRPr lang="en-GB" sz="3400" dirty="0">
              <a:latin typeface="Tw Cen MT" panose="020B0602020104020603" pitchFamily="34" charset="0"/>
            </a:endParaRPr>
          </a:p>
          <a:p>
            <a:pPr marL="0" indent="0">
              <a:buNone/>
            </a:pPr>
            <a:r>
              <a:rPr lang="en-GB" sz="4400" b="1" i="1" dirty="0">
                <a:solidFill>
                  <a:srgbClr val="0070C0"/>
                </a:solidFill>
                <a:effectLst>
                  <a:outerShdw blurRad="38100" dist="38100" dir="2700000" algn="tl">
                    <a:srgbClr val="000000">
                      <a:alpha val="43137"/>
                    </a:srgbClr>
                  </a:outerShdw>
                </a:effectLst>
                <a:latin typeface="Tw Cen MT" panose="020B0602020104020603" pitchFamily="34" charset="0"/>
              </a:rPr>
              <a:t>Who do the Care Quality Commission regulate?</a:t>
            </a:r>
          </a:p>
          <a:p>
            <a:r>
              <a:rPr lang="en-GB" sz="3400" b="1" dirty="0">
                <a:latin typeface="Tw Cen MT" panose="020B0602020104020603" pitchFamily="34" charset="0"/>
              </a:rPr>
              <a:t>CQC</a:t>
            </a:r>
            <a:r>
              <a:rPr lang="en-GB" sz="3400" dirty="0">
                <a:latin typeface="Tw Cen MT" panose="020B0602020104020603" pitchFamily="34" charset="0"/>
              </a:rPr>
              <a:t> is the independent regulator of </a:t>
            </a:r>
            <a:r>
              <a:rPr lang="en-GB" sz="3400" b="1" dirty="0">
                <a:latin typeface="Tw Cen MT" panose="020B0602020104020603" pitchFamily="34" charset="0"/>
              </a:rPr>
              <a:t>healthcare</a:t>
            </a:r>
            <a:r>
              <a:rPr lang="en-GB" sz="3400" dirty="0">
                <a:latin typeface="Tw Cen MT" panose="020B0602020104020603" pitchFamily="34" charset="0"/>
              </a:rPr>
              <a:t> and adult social </a:t>
            </a:r>
            <a:r>
              <a:rPr lang="en-GB" sz="3400" b="1" dirty="0">
                <a:latin typeface="Tw Cen MT" panose="020B0602020104020603" pitchFamily="34" charset="0"/>
              </a:rPr>
              <a:t>care</a:t>
            </a:r>
            <a:r>
              <a:rPr lang="en-GB" sz="3400" dirty="0">
                <a:latin typeface="Tw Cen MT" panose="020B0602020104020603" pitchFamily="34" charset="0"/>
              </a:rPr>
              <a:t> services in England. We </a:t>
            </a:r>
            <a:r>
              <a:rPr lang="en-GB" sz="3400" b="1" dirty="0">
                <a:latin typeface="Tw Cen MT" panose="020B0602020104020603" pitchFamily="34" charset="0"/>
              </a:rPr>
              <a:t>make</a:t>
            </a:r>
            <a:r>
              <a:rPr lang="en-GB" sz="3400" dirty="0">
                <a:latin typeface="Tw Cen MT" panose="020B0602020104020603" pitchFamily="34" charset="0"/>
              </a:rPr>
              <a:t> sure the </a:t>
            </a:r>
            <a:r>
              <a:rPr lang="en-GB" sz="3400" b="1" dirty="0">
                <a:latin typeface="Tw Cen MT" panose="020B0602020104020603" pitchFamily="34" charset="0"/>
              </a:rPr>
              <a:t>care</a:t>
            </a:r>
            <a:r>
              <a:rPr lang="en-GB" sz="3400" dirty="0">
                <a:latin typeface="Tw Cen MT" panose="020B0602020104020603" pitchFamily="34" charset="0"/>
              </a:rPr>
              <a:t> provided by hospitals, dentists, ambulances, </a:t>
            </a:r>
            <a:r>
              <a:rPr lang="en-GB" sz="3400" b="1" dirty="0">
                <a:latin typeface="Tw Cen MT" panose="020B0602020104020603" pitchFamily="34" charset="0"/>
              </a:rPr>
              <a:t>care</a:t>
            </a:r>
            <a:r>
              <a:rPr lang="en-GB" sz="3400" dirty="0">
                <a:latin typeface="Tw Cen MT" panose="020B0602020104020603" pitchFamily="34" charset="0"/>
              </a:rPr>
              <a:t> homes and home-</a:t>
            </a:r>
            <a:r>
              <a:rPr lang="en-GB" sz="3400" b="1" dirty="0">
                <a:latin typeface="Tw Cen MT" panose="020B0602020104020603" pitchFamily="34" charset="0"/>
              </a:rPr>
              <a:t>care</a:t>
            </a:r>
            <a:r>
              <a:rPr lang="en-GB" sz="3400" dirty="0">
                <a:latin typeface="Tw Cen MT" panose="020B0602020104020603" pitchFamily="34" charset="0"/>
              </a:rPr>
              <a:t> agencies meets government standards of </a:t>
            </a:r>
            <a:r>
              <a:rPr lang="en-GB" sz="3400" b="1" dirty="0">
                <a:latin typeface="Tw Cen MT" panose="020B0602020104020603" pitchFamily="34" charset="0"/>
              </a:rPr>
              <a:t>quality</a:t>
            </a:r>
            <a:r>
              <a:rPr lang="en-GB" sz="3400" dirty="0">
                <a:latin typeface="Tw Cen MT" panose="020B0602020104020603" pitchFamily="34" charset="0"/>
              </a:rPr>
              <a:t> and safety.</a:t>
            </a:r>
          </a:p>
          <a:p>
            <a:endParaRPr lang="en-GB" sz="1400" dirty="0"/>
          </a:p>
        </p:txBody>
      </p:sp>
      <p:sp>
        <p:nvSpPr>
          <p:cNvPr id="5" name="Footer Placeholder 4">
            <a:extLst>
              <a:ext uri="{FF2B5EF4-FFF2-40B4-BE49-F238E27FC236}">
                <a16:creationId xmlns:a16="http://schemas.microsoft.com/office/drawing/2014/main" id="{758CE4C6-56BF-4A60-AA80-21753DD927B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839980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Medicines image">
            <a:extLst>
              <a:ext uri="{FF2B5EF4-FFF2-40B4-BE49-F238E27FC236}">
                <a16:creationId xmlns:a16="http://schemas.microsoft.com/office/drawing/2014/main" id="{AF9AC999-9205-44C7-B314-225A81D0A194}"/>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1242" r="-2" b="11239"/>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A992D1-0AF4-48B2-989F-19D7EAF9A743}"/>
              </a:ext>
            </a:extLst>
          </p:cNvPr>
          <p:cNvSpPr>
            <a:spLocks noGrp="1"/>
          </p:cNvSpPr>
          <p:nvPr>
            <p:ph type="title"/>
          </p:nvPr>
        </p:nvSpPr>
        <p:spPr>
          <a:xfrm>
            <a:off x="643467" y="321734"/>
            <a:ext cx="10905066" cy="1135737"/>
          </a:xfrm>
        </p:spPr>
        <p:txBody>
          <a:bodyPr>
            <a:normAutofit/>
          </a:bodyPr>
          <a:lstStyle/>
          <a:p>
            <a:pPr algn="ctr"/>
            <a:r>
              <a:rPr lang="en-US" sz="3600" b="1" i="1" dirty="0">
                <a:latin typeface="Candara" panose="020E0502030303020204" pitchFamily="34" charset="0"/>
              </a:rPr>
              <a:t>Medicines &amp; Healthcare products</a:t>
            </a:r>
            <a:br>
              <a:rPr lang="en-US" sz="3600" b="1" i="1" dirty="0">
                <a:latin typeface="Candara" panose="020E0502030303020204" pitchFamily="34" charset="0"/>
              </a:rPr>
            </a:br>
            <a:r>
              <a:rPr lang="en-US" sz="3600" b="1" i="1" dirty="0">
                <a:latin typeface="Candara" panose="020E0502030303020204" pitchFamily="34" charset="0"/>
              </a:rPr>
              <a:t>Regulatory Agency</a:t>
            </a:r>
            <a:endParaRPr lang="en-GB" sz="3600" b="1" i="1" dirty="0">
              <a:latin typeface="Candara" panose="020E0502030303020204" pitchFamily="34" charset="0"/>
            </a:endParaRPr>
          </a:p>
        </p:txBody>
      </p:sp>
      <p:sp>
        <p:nvSpPr>
          <p:cNvPr id="3" name="Content Placeholder 2">
            <a:extLst>
              <a:ext uri="{FF2B5EF4-FFF2-40B4-BE49-F238E27FC236}">
                <a16:creationId xmlns:a16="http://schemas.microsoft.com/office/drawing/2014/main" id="{4AB99523-19F2-4A7F-AC4D-B3288DCF8EE1}"/>
              </a:ext>
            </a:extLst>
          </p:cNvPr>
          <p:cNvSpPr>
            <a:spLocks noGrp="1"/>
          </p:cNvSpPr>
          <p:nvPr>
            <p:ph idx="1"/>
          </p:nvPr>
        </p:nvSpPr>
        <p:spPr>
          <a:xfrm>
            <a:off x="145774" y="1782980"/>
            <a:ext cx="11402759" cy="4753285"/>
          </a:xfrm>
        </p:spPr>
        <p:txBody>
          <a:bodyPr>
            <a:noAutofit/>
          </a:bodyPr>
          <a:lstStyle/>
          <a:p>
            <a:pPr marL="0" indent="0">
              <a:buNone/>
            </a:pPr>
            <a:r>
              <a:rPr lang="en-US" sz="3000" dirty="0">
                <a:latin typeface="Tw Cen MT" panose="020B0602020104020603" pitchFamily="34" charset="0"/>
              </a:rPr>
              <a:t>The </a:t>
            </a:r>
            <a:r>
              <a:rPr lang="en-US" sz="3000" dirty="0">
                <a:highlight>
                  <a:srgbClr val="FFFF00"/>
                </a:highlight>
                <a:latin typeface="Tw Cen MT" panose="020B0602020104020603" pitchFamily="34" charset="0"/>
              </a:rPr>
              <a:t>MHRA</a:t>
            </a:r>
            <a:r>
              <a:rPr lang="en-US" sz="3000" dirty="0">
                <a:latin typeface="Tw Cen MT" panose="020B0602020104020603" pitchFamily="34" charset="0"/>
              </a:rPr>
              <a:t> is working closely with </a:t>
            </a:r>
            <a:r>
              <a:rPr lang="en-US" sz="3000" dirty="0">
                <a:highlight>
                  <a:srgbClr val="FFFF00"/>
                </a:highlight>
                <a:latin typeface="Tw Cen MT" panose="020B0602020104020603" pitchFamily="34" charset="0"/>
              </a:rPr>
              <a:t>DHSC</a:t>
            </a:r>
            <a:r>
              <a:rPr lang="en-US" sz="3000" dirty="0">
                <a:latin typeface="Tw Cen MT" panose="020B0602020104020603" pitchFamily="34" charset="0"/>
              </a:rPr>
              <a:t> and other healthcare partners on COVID-19.</a:t>
            </a:r>
          </a:p>
          <a:p>
            <a:r>
              <a:rPr lang="en-US" sz="3000" dirty="0">
                <a:latin typeface="Tw Cen MT" panose="020B0602020104020603" pitchFamily="34" charset="0"/>
              </a:rPr>
              <a:t>We are prioritising work including:</a:t>
            </a:r>
          </a:p>
          <a:p>
            <a:r>
              <a:rPr lang="en-US" sz="3000" dirty="0">
                <a:latin typeface="Tw Cen MT" panose="020B0602020104020603" pitchFamily="34" charset="0"/>
              </a:rPr>
              <a:t>supporting and authorising the development of vaccines</a:t>
            </a:r>
          </a:p>
          <a:p>
            <a:r>
              <a:rPr lang="en-US" sz="3000" dirty="0">
                <a:latin typeface="Tw Cen MT" panose="020B0602020104020603" pitchFamily="34" charset="0"/>
              </a:rPr>
              <a:t>clinical trials of new medicines</a:t>
            </a:r>
          </a:p>
          <a:p>
            <a:r>
              <a:rPr lang="en-US" sz="3000" dirty="0">
                <a:latin typeface="Tw Cen MT" panose="020B0602020104020603" pitchFamily="34" charset="0"/>
              </a:rPr>
              <a:t>managing the supply of medicines and healthcare products</a:t>
            </a:r>
          </a:p>
          <a:p>
            <a:r>
              <a:rPr lang="en-US" sz="3000" dirty="0">
                <a:latin typeface="Tw Cen MT" panose="020B0602020104020603" pitchFamily="34" charset="0"/>
              </a:rPr>
              <a:t>We also provide information to patients, manufacturers and healthcare professionals through our established information channels and alert systems.</a:t>
            </a:r>
            <a:endParaRPr lang="en-GB" sz="3000" dirty="0">
              <a:latin typeface="Tw Cen MT" panose="020B0602020104020603" pitchFamily="34" charset="0"/>
            </a:endParaRPr>
          </a:p>
        </p:txBody>
      </p:sp>
      <p:sp>
        <p:nvSpPr>
          <p:cNvPr id="193" name="Rectangle 19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9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FCB4430-8ADF-400F-A64D-D7148D18A63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solidFill>
                  <a:schemeClr val="tx1"/>
                </a:solidFill>
              </a:rPr>
              <a:t>Created by Tayo Alebiosu</a:t>
            </a:r>
          </a:p>
        </p:txBody>
      </p:sp>
    </p:spTree>
    <p:extLst>
      <p:ext uri="{BB962C8B-B14F-4D97-AF65-F5344CB8AC3E}">
        <p14:creationId xmlns:p14="http://schemas.microsoft.com/office/powerpoint/2010/main" val="3671824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048FC5-6215-4853-851D-CAD6DF3B09C2}"/>
              </a:ext>
            </a:extLst>
          </p:cNvPr>
          <p:cNvSpPr>
            <a:spLocks noGrp="1"/>
          </p:cNvSpPr>
          <p:nvPr>
            <p:ph idx="1"/>
          </p:nvPr>
        </p:nvSpPr>
        <p:spPr>
          <a:xfrm>
            <a:off x="209320" y="99153"/>
            <a:ext cx="6430020" cy="434474"/>
          </a:xfrm>
        </p:spPr>
        <p:txBody>
          <a:bodyPr>
            <a:normAutofit lnSpcReduction="10000"/>
          </a:bodyPr>
          <a:lstStyle/>
          <a:p>
            <a:pPr marL="0" indent="0">
              <a:buNone/>
            </a:pPr>
            <a:r>
              <a:rPr lang="en-GB" b="1" i="1" dirty="0">
                <a:effectLst>
                  <a:outerShdw blurRad="38100" dist="38100" dir="2700000" algn="tl">
                    <a:srgbClr val="000000">
                      <a:alpha val="43137"/>
                    </a:srgbClr>
                  </a:outerShdw>
                </a:effectLst>
              </a:rPr>
              <a:t>Partnership in public health strategy</a:t>
            </a:r>
          </a:p>
          <a:p>
            <a:pPr marL="0" indent="0">
              <a:buNone/>
            </a:pPr>
            <a:endParaRPr lang="en-GB" dirty="0">
              <a:solidFill>
                <a:schemeClr val="accent1"/>
              </a:solidFill>
            </a:endParaRPr>
          </a:p>
          <a:p>
            <a:pPr marL="0" indent="0">
              <a:buNone/>
            </a:pPr>
            <a:endParaRPr lang="en-GB" dirty="0">
              <a:solidFill>
                <a:schemeClr val="accent1"/>
              </a:solidFill>
            </a:endParaRPr>
          </a:p>
        </p:txBody>
      </p:sp>
      <p:sp>
        <p:nvSpPr>
          <p:cNvPr id="5" name="Oval 4">
            <a:extLst>
              <a:ext uri="{FF2B5EF4-FFF2-40B4-BE49-F238E27FC236}">
                <a16:creationId xmlns:a16="http://schemas.microsoft.com/office/drawing/2014/main" id="{FB812E46-6612-449C-ACCA-A1F2F9C7CD1F}"/>
              </a:ext>
            </a:extLst>
          </p:cNvPr>
          <p:cNvSpPr/>
          <p:nvPr/>
        </p:nvSpPr>
        <p:spPr>
          <a:xfrm>
            <a:off x="5016350" y="2726330"/>
            <a:ext cx="2361280" cy="1785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public make choices around their lives and health</a:t>
            </a:r>
          </a:p>
        </p:txBody>
      </p:sp>
      <p:sp>
        <p:nvSpPr>
          <p:cNvPr id="6" name="Rectangle 5">
            <a:extLst>
              <a:ext uri="{FF2B5EF4-FFF2-40B4-BE49-F238E27FC236}">
                <a16:creationId xmlns:a16="http://schemas.microsoft.com/office/drawing/2014/main" id="{3E477E56-33C5-4642-8DD6-249EEA796946}"/>
              </a:ext>
            </a:extLst>
          </p:cNvPr>
          <p:cNvSpPr/>
          <p:nvPr/>
        </p:nvSpPr>
        <p:spPr>
          <a:xfrm>
            <a:off x="5007170" y="622107"/>
            <a:ext cx="2561418" cy="194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Local government responsible for improving the health of people within their area</a:t>
            </a:r>
          </a:p>
        </p:txBody>
      </p:sp>
      <p:sp>
        <p:nvSpPr>
          <p:cNvPr id="7" name="Rectangle 6">
            <a:extLst>
              <a:ext uri="{FF2B5EF4-FFF2-40B4-BE49-F238E27FC236}">
                <a16:creationId xmlns:a16="http://schemas.microsoft.com/office/drawing/2014/main" id="{20CCED04-B77A-4592-AE9E-93FADB5B788E}"/>
              </a:ext>
            </a:extLst>
          </p:cNvPr>
          <p:cNvSpPr/>
          <p:nvPr/>
        </p:nvSpPr>
        <p:spPr>
          <a:xfrm>
            <a:off x="1902247" y="632437"/>
            <a:ext cx="2855202" cy="2093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National government is responsible for national strategy, legislation and policy on the public’s health and other decisions that influence the wider determinants of health</a:t>
            </a:r>
          </a:p>
        </p:txBody>
      </p:sp>
      <p:sp>
        <p:nvSpPr>
          <p:cNvPr id="8" name="Rectangle 7">
            <a:extLst>
              <a:ext uri="{FF2B5EF4-FFF2-40B4-BE49-F238E27FC236}">
                <a16:creationId xmlns:a16="http://schemas.microsoft.com/office/drawing/2014/main" id="{61382817-8B71-4DEF-B4CC-9392A0875E09}"/>
              </a:ext>
            </a:extLst>
          </p:cNvPr>
          <p:cNvSpPr/>
          <p:nvPr/>
        </p:nvSpPr>
        <p:spPr>
          <a:xfrm>
            <a:off x="1970181" y="2841664"/>
            <a:ext cx="2787268" cy="1807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PHE protects the country from threats to health, including outbreaks of infectious diseases, improves the public’s health and wellbeing.</a:t>
            </a:r>
          </a:p>
        </p:txBody>
      </p:sp>
      <p:sp>
        <p:nvSpPr>
          <p:cNvPr id="9" name="Rectangle 8">
            <a:extLst>
              <a:ext uri="{FF2B5EF4-FFF2-40B4-BE49-F238E27FC236}">
                <a16:creationId xmlns:a16="http://schemas.microsoft.com/office/drawing/2014/main" id="{7A848F40-45B4-4459-8032-543E77FB2F70}"/>
              </a:ext>
            </a:extLst>
          </p:cNvPr>
          <p:cNvSpPr/>
          <p:nvPr/>
        </p:nvSpPr>
        <p:spPr>
          <a:xfrm>
            <a:off x="2049137" y="4935557"/>
            <a:ext cx="2708312" cy="154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Global public health collaborating internationally to identify and address threats to health.</a:t>
            </a:r>
          </a:p>
        </p:txBody>
      </p:sp>
      <p:sp>
        <p:nvSpPr>
          <p:cNvPr id="10" name="Rectangle 9">
            <a:extLst>
              <a:ext uri="{FF2B5EF4-FFF2-40B4-BE49-F238E27FC236}">
                <a16:creationId xmlns:a16="http://schemas.microsoft.com/office/drawing/2014/main" id="{A33D911D-BD57-4E6C-82E6-CD59FFDA56CE}"/>
              </a:ext>
            </a:extLst>
          </p:cNvPr>
          <p:cNvSpPr/>
          <p:nvPr/>
        </p:nvSpPr>
        <p:spPr>
          <a:xfrm>
            <a:off x="5018183" y="4935557"/>
            <a:ext cx="2748709" cy="154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Scientific and academic community apply scientific knowledge, methods for the prevention of disease</a:t>
            </a:r>
          </a:p>
        </p:txBody>
      </p:sp>
      <p:sp>
        <p:nvSpPr>
          <p:cNvPr id="11" name="Rectangle 10">
            <a:extLst>
              <a:ext uri="{FF2B5EF4-FFF2-40B4-BE49-F238E27FC236}">
                <a16:creationId xmlns:a16="http://schemas.microsoft.com/office/drawing/2014/main" id="{8080B714-77F5-49E5-A269-00C4D063E8D9}"/>
              </a:ext>
            </a:extLst>
          </p:cNvPr>
          <p:cNvSpPr/>
          <p:nvPr/>
        </p:nvSpPr>
        <p:spPr>
          <a:xfrm>
            <a:off x="8025792" y="4649119"/>
            <a:ext cx="2350261"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Industry influences public health by providing people with employment, goods, services, and information</a:t>
            </a:r>
          </a:p>
        </p:txBody>
      </p:sp>
      <p:sp>
        <p:nvSpPr>
          <p:cNvPr id="12" name="Rectangle 11">
            <a:extLst>
              <a:ext uri="{FF2B5EF4-FFF2-40B4-BE49-F238E27FC236}">
                <a16:creationId xmlns:a16="http://schemas.microsoft.com/office/drawing/2014/main" id="{AAFE89AC-58B5-421E-BB76-24BBCA503B4E}"/>
              </a:ext>
            </a:extLst>
          </p:cNvPr>
          <p:cNvSpPr/>
          <p:nvPr/>
        </p:nvSpPr>
        <p:spPr>
          <a:xfrm>
            <a:off x="8025791" y="2627866"/>
            <a:ext cx="2350263" cy="194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Voluntary and community sector influence public health by providing people with voluntary opportunities</a:t>
            </a:r>
          </a:p>
        </p:txBody>
      </p:sp>
      <p:sp>
        <p:nvSpPr>
          <p:cNvPr id="13" name="Rectangle 12">
            <a:extLst>
              <a:ext uri="{FF2B5EF4-FFF2-40B4-BE49-F238E27FC236}">
                <a16:creationId xmlns:a16="http://schemas.microsoft.com/office/drawing/2014/main" id="{74983DF8-87AD-4159-9F7F-9AC622A20AF0}"/>
              </a:ext>
            </a:extLst>
          </p:cNvPr>
          <p:cNvSpPr/>
          <p:nvPr/>
        </p:nvSpPr>
        <p:spPr>
          <a:xfrm>
            <a:off x="7937654" y="677882"/>
            <a:ext cx="2438400" cy="1745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NHS responsible for supporting people to live more healthily and delivering health improvement interventions </a:t>
            </a:r>
          </a:p>
        </p:txBody>
      </p:sp>
      <p:cxnSp>
        <p:nvCxnSpPr>
          <p:cNvPr id="15" name="Straight Arrow Connector 14">
            <a:extLst>
              <a:ext uri="{FF2B5EF4-FFF2-40B4-BE49-F238E27FC236}">
                <a16:creationId xmlns:a16="http://schemas.microsoft.com/office/drawing/2014/main" id="{CEADEBBD-9547-47EB-8452-B098D964CF24}"/>
              </a:ext>
            </a:extLst>
          </p:cNvPr>
          <p:cNvCxnSpPr>
            <a:cxnSpLocks/>
            <a:stCxn id="6" idx="2"/>
          </p:cNvCxnSpPr>
          <p:nvPr/>
        </p:nvCxnSpPr>
        <p:spPr>
          <a:xfrm>
            <a:off x="6287879" y="2572093"/>
            <a:ext cx="5506" cy="8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092724B-BA55-4264-8B2A-E33A0B3AE9BE}"/>
              </a:ext>
            </a:extLst>
          </p:cNvPr>
          <p:cNvCxnSpPr/>
          <p:nvPr/>
        </p:nvCxnSpPr>
        <p:spPr>
          <a:xfrm>
            <a:off x="4757449" y="2726330"/>
            <a:ext cx="596749" cy="204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AD82449-94EE-48E7-A853-0C19A00EC079}"/>
              </a:ext>
            </a:extLst>
          </p:cNvPr>
          <p:cNvCxnSpPr>
            <a:cxnSpLocks/>
            <a:stCxn id="8" idx="3"/>
          </p:cNvCxnSpPr>
          <p:nvPr/>
        </p:nvCxnSpPr>
        <p:spPr>
          <a:xfrm>
            <a:off x="4757449" y="3745392"/>
            <a:ext cx="260733" cy="33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2FFCF30-F347-465F-8455-F48EE78D99AF}"/>
              </a:ext>
            </a:extLst>
          </p:cNvPr>
          <p:cNvCxnSpPr/>
          <p:nvPr/>
        </p:nvCxnSpPr>
        <p:spPr>
          <a:xfrm flipV="1">
            <a:off x="4757449" y="4472159"/>
            <a:ext cx="519631" cy="463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232730-BCB5-49A6-8DCD-5AB077DE7A77}"/>
              </a:ext>
            </a:extLst>
          </p:cNvPr>
          <p:cNvCxnSpPr/>
          <p:nvPr/>
        </p:nvCxnSpPr>
        <p:spPr>
          <a:xfrm>
            <a:off x="8448103" y="309574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2CD64BF-D172-4DC0-8D1C-B7CB85AEEA41}"/>
              </a:ext>
            </a:extLst>
          </p:cNvPr>
          <p:cNvCxnSpPr>
            <a:cxnSpLocks/>
            <a:stCxn id="12" idx="1"/>
          </p:cNvCxnSpPr>
          <p:nvPr/>
        </p:nvCxnSpPr>
        <p:spPr>
          <a:xfrm flipH="1" flipV="1">
            <a:off x="7282151" y="3572219"/>
            <a:ext cx="743640" cy="30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76B0B92-5FC5-4777-9B34-A5FBCEDAA71E}"/>
              </a:ext>
            </a:extLst>
          </p:cNvPr>
          <p:cNvCxnSpPr/>
          <p:nvPr/>
        </p:nvCxnSpPr>
        <p:spPr>
          <a:xfrm flipH="1">
            <a:off x="7116896" y="2423709"/>
            <a:ext cx="820758" cy="506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61A2259-488D-4C8A-91BD-7AE07001EB51}"/>
              </a:ext>
            </a:extLst>
          </p:cNvPr>
          <p:cNvCxnSpPr/>
          <p:nvPr/>
        </p:nvCxnSpPr>
        <p:spPr>
          <a:xfrm flipH="1" flipV="1">
            <a:off x="7258280" y="4175393"/>
            <a:ext cx="951120" cy="500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2372FBB-535A-4FC3-9881-2384C58A529E}"/>
              </a:ext>
            </a:extLst>
          </p:cNvPr>
          <p:cNvCxnSpPr>
            <a:stCxn id="10" idx="0"/>
          </p:cNvCxnSpPr>
          <p:nvPr/>
        </p:nvCxnSpPr>
        <p:spPr>
          <a:xfrm flipH="1" flipV="1">
            <a:off x="6392537" y="4703858"/>
            <a:ext cx="1" cy="231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72AA06C7-3616-45E8-BD6F-9493FE7D3DEC}"/>
              </a:ext>
            </a:extLst>
          </p:cNvPr>
          <p:cNvSpPr>
            <a:spLocks noGrp="1"/>
          </p:cNvSpPr>
          <p:nvPr>
            <p:ph type="ftr" sz="quarter" idx="11"/>
          </p:nvPr>
        </p:nvSpPr>
        <p:spPr>
          <a:xfrm rot="16200000">
            <a:off x="8905303" y="3222414"/>
            <a:ext cx="4114800" cy="365125"/>
          </a:xfrm>
        </p:spPr>
        <p:txBody>
          <a:bodyPr/>
          <a:lstStyle/>
          <a:p>
            <a:r>
              <a:rPr lang="en-GB" dirty="0">
                <a:solidFill>
                  <a:schemeClr val="tx1"/>
                </a:solidFill>
              </a:rPr>
              <a:t>Created by Tayo Alebiosu</a:t>
            </a:r>
          </a:p>
        </p:txBody>
      </p:sp>
    </p:spTree>
    <p:extLst>
      <p:ext uri="{BB962C8B-B14F-4D97-AF65-F5344CB8AC3E}">
        <p14:creationId xmlns:p14="http://schemas.microsoft.com/office/powerpoint/2010/main" val="1342934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Image result for Department of Health UK image">
            <a:extLst>
              <a:ext uri="{FF2B5EF4-FFF2-40B4-BE49-F238E27FC236}">
                <a16:creationId xmlns:a16="http://schemas.microsoft.com/office/drawing/2014/main" id="{F6619820-B2E4-4B3C-8659-44DD3B867FC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9860" r="1" b="17586"/>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1075236-1B7A-49C9-852C-28B07960C60B}"/>
              </a:ext>
            </a:extLst>
          </p:cNvPr>
          <p:cNvSpPr>
            <a:spLocks noGrp="1"/>
          </p:cNvSpPr>
          <p:nvPr>
            <p:ph type="title"/>
          </p:nvPr>
        </p:nvSpPr>
        <p:spPr>
          <a:xfrm>
            <a:off x="643467" y="0"/>
            <a:ext cx="8894428" cy="1101945"/>
          </a:xfrm>
        </p:spPr>
        <p:txBody>
          <a:bodyPr>
            <a:normAutofit fontScale="90000"/>
          </a:bodyPr>
          <a:lstStyle/>
          <a:p>
            <a:pPr algn="ctr"/>
            <a:r>
              <a:rPr lang="en-GB" sz="4000" b="1" i="1" dirty="0">
                <a:solidFill>
                  <a:srgbClr val="0070C0"/>
                </a:solidFill>
                <a:effectLst>
                  <a:outerShdw blurRad="38100" dist="38100" dir="2700000" algn="tl">
                    <a:srgbClr val="000000">
                      <a:alpha val="43137"/>
                    </a:srgbClr>
                  </a:outerShdw>
                </a:effectLst>
              </a:rPr>
              <a:t>Department of Health England</a:t>
            </a:r>
            <a:br>
              <a:rPr lang="en-GB" sz="3600" dirty="0"/>
            </a:br>
            <a:endParaRPr lang="en-GB" sz="3600" dirty="0"/>
          </a:p>
        </p:txBody>
      </p:sp>
      <p:sp>
        <p:nvSpPr>
          <p:cNvPr id="3" name="Content Placeholder 2">
            <a:extLst>
              <a:ext uri="{FF2B5EF4-FFF2-40B4-BE49-F238E27FC236}">
                <a16:creationId xmlns:a16="http://schemas.microsoft.com/office/drawing/2014/main" id="{6BBD0F16-2292-45AC-B209-F772B01D44B2}"/>
              </a:ext>
            </a:extLst>
          </p:cNvPr>
          <p:cNvSpPr>
            <a:spLocks noGrp="1"/>
          </p:cNvSpPr>
          <p:nvPr>
            <p:ph idx="1"/>
          </p:nvPr>
        </p:nvSpPr>
        <p:spPr>
          <a:xfrm>
            <a:off x="119270" y="1101945"/>
            <a:ext cx="11813758" cy="5075018"/>
          </a:xfrm>
        </p:spPr>
        <p:txBody>
          <a:bodyPr>
            <a:normAutofit/>
          </a:bodyPr>
          <a:lstStyle/>
          <a:p>
            <a:endParaRPr lang="en-GB" dirty="0">
              <a:latin typeface="Tw Cen MT" panose="020B0602020104020603" pitchFamily="34" charset="0"/>
            </a:endParaRPr>
          </a:p>
          <a:p>
            <a:r>
              <a:rPr lang="en-GB" dirty="0">
                <a:latin typeface="Tw Cen MT" panose="020B0602020104020603" pitchFamily="34" charset="0"/>
              </a:rPr>
              <a:t>The </a:t>
            </a:r>
            <a:r>
              <a:rPr lang="en-GB" b="1" dirty="0">
                <a:highlight>
                  <a:srgbClr val="FFFF00"/>
                </a:highlight>
                <a:latin typeface="Tw Cen MT" panose="020B0602020104020603" pitchFamily="34" charset="0"/>
              </a:rPr>
              <a:t>Department of Health</a:t>
            </a:r>
            <a:r>
              <a:rPr lang="en-GB" dirty="0">
                <a:highlight>
                  <a:srgbClr val="FFFF00"/>
                </a:highlight>
                <a:latin typeface="Tw Cen MT" panose="020B0602020104020603" pitchFamily="34" charset="0"/>
              </a:rPr>
              <a:t> </a:t>
            </a:r>
            <a:r>
              <a:rPr lang="en-GB" dirty="0">
                <a:latin typeface="Tw Cen MT" panose="020B0602020104020603" pitchFamily="34" charset="0"/>
              </a:rPr>
              <a:t>(DOH) is the country's principal </a:t>
            </a:r>
            <a:r>
              <a:rPr lang="en-GB" b="1" dirty="0">
                <a:latin typeface="Tw Cen MT" panose="020B0602020104020603" pitchFamily="34" charset="0"/>
              </a:rPr>
              <a:t>health</a:t>
            </a:r>
            <a:r>
              <a:rPr lang="en-GB" dirty="0">
                <a:latin typeface="Tw Cen MT" panose="020B0602020104020603" pitchFamily="34" charset="0"/>
              </a:rPr>
              <a:t> agency. It is responsible for ensuring access to basic public </a:t>
            </a:r>
            <a:r>
              <a:rPr lang="en-GB" b="1" dirty="0">
                <a:latin typeface="Tw Cen MT" panose="020B0602020104020603" pitchFamily="34" charset="0"/>
              </a:rPr>
              <a:t>health</a:t>
            </a:r>
            <a:r>
              <a:rPr lang="en-GB" dirty="0">
                <a:latin typeface="Tw Cen MT" panose="020B0602020104020603" pitchFamily="34" charset="0"/>
              </a:rPr>
              <a:t> services through the provision of quality healthcare and the regulation of providers of </a:t>
            </a:r>
            <a:r>
              <a:rPr lang="en-GB" b="1" dirty="0">
                <a:latin typeface="Tw Cen MT" panose="020B0602020104020603" pitchFamily="34" charset="0"/>
              </a:rPr>
              <a:t>health</a:t>
            </a:r>
            <a:r>
              <a:rPr lang="en-GB" dirty="0">
                <a:latin typeface="Tw Cen MT" panose="020B0602020104020603" pitchFamily="34" charset="0"/>
              </a:rPr>
              <a:t> goods and services.</a:t>
            </a:r>
          </a:p>
          <a:p>
            <a:pPr marL="0" indent="0">
              <a:buNone/>
            </a:pPr>
            <a:r>
              <a:rPr lang="en-GB" dirty="0">
                <a:latin typeface="Tw Cen MT" panose="020B0602020104020603" pitchFamily="34" charset="0"/>
              </a:rPr>
              <a:t>What are the three roles of Department of Health?</a:t>
            </a:r>
          </a:p>
          <a:p>
            <a:r>
              <a:rPr lang="en-GB" dirty="0">
                <a:latin typeface="Tw Cen MT" panose="020B0602020104020603" pitchFamily="34" charset="0"/>
              </a:rPr>
              <a:t>The mission of the National </a:t>
            </a:r>
            <a:r>
              <a:rPr lang="en-GB" b="1" dirty="0">
                <a:highlight>
                  <a:srgbClr val="FFFF00"/>
                </a:highlight>
                <a:latin typeface="Tw Cen MT" panose="020B0602020104020603" pitchFamily="34" charset="0"/>
              </a:rPr>
              <a:t>Department of Health</a:t>
            </a:r>
            <a:r>
              <a:rPr lang="en-GB" dirty="0">
                <a:highlight>
                  <a:srgbClr val="FFFF00"/>
                </a:highlight>
                <a:latin typeface="Tw Cen MT" panose="020B0602020104020603" pitchFamily="34" charset="0"/>
              </a:rPr>
              <a:t> </a:t>
            </a:r>
            <a:r>
              <a:rPr lang="en-GB" dirty="0">
                <a:latin typeface="Tw Cen MT" panose="020B0602020104020603" pitchFamily="34" charset="0"/>
              </a:rPr>
              <a:t>is to improve </a:t>
            </a:r>
            <a:r>
              <a:rPr lang="en-GB" b="1" dirty="0">
                <a:latin typeface="Tw Cen MT" panose="020B0602020104020603" pitchFamily="34" charset="0"/>
              </a:rPr>
              <a:t>health</a:t>
            </a:r>
            <a:r>
              <a:rPr lang="en-GB" dirty="0">
                <a:latin typeface="Tw Cen MT" panose="020B0602020104020603" pitchFamily="34" charset="0"/>
              </a:rPr>
              <a:t> status through the prevention of illness, disease and the promotion of healthy lifestyles, and to consistently improve the </a:t>
            </a:r>
            <a:r>
              <a:rPr lang="en-GB" b="1" dirty="0">
                <a:latin typeface="Tw Cen MT" panose="020B0602020104020603" pitchFamily="34" charset="0"/>
              </a:rPr>
              <a:t>health</a:t>
            </a:r>
            <a:r>
              <a:rPr lang="en-GB" dirty="0">
                <a:latin typeface="Tw Cen MT" panose="020B0602020104020603" pitchFamily="34" charset="0"/>
              </a:rPr>
              <a:t> care delivery system by focusing on access, equity, efficiency, quality and sustainability.</a:t>
            </a:r>
          </a:p>
          <a:p>
            <a:endParaRPr lang="en-GB" sz="2000" dirty="0"/>
          </a:p>
        </p:txBody>
      </p:sp>
      <p:sp>
        <p:nvSpPr>
          <p:cNvPr id="73" name="Rectangle 7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344DCF0-B456-4DE4-84CD-8BC85D20C75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38354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EA58-58C6-43E2-BE15-B8315019CF8D}"/>
              </a:ext>
            </a:extLst>
          </p:cNvPr>
          <p:cNvSpPr>
            <a:spLocks noGrp="1"/>
          </p:cNvSpPr>
          <p:nvPr>
            <p:ph type="title"/>
          </p:nvPr>
        </p:nvSpPr>
        <p:spPr/>
        <p:txBody>
          <a:bodyPr/>
          <a:lstStyle/>
          <a:p>
            <a:r>
              <a:rPr lang="en-GB" b="1" i="1" dirty="0">
                <a:solidFill>
                  <a:srgbClr val="0070C0"/>
                </a:solidFill>
                <a:effectLst>
                  <a:outerShdw blurRad="38100" dist="38100" dir="2700000" algn="tl">
                    <a:srgbClr val="000000">
                      <a:alpha val="43137"/>
                    </a:srgbClr>
                  </a:outerShdw>
                </a:effectLst>
              </a:rPr>
              <a:t>Glossary of different health care Perspectives </a:t>
            </a:r>
          </a:p>
        </p:txBody>
      </p:sp>
      <p:sp>
        <p:nvSpPr>
          <p:cNvPr id="3" name="Content Placeholder 2">
            <a:extLst>
              <a:ext uri="{FF2B5EF4-FFF2-40B4-BE49-F238E27FC236}">
                <a16:creationId xmlns:a16="http://schemas.microsoft.com/office/drawing/2014/main" id="{FDD3A132-25C0-444E-9088-FF8AD626E906}"/>
              </a:ext>
            </a:extLst>
          </p:cNvPr>
          <p:cNvSpPr>
            <a:spLocks noGrp="1"/>
          </p:cNvSpPr>
          <p:nvPr>
            <p:ph sz="half" idx="1"/>
          </p:nvPr>
        </p:nvSpPr>
        <p:spPr/>
        <p:txBody>
          <a:bodyPr>
            <a:noAutofit/>
          </a:bodyPr>
          <a:lstStyle/>
          <a:p>
            <a:r>
              <a:rPr lang="en-GB" sz="2200" dirty="0">
                <a:latin typeface="Tw Cen MT" panose="020B0602020104020603" pitchFamily="34" charset="0"/>
              </a:rPr>
              <a:t>BMA: British Medical Association</a:t>
            </a:r>
          </a:p>
          <a:p>
            <a:r>
              <a:rPr lang="en-GB" sz="2200" dirty="0">
                <a:latin typeface="Tw Cen MT" panose="020B0602020104020603" pitchFamily="34" charset="0"/>
              </a:rPr>
              <a:t>CCG: Clinical Commissioning Groups</a:t>
            </a:r>
          </a:p>
          <a:p>
            <a:r>
              <a:rPr lang="en-GB" sz="2200" dirty="0">
                <a:latin typeface="Tw Cen MT" panose="020B0602020104020603" pitchFamily="34" charset="0"/>
              </a:rPr>
              <a:t>DCN: District Councils Network</a:t>
            </a:r>
          </a:p>
          <a:p>
            <a:r>
              <a:rPr lang="en-GB" sz="2200" dirty="0">
                <a:latin typeface="Tw Cen MT" panose="020B0602020104020603" pitchFamily="34" charset="0"/>
              </a:rPr>
              <a:t>DPH: Director of Public Health</a:t>
            </a:r>
          </a:p>
          <a:p>
            <a:r>
              <a:rPr lang="en-GB" sz="2200" dirty="0">
                <a:latin typeface="Tw Cen MT" panose="020B0602020104020603" pitchFamily="34" charset="0"/>
              </a:rPr>
              <a:t>GP: General Practitioner</a:t>
            </a:r>
          </a:p>
          <a:p>
            <a:r>
              <a:rPr lang="en-GB" sz="2200" dirty="0">
                <a:latin typeface="Tw Cen MT" panose="020B0602020104020603" pitchFamily="34" charset="0"/>
              </a:rPr>
              <a:t>HWB(s): Health and Wellbeing Board(s)</a:t>
            </a:r>
          </a:p>
          <a:p>
            <a:r>
              <a:rPr lang="en-GB" sz="2200" dirty="0">
                <a:latin typeface="Tw Cen MT" panose="020B0602020104020603" pitchFamily="34" charset="0"/>
              </a:rPr>
              <a:t>JSNA: Joint Strategic Needs Assessment</a:t>
            </a:r>
          </a:p>
          <a:p>
            <a:r>
              <a:rPr lang="en-GB" sz="2200" dirty="0">
                <a:latin typeface="Tw Cen MT" panose="020B0602020104020603" pitchFamily="34" charset="0"/>
              </a:rPr>
              <a:t>JHWS: Joint Health and Wellbeing Strategy </a:t>
            </a:r>
          </a:p>
          <a:p>
            <a:r>
              <a:rPr lang="en-GB" sz="2000" dirty="0">
                <a:latin typeface="Tw Cen MT" panose="020B0602020104020603" pitchFamily="34" charset="0"/>
              </a:rPr>
              <a:t>RCN: Royal College of Nursing</a:t>
            </a:r>
          </a:p>
          <a:p>
            <a:endParaRPr lang="en-GB" sz="2200" dirty="0">
              <a:latin typeface="Tw Cen MT" panose="020B0602020104020603" pitchFamily="34" charset="0"/>
            </a:endParaRPr>
          </a:p>
        </p:txBody>
      </p:sp>
      <p:sp>
        <p:nvSpPr>
          <p:cNvPr id="4" name="Content Placeholder 3">
            <a:extLst>
              <a:ext uri="{FF2B5EF4-FFF2-40B4-BE49-F238E27FC236}">
                <a16:creationId xmlns:a16="http://schemas.microsoft.com/office/drawing/2014/main" id="{F331D760-165D-4D9F-A126-50C7ADB09CEC}"/>
              </a:ext>
            </a:extLst>
          </p:cNvPr>
          <p:cNvSpPr>
            <a:spLocks noGrp="1"/>
          </p:cNvSpPr>
          <p:nvPr>
            <p:ph sz="half" idx="2"/>
          </p:nvPr>
        </p:nvSpPr>
        <p:spPr>
          <a:xfrm>
            <a:off x="6172200" y="1825625"/>
            <a:ext cx="5181600" cy="4667250"/>
          </a:xfrm>
        </p:spPr>
        <p:txBody>
          <a:bodyPr>
            <a:noAutofit/>
          </a:bodyPr>
          <a:lstStyle/>
          <a:p>
            <a:r>
              <a:rPr lang="en-GB" sz="2400" dirty="0">
                <a:latin typeface="Tw Cen MT" panose="020B0602020104020603" pitchFamily="34" charset="0"/>
              </a:rPr>
              <a:t>LSHTM: London School of Hygiene and Tropical Medicine</a:t>
            </a:r>
          </a:p>
          <a:p>
            <a:r>
              <a:rPr lang="en-GB" sz="2400" dirty="0">
                <a:latin typeface="Tw Cen MT" panose="020B0602020104020603" pitchFamily="34" charset="0"/>
              </a:rPr>
              <a:t>NHSE: NHS England</a:t>
            </a:r>
          </a:p>
          <a:p>
            <a:r>
              <a:rPr lang="en-GB" sz="2400" dirty="0">
                <a:latin typeface="Tw Cen MT" panose="020B0602020104020603" pitchFamily="34" charset="0"/>
              </a:rPr>
              <a:t>PCT: Primary Care Trust</a:t>
            </a:r>
          </a:p>
          <a:p>
            <a:r>
              <a:rPr lang="en-GB" sz="2400" dirty="0">
                <a:latin typeface="Tw Cen MT" panose="020B0602020104020603" pitchFamily="34" charset="0"/>
              </a:rPr>
              <a:t>PHE: Public Health England</a:t>
            </a:r>
          </a:p>
          <a:p>
            <a:r>
              <a:rPr lang="en-GB" sz="2400" dirty="0">
                <a:latin typeface="Tw Cen MT" panose="020B0602020104020603" pitchFamily="34" charset="0"/>
              </a:rPr>
              <a:t>PHOF: Public Health Outcomes Framework</a:t>
            </a:r>
          </a:p>
          <a:p>
            <a:r>
              <a:rPr lang="en-GB" sz="2400" dirty="0" err="1">
                <a:latin typeface="Tw Cen MT" panose="020B0602020104020603" pitchFamily="34" charset="0"/>
              </a:rPr>
              <a:t>PRUComm</a:t>
            </a:r>
            <a:r>
              <a:rPr lang="en-GB" sz="2400" dirty="0">
                <a:latin typeface="Tw Cen MT" panose="020B0602020104020603" pitchFamily="34" charset="0"/>
              </a:rPr>
              <a:t>: Policy Research Unit in Commissioning and the Health Care System</a:t>
            </a:r>
          </a:p>
          <a:p>
            <a:r>
              <a:rPr lang="en-GB" sz="2400" dirty="0">
                <a:latin typeface="Tw Cen MT" panose="020B0602020104020603" pitchFamily="34" charset="0"/>
              </a:rPr>
              <a:t>UKFPH: UK Faculty of Public Health</a:t>
            </a:r>
          </a:p>
        </p:txBody>
      </p:sp>
      <p:sp>
        <p:nvSpPr>
          <p:cNvPr id="5" name="Footer Placeholder 4">
            <a:extLst>
              <a:ext uri="{FF2B5EF4-FFF2-40B4-BE49-F238E27FC236}">
                <a16:creationId xmlns:a16="http://schemas.microsoft.com/office/drawing/2014/main" id="{F7693830-D6A5-4410-8C64-3CEBF198323A}"/>
              </a:ext>
            </a:extLst>
          </p:cNvPr>
          <p:cNvSpPr>
            <a:spLocks noGrp="1"/>
          </p:cNvSpPr>
          <p:nvPr>
            <p:ph type="ftr" sz="quarter" idx="11"/>
          </p:nvPr>
        </p:nvSpPr>
        <p:spPr>
          <a:xfrm>
            <a:off x="3203713" y="6492875"/>
            <a:ext cx="4114800" cy="365125"/>
          </a:xfrm>
        </p:spPr>
        <p:txBody>
          <a:bodyPr/>
          <a:lstStyle/>
          <a:p>
            <a:r>
              <a:rPr lang="en-GB" dirty="0"/>
              <a:t>Created by Tayo Alebiosu</a:t>
            </a:r>
          </a:p>
        </p:txBody>
      </p:sp>
    </p:spTree>
    <p:extLst>
      <p:ext uri="{BB962C8B-B14F-4D97-AF65-F5344CB8AC3E}">
        <p14:creationId xmlns:p14="http://schemas.microsoft.com/office/powerpoint/2010/main" val="1971819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10FF339-3B74-4679-AD10-94308C053011}"/>
              </a:ext>
            </a:extLst>
          </p:cNvPr>
          <p:cNvSpPr>
            <a:spLocks noGrp="1"/>
          </p:cNvSpPr>
          <p:nvPr>
            <p:ph type="title"/>
          </p:nvPr>
        </p:nvSpPr>
        <p:spPr>
          <a:xfrm>
            <a:off x="424070" y="365125"/>
            <a:ext cx="6229807" cy="1325563"/>
          </a:xfrm>
        </p:spPr>
        <p:txBody>
          <a:bodyPr>
            <a:normAutofit/>
          </a:bodyPr>
          <a:lstStyle/>
          <a:p>
            <a:pPr algn="ctr"/>
            <a:r>
              <a:rPr lang="en-GB" b="1" i="1" dirty="0">
                <a:solidFill>
                  <a:srgbClr val="0070C0"/>
                </a:solidFill>
                <a:effectLst>
                  <a:outerShdw blurRad="38100" dist="38100" dir="2700000" algn="tl">
                    <a:srgbClr val="000000">
                      <a:alpha val="43137"/>
                    </a:srgbClr>
                  </a:outerShdw>
                </a:effectLst>
              </a:rPr>
              <a:t>LO3-Actvity Class Discussion</a:t>
            </a:r>
          </a:p>
        </p:txBody>
      </p:sp>
      <p:sp>
        <p:nvSpPr>
          <p:cNvPr id="18" name="Freeform: Shape 17">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1EDFC3B-7B4E-4521-BAB9-AD53FE72C135}"/>
              </a:ext>
            </a:extLst>
          </p:cNvPr>
          <p:cNvSpPr>
            <a:spLocks noGrp="1"/>
          </p:cNvSpPr>
          <p:nvPr>
            <p:ph idx="1"/>
          </p:nvPr>
        </p:nvSpPr>
        <p:spPr>
          <a:xfrm>
            <a:off x="53254" y="1825624"/>
            <a:ext cx="6600623" cy="4842461"/>
          </a:xfrm>
        </p:spPr>
        <p:txBody>
          <a:bodyPr>
            <a:normAutofit/>
          </a:bodyPr>
          <a:lstStyle/>
          <a:p>
            <a:pPr marL="0" indent="0">
              <a:buNone/>
            </a:pPr>
            <a:r>
              <a:rPr lang="en-GB" sz="2400" b="1" dirty="0">
                <a:latin typeface="Tw Cen MT" panose="020B0602020104020603" pitchFamily="34" charset="0"/>
              </a:rPr>
              <a:t>Video activity </a:t>
            </a:r>
            <a:r>
              <a:rPr lang="en-GB" sz="2400" dirty="0">
                <a:latin typeface="Tw Cen MT" panose="020B0602020104020603" pitchFamily="34" charset="0"/>
              </a:rPr>
              <a:t>(20 minutes) </a:t>
            </a:r>
          </a:p>
          <a:p>
            <a:pPr marL="0" indent="0">
              <a:buNone/>
            </a:pPr>
            <a:r>
              <a:rPr lang="en-US" sz="2400" dirty="0">
                <a:latin typeface="Tw Cen MT" panose="020B0602020104020603" pitchFamily="34" charset="0"/>
              </a:rPr>
              <a:t>Identify the local contextual Perspectives of Health care delivery.</a:t>
            </a:r>
          </a:p>
          <a:p>
            <a:pPr marL="0" indent="0">
              <a:buNone/>
            </a:pPr>
            <a:endParaRPr lang="en-GB" sz="2400" dirty="0">
              <a:latin typeface="Tw Cen MT" panose="020B0602020104020603" pitchFamily="34" charset="0"/>
            </a:endParaRPr>
          </a:p>
          <a:p>
            <a:r>
              <a:rPr lang="en-GB" sz="2400" dirty="0">
                <a:latin typeface="Tw Cen MT" panose="020B0602020104020603" pitchFamily="34" charset="0"/>
                <a:hlinkClick r:id="rId2"/>
              </a:rPr>
              <a:t>https://youtu.be/7VsGoUWsfuI</a:t>
            </a:r>
            <a:endParaRPr lang="en-GB" sz="2400" dirty="0">
              <a:latin typeface="Tw Cen MT" panose="020B0602020104020603" pitchFamily="34" charset="0"/>
            </a:endParaRPr>
          </a:p>
          <a:p>
            <a:pPr marL="0" indent="0">
              <a:buNone/>
            </a:pPr>
            <a:r>
              <a:rPr lang="en-GB" sz="2400" dirty="0">
                <a:latin typeface="Tw Cen MT" panose="020B0602020104020603" pitchFamily="34" charset="0"/>
              </a:rPr>
              <a:t>Working in pairs/ small group, with extracts from the video clips</a:t>
            </a:r>
            <a:endParaRPr lang="en-US" sz="2400" dirty="0">
              <a:latin typeface="Tw Cen MT" panose="020B0602020104020603" pitchFamily="34" charset="0"/>
            </a:endParaRPr>
          </a:p>
          <a:p>
            <a:pPr marL="0" indent="0">
              <a:buNone/>
            </a:pPr>
            <a:r>
              <a:rPr lang="en-GB" sz="2400" dirty="0">
                <a:latin typeface="Tw Cen MT" panose="020B0602020104020603" pitchFamily="34" charset="0"/>
              </a:rPr>
              <a:t>from the above video link,</a:t>
            </a:r>
          </a:p>
          <a:p>
            <a:r>
              <a:rPr lang="en-GB" sz="2400" dirty="0">
                <a:latin typeface="Tw Cen MT" panose="020B0602020104020603" pitchFamily="34" charset="0"/>
              </a:rPr>
              <a:t>Identify ways to support local health improvement activities</a:t>
            </a:r>
          </a:p>
          <a:p>
            <a:r>
              <a:rPr lang="en-GB" sz="2400" dirty="0">
                <a:latin typeface="Tw Cen MT" panose="020B0602020104020603" pitchFamily="34" charset="0"/>
              </a:rPr>
              <a:t>Feedback to the class</a:t>
            </a:r>
          </a:p>
          <a:p>
            <a:pPr marL="0" indent="0">
              <a:buNone/>
            </a:pPr>
            <a:endParaRPr lang="en-GB" sz="2200" dirty="0">
              <a:latin typeface="Tw Cen MT" panose="020B0602020104020603" pitchFamily="34" charset="0"/>
            </a:endParaRPr>
          </a:p>
          <a:p>
            <a:pPr marL="0" indent="0">
              <a:buNone/>
            </a:pPr>
            <a:endParaRPr lang="en-GB" sz="2200" dirty="0"/>
          </a:p>
        </p:txBody>
      </p:sp>
      <p:sp>
        <p:nvSpPr>
          <p:cNvPr id="25" name="Oval 19">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Local  Health image">
            <a:extLst>
              <a:ext uri="{FF2B5EF4-FFF2-40B4-BE49-F238E27FC236}">
                <a16:creationId xmlns:a16="http://schemas.microsoft.com/office/drawing/2014/main" id="{CA9DF975-62F8-460B-831C-567CE3B197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03316" y="1216485"/>
            <a:ext cx="4164920" cy="430271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27" name="Freeform: Shape 2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Rectangle 3">
            <a:extLst>
              <a:ext uri="{FF2B5EF4-FFF2-40B4-BE49-F238E27FC236}">
                <a16:creationId xmlns:a16="http://schemas.microsoft.com/office/drawing/2014/main" id="{96076394-2751-4234-8F60-C67CC78CA2C9}"/>
              </a:ext>
            </a:extLst>
          </p:cNvPr>
          <p:cNvSpPr/>
          <p:nvPr/>
        </p:nvSpPr>
        <p:spPr>
          <a:xfrm>
            <a:off x="3166736" y="3244334"/>
            <a:ext cx="242374" cy="369332"/>
          </a:xfrm>
          <a:prstGeom prst="rect">
            <a:avLst/>
          </a:prstGeom>
        </p:spPr>
        <p:txBody>
          <a:bodyPr wrap="none">
            <a:spAutoFit/>
          </a:bodyPr>
          <a:lstStyle/>
          <a:p>
            <a:pPr>
              <a:spcAft>
                <a:spcPts val="600"/>
              </a:spcAft>
            </a:pPr>
            <a:r>
              <a:rPr lang="en-GB" dirty="0"/>
              <a:t>.</a:t>
            </a:r>
            <a:endParaRPr lang="en-GB"/>
          </a:p>
        </p:txBody>
      </p:sp>
      <p:sp>
        <p:nvSpPr>
          <p:cNvPr id="6" name="Footer Placeholder 5">
            <a:extLst>
              <a:ext uri="{FF2B5EF4-FFF2-40B4-BE49-F238E27FC236}">
                <a16:creationId xmlns:a16="http://schemas.microsoft.com/office/drawing/2014/main" id="{BECEBC18-5F5A-4F21-99FC-42A46918EC0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34949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7D291-F25A-437F-BF6E-EE540CD8181A}"/>
              </a:ext>
            </a:extLst>
          </p:cNvPr>
          <p:cNvSpPr>
            <a:spLocks noGrp="1"/>
          </p:cNvSpPr>
          <p:nvPr>
            <p:ph type="title"/>
          </p:nvPr>
        </p:nvSpPr>
        <p:spPr>
          <a:xfrm>
            <a:off x="838200" y="365125"/>
            <a:ext cx="10515600" cy="1325563"/>
          </a:xfrm>
        </p:spPr>
        <p:txBody>
          <a:bodyPr>
            <a:normAutofit/>
          </a:bodyPr>
          <a:lstStyle/>
          <a:p>
            <a:pPr algn="ctr"/>
            <a:r>
              <a:rPr lang="en-US" sz="4200" b="1" i="1" dirty="0">
                <a:solidFill>
                  <a:srgbClr val="0070C0"/>
                </a:solidFill>
                <a:effectLst>
                  <a:outerShdw blurRad="38100" dist="38100" dir="2700000" algn="tl">
                    <a:srgbClr val="000000">
                      <a:alpha val="43137"/>
                    </a:srgbClr>
                  </a:outerShdw>
                </a:effectLst>
                <a:latin typeface="Candara" panose="020E0502030303020204" pitchFamily="34" charset="0"/>
              </a:rPr>
              <a:t>The major stakeholders in the healthcare system </a:t>
            </a:r>
            <a:endParaRPr lang="en-GB" sz="4200" b="1" i="1" dirty="0">
              <a:solidFill>
                <a:srgbClr val="0070C0"/>
              </a:solidFill>
              <a:effectLst>
                <a:outerShdw blurRad="38100" dist="38100" dir="2700000" algn="tl">
                  <a:srgbClr val="000000">
                    <a:alpha val="43137"/>
                  </a:srgbClr>
                </a:outerShdw>
              </a:effectLst>
              <a:latin typeface="Candara" panose="020E0502030303020204" pitchFamily="34" charset="0"/>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113EFE-26A0-41A9-9978-268652BFE96D}"/>
              </a:ext>
            </a:extLst>
          </p:cNvPr>
          <p:cNvSpPr>
            <a:spLocks noGrp="1"/>
          </p:cNvSpPr>
          <p:nvPr>
            <p:ph idx="1"/>
          </p:nvPr>
        </p:nvSpPr>
        <p:spPr>
          <a:xfrm>
            <a:off x="318052" y="1929383"/>
            <a:ext cx="11569148" cy="4792091"/>
          </a:xfrm>
        </p:spPr>
        <p:txBody>
          <a:bodyPr>
            <a:normAutofit/>
          </a:bodyPr>
          <a:lstStyle/>
          <a:p>
            <a:r>
              <a:rPr lang="en-US" sz="2400" dirty="0">
                <a:latin typeface="Tw Cen MT" panose="020B0602020104020603" pitchFamily="34" charset="0"/>
              </a:rPr>
              <a:t>The major stakeholders in the healthcare system are patients, physicians, employers, insurance companies, pharmaceutical firms and government. Insurance companies sell health coverage plans directly to patients or indirectly through employer or governmental intermediaries.</a:t>
            </a:r>
          </a:p>
          <a:p>
            <a:r>
              <a:rPr lang="en-US" sz="2400" dirty="0">
                <a:latin typeface="Tw Cen MT" panose="020B0602020104020603" pitchFamily="34" charset="0"/>
              </a:rPr>
              <a:t>In conclusion, stakeholders play major role in ensuring successful adoption of evidence in healthcare. Their support is necessary because they provide resources, skills and knowledge required for project's implementation. Moreover, they influence the opinion of the public in regard to projected change.</a:t>
            </a:r>
          </a:p>
          <a:p>
            <a:r>
              <a:rPr lang="en-US" sz="2400" dirty="0">
                <a:latin typeface="Tw Cen MT" panose="020B0602020104020603" pitchFamily="34" charset="0"/>
              </a:rPr>
              <a:t>Some examples of key stakeholders in health and social care are Inspecting bodies, Managers, employees / staff, government (and its agencies), owners of care services, owners of local businesses , suppliers (Pharmaceutical / Care) , trade unions, service users, and the community from which the </a:t>
            </a:r>
            <a:r>
              <a:rPr lang="en-US" sz="2400" dirty="0" err="1">
                <a:latin typeface="Tw Cen MT" panose="020B0602020104020603" pitchFamily="34" charset="0"/>
              </a:rPr>
              <a:t>organisation</a:t>
            </a:r>
            <a:r>
              <a:rPr lang="en-US" sz="2400" dirty="0">
                <a:latin typeface="Tw Cen MT" panose="020B0602020104020603" pitchFamily="34" charset="0"/>
              </a:rPr>
              <a:t> serves.</a:t>
            </a:r>
          </a:p>
          <a:p>
            <a:endParaRPr lang="en-GB" sz="2200" dirty="0"/>
          </a:p>
        </p:txBody>
      </p:sp>
      <p:sp>
        <p:nvSpPr>
          <p:cNvPr id="4" name="Footer Placeholder 3">
            <a:extLst>
              <a:ext uri="{FF2B5EF4-FFF2-40B4-BE49-F238E27FC236}">
                <a16:creationId xmlns:a16="http://schemas.microsoft.com/office/drawing/2014/main" id="{FC377571-C3D8-411C-8338-F3176FF9319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Created by Tayo Alebiosu</a:t>
            </a:r>
          </a:p>
        </p:txBody>
      </p:sp>
    </p:spTree>
    <p:extLst>
      <p:ext uri="{BB962C8B-B14F-4D97-AF65-F5344CB8AC3E}">
        <p14:creationId xmlns:p14="http://schemas.microsoft.com/office/powerpoint/2010/main" val="1072333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2"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0" name="Picture 4" descr="Image result for Local  Health image">
            <a:extLst>
              <a:ext uri="{FF2B5EF4-FFF2-40B4-BE49-F238E27FC236}">
                <a16:creationId xmlns:a16="http://schemas.microsoft.com/office/drawing/2014/main" id="{91099B09-1ECF-412C-9D00-B6B5A1B9310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7474" r="1" b="16296"/>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C100BC-9A04-438E-A8C3-CD41A90B56CF}"/>
              </a:ext>
            </a:extLst>
          </p:cNvPr>
          <p:cNvSpPr>
            <a:spLocks noGrp="1"/>
          </p:cNvSpPr>
          <p:nvPr>
            <p:ph type="title"/>
          </p:nvPr>
        </p:nvSpPr>
        <p:spPr>
          <a:xfrm>
            <a:off x="643467" y="321734"/>
            <a:ext cx="10905066" cy="1135737"/>
          </a:xfrm>
        </p:spPr>
        <p:txBody>
          <a:bodyPr>
            <a:normAutofit/>
          </a:bodyPr>
          <a:lstStyle/>
          <a:p>
            <a:pPr algn="ctr"/>
            <a:r>
              <a:rPr lang="en-GB" sz="3600" b="1" i="1" dirty="0">
                <a:solidFill>
                  <a:srgbClr val="0070C0"/>
                </a:solidFill>
                <a:effectLst>
                  <a:outerShdw blurRad="38100" dist="38100" dir="2700000" algn="tl">
                    <a:srgbClr val="000000">
                      <a:alpha val="43137"/>
                    </a:srgbClr>
                  </a:outerShdw>
                </a:effectLst>
                <a:latin typeface="Candara" panose="020E0502030303020204" pitchFamily="34" charset="0"/>
              </a:rPr>
              <a:t>Local health improvement role in public health</a:t>
            </a:r>
          </a:p>
        </p:txBody>
      </p:sp>
      <p:sp>
        <p:nvSpPr>
          <p:cNvPr id="3" name="Content Placeholder 2">
            <a:extLst>
              <a:ext uri="{FF2B5EF4-FFF2-40B4-BE49-F238E27FC236}">
                <a16:creationId xmlns:a16="http://schemas.microsoft.com/office/drawing/2014/main" id="{633E89E5-1248-4EC6-BC82-4A569510382F}"/>
              </a:ext>
            </a:extLst>
          </p:cNvPr>
          <p:cNvSpPr>
            <a:spLocks noGrp="1"/>
          </p:cNvSpPr>
          <p:nvPr>
            <p:ph idx="1"/>
          </p:nvPr>
        </p:nvSpPr>
        <p:spPr>
          <a:xfrm>
            <a:off x="327350" y="1782980"/>
            <a:ext cx="11605678" cy="5075010"/>
          </a:xfrm>
        </p:spPr>
        <p:txBody>
          <a:bodyPr>
            <a:noAutofit/>
          </a:bodyPr>
          <a:lstStyle/>
          <a:p>
            <a:r>
              <a:rPr lang="en-GB" dirty="0">
                <a:latin typeface="Tw Cen MT" panose="020B0602020104020603" pitchFamily="34" charset="0"/>
              </a:rPr>
              <a:t>Providing information and advice</a:t>
            </a:r>
          </a:p>
          <a:p>
            <a:r>
              <a:rPr lang="en-GB" dirty="0">
                <a:latin typeface="Tw Cen MT" panose="020B0602020104020603" pitchFamily="34" charset="0"/>
              </a:rPr>
              <a:t>Providing services or facilities designed to promote healthy living </a:t>
            </a:r>
          </a:p>
          <a:p>
            <a:r>
              <a:rPr lang="en-GB" dirty="0">
                <a:latin typeface="Tw Cen MT" panose="020B0602020104020603" pitchFamily="34" charset="0"/>
              </a:rPr>
              <a:t> Providing services or facilities for the prevention, diagnosis or treatment of illness</a:t>
            </a:r>
          </a:p>
          <a:p>
            <a:r>
              <a:rPr lang="en-GB" dirty="0">
                <a:latin typeface="Tw Cen MT" panose="020B0602020104020603" pitchFamily="34" charset="0"/>
              </a:rPr>
              <a:t>Providing assistance to help individuals to minimise any risks to health arising from their accommodation or environment</a:t>
            </a:r>
          </a:p>
          <a:p>
            <a:r>
              <a:rPr lang="en-GB" dirty="0">
                <a:latin typeface="Tw Cen MT" panose="020B0602020104020603" pitchFamily="34" charset="0"/>
              </a:rPr>
              <a:t>Making any other services or facilities available.</a:t>
            </a:r>
          </a:p>
          <a:p>
            <a:r>
              <a:rPr lang="en-GB" b="0" i="0" dirty="0">
                <a:effectLst/>
                <a:latin typeface="Tw Cen MT" panose="020B0602020104020603" pitchFamily="34" charset="0"/>
              </a:rPr>
              <a:t>responsible for organizing, planning, and monitoring the timely provision of appropriate </a:t>
            </a:r>
            <a:r>
              <a:rPr lang="en-GB" b="1" i="0" dirty="0">
                <a:effectLst/>
                <a:latin typeface="Tw Cen MT" panose="020B0602020104020603" pitchFamily="34" charset="0"/>
              </a:rPr>
              <a:t>health</a:t>
            </a:r>
            <a:r>
              <a:rPr lang="en-GB" b="0" i="0" dirty="0">
                <a:effectLst/>
                <a:latin typeface="Tw Cen MT" panose="020B0602020104020603" pitchFamily="34" charset="0"/>
              </a:rPr>
              <a:t> care services, including arrangements for all levels of </a:t>
            </a:r>
            <a:r>
              <a:rPr lang="en-GB" b="1" i="0" dirty="0">
                <a:effectLst/>
                <a:latin typeface="Tw Cen MT" panose="020B0602020104020603" pitchFamily="34" charset="0"/>
              </a:rPr>
              <a:t>health</a:t>
            </a:r>
            <a:r>
              <a:rPr lang="en-GB" b="0" i="0" dirty="0">
                <a:effectLst/>
                <a:latin typeface="Tw Cen MT" panose="020B0602020104020603" pitchFamily="34" charset="0"/>
              </a:rPr>
              <a:t> care and the ensuring of quality and accessibility of all </a:t>
            </a:r>
            <a:r>
              <a:rPr lang="en-GB" b="1" i="0" dirty="0">
                <a:effectLst/>
                <a:latin typeface="Tw Cen MT" panose="020B0602020104020603" pitchFamily="34" charset="0"/>
              </a:rPr>
              <a:t>health</a:t>
            </a:r>
            <a:r>
              <a:rPr lang="en-GB" b="0" i="0" dirty="0">
                <a:effectLst/>
                <a:latin typeface="Tw Cen MT" panose="020B0602020104020603" pitchFamily="34" charset="0"/>
              </a:rPr>
              <a:t> services</a:t>
            </a:r>
            <a:endParaRPr lang="en-GB" dirty="0">
              <a:latin typeface="Tw Cen MT" panose="020B0602020104020603" pitchFamily="34" charset="0"/>
            </a:endParaRPr>
          </a:p>
        </p:txBody>
      </p:sp>
      <p:sp>
        <p:nvSpPr>
          <p:cNvPr id="4103"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412EC4D-1480-4355-B116-ECFCB9C2DD2C}"/>
              </a:ext>
            </a:extLst>
          </p:cNvPr>
          <p:cNvSpPr>
            <a:spLocks noGrp="1"/>
          </p:cNvSpPr>
          <p:nvPr>
            <p:ph type="ftr" sz="quarter" idx="11"/>
          </p:nvPr>
        </p:nvSpPr>
        <p:spPr/>
        <p:txBody>
          <a:bodyPr/>
          <a:lstStyle/>
          <a:p>
            <a:r>
              <a:rPr lang="en-GB" dirty="0">
                <a:solidFill>
                  <a:schemeClr val="tx1"/>
                </a:solidFill>
              </a:rPr>
              <a:t>Created by Tayo Alebiosu</a:t>
            </a:r>
          </a:p>
        </p:txBody>
      </p:sp>
    </p:spTree>
    <p:extLst>
      <p:ext uri="{BB962C8B-B14F-4D97-AF65-F5344CB8AC3E}">
        <p14:creationId xmlns:p14="http://schemas.microsoft.com/office/powerpoint/2010/main" val="4006879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1" name="Arc 8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829823-CDAA-41CA-9507-59BE4B3A78B6}"/>
              </a:ext>
            </a:extLst>
          </p:cNvPr>
          <p:cNvSpPr>
            <a:spLocks noGrp="1"/>
          </p:cNvSpPr>
          <p:nvPr>
            <p:ph type="title"/>
          </p:nvPr>
        </p:nvSpPr>
        <p:spPr>
          <a:xfrm>
            <a:off x="5049077" y="479493"/>
            <a:ext cx="6573079" cy="1325563"/>
          </a:xfrm>
        </p:spPr>
        <p:txBody>
          <a:bodyPr>
            <a:normAutofit/>
          </a:bodyPr>
          <a:lstStyle/>
          <a:p>
            <a:pPr algn="ctr"/>
            <a:r>
              <a:rPr lang="en-GB" b="1" dirty="0">
                <a:solidFill>
                  <a:srgbClr val="0070C0"/>
                </a:solidFill>
                <a:effectLst>
                  <a:outerShdw blurRad="38100" dist="38100" dir="2700000" algn="tl">
                    <a:srgbClr val="000000">
                      <a:alpha val="43137"/>
                    </a:srgbClr>
                  </a:outerShdw>
                </a:effectLst>
              </a:rPr>
              <a:t>Local </a:t>
            </a:r>
            <a:r>
              <a:rPr lang="en-GB" b="1" i="1" dirty="0">
                <a:solidFill>
                  <a:srgbClr val="0070C0"/>
                </a:solidFill>
                <a:effectLst>
                  <a:outerShdw blurRad="38100" dist="38100" dir="2700000" algn="tl">
                    <a:srgbClr val="000000">
                      <a:alpha val="43137"/>
                    </a:srgbClr>
                  </a:outerShdw>
                </a:effectLst>
              </a:rPr>
              <a:t>Perspectives</a:t>
            </a:r>
            <a:r>
              <a:rPr lang="en-GB" b="1" dirty="0">
                <a:solidFill>
                  <a:srgbClr val="0070C0"/>
                </a:solidFill>
                <a:effectLst>
                  <a:outerShdw blurRad="38100" dist="38100" dir="2700000" algn="tl">
                    <a:srgbClr val="000000">
                      <a:alpha val="43137"/>
                    </a:srgbClr>
                  </a:outerShdw>
                </a:effectLst>
              </a:rPr>
              <a:t> of Health care delivery</a:t>
            </a:r>
          </a:p>
        </p:txBody>
      </p:sp>
      <p:sp>
        <p:nvSpPr>
          <p:cNvPr id="83" name="Freeform: Shape 8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338" name="Picture 2" descr="Image result for Clinical commissioning groups  image">
            <a:extLst>
              <a:ext uri="{FF2B5EF4-FFF2-40B4-BE49-F238E27FC236}">
                <a16:creationId xmlns:a16="http://schemas.microsoft.com/office/drawing/2014/main" id="{184159CE-1F42-4F79-88A7-AEC955E716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857" y="0"/>
            <a:ext cx="4540160" cy="218660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C0A3784-A336-49C1-85EC-BEE950F6C036}"/>
              </a:ext>
            </a:extLst>
          </p:cNvPr>
          <p:cNvSpPr>
            <a:spLocks noGrp="1"/>
          </p:cNvSpPr>
          <p:nvPr>
            <p:ph idx="1"/>
          </p:nvPr>
        </p:nvSpPr>
        <p:spPr>
          <a:xfrm>
            <a:off x="95857" y="2284549"/>
            <a:ext cx="12000286" cy="4573451"/>
          </a:xfrm>
        </p:spPr>
        <p:txBody>
          <a:bodyPr>
            <a:normAutofit lnSpcReduction="10000"/>
          </a:bodyPr>
          <a:lstStyle/>
          <a:p>
            <a:r>
              <a:rPr lang="en-GB" sz="2200" b="1" dirty="0">
                <a:highlight>
                  <a:srgbClr val="FFFF00"/>
                </a:highlight>
                <a:latin typeface="Tw Cen MT" panose="020B0602020104020603" pitchFamily="34" charset="0"/>
              </a:rPr>
              <a:t>Local authorities</a:t>
            </a:r>
            <a:r>
              <a:rPr lang="en-GB" sz="2200" dirty="0">
                <a:highlight>
                  <a:srgbClr val="FFFF00"/>
                </a:highlight>
                <a:latin typeface="Tw Cen MT" panose="020B0602020104020603" pitchFamily="34" charset="0"/>
              </a:rPr>
              <a:t> </a:t>
            </a:r>
            <a:r>
              <a:rPr lang="en-GB" sz="2200" dirty="0">
                <a:latin typeface="Tw Cen MT" panose="020B0602020104020603" pitchFamily="34" charset="0"/>
              </a:rPr>
              <a:t>have, since 1 April 2013, been responsible for improving the </a:t>
            </a:r>
            <a:r>
              <a:rPr lang="en-GB" sz="2200" b="1" dirty="0">
                <a:latin typeface="Tw Cen MT" panose="020B0602020104020603" pitchFamily="34" charset="0"/>
              </a:rPr>
              <a:t>health</a:t>
            </a:r>
            <a:r>
              <a:rPr lang="en-GB" sz="2200" dirty="0">
                <a:latin typeface="Tw Cen MT" panose="020B0602020104020603" pitchFamily="34" charset="0"/>
              </a:rPr>
              <a:t> of their </a:t>
            </a:r>
            <a:r>
              <a:rPr lang="en-GB" sz="2200" b="1" dirty="0">
                <a:latin typeface="Tw Cen MT" panose="020B0602020104020603" pitchFamily="34" charset="0"/>
              </a:rPr>
              <a:t>local</a:t>
            </a:r>
            <a:r>
              <a:rPr lang="en-GB" sz="2200" dirty="0">
                <a:latin typeface="Tw Cen MT" panose="020B0602020104020603" pitchFamily="34" charset="0"/>
              </a:rPr>
              <a:t> population and for </a:t>
            </a:r>
            <a:r>
              <a:rPr lang="en-GB" sz="2200" b="1" dirty="0">
                <a:latin typeface="Tw Cen MT" panose="020B0602020104020603" pitchFamily="34" charset="0"/>
              </a:rPr>
              <a:t>public health</a:t>
            </a:r>
            <a:r>
              <a:rPr lang="en-GB" sz="2200" dirty="0">
                <a:latin typeface="Tw Cen MT" panose="020B0602020104020603" pitchFamily="34" charset="0"/>
              </a:rPr>
              <a:t> services including most sexual </a:t>
            </a:r>
            <a:r>
              <a:rPr lang="en-GB" sz="2200" b="1" dirty="0">
                <a:latin typeface="Tw Cen MT" panose="020B0602020104020603" pitchFamily="34" charset="0"/>
              </a:rPr>
              <a:t>health</a:t>
            </a:r>
            <a:r>
              <a:rPr lang="en-GB" sz="2200" dirty="0">
                <a:latin typeface="Tw Cen MT" panose="020B0602020104020603" pitchFamily="34" charset="0"/>
              </a:rPr>
              <a:t> services and services aimed at reducing drug and alcohol misuse</a:t>
            </a:r>
          </a:p>
          <a:p>
            <a:r>
              <a:rPr lang="en-US" sz="2200" dirty="0">
                <a:latin typeface="Tw Cen MT" panose="020B0602020104020603" pitchFamily="34" charset="0"/>
              </a:rPr>
              <a:t>Local health authority services provide maternity and child welfare, posthospital care, home nursing, immunization, ambulance service, and various other preventive and educational services. They may also operate family-planning clinics, as well as day nurseries for children.</a:t>
            </a:r>
          </a:p>
          <a:p>
            <a:pPr marL="0" indent="0">
              <a:buNone/>
            </a:pPr>
            <a:r>
              <a:rPr lang="en-US" sz="3500" b="1" i="1" dirty="0">
                <a:solidFill>
                  <a:srgbClr val="0070C0"/>
                </a:solidFill>
                <a:effectLst>
                  <a:outerShdw blurRad="38100" dist="38100" dir="2700000" algn="tl">
                    <a:srgbClr val="000000">
                      <a:alpha val="43137"/>
                    </a:srgbClr>
                  </a:outerShdw>
                </a:effectLst>
                <a:latin typeface="Tw Cen MT" panose="020B0602020104020603" pitchFamily="34" charset="0"/>
              </a:rPr>
              <a:t>Clinical commissioning groups (CCGs) </a:t>
            </a:r>
          </a:p>
          <a:p>
            <a:pPr marL="0" indent="0">
              <a:buNone/>
            </a:pPr>
            <a:r>
              <a:rPr lang="en-US" sz="2200" dirty="0">
                <a:latin typeface="Tw Cen MT" panose="020B0602020104020603" pitchFamily="34" charset="0"/>
              </a:rPr>
              <a:t>Established as part of the Health and Social Care Act in 2012 and replaced Primary Care Trusts on 1 April 2013. </a:t>
            </a:r>
            <a:r>
              <a:rPr lang="en-US" sz="2200" b="1" dirty="0">
                <a:highlight>
                  <a:srgbClr val="FFFF00"/>
                </a:highlight>
                <a:latin typeface="Tw Cen MT" panose="020B0602020104020603" pitchFamily="34" charset="0"/>
              </a:rPr>
              <a:t>CCGs </a:t>
            </a:r>
            <a:r>
              <a:rPr lang="en-US" sz="2200" dirty="0">
                <a:latin typeface="Tw Cen MT" panose="020B0602020104020603" pitchFamily="34" charset="0"/>
              </a:rPr>
              <a:t>are groups of general practices (GPs) which come together in each area to commission the best services for their patients and population.</a:t>
            </a:r>
          </a:p>
          <a:p>
            <a:r>
              <a:rPr lang="en-US" sz="2200" dirty="0">
                <a:latin typeface="Tw Cen MT" panose="020B0602020104020603" pitchFamily="34" charset="0"/>
              </a:rPr>
              <a:t>As a result of the reforms, local authorities are now responsible for statutory public health responsibilities, aligning their responsibilities for education, employment, environment, housing and transport with public health.</a:t>
            </a:r>
          </a:p>
          <a:p>
            <a:pPr marL="0" indent="0">
              <a:buNone/>
            </a:pPr>
            <a:endParaRPr lang="en-GB" sz="1300" dirty="0"/>
          </a:p>
        </p:txBody>
      </p:sp>
      <p:sp>
        <p:nvSpPr>
          <p:cNvPr id="4" name="Footer Placeholder 3">
            <a:extLst>
              <a:ext uri="{FF2B5EF4-FFF2-40B4-BE49-F238E27FC236}">
                <a16:creationId xmlns:a16="http://schemas.microsoft.com/office/drawing/2014/main" id="{F3CA5F6C-1028-4DC7-A896-81AD5FD61268}"/>
              </a:ext>
            </a:extLst>
          </p:cNvPr>
          <p:cNvSpPr>
            <a:spLocks noGrp="1"/>
          </p:cNvSpPr>
          <p:nvPr>
            <p:ph type="ftr" sz="quarter" idx="11"/>
          </p:nvPr>
        </p:nvSpPr>
        <p:spPr>
          <a:xfrm>
            <a:off x="5483087" y="6378507"/>
            <a:ext cx="4114800" cy="365125"/>
          </a:xfrm>
        </p:spPr>
        <p:txBody>
          <a:bodyPr>
            <a:normAutofit/>
          </a:bodyPr>
          <a:lstStyle/>
          <a:p>
            <a:pPr>
              <a:spcAft>
                <a:spcPts val="600"/>
              </a:spcAft>
            </a:pPr>
            <a:r>
              <a:rPr lang="en-US" dirty="0">
                <a:solidFill>
                  <a:schemeClr val="tx1"/>
                </a:solidFill>
              </a:rPr>
              <a:t>Created by Tayo Alebiosu</a:t>
            </a:r>
          </a:p>
        </p:txBody>
      </p:sp>
    </p:spTree>
    <p:extLst>
      <p:ext uri="{BB962C8B-B14F-4D97-AF65-F5344CB8AC3E}">
        <p14:creationId xmlns:p14="http://schemas.microsoft.com/office/powerpoint/2010/main" val="2787494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07161A6-4ABA-4A29-9FBF-FC7234CADB90}"/>
              </a:ext>
            </a:extLst>
          </p:cNvPr>
          <p:cNvSpPr>
            <a:spLocks noGrp="1"/>
          </p:cNvSpPr>
          <p:nvPr>
            <p:ph type="title"/>
          </p:nvPr>
        </p:nvSpPr>
        <p:spPr>
          <a:xfrm>
            <a:off x="838199" y="365125"/>
            <a:ext cx="8529109" cy="1325563"/>
          </a:xfrm>
        </p:spPr>
        <p:txBody>
          <a:bodyPr>
            <a:normAutofit/>
          </a:bodyPr>
          <a:lstStyle/>
          <a:p>
            <a:pPr algn="ctr"/>
            <a:r>
              <a:rPr lang="en-GB" sz="3600" b="1" i="1" dirty="0">
                <a:solidFill>
                  <a:srgbClr val="0070C0"/>
                </a:solidFill>
                <a:effectLst>
                  <a:outerShdw blurRad="38100" dist="38100" dir="2700000" algn="tl">
                    <a:srgbClr val="000000">
                      <a:alpha val="43137"/>
                    </a:srgbClr>
                  </a:outerShdw>
                </a:effectLst>
                <a:latin typeface="Candara" panose="020E0502030303020204" pitchFamily="34" charset="0"/>
              </a:rPr>
              <a:t>Impact of Covid 19 on Local Healthcare</a:t>
            </a:r>
            <a:br>
              <a:rPr lang="en-GB" sz="2800" dirty="0">
                <a:latin typeface="Candara" panose="020E0502030303020204" pitchFamily="34" charset="0"/>
              </a:rPr>
            </a:br>
            <a:endParaRPr lang="en-GB" sz="2800" dirty="0"/>
          </a:p>
        </p:txBody>
      </p:sp>
      <p:sp>
        <p:nvSpPr>
          <p:cNvPr id="3" name="Content Placeholder 2">
            <a:extLst>
              <a:ext uri="{FF2B5EF4-FFF2-40B4-BE49-F238E27FC236}">
                <a16:creationId xmlns:a16="http://schemas.microsoft.com/office/drawing/2014/main" id="{AB0C3580-EAE8-4A85-8830-62C1487F711F}"/>
              </a:ext>
            </a:extLst>
          </p:cNvPr>
          <p:cNvSpPr>
            <a:spLocks noGrp="1"/>
          </p:cNvSpPr>
          <p:nvPr>
            <p:ph idx="1"/>
          </p:nvPr>
        </p:nvSpPr>
        <p:spPr>
          <a:xfrm>
            <a:off x="5359" y="2055813"/>
            <a:ext cx="9549457" cy="4802187"/>
          </a:xfrm>
        </p:spPr>
        <p:txBody>
          <a:bodyPr>
            <a:noAutofit/>
          </a:bodyPr>
          <a:lstStyle/>
          <a:p>
            <a:r>
              <a:rPr lang="en-GB" sz="2400" dirty="0">
                <a:latin typeface="Tw Cen MT" panose="020B0602020104020603" pitchFamily="34" charset="0"/>
              </a:rPr>
              <a:t>Across the country, local government continues to show the nation that councils are there for our communities in our times of greatest need. </a:t>
            </a:r>
          </a:p>
          <a:p>
            <a:r>
              <a:rPr lang="en-GB" sz="2400" dirty="0">
                <a:latin typeface="Tw Cen MT" panose="020B0602020104020603" pitchFamily="34" charset="0"/>
              </a:rPr>
              <a:t>They have had to step in to ensure supplies of personal protective equipment get through to care homes, provided advice to schools, carried out vital modelling work for hospitals and helped redeploy staff and reconfigure teams to keep vital council services running.</a:t>
            </a:r>
          </a:p>
          <a:p>
            <a:r>
              <a:rPr lang="en-GB" sz="2400" dirty="0">
                <a:latin typeface="Tw Cen MT" panose="020B0602020104020603" pitchFamily="34" charset="0"/>
              </a:rPr>
              <a:t>Local authorities’ public health role also includes ensuring that there are plans in place to protect the local population from health threats, including plans for emergencies, preventative measures such as immunisations and screening and monitoring the plans individual providers have in place. </a:t>
            </a:r>
          </a:p>
          <a:p>
            <a:r>
              <a:rPr lang="en-GB" sz="2400" dirty="0">
                <a:latin typeface="Tw Cen MT" panose="020B0602020104020603" pitchFamily="34" charset="0"/>
              </a:rPr>
              <a:t>They are also required to provide Clinical Commissioning Groups (CCGs) with population health advice, for example supporting the development of joint strategic needs assessments.</a:t>
            </a:r>
          </a:p>
          <a:p>
            <a:endParaRPr lang="en-GB" sz="2000" dirty="0">
              <a:latin typeface="Tw Cen MT" panose="020B0602020104020603" pitchFamily="34" charset="0"/>
            </a:endParaRPr>
          </a:p>
        </p:txBody>
      </p:sp>
      <p:pic>
        <p:nvPicPr>
          <p:cNvPr id="15362" name="Picture 2" descr="Image result for healthcare image">
            <a:extLst>
              <a:ext uri="{FF2B5EF4-FFF2-40B4-BE49-F238E27FC236}">
                <a16:creationId xmlns:a16="http://schemas.microsoft.com/office/drawing/2014/main" id="{C1E2FA11-0096-4C17-A3A1-BCBE7FB449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491" r="27931" b="-2"/>
          <a:stretch/>
        </p:blipFill>
        <p:spPr bwMode="auto">
          <a:xfrm>
            <a:off x="9367309" y="4037428"/>
            <a:ext cx="2824690" cy="2820572"/>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73" name="Oval 72">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28046520-2A6D-45C3-87EC-8CB0494D37A4}"/>
              </a:ext>
            </a:extLst>
          </p:cNvPr>
          <p:cNvSpPr>
            <a:spLocks noGrp="1"/>
          </p:cNvSpPr>
          <p:nvPr>
            <p:ph type="ftr" sz="quarter" idx="11"/>
          </p:nvPr>
        </p:nvSpPr>
        <p:spPr>
          <a:xfrm>
            <a:off x="4449417" y="6442072"/>
            <a:ext cx="4114800" cy="365125"/>
          </a:xfrm>
        </p:spPr>
        <p:txBody>
          <a:bodyPr/>
          <a:lstStyle/>
          <a:p>
            <a:r>
              <a:rPr lang="en-GB" dirty="0"/>
              <a:t>Created by Tayo Alebiosu</a:t>
            </a:r>
          </a:p>
        </p:txBody>
      </p:sp>
    </p:spTree>
    <p:extLst>
      <p:ext uri="{BB962C8B-B14F-4D97-AF65-F5344CB8AC3E}">
        <p14:creationId xmlns:p14="http://schemas.microsoft.com/office/powerpoint/2010/main" val="568790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956" y="1332854"/>
            <a:ext cx="11608230" cy="4074033"/>
          </a:xfrm>
        </p:spPr>
        <p:txBody>
          <a:bodyPr/>
          <a:lstStyle/>
          <a:p>
            <a:pPr marL="0" lvl="0" indent="0">
              <a:buNone/>
            </a:pPr>
            <a:r>
              <a:rPr lang="en-GB" sz="3600" b="1" i="1" dirty="0">
                <a:solidFill>
                  <a:schemeClr val="accent1"/>
                </a:solidFill>
                <a:effectLst>
                  <a:outerShdw blurRad="38100" dist="38100" dir="2700000" algn="tl">
                    <a:srgbClr val="000000">
                      <a:alpha val="43137"/>
                    </a:srgbClr>
                  </a:outerShdw>
                </a:effectLst>
              </a:rPr>
              <a:t>In conclusion, we have learnt how to:</a:t>
            </a:r>
          </a:p>
          <a:p>
            <a:pPr marL="0" indent="0">
              <a:buNone/>
            </a:pPr>
            <a:r>
              <a:rPr lang="en-GB" dirty="0">
                <a:latin typeface="Tw Cen MT" panose="020B0602020104020603" pitchFamily="34" charset="0"/>
              </a:rPr>
              <a:t>1-Explore the international and Global Perspectives  Context of Health care delivery.</a:t>
            </a:r>
          </a:p>
          <a:p>
            <a:pPr marL="0" indent="0">
              <a:buNone/>
            </a:pPr>
            <a:r>
              <a:rPr lang="en-GB" dirty="0">
                <a:latin typeface="Tw Cen MT" panose="020B0602020104020603" pitchFamily="34" charset="0"/>
              </a:rPr>
              <a:t>2-Explain the National contextual Perspectives of Health care delivery </a:t>
            </a:r>
          </a:p>
          <a:p>
            <a:pPr marL="0" indent="0">
              <a:buNone/>
            </a:pPr>
            <a:r>
              <a:rPr lang="en-GB" dirty="0">
                <a:latin typeface="Tw Cen MT" panose="020B0602020104020603" pitchFamily="34" charset="0"/>
              </a:rPr>
              <a:t>3-Identfy the local contextual Perspectives of Health care delivery.</a:t>
            </a:r>
          </a:p>
          <a:p>
            <a:pPr>
              <a:buNone/>
            </a:pPr>
            <a:endParaRPr lang="en-GB" dirty="0"/>
          </a:p>
        </p:txBody>
      </p:sp>
      <p:sp>
        <p:nvSpPr>
          <p:cNvPr id="2" name="Footer Placeholder 1">
            <a:extLst>
              <a:ext uri="{FF2B5EF4-FFF2-40B4-BE49-F238E27FC236}">
                <a16:creationId xmlns:a16="http://schemas.microsoft.com/office/drawing/2014/main" id="{1509AEC1-350F-47C7-968D-E35A99CA0386}"/>
              </a:ext>
            </a:extLst>
          </p:cNvPr>
          <p:cNvSpPr>
            <a:spLocks noGrp="1"/>
          </p:cNvSpPr>
          <p:nvPr>
            <p:ph type="ftr" sz="quarter" idx="11"/>
          </p:nvPr>
        </p:nvSpPr>
        <p:spPr/>
        <p:txBody>
          <a:bodyPr/>
          <a:lstStyle/>
          <a:p>
            <a:r>
              <a:rPr lang="en-GB"/>
              <a:t>Created by Tayo Alebiosu</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0F4F-7B76-4B0B-BD0A-DD18B3C3CE5D}"/>
              </a:ext>
            </a:extLst>
          </p:cNvPr>
          <p:cNvSpPr>
            <a:spLocks noGrp="1"/>
          </p:cNvSpPr>
          <p:nvPr>
            <p:ph type="title"/>
          </p:nvPr>
        </p:nvSpPr>
        <p:spPr>
          <a:xfrm>
            <a:off x="8016641" y="662400"/>
            <a:ext cx="3410309" cy="1492132"/>
          </a:xfrm>
        </p:spPr>
        <p:txBody>
          <a:bodyPr anchor="t">
            <a:normAutofit/>
          </a:bodyPr>
          <a:lstStyle/>
          <a:p>
            <a:r>
              <a:rPr lang="en-GB">
                <a:latin typeface="Candara" panose="020E0502030303020204" pitchFamily="34" charset="0"/>
              </a:rPr>
              <a:t>Assessment guide</a:t>
            </a:r>
          </a:p>
        </p:txBody>
      </p:sp>
      <p:pic>
        <p:nvPicPr>
          <p:cNvPr id="5" name="Picture 4">
            <a:extLst>
              <a:ext uri="{FF2B5EF4-FFF2-40B4-BE49-F238E27FC236}">
                <a16:creationId xmlns:a16="http://schemas.microsoft.com/office/drawing/2014/main" id="{8B0C0653-BD05-4A2A-9CB0-6B4915F93E9A}"/>
              </a:ext>
            </a:extLst>
          </p:cNvPr>
          <p:cNvPicPr>
            <a:picLocks noChangeAspect="1"/>
          </p:cNvPicPr>
          <p:nvPr/>
        </p:nvPicPr>
        <p:blipFill>
          <a:blip r:embed="rId2"/>
          <a:stretch>
            <a:fillRect/>
          </a:stretch>
        </p:blipFill>
        <p:spPr>
          <a:xfrm>
            <a:off x="766762" y="1190662"/>
            <a:ext cx="2872521" cy="4476675"/>
          </a:xfrm>
          <a:prstGeom prst="rect">
            <a:avLst/>
          </a:prstGeom>
        </p:spPr>
      </p:pic>
      <p:pic>
        <p:nvPicPr>
          <p:cNvPr id="20" name="Picture 19">
            <a:extLst>
              <a:ext uri="{FF2B5EF4-FFF2-40B4-BE49-F238E27FC236}">
                <a16:creationId xmlns:a16="http://schemas.microsoft.com/office/drawing/2014/main" id="{50EDDF17-5202-4794-B36C-D9B0A4ED1076}"/>
              </a:ext>
            </a:extLst>
          </p:cNvPr>
          <p:cNvPicPr>
            <a:picLocks noChangeAspect="1"/>
          </p:cNvPicPr>
          <p:nvPr/>
        </p:nvPicPr>
        <p:blipFill rotWithShape="1">
          <a:blip r:embed="rId3"/>
          <a:srcRect l="40150" r="12589" b="-1"/>
          <a:stretch/>
        </p:blipFill>
        <p:spPr>
          <a:xfrm>
            <a:off x="3908426" y="1400450"/>
            <a:ext cx="2872521" cy="4057099"/>
          </a:xfrm>
          <a:prstGeom prst="rect">
            <a:avLst/>
          </a:prstGeom>
        </p:spPr>
      </p:pic>
      <p:sp>
        <p:nvSpPr>
          <p:cNvPr id="3" name="Content Placeholder 2">
            <a:extLst>
              <a:ext uri="{FF2B5EF4-FFF2-40B4-BE49-F238E27FC236}">
                <a16:creationId xmlns:a16="http://schemas.microsoft.com/office/drawing/2014/main" id="{A282825F-07F1-4846-8219-EE062CFCAA6B}"/>
              </a:ext>
            </a:extLst>
          </p:cNvPr>
          <p:cNvSpPr>
            <a:spLocks noGrp="1"/>
          </p:cNvSpPr>
          <p:nvPr>
            <p:ph idx="1"/>
          </p:nvPr>
        </p:nvSpPr>
        <p:spPr>
          <a:xfrm>
            <a:off x="8016641" y="2286000"/>
            <a:ext cx="3410309" cy="3844800"/>
          </a:xfrm>
        </p:spPr>
        <p:txBody>
          <a:bodyPr>
            <a:normAutofit/>
          </a:bodyPr>
          <a:lstStyle/>
          <a:p>
            <a:pPr marL="0" indent="0">
              <a:buNone/>
            </a:pPr>
            <a:r>
              <a:rPr lang="en-GB" sz="2000">
                <a:solidFill>
                  <a:schemeClr val="tx1">
                    <a:alpha val="60000"/>
                  </a:schemeClr>
                </a:solidFill>
              </a:rPr>
              <a:t>Open the assessment guide in word document</a:t>
            </a:r>
          </a:p>
          <a:p>
            <a:endParaRPr lang="en-GB" sz="2000">
              <a:solidFill>
                <a:schemeClr val="tx1">
                  <a:alpha val="60000"/>
                </a:schemeClr>
              </a:solidFill>
            </a:endParaRPr>
          </a:p>
        </p:txBody>
      </p:sp>
      <p:sp>
        <p:nvSpPr>
          <p:cNvPr id="4" name="Footer Placeholder 3">
            <a:extLst>
              <a:ext uri="{FF2B5EF4-FFF2-40B4-BE49-F238E27FC236}">
                <a16:creationId xmlns:a16="http://schemas.microsoft.com/office/drawing/2014/main" id="{A7768D23-5DBC-44C9-8162-EE1015EB9555}"/>
              </a:ext>
            </a:extLst>
          </p:cNvPr>
          <p:cNvSpPr>
            <a:spLocks noGrp="1"/>
          </p:cNvSpPr>
          <p:nvPr>
            <p:ph type="ftr" sz="quarter" idx="11"/>
          </p:nvPr>
        </p:nvSpPr>
        <p:spPr>
          <a:xfrm>
            <a:off x="3571539" y="6375679"/>
            <a:ext cx="3209409" cy="345796"/>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solidFill>
                  <a:srgbClr val="000000">
                    <a:alpha val="60000"/>
                  </a:srgbClr>
                </a:solidFill>
                <a:effectLst/>
                <a:uLnTx/>
                <a:uFillTx/>
                <a:latin typeface="Calibri" panose="020F0502020204030204"/>
                <a:ea typeface="+mn-ea"/>
                <a:cs typeface="+mn-cs"/>
              </a:rPr>
              <a:t>Created by Tayo Alebiosu</a:t>
            </a:r>
          </a:p>
        </p:txBody>
      </p:sp>
    </p:spTree>
    <p:extLst>
      <p:ext uri="{BB962C8B-B14F-4D97-AF65-F5344CB8AC3E}">
        <p14:creationId xmlns:p14="http://schemas.microsoft.com/office/powerpoint/2010/main" val="3213854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D945-4CBC-4565-A3D4-DCE0B6B7D5C6}"/>
              </a:ext>
            </a:extLst>
          </p:cNvPr>
          <p:cNvSpPr>
            <a:spLocks noGrp="1"/>
          </p:cNvSpPr>
          <p:nvPr>
            <p:ph type="title"/>
          </p:nvPr>
        </p:nvSpPr>
        <p:spPr>
          <a:xfrm>
            <a:off x="2544419" y="202815"/>
            <a:ext cx="6081696" cy="1359384"/>
          </a:xfrm>
        </p:spPr>
        <p:txBody>
          <a:bodyPr vert="horz" lIns="91440" tIns="45720" rIns="91440" bIns="45720" rtlCol="0" anchor="ctr">
            <a:normAutofit/>
          </a:bodyPr>
          <a:lstStyle/>
          <a:p>
            <a:r>
              <a:rPr lang="en-US" altLang="en-US" b="1" i="1" dirty="0">
                <a:solidFill>
                  <a:srgbClr val="0070C0"/>
                </a:solidFill>
              </a:rPr>
              <a:t>ASSESSMENT SUBMISSION</a:t>
            </a:r>
            <a:br>
              <a:rPr lang="en-US" altLang="en-US" i="1" dirty="0">
                <a:solidFill>
                  <a:srgbClr val="0070C0"/>
                </a:solidFill>
              </a:rPr>
            </a:br>
            <a:endParaRPr lang="en-US" sz="4400" i="1" kern="1200" dirty="0">
              <a:solidFill>
                <a:srgbClr val="0070C0"/>
              </a:solidFill>
            </a:endParaRPr>
          </a:p>
        </p:txBody>
      </p:sp>
      <p:sp>
        <p:nvSpPr>
          <p:cNvPr id="5" name="Rectangle 1">
            <a:extLst>
              <a:ext uri="{FF2B5EF4-FFF2-40B4-BE49-F238E27FC236}">
                <a16:creationId xmlns:a16="http://schemas.microsoft.com/office/drawing/2014/main" id="{CA15A1C1-2B68-41C2-8EDA-87EBD8CFBC0A}"/>
              </a:ext>
            </a:extLst>
          </p:cNvPr>
          <p:cNvSpPr>
            <a:spLocks noChangeArrowheads="1"/>
          </p:cNvSpPr>
          <p:nvPr/>
        </p:nvSpPr>
        <p:spPr bwMode="auto">
          <a:xfrm>
            <a:off x="6769570" y="1825625"/>
            <a:ext cx="4771178" cy="43889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All assignment will be submitted in electronic format and uploaded to LSC Portal on Turnitin</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p:graphicFrame>
        <p:nvGraphicFramePr>
          <p:cNvPr id="4" name="Content Placeholder 3">
            <a:extLst>
              <a:ext uri="{FF2B5EF4-FFF2-40B4-BE49-F238E27FC236}">
                <a16:creationId xmlns:a16="http://schemas.microsoft.com/office/drawing/2014/main" id="{753166CC-44AD-4803-A3CA-3C4821E313DF}"/>
              </a:ext>
            </a:extLst>
          </p:cNvPr>
          <p:cNvGraphicFramePr>
            <a:graphicFrameLocks noGrp="1"/>
          </p:cNvGraphicFramePr>
          <p:nvPr>
            <p:ph idx="1"/>
          </p:nvPr>
        </p:nvGraphicFramePr>
        <p:xfrm>
          <a:off x="838199" y="1871460"/>
          <a:ext cx="5440196" cy="3002193"/>
        </p:xfrm>
        <a:graphic>
          <a:graphicData uri="http://schemas.openxmlformats.org/drawingml/2006/table">
            <a:tbl>
              <a:tblPr>
                <a:tableStyleId>{5C22544A-7EE6-4342-B048-85BDC9FD1C3A}</a:tableStyleId>
              </a:tblPr>
              <a:tblGrid>
                <a:gridCol w="3154321">
                  <a:extLst>
                    <a:ext uri="{9D8B030D-6E8A-4147-A177-3AD203B41FA5}">
                      <a16:colId xmlns:a16="http://schemas.microsoft.com/office/drawing/2014/main" val="2123019068"/>
                    </a:ext>
                  </a:extLst>
                </a:gridCol>
                <a:gridCol w="2285875">
                  <a:extLst>
                    <a:ext uri="{9D8B030D-6E8A-4147-A177-3AD203B41FA5}">
                      <a16:colId xmlns:a16="http://schemas.microsoft.com/office/drawing/2014/main" val="4181915542"/>
                    </a:ext>
                  </a:extLst>
                </a:gridCol>
              </a:tblGrid>
              <a:tr h="1000731">
                <a:tc>
                  <a:txBody>
                    <a:bodyPr/>
                    <a:lstStyle/>
                    <a:p>
                      <a:pPr>
                        <a:lnSpc>
                          <a:spcPct val="115000"/>
                        </a:lnSpc>
                        <a:spcBef>
                          <a:spcPts val="200"/>
                        </a:spcBef>
                        <a:spcAft>
                          <a:spcPts val="800"/>
                        </a:spcAft>
                      </a:pPr>
                      <a:r>
                        <a:rPr lang="en-GB" sz="2700">
                          <a:effectLst/>
                        </a:rPr>
                        <a:t>Date assignment set</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tc>
                  <a:txBody>
                    <a:bodyPr/>
                    <a:lstStyle/>
                    <a:p>
                      <a:pPr>
                        <a:lnSpc>
                          <a:spcPct val="115000"/>
                        </a:lnSpc>
                        <a:spcAft>
                          <a:spcPts val="800"/>
                        </a:spcAft>
                      </a:pPr>
                      <a:r>
                        <a:rPr lang="en-GB" sz="2700">
                          <a:effectLst/>
                        </a:rPr>
                        <a:t>04/01/2021</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extLst>
                  <a:ext uri="{0D108BD9-81ED-4DB2-BD59-A6C34878D82A}">
                    <a16:rowId xmlns:a16="http://schemas.microsoft.com/office/drawing/2014/main" val="4195169148"/>
                  </a:ext>
                </a:extLst>
              </a:tr>
              <a:tr h="1000731">
                <a:tc>
                  <a:txBody>
                    <a:bodyPr/>
                    <a:lstStyle/>
                    <a:p>
                      <a:pPr>
                        <a:lnSpc>
                          <a:spcPct val="115000"/>
                        </a:lnSpc>
                        <a:spcBef>
                          <a:spcPts val="200"/>
                        </a:spcBef>
                        <a:spcAft>
                          <a:spcPts val="800"/>
                        </a:spcAft>
                      </a:pPr>
                      <a:r>
                        <a:rPr lang="en-GB" sz="2700">
                          <a:effectLst/>
                        </a:rPr>
                        <a:t>Submission deadline date</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tc>
                  <a:txBody>
                    <a:bodyPr/>
                    <a:lstStyle/>
                    <a:p>
                      <a:pPr>
                        <a:lnSpc>
                          <a:spcPct val="115000"/>
                        </a:lnSpc>
                        <a:spcAft>
                          <a:spcPts val="800"/>
                        </a:spcAft>
                      </a:pPr>
                      <a:r>
                        <a:rPr lang="en-GB" sz="2700">
                          <a:effectLst/>
                        </a:rPr>
                        <a:t>29/03/2021</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extLst>
                  <a:ext uri="{0D108BD9-81ED-4DB2-BD59-A6C34878D82A}">
                    <a16:rowId xmlns:a16="http://schemas.microsoft.com/office/drawing/2014/main" val="2232521403"/>
                  </a:ext>
                </a:extLst>
              </a:tr>
              <a:tr h="1000731">
                <a:tc>
                  <a:txBody>
                    <a:bodyPr/>
                    <a:lstStyle/>
                    <a:p>
                      <a:pPr>
                        <a:lnSpc>
                          <a:spcPct val="115000"/>
                        </a:lnSpc>
                        <a:spcBef>
                          <a:spcPts val="200"/>
                        </a:spcBef>
                        <a:spcAft>
                          <a:spcPts val="800"/>
                        </a:spcAft>
                      </a:pPr>
                      <a:r>
                        <a:rPr lang="en-GB" sz="2700">
                          <a:effectLst/>
                        </a:rPr>
                        <a:t>Return date to students</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tc>
                  <a:txBody>
                    <a:bodyPr/>
                    <a:lstStyle/>
                    <a:p>
                      <a:pPr>
                        <a:lnSpc>
                          <a:spcPct val="115000"/>
                        </a:lnSpc>
                        <a:spcAft>
                          <a:spcPts val="800"/>
                        </a:spcAft>
                      </a:pPr>
                      <a:r>
                        <a:rPr lang="en-GB" sz="2700">
                          <a:effectLst/>
                        </a:rPr>
                        <a:t>26/04/2021</a:t>
                      </a:r>
                      <a:endParaRPr lang="en-GB" sz="2700">
                        <a:effectLst/>
                        <a:latin typeface="Calibri" panose="020F0502020204030204" pitchFamily="34" charset="0"/>
                        <a:ea typeface="Calibri" panose="020F0502020204030204" pitchFamily="34" charset="0"/>
                        <a:cs typeface="Times New Roman" panose="02020603050405020304" pitchFamily="18" charset="0"/>
                      </a:endParaRPr>
                    </a:p>
                  </a:txBody>
                  <a:tcPr marL="167486" marR="167486" marT="0" marB="0"/>
                </a:tc>
                <a:extLst>
                  <a:ext uri="{0D108BD9-81ED-4DB2-BD59-A6C34878D82A}">
                    <a16:rowId xmlns:a16="http://schemas.microsoft.com/office/drawing/2014/main" val="1455141877"/>
                  </a:ext>
                </a:extLst>
              </a:tr>
            </a:tbl>
          </a:graphicData>
        </a:graphic>
      </p:graphicFrame>
      <p:sp>
        <p:nvSpPr>
          <p:cNvPr id="6" name="Footer Placeholder 5">
            <a:extLst>
              <a:ext uri="{FF2B5EF4-FFF2-40B4-BE49-F238E27FC236}">
                <a16:creationId xmlns:a16="http://schemas.microsoft.com/office/drawing/2014/main" id="{7717A09A-ADC5-46D8-BAA0-C4C1A5216B63}"/>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688814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on clear background">
            <a:extLst>
              <a:ext uri="{FF2B5EF4-FFF2-40B4-BE49-F238E27FC236}">
                <a16:creationId xmlns:a16="http://schemas.microsoft.com/office/drawing/2014/main" id="{C4D687E6-01B1-4331-9F5B-365073C2FDE2}"/>
              </a:ext>
            </a:extLst>
          </p:cNvPr>
          <p:cNvPicPr>
            <a:picLocks noChangeAspect="1"/>
          </p:cNvPicPr>
          <p:nvPr/>
        </p:nvPicPr>
        <p:blipFill rotWithShape="1">
          <a:blip r:embed="rId2"/>
          <a:srcRect l="12799" r="10500" b="9091"/>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36476-3E3E-4868-A74E-8558E1B26765}"/>
              </a:ext>
            </a:extLst>
          </p:cNvPr>
          <p:cNvSpPr>
            <a:spLocks noGrp="1"/>
          </p:cNvSpPr>
          <p:nvPr>
            <p:ph type="title"/>
          </p:nvPr>
        </p:nvSpPr>
        <p:spPr>
          <a:xfrm>
            <a:off x="481029" y="1154534"/>
            <a:ext cx="6529096" cy="5372650"/>
          </a:xfrm>
        </p:spPr>
        <p:txBody>
          <a:bodyPr vert="horz" lIns="91440" tIns="45720" rIns="91440" bIns="45720" rtlCol="0" anchor="b">
            <a:normAutofit fontScale="90000"/>
          </a:bodyPr>
          <a:lstStyle/>
          <a:p>
            <a:br>
              <a:rPr lang="en-US" sz="2000" b="1" i="1" dirty="0">
                <a:effectLst>
                  <a:outerShdw blurRad="38100" dist="38100" dir="2700000" algn="tl">
                    <a:srgbClr val="000000">
                      <a:alpha val="43137"/>
                    </a:srgbClr>
                  </a:outerShdw>
                </a:effectLst>
              </a:rPr>
            </a:br>
            <a:br>
              <a:rPr lang="en-US" sz="2000" b="1" i="1" dirty="0">
                <a:effectLst>
                  <a:outerShdw blurRad="38100" dist="38100" dir="2700000" algn="tl">
                    <a:srgbClr val="000000">
                      <a:alpha val="43137"/>
                    </a:srgbClr>
                  </a:outerShdw>
                </a:effectLst>
              </a:rPr>
            </a:br>
            <a:br>
              <a:rPr lang="en-US" sz="2000" b="1" i="1" dirty="0">
                <a:effectLst>
                  <a:outerShdw blurRad="38100" dist="38100" dir="2700000" algn="tl">
                    <a:srgbClr val="000000">
                      <a:alpha val="43137"/>
                    </a:srgbClr>
                  </a:outerShdw>
                </a:effectLst>
              </a:rPr>
            </a:br>
            <a:br>
              <a:rPr lang="en-US" sz="2000" b="1" i="1" dirty="0">
                <a:effectLst>
                  <a:outerShdw blurRad="38100" dist="38100" dir="2700000" algn="tl">
                    <a:srgbClr val="000000">
                      <a:alpha val="43137"/>
                    </a:srgbClr>
                  </a:outerShdw>
                </a:effectLst>
              </a:rPr>
            </a:br>
            <a:br>
              <a:rPr lang="en-US" sz="2000" b="1" i="1" dirty="0">
                <a:effectLst>
                  <a:outerShdw blurRad="38100" dist="38100" dir="2700000" algn="tl">
                    <a:srgbClr val="000000">
                      <a:alpha val="43137"/>
                    </a:srgbClr>
                  </a:outerShdw>
                </a:effectLst>
              </a:rPr>
            </a:br>
            <a:r>
              <a:rPr lang="en-US" sz="2000" b="1" i="1" dirty="0">
                <a:effectLst>
                  <a:outerShdw blurRad="38100" dist="38100" dir="2700000" algn="tl">
                    <a:srgbClr val="000000">
                      <a:alpha val="43137"/>
                    </a:srgbClr>
                  </a:outerShdw>
                </a:effectLst>
              </a:rPr>
              <a:t>Reference</a:t>
            </a:r>
            <a:br>
              <a:rPr lang="en-US" sz="2000" b="1" i="1" dirty="0">
                <a:effectLst>
                  <a:outerShdw blurRad="38100" dist="38100" dir="2700000" algn="tl">
                    <a:srgbClr val="000000">
                      <a:alpha val="43137"/>
                    </a:srgbClr>
                  </a:outerShdw>
                </a:effectLst>
              </a:rPr>
            </a:br>
            <a:r>
              <a:rPr lang="en-GB" sz="2000" dirty="0">
                <a:latin typeface="Tw Cen MT" panose="020B0602020104020603" pitchFamily="34" charset="0"/>
                <a:hlinkClick r:id="rId3"/>
              </a:rPr>
              <a:t>https://www.intrahealth.org/vital/10-global-health-issues-watch-2020s</a:t>
            </a:r>
            <a:r>
              <a:rPr lang="en-GB" sz="2000" dirty="0">
                <a:latin typeface="Candara" panose="020E0502030303020204" pitchFamily="34" charset="0"/>
              </a:rPr>
              <a:t>.</a:t>
            </a:r>
            <a:br>
              <a:rPr lang="en-GB" sz="2000" dirty="0">
                <a:latin typeface="Candara" panose="020E0502030303020204" pitchFamily="34" charset="0"/>
              </a:rPr>
            </a:br>
            <a:r>
              <a:rPr lang="en-GB" sz="2000" dirty="0">
                <a:hlinkClick r:id="rId4"/>
              </a:rPr>
              <a:t>www.gov.uk › government › collections › health-matters-public-health-</a:t>
            </a:r>
            <a:r>
              <a:rPr lang="en-GB" sz="2000" dirty="0" err="1">
                <a:hlinkClick r:id="rId4"/>
              </a:rPr>
              <a:t>i</a:t>
            </a:r>
            <a:r>
              <a:rPr lang="en-GB" sz="2000" dirty="0">
                <a:hlinkClick r:id="" action="ppaction://noaction"/>
              </a:rPr>
              <a:t>...</a:t>
            </a:r>
            <a:br>
              <a:rPr lang="en-GB" sz="2000" dirty="0">
                <a:hlinkClick r:id="" action="ppaction://noaction"/>
              </a:rPr>
            </a:br>
            <a:br>
              <a:rPr lang="en-GB" sz="2000" dirty="0">
                <a:hlinkClick r:id="" action="ppaction://noaction"/>
              </a:rPr>
            </a:br>
            <a:r>
              <a:rPr lang="en-GB" sz="2000" dirty="0">
                <a:hlinkClick r:id="" action="ppaction://noaction"/>
              </a:rPr>
              <a:t>Health matters: public health issues - GOV.UK</a:t>
            </a:r>
            <a:br>
              <a:rPr lang="en-GB" sz="2000" dirty="0"/>
            </a:br>
            <a:r>
              <a:rPr lang="en-GB" sz="2000" dirty="0">
                <a:latin typeface="Tw Cen MT" panose="020B0602020104020603" pitchFamily="34" charset="0"/>
                <a:hlinkClick r:id="rId5"/>
              </a:rPr>
              <a:t>https://www.cqc.org.uk/sites/default/files/20171114_exe_procurementinfo.pdf</a:t>
            </a:r>
            <a:br>
              <a:rPr lang="en-GB" sz="2000" dirty="0">
                <a:latin typeface="Tw Cen MT" panose="020B0602020104020603" pitchFamily="34" charset="0"/>
              </a:rPr>
            </a:br>
            <a:r>
              <a:rPr lang="en-GB" sz="1800" dirty="0">
                <a:latin typeface="Tw Cen MT" panose="020B0602020104020603" pitchFamily="34" charset="0"/>
                <a:hlinkClick r:id="rId6"/>
              </a:rPr>
              <a:t>https://www.kent.ac.uk/chss/docs/CLG-report.pdf</a:t>
            </a:r>
            <a:br>
              <a:rPr lang="en-GB" sz="2800" dirty="0">
                <a:latin typeface="Tw Cen MT" panose="020B0602020104020603" pitchFamily="34" charset="0"/>
              </a:rPr>
            </a:br>
            <a:br>
              <a:rPr lang="en-GB" sz="2800" dirty="0">
                <a:latin typeface="Tw Cen MT" panose="020B0602020104020603" pitchFamily="34" charset="0"/>
              </a:rPr>
            </a:br>
            <a:br>
              <a:rPr lang="en-GB" sz="2800" dirty="0"/>
            </a:br>
            <a:br>
              <a:rPr lang="en-GB" sz="2800" dirty="0">
                <a:latin typeface="Candara" panose="020E0502030303020204" pitchFamily="34" charset="0"/>
              </a:rPr>
            </a:br>
            <a:br>
              <a:rPr lang="en-US" sz="2600" b="1" i="1" dirty="0">
                <a:effectLst>
                  <a:outerShdw blurRad="38100" dist="38100" dir="2700000" algn="tl">
                    <a:srgbClr val="000000">
                      <a:alpha val="43137"/>
                    </a:srgbClr>
                  </a:outerShdw>
                </a:effectLst>
              </a:rPr>
            </a:br>
            <a:br>
              <a:rPr lang="en-US" sz="2600" b="1" i="1" dirty="0">
                <a:effectLst>
                  <a:outerShdw blurRad="38100" dist="38100" dir="2700000" algn="tl">
                    <a:srgbClr val="000000">
                      <a:alpha val="43137"/>
                    </a:srgbClr>
                  </a:outerShdw>
                </a:effectLst>
              </a:rPr>
            </a:br>
            <a:br>
              <a:rPr lang="en-US" sz="2600" b="1" i="1" dirty="0">
                <a:effectLst>
                  <a:outerShdw blurRad="38100" dist="38100" dir="2700000" algn="tl">
                    <a:srgbClr val="000000">
                      <a:alpha val="43137"/>
                    </a:srgbClr>
                  </a:outerShdw>
                </a:effectLst>
              </a:rPr>
            </a:br>
            <a:br>
              <a:rPr lang="en-US" sz="2600" b="1" i="1" dirty="0">
                <a:effectLst>
                  <a:outerShdw blurRad="38100" dist="38100" dir="2700000" algn="tl">
                    <a:srgbClr val="000000">
                      <a:alpha val="43137"/>
                    </a:srgbClr>
                  </a:outerShdw>
                </a:effectLst>
              </a:rPr>
            </a:br>
            <a:br>
              <a:rPr lang="en-US" sz="2600" b="1" i="1" dirty="0">
                <a:effectLst>
                  <a:outerShdw blurRad="38100" dist="38100" dir="2700000" algn="tl">
                    <a:srgbClr val="000000">
                      <a:alpha val="43137"/>
                    </a:srgbClr>
                  </a:outerShdw>
                </a:effectLst>
              </a:rPr>
            </a:br>
            <a:endParaRPr lang="en-US" sz="2600" b="1" i="1" dirty="0">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B464E311-AB6F-452A-AB95-AE3C682CDAA1}"/>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dirty="0">
                <a:solidFill>
                  <a:schemeClr val="tx1"/>
                </a:solidFill>
                <a:latin typeface="Calibri" panose="020F0502020204030204"/>
                <a:ea typeface="+mn-ea"/>
                <a:cs typeface="+mn-cs"/>
              </a:rPr>
              <a:t>Created by Tayo Alebiosu</a:t>
            </a:r>
          </a:p>
        </p:txBody>
      </p:sp>
    </p:spTree>
    <p:extLst>
      <p:ext uri="{BB962C8B-B14F-4D97-AF65-F5344CB8AC3E}">
        <p14:creationId xmlns:p14="http://schemas.microsoft.com/office/powerpoint/2010/main" val="365233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B59DF6F-474A-4B8B-93C6-95254F4C1BD8}"/>
              </a:ext>
            </a:extLst>
          </p:cNvPr>
          <p:cNvSpPr>
            <a:spLocks noGrp="1"/>
          </p:cNvSpPr>
          <p:nvPr>
            <p:ph type="title"/>
          </p:nvPr>
        </p:nvSpPr>
        <p:spPr>
          <a:xfrm>
            <a:off x="192259" y="1243013"/>
            <a:ext cx="4538682" cy="4371974"/>
          </a:xfrm>
        </p:spPr>
        <p:txBody>
          <a:bodyPr>
            <a:normAutofit/>
          </a:bodyPr>
          <a:lstStyle/>
          <a:p>
            <a:r>
              <a:rPr lang="en-GB" sz="3600" b="1" i="1" dirty="0">
                <a:solidFill>
                  <a:srgbClr val="0070C0"/>
                </a:solidFill>
                <a:effectLst>
                  <a:outerShdw blurRad="38100" dist="38100" dir="2700000" algn="tl">
                    <a:srgbClr val="000000">
                      <a:alpha val="43137"/>
                    </a:srgbClr>
                  </a:outerShdw>
                </a:effectLst>
              </a:rPr>
              <a:t>LO1-Activity- Video Presentation. 10 mins</a:t>
            </a:r>
          </a:p>
        </p:txBody>
      </p:sp>
      <p:grpSp>
        <p:nvGrpSpPr>
          <p:cNvPr id="13" name="Group 12">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4" name="Freeform: Shape 13">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BBAE809C-2029-409E-B3D4-3E08218858A6}"/>
              </a:ext>
            </a:extLst>
          </p:cNvPr>
          <p:cNvSpPr>
            <a:spLocks noGrp="1"/>
          </p:cNvSpPr>
          <p:nvPr>
            <p:ph idx="1"/>
          </p:nvPr>
        </p:nvSpPr>
        <p:spPr>
          <a:xfrm>
            <a:off x="5459896" y="1032987"/>
            <a:ext cx="6539846" cy="4792027"/>
          </a:xfrm>
        </p:spPr>
        <p:txBody>
          <a:bodyPr anchor="ctr">
            <a:normAutofit/>
          </a:bodyPr>
          <a:lstStyle/>
          <a:p>
            <a:r>
              <a:rPr lang="en-GB" dirty="0">
                <a:latin typeface="Tw Cen MT" panose="020B0602020104020603" pitchFamily="34" charset="0"/>
              </a:rPr>
              <a:t>Identify The major challenges Facing Global Health care </a:t>
            </a:r>
          </a:p>
          <a:p>
            <a:pPr marL="0" indent="0">
              <a:buNone/>
            </a:pPr>
            <a:r>
              <a:rPr lang="en-GB" dirty="0">
                <a:solidFill>
                  <a:schemeClr val="tx2"/>
                </a:solidFill>
                <a:latin typeface="Tw Cen MT" panose="020B0602020104020603" pitchFamily="34" charset="0"/>
                <a:hlinkClick r:id="rId2"/>
              </a:rPr>
              <a:t>https://youtu.be/6Q4Ivj47jLw</a:t>
            </a:r>
            <a:endParaRPr lang="en-GB" dirty="0">
              <a:solidFill>
                <a:schemeClr val="tx2"/>
              </a:solidFill>
              <a:latin typeface="Tw Cen MT" panose="020B0602020104020603" pitchFamily="34" charset="0"/>
            </a:endParaRPr>
          </a:p>
          <a:p>
            <a:pPr marL="0" indent="0">
              <a:buNone/>
            </a:pPr>
            <a:endParaRPr lang="en-GB" dirty="0">
              <a:solidFill>
                <a:schemeClr val="tx2"/>
              </a:solidFill>
              <a:latin typeface="Tw Cen MT" panose="020B0602020104020603" pitchFamily="34" charset="0"/>
            </a:endParaRPr>
          </a:p>
          <a:p>
            <a:r>
              <a:rPr lang="en-GB" dirty="0">
                <a:latin typeface="Tw Cen MT" panose="020B0602020104020603" pitchFamily="34" charset="0"/>
              </a:rPr>
              <a:t>Feedback To The Class </a:t>
            </a:r>
          </a:p>
        </p:txBody>
      </p:sp>
      <p:sp>
        <p:nvSpPr>
          <p:cNvPr id="4" name="Footer Placeholder 3">
            <a:extLst>
              <a:ext uri="{FF2B5EF4-FFF2-40B4-BE49-F238E27FC236}">
                <a16:creationId xmlns:a16="http://schemas.microsoft.com/office/drawing/2014/main" id="{DF1E273A-01B4-4F4E-B5B8-06B400EFB1C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Created by Tayo Alebiosu</a:t>
            </a:r>
          </a:p>
        </p:txBody>
      </p:sp>
    </p:spTree>
    <p:extLst>
      <p:ext uri="{BB962C8B-B14F-4D97-AF65-F5344CB8AC3E}">
        <p14:creationId xmlns:p14="http://schemas.microsoft.com/office/powerpoint/2010/main" val="335295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78888A2-3C22-4FEF-84BD-B4BB61D35954}"/>
              </a:ext>
            </a:extLst>
          </p:cNvPr>
          <p:cNvSpPr>
            <a:spLocks noGrp="1"/>
          </p:cNvSpPr>
          <p:nvPr>
            <p:ph type="title"/>
          </p:nvPr>
        </p:nvSpPr>
        <p:spPr>
          <a:xfrm>
            <a:off x="1333970" y="136525"/>
            <a:ext cx="9833548" cy="736311"/>
          </a:xfrm>
        </p:spPr>
        <p:txBody>
          <a:bodyPr anchor="b">
            <a:noAutofit/>
          </a:bodyPr>
          <a:lstStyle/>
          <a:p>
            <a:pPr algn="ctr"/>
            <a:r>
              <a:rPr lang="en-US" sz="4200" b="1" i="1" dirty="0">
                <a:solidFill>
                  <a:srgbClr val="0070C0"/>
                </a:solidFill>
                <a:effectLst>
                  <a:outerShdw blurRad="38100" dist="38100" dir="2700000" algn="tl">
                    <a:srgbClr val="000000">
                      <a:alpha val="43137"/>
                    </a:srgbClr>
                  </a:outerShdw>
                </a:effectLst>
                <a:latin typeface="Candara" panose="020E0502030303020204" pitchFamily="34" charset="0"/>
              </a:rPr>
              <a:t>Global perspective Of </a:t>
            </a:r>
            <a:r>
              <a:rPr lang="en-GB" sz="4200" b="1" i="1" dirty="0">
                <a:solidFill>
                  <a:srgbClr val="0070C0"/>
                </a:solidFill>
                <a:effectLst>
                  <a:outerShdw blurRad="38100" dist="38100" dir="2700000" algn="tl">
                    <a:srgbClr val="000000">
                      <a:alpha val="43137"/>
                    </a:srgbClr>
                  </a:outerShdw>
                </a:effectLst>
                <a:latin typeface="Candara" panose="020E0502030303020204" pitchFamily="34" charset="0"/>
              </a:rPr>
              <a:t>Health care delivery </a:t>
            </a:r>
          </a:p>
        </p:txBody>
      </p:sp>
      <p:grpSp>
        <p:nvGrpSpPr>
          <p:cNvPr id="21" name="Group 12">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1314764-544B-40C6-AFEB-3899C4BF6867}"/>
              </a:ext>
            </a:extLst>
          </p:cNvPr>
          <p:cNvSpPr>
            <a:spLocks noGrp="1"/>
          </p:cNvSpPr>
          <p:nvPr>
            <p:ph idx="1"/>
          </p:nvPr>
        </p:nvSpPr>
        <p:spPr>
          <a:xfrm>
            <a:off x="207665" y="1210460"/>
            <a:ext cx="11776363" cy="5550466"/>
          </a:xfrm>
        </p:spPr>
        <p:txBody>
          <a:bodyPr anchor="ctr">
            <a:normAutofit/>
          </a:bodyPr>
          <a:lstStyle/>
          <a:p>
            <a:r>
              <a:rPr lang="en-US" dirty="0"/>
              <a:t> </a:t>
            </a:r>
            <a:r>
              <a:rPr lang="en-US" dirty="0">
                <a:latin typeface="Tw Cen MT" panose="020B0602020104020603" pitchFamily="34" charset="0"/>
              </a:rPr>
              <a:t>A global perspective is a comprehensive lens through which you see the world around you. It shapes how you perceive and understand your own identity and the identity of people you interact with, as you begin to understand what goes into shaping culture. </a:t>
            </a:r>
          </a:p>
          <a:p>
            <a:r>
              <a:rPr lang="en-US" dirty="0">
                <a:latin typeface="Tw Cen MT" panose="020B0602020104020603" pitchFamily="34" charset="0"/>
              </a:rPr>
              <a:t>What is a global health perspective in nursing? It is the understanding that health and wellness issues transcend geographical and national borders; it is cultural competence and consciousness – having empathy, respect, and understanding of diverse populations; it is the drive to work together toward health equity.</a:t>
            </a:r>
          </a:p>
          <a:p>
            <a:r>
              <a:rPr lang="en-GB" b="1" dirty="0">
                <a:latin typeface="Tw Cen MT" panose="020B0602020104020603" pitchFamily="34" charset="0"/>
              </a:rPr>
              <a:t>Global health</a:t>
            </a:r>
            <a:r>
              <a:rPr lang="en-GB" dirty="0">
                <a:latin typeface="Tw Cen MT" panose="020B0602020104020603" pitchFamily="34" charset="0"/>
              </a:rPr>
              <a:t> is focussed on people across the whole planet rather than the concerns of particular nations. </a:t>
            </a:r>
            <a:r>
              <a:rPr lang="en-GB" b="1" dirty="0">
                <a:latin typeface="Tw Cen MT" panose="020B0602020104020603" pitchFamily="34" charset="0"/>
              </a:rPr>
              <a:t>Global health</a:t>
            </a:r>
            <a:r>
              <a:rPr lang="en-GB" dirty="0">
                <a:latin typeface="Tw Cen MT" panose="020B0602020104020603" pitchFamily="34" charset="0"/>
              </a:rPr>
              <a:t> recognises that </a:t>
            </a:r>
            <a:r>
              <a:rPr lang="en-GB" b="1" dirty="0">
                <a:latin typeface="Tw Cen MT" panose="020B0602020104020603" pitchFamily="34" charset="0"/>
              </a:rPr>
              <a:t>health</a:t>
            </a:r>
            <a:r>
              <a:rPr lang="en-GB" dirty="0">
                <a:latin typeface="Tw Cen MT" panose="020B0602020104020603" pitchFamily="34" charset="0"/>
              </a:rPr>
              <a:t> is determined by problems, issues and concerns that transcend national boundaries</a:t>
            </a:r>
            <a:r>
              <a:rPr lang="en-GB" dirty="0">
                <a:solidFill>
                  <a:schemeClr val="tx2"/>
                </a:solidFill>
                <a:latin typeface="Tw Cen MT" panose="020B0602020104020603" pitchFamily="34" charset="0"/>
              </a:rPr>
              <a:t>.                                                                                   </a:t>
            </a:r>
          </a:p>
          <a:p>
            <a:endParaRPr lang="en-GB" sz="1800" dirty="0">
              <a:solidFill>
                <a:schemeClr val="tx2"/>
              </a:solidFill>
            </a:endParaRPr>
          </a:p>
        </p:txBody>
      </p:sp>
      <p:sp>
        <p:nvSpPr>
          <p:cNvPr id="4" name="Footer Placeholder 3">
            <a:extLst>
              <a:ext uri="{FF2B5EF4-FFF2-40B4-BE49-F238E27FC236}">
                <a16:creationId xmlns:a16="http://schemas.microsoft.com/office/drawing/2014/main" id="{ED76C04D-A53C-4822-B2EA-7970D06790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Created by Tayo Alebiosu</a:t>
            </a:r>
          </a:p>
        </p:txBody>
      </p:sp>
    </p:spTree>
    <p:extLst>
      <p:ext uri="{BB962C8B-B14F-4D97-AF65-F5344CB8AC3E}">
        <p14:creationId xmlns:p14="http://schemas.microsoft.com/office/powerpoint/2010/main" val="340331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68FEB-C783-4F6D-B1C8-753DC7E76375}"/>
              </a:ext>
            </a:extLst>
          </p:cNvPr>
          <p:cNvSpPr>
            <a:spLocks noGrp="1"/>
          </p:cNvSpPr>
          <p:nvPr>
            <p:ph type="title"/>
          </p:nvPr>
        </p:nvSpPr>
        <p:spPr>
          <a:xfrm>
            <a:off x="466722" y="586855"/>
            <a:ext cx="3201366" cy="3387497"/>
          </a:xfrm>
        </p:spPr>
        <p:txBody>
          <a:bodyPr anchor="b">
            <a:normAutofit/>
          </a:bodyPr>
          <a:lstStyle/>
          <a:p>
            <a:pPr algn="r"/>
            <a:r>
              <a:rPr lang="en-GB" sz="4000" b="1" i="1">
                <a:solidFill>
                  <a:srgbClr val="FFFFFF"/>
                </a:solidFill>
                <a:effectLst>
                  <a:outerShdw blurRad="38100" dist="38100" dir="2700000" algn="tl">
                    <a:srgbClr val="000000">
                      <a:alpha val="43137"/>
                    </a:srgbClr>
                  </a:outerShdw>
                </a:effectLst>
                <a:latin typeface="Candara" panose="020E0502030303020204" pitchFamily="34" charset="0"/>
              </a:rPr>
              <a:t>Cont.…</a:t>
            </a:r>
          </a:p>
        </p:txBody>
      </p:sp>
      <p:sp>
        <p:nvSpPr>
          <p:cNvPr id="4" name="Footer Placeholder 3">
            <a:extLst>
              <a:ext uri="{FF2B5EF4-FFF2-40B4-BE49-F238E27FC236}">
                <a16:creationId xmlns:a16="http://schemas.microsoft.com/office/drawing/2014/main" id="{186F4CC2-4A68-4AD5-8C68-7702928E210F}"/>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Created by Tayo Alebiosu</a:t>
            </a:r>
          </a:p>
        </p:txBody>
      </p:sp>
      <p:sp>
        <p:nvSpPr>
          <p:cNvPr id="3" name="Content Placeholder 2">
            <a:extLst>
              <a:ext uri="{FF2B5EF4-FFF2-40B4-BE49-F238E27FC236}">
                <a16:creationId xmlns:a16="http://schemas.microsoft.com/office/drawing/2014/main" id="{DA0BB529-56D6-4782-99AF-6D1AC085F84B}"/>
              </a:ext>
            </a:extLst>
          </p:cNvPr>
          <p:cNvSpPr>
            <a:spLocks noGrp="1"/>
          </p:cNvSpPr>
          <p:nvPr>
            <p:ph idx="1"/>
          </p:nvPr>
        </p:nvSpPr>
        <p:spPr>
          <a:xfrm>
            <a:off x="4346917" y="649480"/>
            <a:ext cx="7799046" cy="5546047"/>
          </a:xfrm>
        </p:spPr>
        <p:txBody>
          <a:bodyPr anchor="ctr">
            <a:normAutofit/>
          </a:bodyPr>
          <a:lstStyle/>
          <a:p>
            <a:r>
              <a:rPr lang="en-GB" dirty="0">
                <a:latin typeface="Tw Cen MT" panose="020B0602020104020603" pitchFamily="34" charset="0"/>
              </a:rPr>
              <a:t>(</a:t>
            </a:r>
            <a:r>
              <a:rPr lang="en-GB" dirty="0" err="1">
                <a:latin typeface="Tw Cen MT" panose="020B0602020104020603" pitchFamily="34" charset="0"/>
              </a:rPr>
              <a:t>Koplan</a:t>
            </a:r>
            <a:r>
              <a:rPr lang="en-GB" dirty="0">
                <a:latin typeface="Tw Cen MT" panose="020B0602020104020603" pitchFamily="34" charset="0"/>
              </a:rPr>
              <a:t> et al.,2009) define </a:t>
            </a:r>
            <a:r>
              <a:rPr lang="en-GB" b="1" dirty="0">
                <a:latin typeface="Tw Cen MT" panose="020B0602020104020603" pitchFamily="34" charset="0"/>
              </a:rPr>
              <a:t>global health</a:t>
            </a:r>
            <a:r>
              <a:rPr lang="en-GB" dirty="0">
                <a:latin typeface="Tw Cen MT" panose="020B0602020104020603" pitchFamily="34" charset="0"/>
              </a:rPr>
              <a:t> as: 'an area for study, research, and practice that places a priority on improving </a:t>
            </a:r>
            <a:r>
              <a:rPr lang="en-GB" b="1" dirty="0">
                <a:latin typeface="Tw Cen MT" panose="020B0602020104020603" pitchFamily="34" charset="0"/>
              </a:rPr>
              <a:t>health</a:t>
            </a:r>
            <a:r>
              <a:rPr lang="en-GB" dirty="0">
                <a:latin typeface="Tw Cen MT" panose="020B0602020104020603" pitchFamily="34" charset="0"/>
              </a:rPr>
              <a:t> and achieving </a:t>
            </a:r>
            <a:r>
              <a:rPr lang="en-GB" b="1" dirty="0">
                <a:latin typeface="Tw Cen MT" panose="020B0602020104020603" pitchFamily="34" charset="0"/>
              </a:rPr>
              <a:t>health</a:t>
            </a:r>
            <a:r>
              <a:rPr lang="en-GB" dirty="0">
                <a:latin typeface="Tw Cen MT" panose="020B0602020104020603" pitchFamily="34" charset="0"/>
              </a:rPr>
              <a:t> equity for all people worldwide'. ... </a:t>
            </a:r>
            <a:r>
              <a:rPr lang="en-GB" b="1" dirty="0">
                <a:latin typeface="Tw Cen MT" panose="020B0602020104020603" pitchFamily="34" charset="0"/>
              </a:rPr>
              <a:t>Global health</a:t>
            </a:r>
            <a:r>
              <a:rPr lang="en-GB" dirty="0">
                <a:latin typeface="Tw Cen MT" panose="020B0602020104020603" pitchFamily="34" charset="0"/>
              </a:rPr>
              <a:t> recognises that </a:t>
            </a:r>
            <a:r>
              <a:rPr lang="en-GB" b="1" dirty="0">
                <a:latin typeface="Tw Cen MT" panose="020B0602020104020603" pitchFamily="34" charset="0"/>
              </a:rPr>
              <a:t>health</a:t>
            </a:r>
            <a:r>
              <a:rPr lang="en-GB" dirty="0">
                <a:latin typeface="Tw Cen MT" panose="020B0602020104020603" pitchFamily="34" charset="0"/>
              </a:rPr>
              <a:t> is determined by problems, issues and concerns that transcend national boundaries’.</a:t>
            </a:r>
          </a:p>
          <a:p>
            <a:r>
              <a:rPr lang="en-GB" dirty="0">
                <a:latin typeface="Tw Cen MT" panose="020B0602020104020603" pitchFamily="34" charset="0"/>
              </a:rPr>
              <a:t>Many healthcare challenges are interconnected and will require a coordinated international effort to overcome.</a:t>
            </a:r>
          </a:p>
          <a:p>
            <a:pPr marL="0" indent="0">
              <a:buNone/>
            </a:pPr>
            <a:r>
              <a:rPr lang="en-GB" dirty="0" err="1">
                <a:latin typeface="Tw Cen MT" panose="020B0602020104020603" pitchFamily="34" charset="0"/>
              </a:rPr>
              <a:t>doi</a:t>
            </a:r>
            <a:r>
              <a:rPr lang="en-GB" dirty="0">
                <a:latin typeface="Tw Cen MT" panose="020B0602020104020603" pitchFamily="34" charset="0"/>
              </a:rPr>
              <a:t>: </a:t>
            </a:r>
            <a:r>
              <a:rPr lang="en-GB" dirty="0">
                <a:latin typeface="Tw Cen MT" panose="020B0602020104020603" pitchFamily="34" charset="0"/>
                <a:hlinkClick r:id="rId2"/>
              </a:rPr>
              <a:t>10.3402/gha.v3i0.5142</a:t>
            </a:r>
            <a:endParaRPr lang="en-GB" dirty="0">
              <a:latin typeface="Tw Cen MT" panose="020B0602020104020603" pitchFamily="34" charset="0"/>
            </a:endParaRPr>
          </a:p>
          <a:p>
            <a:endParaRPr lang="en-GB" sz="2000" dirty="0"/>
          </a:p>
        </p:txBody>
      </p:sp>
    </p:spTree>
    <p:extLst>
      <p:ext uri="{BB962C8B-B14F-4D97-AF65-F5344CB8AC3E}">
        <p14:creationId xmlns:p14="http://schemas.microsoft.com/office/powerpoint/2010/main" val="413006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F713E-86AD-43FF-92C7-6C16905DB24F}"/>
              </a:ext>
            </a:extLst>
          </p:cNvPr>
          <p:cNvSpPr>
            <a:spLocks noGrp="1"/>
          </p:cNvSpPr>
          <p:nvPr>
            <p:ph type="title"/>
          </p:nvPr>
        </p:nvSpPr>
        <p:spPr>
          <a:xfrm>
            <a:off x="572493" y="238539"/>
            <a:ext cx="11018520" cy="943507"/>
          </a:xfrm>
        </p:spPr>
        <p:txBody>
          <a:bodyPr anchor="b">
            <a:normAutofit/>
          </a:bodyPr>
          <a:lstStyle/>
          <a:p>
            <a:pPr algn="ctr"/>
            <a:r>
              <a:rPr lang="en-US" sz="5400" b="1" i="1" dirty="0">
                <a:solidFill>
                  <a:srgbClr val="0070C0"/>
                </a:solidFill>
                <a:effectLst>
                  <a:outerShdw blurRad="38100" dist="38100" dir="2700000" algn="tl">
                    <a:srgbClr val="000000">
                      <a:alpha val="43137"/>
                    </a:srgbClr>
                  </a:outerShdw>
                </a:effectLst>
              </a:rPr>
              <a:t>A global perspective on Public health</a:t>
            </a:r>
            <a:r>
              <a:rPr lang="en-US" sz="5400" dirty="0"/>
              <a:t>.</a:t>
            </a:r>
            <a:endParaRPr lang="en-GB" sz="5400" dirty="0"/>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4DADE6-2427-44FE-95A2-C2D66CDC1EA3}"/>
              </a:ext>
            </a:extLst>
          </p:cNvPr>
          <p:cNvSpPr>
            <a:spLocks noGrp="1"/>
          </p:cNvSpPr>
          <p:nvPr>
            <p:ph idx="1"/>
          </p:nvPr>
        </p:nvSpPr>
        <p:spPr>
          <a:xfrm>
            <a:off x="572492" y="2071315"/>
            <a:ext cx="7286045" cy="4650159"/>
          </a:xfrm>
        </p:spPr>
        <p:txBody>
          <a:bodyPr anchor="t">
            <a:normAutofit lnSpcReduction="10000"/>
          </a:bodyPr>
          <a:lstStyle/>
          <a:p>
            <a:pPr marL="0" indent="0">
              <a:buNone/>
            </a:pPr>
            <a:r>
              <a:rPr lang="en-US" sz="2400" dirty="0">
                <a:latin typeface="Tw Cen MT" panose="020B0602020104020603" pitchFamily="34" charset="0"/>
              </a:rPr>
              <a:t>The </a:t>
            </a:r>
            <a:r>
              <a:rPr lang="en-US" sz="2400" dirty="0">
                <a:highlight>
                  <a:srgbClr val="FFFF00"/>
                </a:highlight>
                <a:latin typeface="Tw Cen MT" panose="020B0602020104020603" pitchFamily="34" charset="0"/>
              </a:rPr>
              <a:t>five</a:t>
            </a:r>
            <a:r>
              <a:rPr lang="en-US" sz="2400" dirty="0">
                <a:latin typeface="Tw Cen MT" panose="020B0602020104020603" pitchFamily="34" charset="0"/>
              </a:rPr>
              <a:t> trends that are pushing the world towards a convergence of common purpose in public health: </a:t>
            </a:r>
          </a:p>
          <a:p>
            <a:r>
              <a:rPr lang="en-US" sz="2400" dirty="0">
                <a:latin typeface="Tw Cen MT" panose="020B0602020104020603" pitchFamily="34" charset="0"/>
              </a:rPr>
              <a:t>Lower birth rates and longer lives in most countries, and a reshaping of disease patterns from infectious to chronic;</a:t>
            </a:r>
          </a:p>
          <a:p>
            <a:r>
              <a:rPr lang="en-US" sz="2400" dirty="0">
                <a:latin typeface="Tw Cen MT" panose="020B0602020104020603" pitchFamily="34" charset="0"/>
              </a:rPr>
              <a:t>The health consequences of globalized economies, including unhealthier lifestyles and the need for international disease-control. </a:t>
            </a:r>
          </a:p>
          <a:p>
            <a:r>
              <a:rPr lang="en-US" sz="2400" dirty="0">
                <a:latin typeface="Tw Cen MT" panose="020B0602020104020603" pitchFamily="34" charset="0"/>
              </a:rPr>
              <a:t>Environmental threats from pollution and climate change;</a:t>
            </a:r>
          </a:p>
          <a:p>
            <a:r>
              <a:rPr lang="en-US" sz="2400" dirty="0">
                <a:latin typeface="Tw Cen MT" panose="020B0602020104020603" pitchFamily="34" charset="0"/>
              </a:rPr>
              <a:t>Internationalization of medical knowledge and the globalization of the health care workforce;</a:t>
            </a:r>
          </a:p>
          <a:p>
            <a:r>
              <a:rPr lang="en-US" sz="2400" dirty="0">
                <a:latin typeface="Tw Cen MT" panose="020B0602020104020603" pitchFamily="34" charset="0"/>
              </a:rPr>
              <a:t>The globalization of medical science.</a:t>
            </a:r>
          </a:p>
          <a:p>
            <a:endParaRPr lang="en-GB" sz="2000" dirty="0"/>
          </a:p>
        </p:txBody>
      </p:sp>
      <p:pic>
        <p:nvPicPr>
          <p:cNvPr id="10242" name="Picture 2" descr="Image result for global health image">
            <a:extLst>
              <a:ext uri="{FF2B5EF4-FFF2-40B4-BE49-F238E27FC236}">
                <a16:creationId xmlns:a16="http://schemas.microsoft.com/office/drawing/2014/main" id="{2A212B3A-964F-4D80-9DAE-988B19FEEB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599" r="21286" b="2"/>
          <a:stretch/>
        </p:blipFill>
        <p:spPr bwMode="auto">
          <a:xfrm>
            <a:off x="8247888" y="2071315"/>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566EBEF-19A0-410C-988A-DA490C4DFD2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Created by Tayo Alebiosu</a:t>
            </a:r>
          </a:p>
        </p:txBody>
      </p:sp>
    </p:spTree>
    <p:extLst>
      <p:ext uri="{BB962C8B-B14F-4D97-AF65-F5344CB8AC3E}">
        <p14:creationId xmlns:p14="http://schemas.microsoft.com/office/powerpoint/2010/main" val="373643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9E7DF-517F-4B3C-92E0-8F6075FFD970}"/>
              </a:ext>
            </a:extLst>
          </p:cNvPr>
          <p:cNvSpPr>
            <a:spLocks noGrp="1"/>
          </p:cNvSpPr>
          <p:nvPr>
            <p:ph type="title"/>
          </p:nvPr>
        </p:nvSpPr>
        <p:spPr>
          <a:xfrm>
            <a:off x="572493" y="238539"/>
            <a:ext cx="11018520" cy="1434415"/>
          </a:xfrm>
        </p:spPr>
        <p:txBody>
          <a:bodyPr anchor="b">
            <a:normAutofit/>
          </a:bodyPr>
          <a:lstStyle/>
          <a:p>
            <a:pPr algn="ctr"/>
            <a:r>
              <a:rPr lang="en-GB" sz="5400" b="1" i="1" dirty="0">
                <a:solidFill>
                  <a:srgbClr val="0070C0"/>
                </a:solidFill>
                <a:effectLst>
                  <a:outerShdw blurRad="38100" dist="38100" dir="2700000" algn="tl">
                    <a:srgbClr val="000000">
                      <a:alpha val="43137"/>
                    </a:srgbClr>
                  </a:outerShdw>
                </a:effectLst>
                <a:latin typeface="Candara" panose="020E0502030303020204" pitchFamily="34" charset="0"/>
              </a:rPr>
              <a:t>Global Health Care….</a:t>
            </a:r>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EBE718-B32A-418F-A11C-76BDE7F33299}"/>
              </a:ext>
            </a:extLst>
          </p:cNvPr>
          <p:cNvSpPr>
            <a:spLocks noGrp="1"/>
          </p:cNvSpPr>
          <p:nvPr>
            <p:ph idx="1"/>
          </p:nvPr>
        </p:nvSpPr>
        <p:spPr>
          <a:xfrm>
            <a:off x="572492" y="2071315"/>
            <a:ext cx="7389821" cy="4548145"/>
          </a:xfrm>
        </p:spPr>
        <p:txBody>
          <a:bodyPr anchor="t">
            <a:normAutofit lnSpcReduction="10000"/>
          </a:bodyPr>
          <a:lstStyle/>
          <a:p>
            <a:r>
              <a:rPr lang="en-US" sz="2400" dirty="0">
                <a:latin typeface="Tw Cen MT" panose="020B0602020104020603" pitchFamily="34" charset="0"/>
              </a:rPr>
              <a:t>How we handle these </a:t>
            </a:r>
            <a:r>
              <a:rPr lang="en-US" sz="2400" dirty="0">
                <a:highlight>
                  <a:srgbClr val="FFFF00"/>
                </a:highlight>
                <a:latin typeface="Tw Cen MT" panose="020B0602020104020603" pitchFamily="34" charset="0"/>
              </a:rPr>
              <a:t>five</a:t>
            </a:r>
            <a:r>
              <a:rPr lang="en-US" sz="2400" dirty="0">
                <a:latin typeface="Tw Cen MT" panose="020B0602020104020603" pitchFamily="34" charset="0"/>
              </a:rPr>
              <a:t> trends will do much to determine the quality of health and health services in the world in the coming decades. </a:t>
            </a:r>
          </a:p>
          <a:p>
            <a:r>
              <a:rPr lang="en-US" sz="2400" dirty="0">
                <a:latin typeface="Tw Cen MT" panose="020B0602020104020603" pitchFamily="34" charset="0"/>
              </a:rPr>
              <a:t>They compare the global health perspective to the environmental movement’s concept that local actions have global impact. </a:t>
            </a:r>
          </a:p>
          <a:p>
            <a:r>
              <a:rPr lang="en-US" sz="2400" dirty="0">
                <a:latin typeface="Tw Cen MT" panose="020B0602020104020603" pitchFamily="34" charset="0"/>
              </a:rPr>
              <a:t>“Although the individual patient encounter is a local event, and global health institutions may constitute a patchwork of entities, each patient encounter takes place in a global tapestry of influences that constitute ‘global public health.’” </a:t>
            </a:r>
          </a:p>
          <a:p>
            <a:pPr marL="0" indent="0">
              <a:buNone/>
            </a:pPr>
            <a:r>
              <a:rPr lang="en-US" sz="2400" dirty="0">
                <a:latin typeface="Tw Cen MT" panose="020B0602020104020603" pitchFamily="34" charset="0"/>
              </a:rPr>
              <a:t>Read NEJM editorial: Convergence to Common Purpose in Global Health</a:t>
            </a:r>
          </a:p>
          <a:p>
            <a:endParaRPr lang="en-US" sz="2200" dirty="0"/>
          </a:p>
          <a:p>
            <a:endParaRPr lang="en-US" sz="2200" dirty="0"/>
          </a:p>
          <a:p>
            <a:endParaRPr lang="en-US" sz="2200" dirty="0"/>
          </a:p>
          <a:p>
            <a:endParaRPr lang="en-GB" sz="2200" dirty="0"/>
          </a:p>
        </p:txBody>
      </p:sp>
      <p:pic>
        <p:nvPicPr>
          <p:cNvPr id="11266" name="Picture 2" descr="Image result for global health image">
            <a:extLst>
              <a:ext uri="{FF2B5EF4-FFF2-40B4-BE49-F238E27FC236}">
                <a16:creationId xmlns:a16="http://schemas.microsoft.com/office/drawing/2014/main" id="{48D72E4B-A297-4B9E-AEF8-97B867347E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83" r="17939" b="-3"/>
          <a:stretch/>
        </p:blipFill>
        <p:spPr bwMode="auto">
          <a:xfrm>
            <a:off x="7858538" y="2522949"/>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3C9E862-3902-4AB2-A9CE-36FD918724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Created by Tayo Alebiosu</a:t>
            </a:r>
          </a:p>
        </p:txBody>
      </p:sp>
    </p:spTree>
    <p:extLst>
      <p:ext uri="{BB962C8B-B14F-4D97-AF65-F5344CB8AC3E}">
        <p14:creationId xmlns:p14="http://schemas.microsoft.com/office/powerpoint/2010/main" val="240688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412C17-DD12-4910-9C26-D65D3CD52268}"/>
              </a:ext>
            </a:extLst>
          </p:cNvPr>
          <p:cNvSpPr>
            <a:spLocks noGrp="1"/>
          </p:cNvSpPr>
          <p:nvPr>
            <p:ph type="title"/>
          </p:nvPr>
        </p:nvSpPr>
        <p:spPr>
          <a:xfrm>
            <a:off x="156499" y="2128106"/>
            <a:ext cx="3503489" cy="2156621"/>
          </a:xfrm>
        </p:spPr>
        <p:txBody>
          <a:bodyPr anchor="t">
            <a:normAutofit/>
          </a:bodyPr>
          <a:lstStyle/>
          <a:p>
            <a:r>
              <a:rPr lang="en-GB" sz="4000" b="1" i="1" dirty="0">
                <a:solidFill>
                  <a:srgbClr val="FFFFFF"/>
                </a:solidFill>
                <a:effectLst>
                  <a:outerShdw blurRad="38100" dist="38100" dir="2700000" algn="tl">
                    <a:srgbClr val="000000">
                      <a:alpha val="43137"/>
                    </a:srgbClr>
                  </a:outerShdw>
                </a:effectLst>
                <a:latin typeface="Candara" panose="020E0502030303020204" pitchFamily="34" charset="0"/>
              </a:rPr>
              <a:t>Top global health issues</a:t>
            </a:r>
          </a:p>
        </p:txBody>
      </p:sp>
      <p:sp>
        <p:nvSpPr>
          <p:cNvPr id="3" name="Content Placeholder 2">
            <a:extLst>
              <a:ext uri="{FF2B5EF4-FFF2-40B4-BE49-F238E27FC236}">
                <a16:creationId xmlns:a16="http://schemas.microsoft.com/office/drawing/2014/main" id="{843AA2DB-1C45-448E-8CBA-4A9014DBE868}"/>
              </a:ext>
            </a:extLst>
          </p:cNvPr>
          <p:cNvSpPr>
            <a:spLocks noGrp="1"/>
          </p:cNvSpPr>
          <p:nvPr>
            <p:ph sz="half" idx="1"/>
          </p:nvPr>
        </p:nvSpPr>
        <p:spPr>
          <a:xfrm>
            <a:off x="4388726" y="521612"/>
            <a:ext cx="3248563" cy="5814775"/>
          </a:xfrm>
        </p:spPr>
        <p:txBody>
          <a:bodyPr>
            <a:normAutofit fontScale="92500" lnSpcReduction="10000"/>
          </a:bodyPr>
          <a:lstStyle/>
          <a:p>
            <a:r>
              <a:rPr lang="en-GB" sz="2400" dirty="0">
                <a:highlight>
                  <a:srgbClr val="FFFF00"/>
                </a:highlight>
                <a:latin typeface="Tw Cen MT" panose="020B0602020104020603" pitchFamily="34" charset="0"/>
              </a:rPr>
              <a:t>Covid 19</a:t>
            </a:r>
          </a:p>
          <a:p>
            <a:r>
              <a:rPr lang="en-GB" sz="2400" dirty="0">
                <a:highlight>
                  <a:srgbClr val="FFFF00"/>
                </a:highlight>
                <a:latin typeface="Tw Cen MT" panose="020B0602020104020603" pitchFamily="34" charset="0"/>
              </a:rPr>
              <a:t>Physical Activity and Nutrition</a:t>
            </a:r>
          </a:p>
          <a:p>
            <a:r>
              <a:rPr lang="en-GB" sz="2400" dirty="0">
                <a:highlight>
                  <a:srgbClr val="FFFF00"/>
                </a:highlight>
                <a:latin typeface="Tw Cen MT" panose="020B0602020104020603" pitchFamily="34" charset="0"/>
              </a:rPr>
              <a:t>Overweight and Obesity</a:t>
            </a:r>
          </a:p>
          <a:p>
            <a:r>
              <a:rPr lang="en-GB" sz="2400" dirty="0">
                <a:highlight>
                  <a:srgbClr val="FFFF00"/>
                </a:highlight>
                <a:latin typeface="Tw Cen MT" panose="020B0602020104020603" pitchFamily="34" charset="0"/>
              </a:rPr>
              <a:t>Tobacco</a:t>
            </a:r>
          </a:p>
          <a:p>
            <a:r>
              <a:rPr lang="en-GB" sz="2400" dirty="0">
                <a:highlight>
                  <a:srgbClr val="FFFF00"/>
                </a:highlight>
                <a:latin typeface="Tw Cen MT" panose="020B0602020104020603" pitchFamily="34" charset="0"/>
              </a:rPr>
              <a:t>Substance Abuse</a:t>
            </a:r>
          </a:p>
          <a:p>
            <a:r>
              <a:rPr lang="en-GB" sz="2400" dirty="0">
                <a:highlight>
                  <a:srgbClr val="FFFF00"/>
                </a:highlight>
                <a:latin typeface="Tw Cen MT" panose="020B0602020104020603" pitchFamily="34" charset="0"/>
              </a:rPr>
              <a:t>HIV/AIDS</a:t>
            </a:r>
          </a:p>
          <a:p>
            <a:r>
              <a:rPr lang="en-GB" sz="2400" dirty="0">
                <a:highlight>
                  <a:srgbClr val="FFFF00"/>
                </a:highlight>
                <a:latin typeface="Tw Cen MT" panose="020B0602020104020603" pitchFamily="34" charset="0"/>
              </a:rPr>
              <a:t>Mental </a:t>
            </a:r>
            <a:r>
              <a:rPr lang="en-GB" sz="2400" b="1" dirty="0">
                <a:highlight>
                  <a:srgbClr val="FFFF00"/>
                </a:highlight>
                <a:latin typeface="Tw Cen MT" panose="020B0602020104020603" pitchFamily="34" charset="0"/>
              </a:rPr>
              <a:t>Health</a:t>
            </a:r>
            <a:endParaRPr lang="en-GB" sz="2400" dirty="0">
              <a:highlight>
                <a:srgbClr val="FFFF00"/>
              </a:highlight>
              <a:latin typeface="Tw Cen MT" panose="020B0602020104020603" pitchFamily="34" charset="0"/>
            </a:endParaRPr>
          </a:p>
          <a:p>
            <a:r>
              <a:rPr lang="en-GB" sz="2400" dirty="0">
                <a:highlight>
                  <a:srgbClr val="FFFF00"/>
                </a:highlight>
                <a:latin typeface="Tw Cen MT" panose="020B0602020104020603" pitchFamily="34" charset="0"/>
              </a:rPr>
              <a:t>Injury and Violence</a:t>
            </a:r>
          </a:p>
          <a:p>
            <a:r>
              <a:rPr lang="en-GB" sz="2400" dirty="0">
                <a:highlight>
                  <a:srgbClr val="FFFF00"/>
                </a:highlight>
                <a:latin typeface="Tw Cen MT" panose="020B0602020104020603" pitchFamily="34" charset="0"/>
              </a:rPr>
              <a:t>Infectious disease prevention</a:t>
            </a:r>
          </a:p>
          <a:p>
            <a:r>
              <a:rPr lang="en-GB" sz="2400" dirty="0">
                <a:highlight>
                  <a:srgbClr val="FFFF00"/>
                </a:highlight>
                <a:latin typeface="Tw Cen MT" panose="020B0602020104020603" pitchFamily="34" charset="0"/>
              </a:rPr>
              <a:t>Overweight and Obesity</a:t>
            </a:r>
          </a:p>
          <a:p>
            <a:r>
              <a:rPr lang="en-GB" sz="2400" dirty="0">
                <a:highlight>
                  <a:srgbClr val="FFFF00"/>
                </a:highlight>
                <a:latin typeface="Tw Cen MT" panose="020B0602020104020603" pitchFamily="34" charset="0"/>
              </a:rPr>
              <a:t>Neglected Tropical Diseases</a:t>
            </a:r>
          </a:p>
          <a:p>
            <a:endParaRPr lang="en-GB" sz="1100" dirty="0"/>
          </a:p>
          <a:p>
            <a:endParaRPr lang="en-GB" sz="1100" dirty="0">
              <a:solidFill>
                <a:srgbClr val="0070C0"/>
              </a:solidFill>
            </a:endParaRPr>
          </a:p>
          <a:p>
            <a:endParaRPr lang="en-GB" sz="1100" dirty="0"/>
          </a:p>
        </p:txBody>
      </p:sp>
      <p:sp>
        <p:nvSpPr>
          <p:cNvPr id="4" name="Content Placeholder 3">
            <a:extLst>
              <a:ext uri="{FF2B5EF4-FFF2-40B4-BE49-F238E27FC236}">
                <a16:creationId xmlns:a16="http://schemas.microsoft.com/office/drawing/2014/main" id="{893D8F3D-E6F0-4103-A864-5CD887785A44}"/>
              </a:ext>
            </a:extLst>
          </p:cNvPr>
          <p:cNvSpPr>
            <a:spLocks noGrp="1"/>
          </p:cNvSpPr>
          <p:nvPr>
            <p:ph sz="half" idx="2"/>
          </p:nvPr>
        </p:nvSpPr>
        <p:spPr>
          <a:xfrm>
            <a:off x="8290362" y="202046"/>
            <a:ext cx="3248563" cy="5602155"/>
          </a:xfrm>
        </p:spPr>
        <p:txBody>
          <a:bodyPr>
            <a:normAutofit fontScale="92500" lnSpcReduction="10000"/>
          </a:bodyPr>
          <a:lstStyle/>
          <a:p>
            <a:pPr marL="0" indent="0">
              <a:buNone/>
            </a:pPr>
            <a:endParaRPr lang="en-GB" sz="1300" b="1" dirty="0">
              <a:highlight>
                <a:srgbClr val="FFFF00"/>
              </a:highlight>
            </a:endParaRPr>
          </a:p>
          <a:p>
            <a:r>
              <a:rPr lang="en-GB" sz="2400" dirty="0">
                <a:highlight>
                  <a:srgbClr val="FFFF00"/>
                </a:highlight>
                <a:latin typeface="Tw Cen MT" panose="020B0602020104020603" pitchFamily="34" charset="0"/>
              </a:rPr>
              <a:t>Global Health Security.</a:t>
            </a:r>
          </a:p>
          <a:p>
            <a:r>
              <a:rPr lang="en-GB" sz="2400" dirty="0">
                <a:highlight>
                  <a:srgbClr val="FFFF00"/>
                </a:highlight>
                <a:latin typeface="Tw Cen MT" panose="020B0602020104020603" pitchFamily="34" charset="0"/>
              </a:rPr>
              <a:t>Malaria</a:t>
            </a:r>
          </a:p>
          <a:p>
            <a:r>
              <a:rPr lang="en-GB" sz="2400" dirty="0">
                <a:highlight>
                  <a:srgbClr val="FFFF00"/>
                </a:highlight>
                <a:latin typeface="Tw Cen MT" panose="020B0602020104020603" pitchFamily="34" charset="0"/>
              </a:rPr>
              <a:t>Polio</a:t>
            </a:r>
          </a:p>
          <a:p>
            <a:r>
              <a:rPr lang="en-GB" sz="2400" dirty="0">
                <a:highlight>
                  <a:srgbClr val="FFFF00"/>
                </a:highlight>
                <a:latin typeface="Tw Cen MT" panose="020B0602020104020603" pitchFamily="34" charset="0"/>
              </a:rPr>
              <a:t>Measles</a:t>
            </a:r>
          </a:p>
          <a:p>
            <a:r>
              <a:rPr lang="en-GB" sz="2400" dirty="0">
                <a:highlight>
                  <a:srgbClr val="FFFF00"/>
                </a:highlight>
                <a:latin typeface="Tw Cen MT" panose="020B0602020104020603" pitchFamily="34" charset="0"/>
              </a:rPr>
              <a:t>Tuberculosis (TB)</a:t>
            </a:r>
          </a:p>
          <a:p>
            <a:r>
              <a:rPr lang="en-GB" sz="2400" dirty="0">
                <a:highlight>
                  <a:srgbClr val="FFFF00"/>
                </a:highlight>
                <a:latin typeface="Tw Cen MT" panose="020B0602020104020603" pitchFamily="34" charset="0"/>
              </a:rPr>
              <a:t>Climate crisis</a:t>
            </a:r>
          </a:p>
          <a:p>
            <a:r>
              <a:rPr lang="en-GB" sz="2400" b="1" dirty="0">
                <a:highlight>
                  <a:srgbClr val="FFFF00"/>
                </a:highlight>
                <a:latin typeface="Tw Cen MT" panose="020B0602020104020603" pitchFamily="34" charset="0"/>
              </a:rPr>
              <a:t>Health</a:t>
            </a:r>
            <a:r>
              <a:rPr lang="en-GB" sz="2400" dirty="0">
                <a:highlight>
                  <a:srgbClr val="FFFF00"/>
                </a:highlight>
                <a:latin typeface="Tw Cen MT" panose="020B0602020104020603" pitchFamily="34" charset="0"/>
              </a:rPr>
              <a:t> care delivery in areas of conflict and crisis</a:t>
            </a:r>
          </a:p>
          <a:p>
            <a:r>
              <a:rPr lang="en-GB" sz="2400" dirty="0">
                <a:highlight>
                  <a:srgbClr val="FFFF00"/>
                </a:highlight>
                <a:latin typeface="Tw Cen MT" panose="020B0602020104020603" pitchFamily="34" charset="0"/>
              </a:rPr>
              <a:t>Environmental Quality</a:t>
            </a:r>
          </a:p>
          <a:p>
            <a:r>
              <a:rPr lang="en-GB" sz="2400" b="1" dirty="0">
                <a:highlight>
                  <a:srgbClr val="FFFF00"/>
                </a:highlight>
                <a:latin typeface="Tw Cen MT" panose="020B0602020104020603" pitchFamily="34" charset="0"/>
              </a:rPr>
              <a:t>Global Health</a:t>
            </a:r>
            <a:r>
              <a:rPr lang="en-GB" sz="2400" dirty="0">
                <a:highlight>
                  <a:srgbClr val="FFFF00"/>
                </a:highlight>
                <a:latin typeface="Tw Cen MT" panose="020B0602020104020603" pitchFamily="34" charset="0"/>
              </a:rPr>
              <a:t> Security</a:t>
            </a:r>
          </a:p>
          <a:p>
            <a:r>
              <a:rPr lang="en-GB" sz="2400" dirty="0">
                <a:highlight>
                  <a:srgbClr val="FFFF00"/>
                </a:highlight>
                <a:latin typeface="Tw Cen MT" panose="020B0602020104020603" pitchFamily="34" charset="0"/>
              </a:rPr>
              <a:t>Climate crisis</a:t>
            </a:r>
          </a:p>
          <a:p>
            <a:r>
              <a:rPr lang="en-GB" sz="2400" dirty="0">
                <a:highlight>
                  <a:srgbClr val="FFFF00"/>
                </a:highlight>
                <a:latin typeface="Tw Cen MT" panose="020B0602020104020603" pitchFamily="34" charset="0"/>
              </a:rPr>
              <a:t>Tobacco</a:t>
            </a:r>
          </a:p>
          <a:p>
            <a:r>
              <a:rPr lang="en-GB" sz="2400" dirty="0">
                <a:highlight>
                  <a:srgbClr val="FFFF00"/>
                </a:highlight>
                <a:latin typeface="Tw Cen MT" panose="020B0602020104020603" pitchFamily="34" charset="0"/>
              </a:rPr>
              <a:t>Substance Abuse</a:t>
            </a:r>
          </a:p>
          <a:p>
            <a:endParaRPr lang="en-GB" sz="2400" dirty="0">
              <a:highlight>
                <a:srgbClr val="FFFF00"/>
              </a:highlight>
              <a:latin typeface="Tw Cen MT" panose="020B0602020104020603" pitchFamily="34" charset="0"/>
            </a:endParaRPr>
          </a:p>
          <a:p>
            <a:endParaRPr lang="en-GB" sz="2400" dirty="0">
              <a:highlight>
                <a:srgbClr val="FFFF00"/>
              </a:highlight>
              <a:latin typeface="Tw Cen MT" panose="020B0602020104020603" pitchFamily="34" charset="0"/>
            </a:endParaRPr>
          </a:p>
          <a:p>
            <a:endParaRPr lang="en-GB" sz="1300" dirty="0"/>
          </a:p>
        </p:txBody>
      </p:sp>
      <p:sp>
        <p:nvSpPr>
          <p:cNvPr id="5" name="Footer Placeholder 4">
            <a:extLst>
              <a:ext uri="{FF2B5EF4-FFF2-40B4-BE49-F238E27FC236}">
                <a16:creationId xmlns:a16="http://schemas.microsoft.com/office/drawing/2014/main" id="{9B33973C-7A7B-43B9-9C4C-D3FC42706FF3}"/>
              </a:ext>
            </a:extLst>
          </p:cNvPr>
          <p:cNvSpPr>
            <a:spLocks noGrp="1"/>
          </p:cNvSpPr>
          <p:nvPr>
            <p:ph type="ftr" sz="quarter" idx="11"/>
          </p:nvPr>
        </p:nvSpPr>
        <p:spPr>
          <a:xfrm>
            <a:off x="9060873" y="6288158"/>
            <a:ext cx="1798572" cy="248965"/>
          </a:xfrm>
        </p:spPr>
        <p:txBody>
          <a:bodyPr>
            <a:normAutofit lnSpcReduction="10000"/>
          </a:bodyPr>
          <a:lstStyle/>
          <a:p>
            <a:pPr algn="r">
              <a:spcAft>
                <a:spcPts val="600"/>
              </a:spcAft>
            </a:pPr>
            <a:r>
              <a:rPr lang="en-GB" sz="1100" dirty="0">
                <a:solidFill>
                  <a:schemeClr val="tx1">
                    <a:alpha val="80000"/>
                  </a:schemeClr>
                </a:solidFill>
              </a:rPr>
              <a:t>Created by Tayo Alebiosu</a:t>
            </a:r>
          </a:p>
        </p:txBody>
      </p:sp>
    </p:spTree>
    <p:extLst>
      <p:ext uri="{BB962C8B-B14F-4D97-AF65-F5344CB8AC3E}">
        <p14:creationId xmlns:p14="http://schemas.microsoft.com/office/powerpoint/2010/main" val="2045891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2384</TotalTime>
  <Words>4109</Words>
  <Application>Microsoft Office PowerPoint</Application>
  <PresentationFormat>Widescreen</PresentationFormat>
  <Paragraphs>289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Candara</vt:lpstr>
      <vt:lpstr>Tw Cen MT</vt:lpstr>
      <vt:lpstr>Office Theme</vt:lpstr>
      <vt:lpstr>Different perspectives in Healthcare Delivery</vt:lpstr>
      <vt:lpstr>PowerPoint Presentation</vt:lpstr>
      <vt:lpstr>The major stakeholders in the healthcare system </vt:lpstr>
      <vt:lpstr>LO1-Activity- Video Presentation. 10 mins</vt:lpstr>
      <vt:lpstr>Global perspective Of Health care delivery </vt:lpstr>
      <vt:lpstr>Cont.…</vt:lpstr>
      <vt:lpstr>A global perspective on Public health.</vt:lpstr>
      <vt:lpstr>Global Health Care….</vt:lpstr>
      <vt:lpstr>Top global health issues</vt:lpstr>
      <vt:lpstr>PowerPoint Presentation</vt:lpstr>
      <vt:lpstr>Impact of Covid 19 on Global Healthcare Perspective- Cont.…   </vt:lpstr>
      <vt:lpstr>Cont.…</vt:lpstr>
      <vt:lpstr> Impact of Covid 19 on Global Healthcare Perspective- World Health Organization (WHO)  </vt:lpstr>
      <vt:lpstr>Current World Health Organization Priorities for COVID-19</vt:lpstr>
      <vt:lpstr>LO2-Activity -10mins-Public Health England</vt:lpstr>
      <vt:lpstr>National perspective of Health care delivery  </vt:lpstr>
      <vt:lpstr>PowerPoint Presentation</vt:lpstr>
      <vt:lpstr> Impact of Covid- 19 on National Healthcare Perspective- (PHE) </vt:lpstr>
      <vt:lpstr>Impact of Covid 19 on Public Health England</vt:lpstr>
      <vt:lpstr> What are public health issues in UK? </vt:lpstr>
      <vt:lpstr>National Health Service (NHS)</vt:lpstr>
      <vt:lpstr>PowerPoint Presentation</vt:lpstr>
      <vt:lpstr> Impact of Covid 19 on National Health service (NHS) </vt:lpstr>
      <vt:lpstr>Care Quality Care (CQC)</vt:lpstr>
      <vt:lpstr>Medicines &amp; Healthcare products Regulatory Agency</vt:lpstr>
      <vt:lpstr>PowerPoint Presentation</vt:lpstr>
      <vt:lpstr>Department of Health England </vt:lpstr>
      <vt:lpstr>Glossary of different health care Perspectives </vt:lpstr>
      <vt:lpstr>LO3-Actvity Class Discussion</vt:lpstr>
      <vt:lpstr>Local health improvement role in public health</vt:lpstr>
      <vt:lpstr>Local Perspectives of Health care delivery</vt:lpstr>
      <vt:lpstr>Impact of Covid 19 on Local Healthcare </vt:lpstr>
      <vt:lpstr>PowerPoint Presentation</vt:lpstr>
      <vt:lpstr>Assessment guide</vt:lpstr>
      <vt:lpstr>ASSESSMENT SUBMISSION </vt:lpstr>
      <vt:lpstr>     Reference https://www.intrahealth.org/vital/10-global-health-issues-watch-2020s. www.gov.uk › government › collections › health-matters-public-health-i...  Health matters: public health issues - GOV.UK https://www.cqc.org.uk/sites/default/files/20171114_exe_procurementinfo.pdf https://www.kent.ac.uk/chss/docs/CLG-report.pdf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perspectives in Healthcare Delivery</dc:title>
  <dc:creator>Tayo Alebiosu</dc:creator>
  <cp:lastModifiedBy>Tayo Alebiosu</cp:lastModifiedBy>
  <cp:revision>7</cp:revision>
  <dcterms:created xsi:type="dcterms:W3CDTF">2021-02-12T02:48:14Z</dcterms:created>
  <dcterms:modified xsi:type="dcterms:W3CDTF">2021-02-20T20:22:56Z</dcterms:modified>
</cp:coreProperties>
</file>