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5" r:id="rId2"/>
    <p:sldId id="297" r:id="rId3"/>
    <p:sldId id="295" r:id="rId4"/>
    <p:sldId id="323" r:id="rId5"/>
    <p:sldId id="329" r:id="rId6"/>
    <p:sldId id="325" r:id="rId7"/>
    <p:sldId id="326" r:id="rId8"/>
    <p:sldId id="330" r:id="rId9"/>
    <p:sldId id="327" r:id="rId10"/>
    <p:sldId id="257" r:id="rId11"/>
    <p:sldId id="258" r:id="rId12"/>
    <p:sldId id="259" r:id="rId13"/>
    <p:sldId id="328" r:id="rId14"/>
    <p:sldId id="260" r:id="rId15"/>
    <p:sldId id="261" r:id="rId16"/>
    <p:sldId id="262" r:id="rId17"/>
    <p:sldId id="264" r:id="rId18"/>
    <p:sldId id="265" r:id="rId19"/>
    <p:sldId id="266" r:id="rId20"/>
    <p:sldId id="267" r:id="rId21"/>
    <p:sldId id="268" r:id="rId22"/>
    <p:sldId id="272" r:id="rId23"/>
    <p:sldId id="269" r:id="rId24"/>
    <p:sldId id="270" r:id="rId25"/>
    <p:sldId id="271" r:id="rId26"/>
    <p:sldId id="273" r:id="rId27"/>
    <p:sldId id="263" r:id="rId28"/>
    <p:sldId id="274" r:id="rId29"/>
    <p:sldId id="294" r:id="rId30"/>
    <p:sldId id="322" r:id="rId31"/>
    <p:sldId id="276" r:id="rId32"/>
    <p:sldId id="290"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8E1A6-9723-466E-BEFF-78792F02D81B}"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9A074-E141-4D78-A8EC-7B54460C628D}" type="slidenum">
              <a:rPr lang="en-GB" smtClean="0"/>
              <a:t>‹#›</a:t>
            </a:fld>
            <a:endParaRPr lang="en-GB"/>
          </a:p>
        </p:txBody>
      </p:sp>
    </p:spTree>
    <p:extLst>
      <p:ext uri="{BB962C8B-B14F-4D97-AF65-F5344CB8AC3E}">
        <p14:creationId xmlns:p14="http://schemas.microsoft.com/office/powerpoint/2010/main" val="420490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7B3A-6F60-40DA-AFF7-61D4869EC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7BC488F-D9B2-4D47-8BC7-47105899A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67BEB3-2C45-4C70-9661-14CE51EA6171}"/>
              </a:ext>
            </a:extLst>
          </p:cNvPr>
          <p:cNvSpPr>
            <a:spLocks noGrp="1"/>
          </p:cNvSpPr>
          <p:nvPr>
            <p:ph type="dt" sz="half" idx="10"/>
          </p:nvPr>
        </p:nvSpPr>
        <p:spPr/>
        <p:txBody>
          <a:bodyPr/>
          <a:lstStyle/>
          <a:p>
            <a:fld id="{67A78289-DFBC-40E8-955B-DFC3EAA3A210}" type="datetime1">
              <a:rPr lang="en-GB" smtClean="0"/>
              <a:t>19/02/2021</a:t>
            </a:fld>
            <a:endParaRPr lang="en-GB"/>
          </a:p>
        </p:txBody>
      </p:sp>
      <p:sp>
        <p:nvSpPr>
          <p:cNvPr id="5" name="Footer Placeholder 4">
            <a:extLst>
              <a:ext uri="{FF2B5EF4-FFF2-40B4-BE49-F238E27FC236}">
                <a16:creationId xmlns:a16="http://schemas.microsoft.com/office/drawing/2014/main" id="{4FB53940-A354-4ABC-A2A4-8F3047677EA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6BB4567-E182-4448-AE6A-81549F2D098E}"/>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424632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7C26-A537-4FA3-80F2-5AC219552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EAC732-C687-4CEE-8E78-6F373C4BD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9C17B1-BCA1-4E95-BE49-D45C425ECC90}"/>
              </a:ext>
            </a:extLst>
          </p:cNvPr>
          <p:cNvSpPr>
            <a:spLocks noGrp="1"/>
          </p:cNvSpPr>
          <p:nvPr>
            <p:ph type="dt" sz="half" idx="10"/>
          </p:nvPr>
        </p:nvSpPr>
        <p:spPr/>
        <p:txBody>
          <a:bodyPr/>
          <a:lstStyle/>
          <a:p>
            <a:fld id="{849E9E7B-DF6F-4CCD-B494-CB2B3DF6C408}" type="datetime1">
              <a:rPr lang="en-GB" smtClean="0"/>
              <a:t>19/02/2021</a:t>
            </a:fld>
            <a:endParaRPr lang="en-GB"/>
          </a:p>
        </p:txBody>
      </p:sp>
      <p:sp>
        <p:nvSpPr>
          <p:cNvPr id="5" name="Footer Placeholder 4">
            <a:extLst>
              <a:ext uri="{FF2B5EF4-FFF2-40B4-BE49-F238E27FC236}">
                <a16:creationId xmlns:a16="http://schemas.microsoft.com/office/drawing/2014/main" id="{E0143896-CE90-4562-99DA-5B112785329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6406737-C794-49D5-8E0F-BD46CA7FB0FE}"/>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90966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7B69F-15F1-401C-B733-EB99686ED8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764EC7-4712-4526-A1BE-B2B25183AD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2E737B-9301-4A84-9019-D9F6EC65B303}"/>
              </a:ext>
            </a:extLst>
          </p:cNvPr>
          <p:cNvSpPr>
            <a:spLocks noGrp="1"/>
          </p:cNvSpPr>
          <p:nvPr>
            <p:ph type="dt" sz="half" idx="10"/>
          </p:nvPr>
        </p:nvSpPr>
        <p:spPr/>
        <p:txBody>
          <a:bodyPr/>
          <a:lstStyle/>
          <a:p>
            <a:fld id="{B2078E27-DDEB-4549-9B7B-94989DBFDF9D}" type="datetime1">
              <a:rPr lang="en-GB" smtClean="0"/>
              <a:t>19/02/2021</a:t>
            </a:fld>
            <a:endParaRPr lang="en-GB"/>
          </a:p>
        </p:txBody>
      </p:sp>
      <p:sp>
        <p:nvSpPr>
          <p:cNvPr id="5" name="Footer Placeholder 4">
            <a:extLst>
              <a:ext uri="{FF2B5EF4-FFF2-40B4-BE49-F238E27FC236}">
                <a16:creationId xmlns:a16="http://schemas.microsoft.com/office/drawing/2014/main" id="{D0869B84-2081-4B90-ACA0-E26B341AC90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1E7F9D8-4009-45E4-B188-87E2ECD662FB}"/>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381453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4674-A1C5-4D60-BAC7-E949AD8FFD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604512-612C-4390-A06C-D056FDA8D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F3F62-9E14-4943-B714-518C1CF6D330}"/>
              </a:ext>
            </a:extLst>
          </p:cNvPr>
          <p:cNvSpPr>
            <a:spLocks noGrp="1"/>
          </p:cNvSpPr>
          <p:nvPr>
            <p:ph type="dt" sz="half" idx="10"/>
          </p:nvPr>
        </p:nvSpPr>
        <p:spPr/>
        <p:txBody>
          <a:bodyPr/>
          <a:lstStyle/>
          <a:p>
            <a:fld id="{AF5634A5-4D3F-4F6A-B93C-792147351E10}" type="datetime1">
              <a:rPr lang="en-GB" smtClean="0"/>
              <a:t>19/02/2021</a:t>
            </a:fld>
            <a:endParaRPr lang="en-GB"/>
          </a:p>
        </p:txBody>
      </p:sp>
      <p:sp>
        <p:nvSpPr>
          <p:cNvPr id="5" name="Footer Placeholder 4">
            <a:extLst>
              <a:ext uri="{FF2B5EF4-FFF2-40B4-BE49-F238E27FC236}">
                <a16:creationId xmlns:a16="http://schemas.microsoft.com/office/drawing/2014/main" id="{806B4AA0-F9AC-4709-AB48-8EE27238631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41B7C7B-85FF-4262-9208-8829ACF5F41D}"/>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3287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F2A6-E2FA-4EC3-9DBE-B2BAEC74C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D453FB-5AF1-4EA1-9DCB-6447B5F0F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CE5F2-8F7C-421E-A8D1-E81D535029CD}"/>
              </a:ext>
            </a:extLst>
          </p:cNvPr>
          <p:cNvSpPr>
            <a:spLocks noGrp="1"/>
          </p:cNvSpPr>
          <p:nvPr>
            <p:ph type="dt" sz="half" idx="10"/>
          </p:nvPr>
        </p:nvSpPr>
        <p:spPr/>
        <p:txBody>
          <a:bodyPr/>
          <a:lstStyle/>
          <a:p>
            <a:fld id="{41B83604-14C3-414D-8010-A662D4EDBE8A}" type="datetime1">
              <a:rPr lang="en-GB" smtClean="0"/>
              <a:t>19/02/2021</a:t>
            </a:fld>
            <a:endParaRPr lang="en-GB"/>
          </a:p>
        </p:txBody>
      </p:sp>
      <p:sp>
        <p:nvSpPr>
          <p:cNvPr id="5" name="Footer Placeholder 4">
            <a:extLst>
              <a:ext uri="{FF2B5EF4-FFF2-40B4-BE49-F238E27FC236}">
                <a16:creationId xmlns:a16="http://schemas.microsoft.com/office/drawing/2014/main" id="{B121C59C-65F4-4149-A1EF-66CE45D9B35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42B21ED-0E80-4A47-884A-B7B8A21ADDAE}"/>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355337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229-0167-4414-BE21-CF04285AD8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59D0A8-7B6E-441B-B83C-08E07789A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A59ED9-AF43-4009-BE4C-86BC843BE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2079FC-3E25-451B-8137-1F1B10042888}"/>
              </a:ext>
            </a:extLst>
          </p:cNvPr>
          <p:cNvSpPr>
            <a:spLocks noGrp="1"/>
          </p:cNvSpPr>
          <p:nvPr>
            <p:ph type="dt" sz="half" idx="10"/>
          </p:nvPr>
        </p:nvSpPr>
        <p:spPr/>
        <p:txBody>
          <a:bodyPr/>
          <a:lstStyle/>
          <a:p>
            <a:fld id="{8DE14EE2-48EF-4DBA-A5E4-44031723971C}" type="datetime1">
              <a:rPr lang="en-GB" smtClean="0"/>
              <a:t>19/02/2021</a:t>
            </a:fld>
            <a:endParaRPr lang="en-GB"/>
          </a:p>
        </p:txBody>
      </p:sp>
      <p:sp>
        <p:nvSpPr>
          <p:cNvPr id="6" name="Footer Placeholder 5">
            <a:extLst>
              <a:ext uri="{FF2B5EF4-FFF2-40B4-BE49-F238E27FC236}">
                <a16:creationId xmlns:a16="http://schemas.microsoft.com/office/drawing/2014/main" id="{A5F7CAA2-6DB3-4267-8F73-D46E5F2FE094}"/>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ECD9B302-EBE2-4257-BD42-DE49F535AD65}"/>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242903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723A-3F1E-4469-A72F-A4EE247B99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3BDFDE-15DD-474E-95ED-CBB147A42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B8CC0C-54FD-4FB0-9145-A93E97027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6EAEBF-9A5C-4A1E-BC47-148E193FE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4B8E5-9461-4FA2-B0E8-E015025776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153454-717F-42B6-ADA6-00D5E8F104D0}"/>
              </a:ext>
            </a:extLst>
          </p:cNvPr>
          <p:cNvSpPr>
            <a:spLocks noGrp="1"/>
          </p:cNvSpPr>
          <p:nvPr>
            <p:ph type="dt" sz="half" idx="10"/>
          </p:nvPr>
        </p:nvSpPr>
        <p:spPr/>
        <p:txBody>
          <a:bodyPr/>
          <a:lstStyle/>
          <a:p>
            <a:fld id="{04A4E5CC-FCAA-4C30-9FF0-CF424426A866}" type="datetime1">
              <a:rPr lang="en-GB" smtClean="0"/>
              <a:t>19/02/2021</a:t>
            </a:fld>
            <a:endParaRPr lang="en-GB"/>
          </a:p>
        </p:txBody>
      </p:sp>
      <p:sp>
        <p:nvSpPr>
          <p:cNvPr id="8" name="Footer Placeholder 7">
            <a:extLst>
              <a:ext uri="{FF2B5EF4-FFF2-40B4-BE49-F238E27FC236}">
                <a16:creationId xmlns:a16="http://schemas.microsoft.com/office/drawing/2014/main" id="{4EFF59EF-ACCA-4D19-A097-E6FFA48AB422}"/>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8B403D13-BAE2-40C3-BF1A-50B1ABDD0FEA}"/>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55867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E7A6-0304-433C-AA9D-2AA584B3F3A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A11707-A0E6-455D-A20A-3333A1627A92}"/>
              </a:ext>
            </a:extLst>
          </p:cNvPr>
          <p:cNvSpPr>
            <a:spLocks noGrp="1"/>
          </p:cNvSpPr>
          <p:nvPr>
            <p:ph type="dt" sz="half" idx="10"/>
          </p:nvPr>
        </p:nvSpPr>
        <p:spPr/>
        <p:txBody>
          <a:bodyPr/>
          <a:lstStyle/>
          <a:p>
            <a:fld id="{BE1A5AF8-4631-49E7-9A17-B6B0C8EA31F6}" type="datetime1">
              <a:rPr lang="en-GB" smtClean="0"/>
              <a:t>19/02/2021</a:t>
            </a:fld>
            <a:endParaRPr lang="en-GB"/>
          </a:p>
        </p:txBody>
      </p:sp>
      <p:sp>
        <p:nvSpPr>
          <p:cNvPr id="4" name="Footer Placeholder 3">
            <a:extLst>
              <a:ext uri="{FF2B5EF4-FFF2-40B4-BE49-F238E27FC236}">
                <a16:creationId xmlns:a16="http://schemas.microsoft.com/office/drawing/2014/main" id="{D4EF4C37-0648-4B54-93D1-ED490A2E8005}"/>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64BA1CC0-A0FA-4DEA-AD5C-AB5CA43190AE}"/>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125294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0458C-981D-4381-B95A-04EB917B208E}"/>
              </a:ext>
            </a:extLst>
          </p:cNvPr>
          <p:cNvSpPr>
            <a:spLocks noGrp="1"/>
          </p:cNvSpPr>
          <p:nvPr>
            <p:ph type="dt" sz="half" idx="10"/>
          </p:nvPr>
        </p:nvSpPr>
        <p:spPr/>
        <p:txBody>
          <a:bodyPr/>
          <a:lstStyle/>
          <a:p>
            <a:fld id="{91A018A6-14E8-4E01-BC1C-BD87378B4B63}" type="datetime1">
              <a:rPr lang="en-GB" smtClean="0"/>
              <a:t>19/02/2021</a:t>
            </a:fld>
            <a:endParaRPr lang="en-GB"/>
          </a:p>
        </p:txBody>
      </p:sp>
      <p:sp>
        <p:nvSpPr>
          <p:cNvPr id="3" name="Footer Placeholder 2">
            <a:extLst>
              <a:ext uri="{FF2B5EF4-FFF2-40B4-BE49-F238E27FC236}">
                <a16:creationId xmlns:a16="http://schemas.microsoft.com/office/drawing/2014/main" id="{42E28E94-92F4-4B12-84C4-EBBC5A5FC1F6}"/>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029E27D4-5A0B-49D0-BB03-597E87C644E1}"/>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207144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CA6-BD6E-4C57-8083-EA495DF2C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ABF878-AAF6-4C5B-9246-84A37958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CA004E2-E709-4D0C-B7B9-B5513D74F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DC6A0-861B-4E83-9422-26F13E0DEEDE}"/>
              </a:ext>
            </a:extLst>
          </p:cNvPr>
          <p:cNvSpPr>
            <a:spLocks noGrp="1"/>
          </p:cNvSpPr>
          <p:nvPr>
            <p:ph type="dt" sz="half" idx="10"/>
          </p:nvPr>
        </p:nvSpPr>
        <p:spPr/>
        <p:txBody>
          <a:bodyPr/>
          <a:lstStyle/>
          <a:p>
            <a:fld id="{4CF96789-84D4-489D-BAE4-BFEB91D28A5B}" type="datetime1">
              <a:rPr lang="en-GB" smtClean="0"/>
              <a:t>19/02/2021</a:t>
            </a:fld>
            <a:endParaRPr lang="en-GB"/>
          </a:p>
        </p:txBody>
      </p:sp>
      <p:sp>
        <p:nvSpPr>
          <p:cNvPr id="6" name="Footer Placeholder 5">
            <a:extLst>
              <a:ext uri="{FF2B5EF4-FFF2-40B4-BE49-F238E27FC236}">
                <a16:creationId xmlns:a16="http://schemas.microsoft.com/office/drawing/2014/main" id="{B66462FD-4EF8-460E-94E3-6F4A0DE4BBF4}"/>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11CF6C00-4D5A-4352-B4C6-108AB257582B}"/>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57125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1931-92C7-4422-B2BB-D12198A3C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8C402F-CE4C-4448-AA98-3F0422A75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F6F34E9-CF3E-4D02-90E3-BF049DA55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67EFC-FAE4-457B-8E9E-91A908CD9E1E}"/>
              </a:ext>
            </a:extLst>
          </p:cNvPr>
          <p:cNvSpPr>
            <a:spLocks noGrp="1"/>
          </p:cNvSpPr>
          <p:nvPr>
            <p:ph type="dt" sz="half" idx="10"/>
          </p:nvPr>
        </p:nvSpPr>
        <p:spPr/>
        <p:txBody>
          <a:bodyPr/>
          <a:lstStyle/>
          <a:p>
            <a:fld id="{8E744032-7520-4A6E-B3D9-34199B6C2ADE}" type="datetime1">
              <a:rPr lang="en-GB" smtClean="0"/>
              <a:t>19/02/2021</a:t>
            </a:fld>
            <a:endParaRPr lang="en-GB"/>
          </a:p>
        </p:txBody>
      </p:sp>
      <p:sp>
        <p:nvSpPr>
          <p:cNvPr id="6" name="Footer Placeholder 5">
            <a:extLst>
              <a:ext uri="{FF2B5EF4-FFF2-40B4-BE49-F238E27FC236}">
                <a16:creationId xmlns:a16="http://schemas.microsoft.com/office/drawing/2014/main" id="{DCE40E5D-A412-4FF4-84E1-4D41E5045977}"/>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98A7181-0669-4994-807A-CFBBB9FC4F08}"/>
              </a:ext>
            </a:extLst>
          </p:cNvPr>
          <p:cNvSpPr>
            <a:spLocks noGrp="1"/>
          </p:cNvSpPr>
          <p:nvPr>
            <p:ph type="sldNum" sz="quarter" idx="12"/>
          </p:nvPr>
        </p:nvSpPr>
        <p:spPr/>
        <p:txBody>
          <a:bodyPr/>
          <a:lstStyle/>
          <a:p>
            <a:fld id="{1863B190-0BA1-440E-BE14-60BEB024C7F0}" type="slidenum">
              <a:rPr lang="en-GB" smtClean="0"/>
              <a:t>‹#›</a:t>
            </a:fld>
            <a:endParaRPr lang="en-GB"/>
          </a:p>
        </p:txBody>
      </p:sp>
    </p:spTree>
    <p:extLst>
      <p:ext uri="{BB962C8B-B14F-4D97-AF65-F5344CB8AC3E}">
        <p14:creationId xmlns:p14="http://schemas.microsoft.com/office/powerpoint/2010/main" val="199934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F4DD7-3FCE-4C58-AE34-72FE7FEC3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16D1A0-8EE4-40F7-8F73-EB7E518A7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C00ECB-E35B-40DE-83E1-25CF194AF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08349-7B41-4231-9566-9582F87645B8}" type="datetime1">
              <a:rPr lang="en-GB" smtClean="0"/>
              <a:t>19/02/2021</a:t>
            </a:fld>
            <a:endParaRPr lang="en-GB"/>
          </a:p>
        </p:txBody>
      </p:sp>
      <p:sp>
        <p:nvSpPr>
          <p:cNvPr id="5" name="Footer Placeholder 4">
            <a:extLst>
              <a:ext uri="{FF2B5EF4-FFF2-40B4-BE49-F238E27FC236}">
                <a16:creationId xmlns:a16="http://schemas.microsoft.com/office/drawing/2014/main" id="{68FA9099-7B4B-457C-994A-0D81A2B89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21D40F44-3C6B-4210-AA31-4EFC29DFC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3B190-0BA1-440E-BE14-60BEB024C7F0}" type="slidenum">
              <a:rPr lang="en-GB" smtClean="0"/>
              <a:t>‹#›</a:t>
            </a:fld>
            <a:endParaRPr lang="en-GB"/>
          </a:p>
        </p:txBody>
      </p:sp>
    </p:spTree>
    <p:extLst>
      <p:ext uri="{BB962C8B-B14F-4D97-AF65-F5344CB8AC3E}">
        <p14:creationId xmlns:p14="http://schemas.microsoft.com/office/powerpoint/2010/main" val="90206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PCgLjDDD4ek"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C65597A7-60F7-4AA8-BC34-4454774B2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5AC4F-EFEC-4FFB-B487-DC212E760F0F}"/>
              </a:ext>
            </a:extLst>
          </p:cNvPr>
          <p:cNvSpPr>
            <a:spLocks noGrp="1"/>
          </p:cNvSpPr>
          <p:nvPr>
            <p:ph type="ctrTitle"/>
          </p:nvPr>
        </p:nvSpPr>
        <p:spPr>
          <a:xfrm>
            <a:off x="269271" y="2163762"/>
            <a:ext cx="5018346" cy="3474722"/>
          </a:xfrm>
        </p:spPr>
        <p:txBody>
          <a:bodyPr>
            <a:normAutofit/>
          </a:bodyPr>
          <a:lstStyle/>
          <a:p>
            <a:pPr algn="l"/>
            <a:r>
              <a:rPr lang="en-US" sz="3600" b="1" dirty="0">
                <a:effectLst>
                  <a:outerShdw blurRad="38100" dist="38100" dir="2700000" algn="tl">
                    <a:srgbClr val="000000">
                      <a:alpha val="43137"/>
                    </a:srgbClr>
                  </a:outerShdw>
                </a:effectLst>
                <a:latin typeface="Candara" panose="020E0502030303020204" pitchFamily="34" charset="0"/>
              </a:rPr>
              <a:t>Proposed Recommendations for the impact of Covid 19 on UK Healthcare service delivery</a:t>
            </a:r>
            <a:endParaRPr lang="en-GB" sz="3600" b="1" dirty="0">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769E6C01-FAB3-4917-A1B4-1476C3495764}"/>
              </a:ext>
            </a:extLst>
          </p:cNvPr>
          <p:cNvSpPr>
            <a:spLocks noGrp="1"/>
          </p:cNvSpPr>
          <p:nvPr>
            <p:ph type="subTitle" idx="1"/>
          </p:nvPr>
        </p:nvSpPr>
        <p:spPr>
          <a:xfrm>
            <a:off x="7163640" y="4309896"/>
            <a:ext cx="4759089" cy="1798803"/>
          </a:xfrm>
        </p:spPr>
        <p:txBody>
          <a:bodyPr anchor="t">
            <a:normAutofit fontScale="77500" lnSpcReduction="20000"/>
          </a:bodyPr>
          <a:lstStyle/>
          <a:p>
            <a:pPr algn="l"/>
            <a:r>
              <a:rPr lang="en-GB" sz="3400" b="1" dirty="0">
                <a:latin typeface="Tw Cen MT" panose="020B0602020104020603" pitchFamily="34" charset="0"/>
              </a:rPr>
              <a:t>Week 5</a:t>
            </a:r>
          </a:p>
          <a:p>
            <a:r>
              <a:rPr lang="en-GB" sz="3400" b="1" i="1" dirty="0">
                <a:solidFill>
                  <a:srgbClr val="0070C0"/>
                </a:solidFill>
                <a:latin typeface="Tw Cen MT" panose="020B0602020104020603" pitchFamily="34" charset="0"/>
              </a:rPr>
              <a:t>Exploring how Covid 19 can be implemented </a:t>
            </a:r>
            <a:r>
              <a:rPr lang="en-US" sz="3400" b="1" i="1" dirty="0">
                <a:solidFill>
                  <a:srgbClr val="0070C0"/>
                </a:solidFill>
                <a:latin typeface="Tw Cen MT" panose="020B0602020104020603" pitchFamily="34" charset="0"/>
              </a:rPr>
              <a:t>to achieve appropriate results yet</a:t>
            </a:r>
            <a:r>
              <a:rPr lang="en-GB" sz="3400" b="1" i="1" dirty="0">
                <a:solidFill>
                  <a:srgbClr val="0070C0"/>
                </a:solidFill>
                <a:latin typeface="Tw Cen MT" panose="020B0602020104020603" pitchFamily="34" charset="0"/>
              </a:rPr>
              <a:t> minimises disruptions to healthcare services provision</a:t>
            </a:r>
          </a:p>
          <a:p>
            <a:endParaRPr lang="en-GB" sz="2000" b="1" dirty="0">
              <a:latin typeface="Tw Cen MT" panose="020B0602020104020603" pitchFamily="34" charset="0"/>
            </a:endParaRPr>
          </a:p>
        </p:txBody>
      </p:sp>
      <p:sp>
        <p:nvSpPr>
          <p:cNvPr id="4" name="Footer Placeholder 3">
            <a:extLst>
              <a:ext uri="{FF2B5EF4-FFF2-40B4-BE49-F238E27FC236}">
                <a16:creationId xmlns:a16="http://schemas.microsoft.com/office/drawing/2014/main" id="{1418253F-B861-4ED9-9475-721DF046772F}"/>
              </a:ext>
            </a:extLst>
          </p:cNvPr>
          <p:cNvSpPr>
            <a:spLocks noGrp="1"/>
          </p:cNvSpPr>
          <p:nvPr>
            <p:ph type="ftr" sz="quarter" idx="11"/>
          </p:nvPr>
        </p:nvSpPr>
        <p:spPr>
          <a:xfrm>
            <a:off x="8571926" y="6418346"/>
            <a:ext cx="3474720" cy="365125"/>
          </a:xfrm>
        </p:spPr>
        <p:txBody>
          <a:bodyPr>
            <a:normAutofit/>
          </a:bodyPr>
          <a:lstStyle/>
          <a:p>
            <a:pPr algn="l">
              <a:spcAft>
                <a:spcPts val="600"/>
              </a:spcAft>
            </a:pPr>
            <a:r>
              <a:rPr lang="en-GB" dirty="0">
                <a:solidFill>
                  <a:schemeClr val="tx1">
                    <a:alpha val="80000"/>
                  </a:schemeClr>
                </a:solidFill>
              </a:rPr>
              <a:t>Created by Tayo Alebiosu</a:t>
            </a:r>
          </a:p>
        </p:txBody>
      </p:sp>
      <p:sp>
        <p:nvSpPr>
          <p:cNvPr id="17" name="Freeform: Shape 11">
            <a:extLst>
              <a:ext uri="{FF2B5EF4-FFF2-40B4-BE49-F238E27FC236}">
                <a16:creationId xmlns:a16="http://schemas.microsoft.com/office/drawing/2014/main" id="{ABB34BBC-69D7-4906-8E5B-64C9EE03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5918"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ubble chart&#10;&#10;Description automatically generated">
            <a:extLst>
              <a:ext uri="{FF2B5EF4-FFF2-40B4-BE49-F238E27FC236}">
                <a16:creationId xmlns:a16="http://schemas.microsoft.com/office/drawing/2014/main" id="{2E81294F-62F0-4DC9-9F6F-BBCC309054E2}"/>
              </a:ext>
            </a:extLst>
          </p:cNvPr>
          <p:cNvPicPr>
            <a:picLocks noChangeAspect="1"/>
          </p:cNvPicPr>
          <p:nvPr/>
        </p:nvPicPr>
        <p:blipFill rotWithShape="1">
          <a:blip r:embed="rId2">
            <a:duotone>
              <a:prstClr val="black"/>
              <a:prstClr val="white"/>
            </a:duotone>
          </a:blip>
          <a:srcRect b="15730"/>
          <a:stretch/>
        </p:blipFill>
        <p:spPr>
          <a:xfrm>
            <a:off x="6925470" y="1304570"/>
            <a:ext cx="4997259" cy="2596553"/>
          </a:xfrm>
          <a:prstGeom prst="rect">
            <a:avLst/>
          </a:prstGeom>
        </p:spPr>
      </p:pic>
    </p:spTree>
    <p:extLst>
      <p:ext uri="{BB962C8B-B14F-4D97-AF65-F5344CB8AC3E}">
        <p14:creationId xmlns:p14="http://schemas.microsoft.com/office/powerpoint/2010/main" val="103440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97F7-3F32-4282-B6DB-8AF3C457F1BD}"/>
              </a:ext>
            </a:extLst>
          </p:cNvPr>
          <p:cNvSpPr>
            <a:spLocks noGrp="1"/>
          </p:cNvSpPr>
          <p:nvPr>
            <p:ph type="title"/>
          </p:nvPr>
        </p:nvSpPr>
        <p:spPr>
          <a:xfrm>
            <a:off x="1136429" y="627564"/>
            <a:ext cx="7474172" cy="1325563"/>
          </a:xfrm>
        </p:spPr>
        <p:txBody>
          <a:bodyPr>
            <a:normAutofit fontScale="90000"/>
          </a:bodyPr>
          <a:lstStyle/>
          <a:p>
            <a:pPr algn="ctr"/>
            <a:r>
              <a:rPr lang="en-GB" sz="3600" b="1" dirty="0">
                <a:solidFill>
                  <a:srgbClr val="0070C0"/>
                </a:solidFill>
                <a:effectLst>
                  <a:outerShdw blurRad="38100" dist="38100" dir="2700000" algn="tl">
                    <a:srgbClr val="000000">
                      <a:alpha val="43137"/>
                    </a:srgbClr>
                  </a:outerShdw>
                </a:effectLst>
                <a:latin typeface="Candara" panose="020E0502030303020204" pitchFamily="34" charset="0"/>
              </a:rPr>
              <a:t>Impact of COVID-19 on </a:t>
            </a:r>
            <a:r>
              <a:rPr lang="en-US" sz="3600" b="1" dirty="0">
                <a:solidFill>
                  <a:srgbClr val="0070C0"/>
                </a:solidFill>
                <a:effectLst>
                  <a:outerShdw blurRad="38100" dist="38100" dir="2700000" algn="tl">
                    <a:srgbClr val="000000">
                      <a:alpha val="43137"/>
                    </a:srgbClr>
                  </a:outerShdw>
                </a:effectLst>
                <a:latin typeface="Candara" panose="020E0502030303020204" pitchFamily="34" charset="0"/>
              </a:rPr>
              <a:t>NHS as a National key perspective </a:t>
            </a:r>
            <a:br>
              <a:rPr lang="en-US" sz="3600" b="1" i="1" dirty="0">
                <a:solidFill>
                  <a:srgbClr val="0070C0"/>
                </a:solidFill>
                <a:latin typeface="Candara" panose="020E0502030303020204" pitchFamily="34" charset="0"/>
              </a:rPr>
            </a:br>
            <a:endParaRPr lang="en-GB" sz="3600" b="1" i="1" dirty="0">
              <a:solidFill>
                <a:srgbClr val="0070C0"/>
              </a:solidFill>
              <a:latin typeface="Candara" panose="020E0502030303020204" pitchFamily="34" charset="0"/>
            </a:endParaRPr>
          </a:p>
        </p:txBody>
      </p:sp>
      <p:sp>
        <p:nvSpPr>
          <p:cNvPr id="3" name="Content Placeholder 2">
            <a:extLst>
              <a:ext uri="{FF2B5EF4-FFF2-40B4-BE49-F238E27FC236}">
                <a16:creationId xmlns:a16="http://schemas.microsoft.com/office/drawing/2014/main" id="{4A468A30-FC29-4487-9CC1-48319858CBE4}"/>
              </a:ext>
            </a:extLst>
          </p:cNvPr>
          <p:cNvSpPr>
            <a:spLocks noGrp="1"/>
          </p:cNvSpPr>
          <p:nvPr>
            <p:ph idx="1"/>
          </p:nvPr>
        </p:nvSpPr>
        <p:spPr>
          <a:xfrm>
            <a:off x="736601" y="2278173"/>
            <a:ext cx="8178800" cy="4148027"/>
          </a:xfrm>
        </p:spPr>
        <p:txBody>
          <a:bodyPr anchor="ctr">
            <a:normAutofit lnSpcReduction="10000"/>
          </a:bodyPr>
          <a:lstStyle/>
          <a:p>
            <a:pPr marL="0" indent="0" algn="ctr">
              <a:buNone/>
            </a:pPr>
            <a:r>
              <a:rPr lang="en-GB" sz="2400" b="1" dirty="0">
                <a:solidFill>
                  <a:srgbClr val="0070C0"/>
                </a:solidFill>
                <a:latin typeface="Candara" panose="020E0502030303020204" pitchFamily="34" charset="0"/>
              </a:rPr>
              <a:t>Impact of COVID-19 on patient care in the NHS in </a:t>
            </a:r>
          </a:p>
          <a:p>
            <a:pPr marL="0" indent="0" algn="ctr">
              <a:buNone/>
            </a:pPr>
            <a:r>
              <a:rPr lang="en-GB" sz="2400" b="1" dirty="0">
                <a:solidFill>
                  <a:srgbClr val="0070C0"/>
                </a:solidFill>
                <a:latin typeface="Candara" panose="020E0502030303020204" pitchFamily="34" charset="0"/>
              </a:rPr>
              <a:t>England</a:t>
            </a:r>
          </a:p>
          <a:p>
            <a:r>
              <a:rPr lang="en-GB" sz="2400" dirty="0">
                <a:latin typeface="Tw Cen MT" panose="020B0602020104020603" pitchFamily="34" charset="0"/>
              </a:rPr>
              <a:t>The COVID-19 outbreak has had a huge impact on core NHS services. In order to free up enough capacity to deal with the initial peak of the pandemic, the NHS was forced to shut down or significantly reduce many areas of non-COVID care during April, May and June 2020. </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This, combined with fewer patients seeking care during lockdown, means that there has been a significant drop in elective procedures, urgent cancer referrals, first cancer treatments and outpatient appointments</a:t>
            </a:r>
          </a:p>
        </p:txBody>
      </p:sp>
      <p:sp>
        <p:nvSpPr>
          <p:cNvPr id="135" name="Rectangle 1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5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ovid 19 images">
            <a:extLst>
              <a:ext uri="{FF2B5EF4-FFF2-40B4-BE49-F238E27FC236}">
                <a16:creationId xmlns:a16="http://schemas.microsoft.com/office/drawing/2014/main" id="{6EF8E590-4440-410A-A04E-E0D16FBF75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54442" y="3047030"/>
            <a:ext cx="1462088" cy="7639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2206DF0-77A5-4801-A584-80DBD922090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7862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covid 19 images">
            <a:extLst>
              <a:ext uri="{FF2B5EF4-FFF2-40B4-BE49-F238E27FC236}">
                <a16:creationId xmlns:a16="http://schemas.microsoft.com/office/drawing/2014/main" id="{3BF99B58-5E24-4B5B-9E50-7C87867B1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82" b="13718"/>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DF18EB-C396-4E9A-B9F0-E221168209EF}"/>
              </a:ext>
            </a:extLst>
          </p:cNvPr>
          <p:cNvSpPr>
            <a:spLocks noGrp="1"/>
          </p:cNvSpPr>
          <p:nvPr>
            <p:ph type="title"/>
          </p:nvPr>
        </p:nvSpPr>
        <p:spPr>
          <a:xfrm>
            <a:off x="643467" y="321734"/>
            <a:ext cx="6891186" cy="1135737"/>
          </a:xfrm>
        </p:spPr>
        <p:txBody>
          <a:bodyPr>
            <a:normAutofit/>
          </a:bodyPr>
          <a:lstStyle/>
          <a:p>
            <a:pPr algn="ctr"/>
            <a:r>
              <a:rPr lang="en-GB" sz="3600" b="1" dirty="0">
                <a:latin typeface="Candara" panose="020E0502030303020204" pitchFamily="34" charset="0"/>
              </a:rPr>
              <a:t>Impact of COVID-19 on patient care in the NHS in England</a:t>
            </a:r>
            <a:endParaRPr lang="en-GB" sz="3600" dirty="0"/>
          </a:p>
        </p:txBody>
      </p:sp>
      <p:sp>
        <p:nvSpPr>
          <p:cNvPr id="3" name="Content Placeholder 2">
            <a:extLst>
              <a:ext uri="{FF2B5EF4-FFF2-40B4-BE49-F238E27FC236}">
                <a16:creationId xmlns:a16="http://schemas.microsoft.com/office/drawing/2014/main" id="{F7490E49-8980-4CE5-ACA8-01B43D3EE749}"/>
              </a:ext>
            </a:extLst>
          </p:cNvPr>
          <p:cNvSpPr>
            <a:spLocks noGrp="1"/>
          </p:cNvSpPr>
          <p:nvPr>
            <p:ph idx="1"/>
          </p:nvPr>
        </p:nvSpPr>
        <p:spPr>
          <a:xfrm>
            <a:off x="0" y="1782981"/>
            <a:ext cx="8129873" cy="4836096"/>
          </a:xfrm>
        </p:spPr>
        <p:txBody>
          <a:bodyPr>
            <a:normAutofit fontScale="92500" lnSpcReduction="10000"/>
          </a:bodyPr>
          <a:lstStyle/>
          <a:p>
            <a:pPr marL="0" indent="0">
              <a:buNone/>
            </a:pPr>
            <a:endParaRPr lang="en-GB" sz="2000" dirty="0"/>
          </a:p>
          <a:p>
            <a:r>
              <a:rPr lang="en-GB" dirty="0">
                <a:latin typeface="Tw Cen MT" panose="020B0602020104020603" pitchFamily="34" charset="0"/>
              </a:rPr>
              <a:t>The full impact of this drastic reduction in routine NHS care in England is only now emerging. Millions of patients living with health problems (including life-threatening conditions such as cancer) have been affected, with their treatment postponed or cancelled.</a:t>
            </a:r>
          </a:p>
          <a:p>
            <a:pPr marL="0" indent="0">
              <a:buNone/>
            </a:pPr>
            <a:endParaRPr lang="en-GB" dirty="0">
              <a:latin typeface="Tw Cen MT" panose="020B0602020104020603" pitchFamily="34" charset="0"/>
            </a:endParaRPr>
          </a:p>
          <a:p>
            <a:r>
              <a:rPr lang="en-GB" dirty="0">
                <a:latin typeface="Tw Cen MT" panose="020B0602020104020603" pitchFamily="34" charset="0"/>
              </a:rPr>
              <a:t> And millions of patients will have missed vital opportunities to receive initial assessment and diagnosis for health problems in the first place. This is the hidden impact of the COVID crisis – patient safety is being severely compromised not just by the virus itself, but by the knock-on effects of an unprecedented disruption to NHS services. </a:t>
            </a:r>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D1C9F5F-6529-42FE-9C93-89404323627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9731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125E9C-9E8A-438E-AD92-67C9EA179E27}"/>
              </a:ext>
            </a:extLst>
          </p:cNvPr>
          <p:cNvSpPr>
            <a:spLocks noGrp="1"/>
          </p:cNvSpPr>
          <p:nvPr>
            <p:ph type="title"/>
          </p:nvPr>
        </p:nvSpPr>
        <p:spPr>
          <a:xfrm>
            <a:off x="643467" y="321734"/>
            <a:ext cx="10905066" cy="1135737"/>
          </a:xfrm>
        </p:spPr>
        <p:txBody>
          <a:bodyPr>
            <a:normAutofit/>
          </a:bodyPr>
          <a:lstStyle/>
          <a:p>
            <a: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t>Impact of COVID-19 on patient care in the NHS in England (cont.…)</a:t>
            </a:r>
            <a:endParaRPr lang="en-GB" sz="3600" i="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735E7E3-F604-443B-AB70-10C6A9DC4CE3}"/>
              </a:ext>
            </a:extLst>
          </p:cNvPr>
          <p:cNvSpPr>
            <a:spLocks noGrp="1"/>
          </p:cNvSpPr>
          <p:nvPr>
            <p:ph idx="1"/>
          </p:nvPr>
        </p:nvSpPr>
        <p:spPr>
          <a:xfrm>
            <a:off x="643467" y="1782981"/>
            <a:ext cx="10905066" cy="4393982"/>
          </a:xfrm>
        </p:spPr>
        <p:txBody>
          <a:bodyPr>
            <a:normAutofit/>
          </a:bodyPr>
          <a:lstStyle/>
          <a:p>
            <a:r>
              <a:rPr lang="en-GB" sz="2000" dirty="0"/>
              <a:t>This outcome was avoidable. Although a pandemic on the scale of COVID-19 was always likely to cause major disruption to health services, the drastic extent to which the NHS had to shut down routine care is a consequence of over a decade of underinvestment and (in the case of public health and social care) cuts to services.</a:t>
            </a:r>
          </a:p>
          <a:p>
            <a:pPr marL="0" indent="0">
              <a:buNone/>
            </a:pPr>
            <a:endParaRPr lang="en-GB" sz="2000" dirty="0"/>
          </a:p>
          <a:p>
            <a:r>
              <a:rPr lang="en-GB" sz="2000" dirty="0"/>
              <a:t>As a result, NHS capacity has lagged behind many other EU countries, including in terms of bed numbers, critical care facilities, workforce numbers (with 10,000 medical vacancies in the NHS in England in 2019) and resources in primary and community care. The NHS was already in crisis before the pandemic hit, as the BMA consistently warned. </a:t>
            </a:r>
          </a:p>
          <a:p>
            <a:r>
              <a:rPr lang="en-GB" sz="2000" dirty="0"/>
              <a:t>As the NHS begins the vital task of reopening non-COVID services, it now faces a huge backlog of unmet patient need, with patients now facing long waits for treatment.</a:t>
            </a: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970533C0-C4D2-4953-8C33-03441206692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7517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137">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6" name="Group 139">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41"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57"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794A3C41-A1F5-4E0A-B8E1-8CC04B0384AA}"/>
              </a:ext>
            </a:extLst>
          </p:cNvPr>
          <p:cNvSpPr>
            <a:spLocks noGrp="1"/>
          </p:cNvSpPr>
          <p:nvPr>
            <p:ph idx="1"/>
          </p:nvPr>
        </p:nvSpPr>
        <p:spPr>
          <a:xfrm>
            <a:off x="1251678" y="2286000"/>
            <a:ext cx="5321400" cy="3844800"/>
          </a:xfrm>
        </p:spPr>
        <p:txBody>
          <a:bodyPr vert="horz" lIns="91440" tIns="45720" rIns="91440" bIns="45720" rtlCol="0">
            <a:normAutofit/>
          </a:bodyPr>
          <a:lstStyle/>
          <a:p>
            <a:pPr marL="0" indent="0">
              <a:buNone/>
            </a:pPr>
            <a:r>
              <a:rPr lang="en-US" kern="1200" dirty="0">
                <a:solidFill>
                  <a:schemeClr val="tx1">
                    <a:alpha val="60000"/>
                  </a:schemeClr>
                </a:solidFill>
                <a:latin typeface="Tw Cen MT" panose="020B0602020104020603" pitchFamily="34" charset="0"/>
              </a:rPr>
              <a:t>In your department  as a healthcare assistant/ social worker/ nurse/ dental nurse/ health visitor/ occupational therapist/ etc. </a:t>
            </a:r>
          </a:p>
          <a:p>
            <a:pPr marL="0" indent="0">
              <a:buNone/>
            </a:pPr>
            <a:r>
              <a:rPr lang="en-US" dirty="0">
                <a:solidFill>
                  <a:schemeClr val="tx1">
                    <a:alpha val="60000"/>
                  </a:schemeClr>
                </a:solidFill>
                <a:latin typeface="Tw Cen MT" panose="020B0602020104020603" pitchFamily="34" charset="0"/>
              </a:rPr>
              <a:t>How can you minimize the disruption of service caused by Covid 19 on the provision of care services?</a:t>
            </a:r>
            <a:endParaRPr lang="en-US" kern="1200" dirty="0">
              <a:solidFill>
                <a:schemeClr val="tx1">
                  <a:alpha val="60000"/>
                </a:schemeClr>
              </a:solidFill>
              <a:latin typeface="Tw Cen MT" panose="020B0602020104020603" pitchFamily="34" charset="0"/>
            </a:endParaRPr>
          </a:p>
        </p:txBody>
      </p:sp>
      <p:pic>
        <p:nvPicPr>
          <p:cNvPr id="2050" name="Picture 2" descr="Image result for recommendation images">
            <a:extLst>
              <a:ext uri="{FF2B5EF4-FFF2-40B4-BE49-F238E27FC236}">
                <a16:creationId xmlns:a16="http://schemas.microsoft.com/office/drawing/2014/main" id="{8F01F956-52A5-48AB-A35D-B5746E4A67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650679"/>
            <a:ext cx="5572564" cy="555664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99080D-4AA4-4D7B-AA48-AE49B4656823}"/>
              </a:ext>
            </a:extLst>
          </p:cNvPr>
          <p:cNvSpPr>
            <a:spLocks noGrp="1"/>
          </p:cNvSpPr>
          <p:nvPr>
            <p:ph type="ftr" sz="quarter" idx="11"/>
          </p:nvPr>
        </p:nvSpPr>
        <p:spPr>
          <a:xfrm>
            <a:off x="4036939" y="6375679"/>
            <a:ext cx="4114800" cy="345796"/>
          </a:xfrm>
        </p:spPr>
        <p:txBody>
          <a:bodyPr vert="horz" lIns="91440" tIns="45720" rIns="91440" bIns="45720" rtlCol="0">
            <a:normAutofit/>
          </a:bodyPr>
          <a:lstStyle/>
          <a:p>
            <a:pPr>
              <a:spcAft>
                <a:spcPts val="600"/>
              </a:spcAft>
            </a:pPr>
            <a:r>
              <a:rPr lang="en-US" kern="1200">
                <a:solidFill>
                  <a:schemeClr val="tx1">
                    <a:alpha val="60000"/>
                  </a:schemeClr>
                </a:solidFill>
                <a:latin typeface="+mn-lt"/>
                <a:ea typeface="+mn-ea"/>
                <a:cs typeface="+mn-cs"/>
              </a:rPr>
              <a:t>Created by Tayo Alebiosu</a:t>
            </a:r>
          </a:p>
        </p:txBody>
      </p:sp>
      <p:sp>
        <p:nvSpPr>
          <p:cNvPr id="6" name="Title 5">
            <a:extLst>
              <a:ext uri="{FF2B5EF4-FFF2-40B4-BE49-F238E27FC236}">
                <a16:creationId xmlns:a16="http://schemas.microsoft.com/office/drawing/2014/main" id="{C10EBE15-8C4B-4038-A884-2B96D523C96B}"/>
              </a:ext>
            </a:extLst>
          </p:cNvPr>
          <p:cNvSpPr>
            <a:spLocks noGrp="1"/>
          </p:cNvSpPr>
          <p:nvPr>
            <p:ph type="title"/>
          </p:nvPr>
        </p:nvSpPr>
        <p:spPr>
          <a:xfrm>
            <a:off x="1044318" y="713261"/>
            <a:ext cx="7553739" cy="831600"/>
          </a:xfrm>
        </p:spPr>
        <p:txBody>
          <a:bodyPr>
            <a:normAutofit/>
          </a:bodyPr>
          <a:lstStyle/>
          <a:p>
            <a:r>
              <a:rPr lang="en-GB" sz="4000" b="1" i="1" dirty="0">
                <a:solidFill>
                  <a:srgbClr val="0070C0"/>
                </a:solidFill>
                <a:latin typeface="Candara" panose="020E0502030303020204" pitchFamily="34" charset="0"/>
              </a:rPr>
              <a:t>LO2 Activity (10 minutes)</a:t>
            </a:r>
          </a:p>
        </p:txBody>
      </p:sp>
    </p:spTree>
    <p:extLst>
      <p:ext uri="{BB962C8B-B14F-4D97-AF65-F5344CB8AC3E}">
        <p14:creationId xmlns:p14="http://schemas.microsoft.com/office/powerpoint/2010/main" val="298347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3057-5C56-44F0-8FA9-69E3E9444A62}"/>
              </a:ext>
            </a:extLst>
          </p:cNvPr>
          <p:cNvSpPr>
            <a:spLocks noGrp="1"/>
          </p:cNvSpPr>
          <p:nvPr>
            <p:ph type="title"/>
          </p:nvPr>
        </p:nvSpPr>
        <p:spPr>
          <a:xfrm>
            <a:off x="655320" y="365125"/>
            <a:ext cx="6456680" cy="1692794"/>
          </a:xfrm>
        </p:spPr>
        <p:txBody>
          <a:bodyPr>
            <a:normAutofit/>
          </a:bodyPr>
          <a:lstStyle/>
          <a:p>
            <a:pPr algn="ctr"/>
            <a:r>
              <a:rPr lang="en-GB" b="1" i="1" dirty="0">
                <a:solidFill>
                  <a:srgbClr val="0070C0"/>
                </a:solidFill>
                <a:effectLst>
                  <a:outerShdw blurRad="38100" dist="38100" dir="2700000" algn="tl">
                    <a:srgbClr val="000000">
                      <a:alpha val="43137"/>
                    </a:srgbClr>
                  </a:outerShdw>
                </a:effectLst>
                <a:latin typeface="Candara" panose="020E0502030303020204" pitchFamily="34" charset="0"/>
              </a:rPr>
              <a:t>The NHS needs:</a:t>
            </a:r>
            <a:br>
              <a:rPr lang="en-GB" b="1" i="1" dirty="0">
                <a:solidFill>
                  <a:srgbClr val="0070C0"/>
                </a:solidFill>
                <a:effectLst>
                  <a:outerShdw blurRad="38100" dist="38100" dir="2700000" algn="tl">
                    <a:srgbClr val="000000">
                      <a:alpha val="43137"/>
                    </a:srgbClr>
                  </a:outerShdw>
                </a:effectLst>
                <a:latin typeface="Candara" panose="020E0502030303020204" pitchFamily="34" charset="0"/>
              </a:rPr>
            </a:br>
            <a:endParaRPr lang="en-GB" b="1" i="1" dirty="0">
              <a:solidFill>
                <a:srgbClr val="0070C0"/>
              </a:solidFill>
              <a:effectLst>
                <a:outerShdw blurRad="38100" dist="38100" dir="2700000" algn="tl">
                  <a:srgbClr val="000000">
                    <a:alpha val="43137"/>
                  </a:srgbClr>
                </a:outerShdw>
              </a:effectLst>
              <a:latin typeface="Candara" panose="020E0502030303020204" pitchFamily="34" charset="0"/>
            </a:endParaRPr>
          </a:p>
        </p:txBody>
      </p:sp>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5D5521-81C2-4D3E-8408-228E65056A96}"/>
              </a:ext>
            </a:extLst>
          </p:cNvPr>
          <p:cNvSpPr>
            <a:spLocks noGrp="1"/>
          </p:cNvSpPr>
          <p:nvPr>
            <p:ph idx="1"/>
          </p:nvPr>
        </p:nvSpPr>
        <p:spPr>
          <a:xfrm>
            <a:off x="342900" y="2575034"/>
            <a:ext cx="7734299" cy="3462228"/>
          </a:xfrm>
        </p:spPr>
        <p:txBody>
          <a:bodyPr>
            <a:noAutofit/>
          </a:bodyPr>
          <a:lstStyle/>
          <a:p>
            <a:r>
              <a:rPr lang="en-GB" sz="2400" dirty="0">
                <a:latin typeface="Tw Cen MT" panose="020B0602020104020603" pitchFamily="34" charset="0"/>
              </a:rPr>
              <a:t> Honesty and clarity from government about the size of the backlog and how it is going to be managed – in real practical terms</a:t>
            </a:r>
          </a:p>
          <a:p>
            <a:r>
              <a:rPr lang="en-GB" sz="2400" dirty="0">
                <a:latin typeface="Tw Cen MT" panose="020B0602020104020603" pitchFamily="34" charset="0"/>
              </a:rPr>
              <a:t> Assurances that there is a credible plan in place to the NHS through this incredibly difficult period, including increasing funding for the coming years above previous spending plans </a:t>
            </a:r>
          </a:p>
          <a:p>
            <a:r>
              <a:rPr lang="en-GB" sz="2400" dirty="0">
                <a:latin typeface="Tw Cen MT" panose="020B0602020104020603" pitchFamily="34" charset="0"/>
              </a:rPr>
              <a:t>A package of support for NHS staff, who have consistently gone ‘above and beyond’ so far during the crisis. </a:t>
            </a:r>
          </a:p>
        </p:txBody>
      </p:sp>
      <p:pic>
        <p:nvPicPr>
          <p:cNvPr id="2050" name="Picture 2" descr="Image result for covid 19 images">
            <a:extLst>
              <a:ext uri="{FF2B5EF4-FFF2-40B4-BE49-F238E27FC236}">
                <a16:creationId xmlns:a16="http://schemas.microsoft.com/office/drawing/2014/main" id="{F7F4D525-EAEB-4910-B422-2B2C963150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11" r="20103"/>
          <a:stretch/>
        </p:blipFill>
        <p:spPr bwMode="auto">
          <a:xfrm>
            <a:off x="8077199" y="10"/>
            <a:ext cx="4114799"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0821045-C4E8-4ED3-AF57-D6A0011709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3833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vid 19 images">
            <a:extLst>
              <a:ext uri="{FF2B5EF4-FFF2-40B4-BE49-F238E27FC236}">
                <a16:creationId xmlns:a16="http://schemas.microsoft.com/office/drawing/2014/main" id="{56684334-87A4-4100-B9E8-E28986CE2F7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4277" b="85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C0101-0703-4EA8-9290-A19B1763F2F6}"/>
              </a:ext>
            </a:extLst>
          </p:cNvPr>
          <p:cNvSpPr>
            <a:spLocks noGrp="1"/>
          </p:cNvSpPr>
          <p:nvPr>
            <p:ph type="title"/>
          </p:nvPr>
        </p:nvSpPr>
        <p:spPr>
          <a:xfrm>
            <a:off x="1523984" y="1054121"/>
            <a:ext cx="9465131" cy="622279"/>
          </a:xfrm>
        </p:spPr>
        <p:txBody>
          <a:bodyPr>
            <a:normAutofit fontScale="90000"/>
          </a:bodyPr>
          <a:lstStyle/>
          <a:p>
            <a:pPr algn="ctr"/>
            <a:r>
              <a:rPr lang="en-GB" b="1" i="1" dirty="0">
                <a:effectLst>
                  <a:outerShdw blurRad="38100" dist="38100" dir="2700000" algn="tl">
                    <a:srgbClr val="000000">
                      <a:alpha val="43137"/>
                    </a:srgbClr>
                  </a:outerShdw>
                </a:effectLst>
                <a:latin typeface="Candara" panose="020E0502030303020204" pitchFamily="34" charset="0"/>
              </a:rPr>
              <a:t>The NHS needs: (Cont.…)</a:t>
            </a:r>
            <a:br>
              <a:rPr lang="en-GB" b="1" i="1" dirty="0">
                <a:solidFill>
                  <a:srgbClr val="0070C0"/>
                </a:solidFill>
                <a:effectLst>
                  <a:outerShdw blurRad="38100" dist="38100" dir="2700000" algn="tl">
                    <a:srgbClr val="000000">
                      <a:alpha val="43137"/>
                    </a:srgbClr>
                  </a:outerShdw>
                </a:effectLst>
                <a:latin typeface="Candara" panose="020E0502030303020204" pitchFamily="34" charset="0"/>
              </a:rPr>
            </a:br>
            <a:endParaRPr lang="en-GB" dirty="0"/>
          </a:p>
        </p:txBody>
      </p:sp>
      <p:sp>
        <p:nvSpPr>
          <p:cNvPr id="3" name="Content Placeholder 2">
            <a:extLst>
              <a:ext uri="{FF2B5EF4-FFF2-40B4-BE49-F238E27FC236}">
                <a16:creationId xmlns:a16="http://schemas.microsoft.com/office/drawing/2014/main" id="{B5B7DD29-B569-4FFA-9DA4-C1A563F914FE}"/>
              </a:ext>
            </a:extLst>
          </p:cNvPr>
          <p:cNvSpPr>
            <a:spLocks noGrp="1"/>
          </p:cNvSpPr>
          <p:nvPr>
            <p:ph idx="1"/>
          </p:nvPr>
        </p:nvSpPr>
        <p:spPr>
          <a:xfrm>
            <a:off x="1202435" y="1479560"/>
            <a:ext cx="10811765" cy="4455081"/>
          </a:xfrm>
        </p:spPr>
        <p:txBody>
          <a:bodyPr>
            <a:noAutofit/>
          </a:bodyPr>
          <a:lstStyle/>
          <a:p>
            <a:endParaRPr lang="en-GB" sz="2400" b="1" dirty="0">
              <a:latin typeface="Tw Cen MT" panose="020B0602020104020603" pitchFamily="34" charset="0"/>
            </a:endParaRPr>
          </a:p>
          <a:p>
            <a:r>
              <a:rPr lang="en-GB" sz="2400" b="1" dirty="0">
                <a:latin typeface="Tw Cen MT" panose="020B0602020104020603" pitchFamily="34" charset="0"/>
              </a:rPr>
              <a:t>Doctors and other healthcare workers have been going above and beyond to ensure the NHS can cope with the pandemic, and this means they have been working in intense and stressful environments for many weeks. </a:t>
            </a:r>
          </a:p>
          <a:p>
            <a:r>
              <a:rPr lang="en-GB" sz="2400" b="1" dirty="0">
                <a:latin typeface="Tw Cen MT" panose="020B0602020104020603" pitchFamily="34" charset="0"/>
              </a:rPr>
              <a:t>Bank holidays have been cancelled for many doctors. It is vital therefore that step are taken to safeguard the wellbeing of healthcare workers as part of this phase of the NHS’s response. </a:t>
            </a:r>
          </a:p>
          <a:p>
            <a:r>
              <a:rPr lang="en-GB" sz="2400" b="1" dirty="0">
                <a:latin typeface="Tw Cen MT" panose="020B0602020104020603" pitchFamily="34" charset="0"/>
              </a:rPr>
              <a:t>the NHS will only be able to cope with balancing Covid and non-Covid work if there is an accompanying strong focus on tracking and containing the virus in the community, and if local public health services are supported to lead this.</a:t>
            </a:r>
          </a:p>
        </p:txBody>
      </p:sp>
      <p:sp>
        <p:nvSpPr>
          <p:cNvPr id="4" name="Footer Placeholder 3">
            <a:extLst>
              <a:ext uri="{FF2B5EF4-FFF2-40B4-BE49-F238E27FC236}">
                <a16:creationId xmlns:a16="http://schemas.microsoft.com/office/drawing/2014/main" id="{2E0E36C9-8465-4E65-9005-2E19C6FEFA1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9818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2FFB03-CE79-4E7D-8DF6-AB308ABA102C}"/>
              </a:ext>
            </a:extLst>
          </p:cNvPr>
          <p:cNvSpPr>
            <a:spLocks noGrp="1"/>
          </p:cNvSpPr>
          <p:nvPr>
            <p:ph type="title"/>
          </p:nvPr>
        </p:nvSpPr>
        <p:spPr>
          <a:xfrm>
            <a:off x="215900" y="321734"/>
            <a:ext cx="11332633" cy="918099"/>
          </a:xfrm>
        </p:spPr>
        <p:txBody>
          <a:bodyPr>
            <a:normAutofit fontScale="90000"/>
          </a:bodyPr>
          <a:lstStyle/>
          <a:p>
            <a:pPr algn="ctr"/>
            <a:r>
              <a:rPr lang="en-GB" sz="3600" b="1" i="1" dirty="0">
                <a:effectLst>
                  <a:outerShdw blurRad="38100" dist="38100" dir="2700000" algn="tl">
                    <a:srgbClr val="000000">
                      <a:alpha val="43137"/>
                    </a:srgbClr>
                  </a:outerShdw>
                </a:effectLst>
                <a:latin typeface="Candara" panose="020E0502030303020204" pitchFamily="34" charset="0"/>
              </a:rPr>
              <a:t>The following ten principles must be followed as the NHS restarts more non-Covid care:</a:t>
            </a:r>
          </a:p>
        </p:txBody>
      </p:sp>
      <p:sp>
        <p:nvSpPr>
          <p:cNvPr id="3" name="Content Placeholder 2">
            <a:extLst>
              <a:ext uri="{FF2B5EF4-FFF2-40B4-BE49-F238E27FC236}">
                <a16:creationId xmlns:a16="http://schemas.microsoft.com/office/drawing/2014/main" id="{2697406B-3CA3-4CBA-8256-7D7AC3140D41}"/>
              </a:ext>
            </a:extLst>
          </p:cNvPr>
          <p:cNvSpPr>
            <a:spLocks noGrp="1"/>
          </p:cNvSpPr>
          <p:nvPr>
            <p:ph idx="1"/>
          </p:nvPr>
        </p:nvSpPr>
        <p:spPr>
          <a:xfrm>
            <a:off x="114299" y="1561567"/>
            <a:ext cx="10233347" cy="5240119"/>
          </a:xfrm>
        </p:spPr>
        <p:txBody>
          <a:bodyPr>
            <a:noAutofit/>
          </a:bodyPr>
          <a:lstStyle/>
          <a:p>
            <a:pPr marL="0" indent="0">
              <a:buNone/>
            </a:pPr>
            <a:r>
              <a:rPr lang="en-GB" sz="2200" dirty="0">
                <a:latin typeface="Tw Cen MT" panose="020B0602020104020603" pitchFamily="34" charset="0"/>
              </a:rPr>
              <a:t>1</a:t>
            </a:r>
            <a:r>
              <a:rPr lang="en-GB" sz="2400" dirty="0">
                <a:latin typeface="Tw Cen MT" panose="020B0602020104020603" pitchFamily="34" charset="0"/>
              </a:rPr>
              <a:t>. </a:t>
            </a:r>
            <a:r>
              <a:rPr lang="en-GB" sz="2400" b="1" i="1" dirty="0">
                <a:solidFill>
                  <a:srgbClr val="0070C0"/>
                </a:solidFill>
                <a:latin typeface="Tw Cen MT" panose="020B0602020104020603" pitchFamily="34" charset="0"/>
              </a:rPr>
              <a:t>A realistic and cautious approach to balancing Covid and non-Covid capacity is needed </a:t>
            </a:r>
          </a:p>
          <a:p>
            <a:r>
              <a:rPr lang="en-GB" sz="2400" dirty="0">
                <a:latin typeface="Tw Cen MT" panose="020B0602020104020603" pitchFamily="34" charset="0"/>
              </a:rPr>
              <a:t>The coming months will require the NHS to maintain a difficult balance between continuing to provide care for patients with Covid-19 whilst ensuring that as far as possible, services stopped or delayed due to the outbreak can begin again. </a:t>
            </a:r>
          </a:p>
          <a:p>
            <a:r>
              <a:rPr lang="en-GB" sz="2400" dirty="0">
                <a:latin typeface="Tw Cen MT" panose="020B0602020104020603" pitchFamily="34" charset="0"/>
              </a:rPr>
              <a:t>This will be challenging due to the scale of the changes that have been required so far to ensure the NHS can cope with the pandemic, and there are a number of risks and challenges that will need to be carefully navigated.</a:t>
            </a:r>
          </a:p>
          <a:p>
            <a:r>
              <a:rPr lang="en-GB" sz="2400" dirty="0">
                <a:latin typeface="Tw Cen MT" panose="020B0602020104020603" pitchFamily="34" charset="0"/>
              </a:rPr>
              <a:t>These non-Covid critical care patients will clearly need to be kept physically separate from those with the disease, so separate zones or even sites (each with their own staff) will be needed, further stretching resources. </a:t>
            </a:r>
          </a:p>
          <a:p>
            <a:r>
              <a:rPr lang="en-GB" sz="2400" dirty="0">
                <a:latin typeface="Tw Cen MT" panose="020B0602020104020603" pitchFamily="34" charset="0"/>
              </a:rPr>
              <a:t>Planning will therefore need to be robust to ensure that critical care units do not become rapidly overwhelmed by coincident reductions in capacity and increases in elective and urgent care demand.</a:t>
            </a:r>
          </a:p>
        </p:txBody>
      </p:sp>
      <p:pic>
        <p:nvPicPr>
          <p:cNvPr id="5124" name="Picture 4" descr="Image result for covid 19 images">
            <a:extLst>
              <a:ext uri="{FF2B5EF4-FFF2-40B4-BE49-F238E27FC236}">
                <a16:creationId xmlns:a16="http://schemas.microsoft.com/office/drawing/2014/main" id="{3A197417-47C6-4DB8-A197-E4285D509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32" r="26327"/>
          <a:stretch/>
        </p:blipFill>
        <p:spPr bwMode="auto">
          <a:xfrm>
            <a:off x="10233349" y="1976277"/>
            <a:ext cx="1958649"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BD4BD19-ED28-4DE5-A629-6C0DD8CD63C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8585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 name="Rectangle 117">
            <a:extLst>
              <a:ext uri="{FF2B5EF4-FFF2-40B4-BE49-F238E27FC236}">
                <a16:creationId xmlns:a16="http://schemas.microsoft.com/office/drawing/2014/main" id="{4E5D7A6E-6A3C-47D5-9E3C-2B2912B27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6" cy="6858000"/>
          </a:xfrm>
          <a:prstGeom prst="rect">
            <a:avLst/>
          </a:prstGeom>
          <a:solidFill>
            <a:schemeClr val="bg1"/>
          </a:solidFill>
          <a:ln w="0">
            <a:noFill/>
            <a:prstDash val="solid"/>
            <a:round/>
            <a:headEnd/>
            <a:tailEnd/>
          </a:ln>
        </p:spPr>
        <p:txBody>
          <a:bodyPr rtlCol="0" anchor="ctr"/>
          <a:lstStyle/>
          <a:p>
            <a:pPr algn="ctr" defTabSz="457200"/>
            <a:endParaRPr lang="en-US"/>
          </a:p>
        </p:txBody>
      </p:sp>
      <p:sp>
        <p:nvSpPr>
          <p:cNvPr id="120" name="Rectangle 119">
            <a:extLst>
              <a:ext uri="{FF2B5EF4-FFF2-40B4-BE49-F238E27FC236}">
                <a16:creationId xmlns:a16="http://schemas.microsoft.com/office/drawing/2014/main" id="{00FC8FCF-E129-4C83-9129-9EA0CA780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p>
        </p:txBody>
      </p:sp>
      <p:pic>
        <p:nvPicPr>
          <p:cNvPr id="4" name="Picture 4" descr="Image result for ppe image">
            <a:extLst>
              <a:ext uri="{FF2B5EF4-FFF2-40B4-BE49-F238E27FC236}">
                <a16:creationId xmlns:a16="http://schemas.microsoft.com/office/drawing/2014/main" id="{FBFEE6B9-8C7A-4975-836B-7A807B39E1DB}"/>
              </a:ext>
            </a:extLst>
          </p:cNvPr>
          <p:cNvPicPr>
            <a:picLocks noChangeAspect="1" noChangeArrowheads="1"/>
          </p:cNvPicPr>
          <p:nvPr/>
        </p:nvPicPr>
        <p:blipFill rotWithShape="1">
          <a:blip r:embed="rId2">
            <a:alphaModFix amt="10000"/>
            <a:grayscl/>
            <a:extLst>
              <a:ext uri="{28A0092B-C50C-407E-A947-70E740481C1C}">
                <a14:useLocalDpi xmlns:a14="http://schemas.microsoft.com/office/drawing/2010/main" val="0"/>
              </a:ext>
            </a:extLst>
          </a:blip>
          <a:srcRect t="7664" b="7667"/>
          <a:stretch/>
        </p:blipFill>
        <p:spPr bwMode="auto">
          <a:xfrm>
            <a:off x="-6210" y="-167116"/>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E29B710-B305-4840-B37A-85872A8E0BD7}"/>
              </a:ext>
            </a:extLst>
          </p:cNvPr>
          <p:cNvSpPr>
            <a:spLocks noGrp="1"/>
          </p:cNvSpPr>
          <p:nvPr>
            <p:ph idx="1"/>
          </p:nvPr>
        </p:nvSpPr>
        <p:spPr>
          <a:xfrm>
            <a:off x="-4" y="1"/>
            <a:ext cx="12192004" cy="6864690"/>
          </a:xfrm>
        </p:spPr>
        <p:txBody>
          <a:bodyPr>
            <a:noAutofit/>
          </a:bodyPr>
          <a:lstStyle/>
          <a:p>
            <a:pPr algn="ctr">
              <a:buClr>
                <a:srgbClr val="FEEB42"/>
              </a:buClr>
            </a:pPr>
            <a:r>
              <a:rPr lang="en-GB" sz="2600" b="1" i="1" dirty="0">
                <a:solidFill>
                  <a:srgbClr val="FF0000">
                    <a:alpha val="80000"/>
                  </a:srgbClr>
                </a:solidFill>
                <a:effectLst>
                  <a:outerShdw blurRad="38100" dist="38100" dir="2700000" algn="tl">
                    <a:srgbClr val="000000">
                      <a:alpha val="43137"/>
                    </a:srgbClr>
                  </a:outerShdw>
                </a:effectLst>
                <a:latin typeface="Tw Cen MT" panose="020B0602020104020603" pitchFamily="34" charset="0"/>
              </a:rPr>
              <a:t>2. There must be adequate PPE for health and care workers, and measures in place to prevent the spread of the virus within the NHS</a:t>
            </a:r>
          </a:p>
          <a:p>
            <a:pPr>
              <a:buClr>
                <a:srgbClr val="FEEB42"/>
              </a:buClr>
            </a:pPr>
            <a:endParaRPr lang="en-GB" sz="2000" dirty="0">
              <a:solidFill>
                <a:schemeClr val="tx1">
                  <a:alpha val="80000"/>
                </a:schemeClr>
              </a:solidFill>
              <a:latin typeface="Tw Cen MT" panose="020B0602020104020603" pitchFamily="34" charset="0"/>
            </a:endParaRPr>
          </a:p>
          <a:p>
            <a:r>
              <a:rPr lang="en-GB" sz="2400" dirty="0">
                <a:solidFill>
                  <a:schemeClr val="tx1">
                    <a:alpha val="80000"/>
                  </a:schemeClr>
                </a:solidFill>
                <a:latin typeface="Tw Cen MT" panose="020B0602020104020603" pitchFamily="34" charset="0"/>
              </a:rPr>
              <a:t>Health care and other frontline workers have in a majority of cases not been supplied with the PPE they need to protect themselves and patients during the course of the outbreak. </a:t>
            </a:r>
          </a:p>
          <a:p>
            <a:r>
              <a:rPr lang="en-GB" sz="2400" dirty="0">
                <a:solidFill>
                  <a:schemeClr val="tx1">
                    <a:alpha val="80000"/>
                  </a:schemeClr>
                </a:solidFill>
                <a:latin typeface="Tw Cen MT" panose="020B0602020104020603" pitchFamily="34" charset="0"/>
              </a:rPr>
              <a:t>A sufficient, guaranteed supply of PPE for healthcare workers to account for COVID-work, and for restarting non-COVID care with additional precautions in our “new normal” world, is essential. </a:t>
            </a:r>
          </a:p>
          <a:p>
            <a:r>
              <a:rPr lang="en-GB" sz="2400" dirty="0">
                <a:solidFill>
                  <a:schemeClr val="tx1">
                    <a:alpha val="80000"/>
                  </a:schemeClr>
                </a:solidFill>
                <a:latin typeface="Tw Cen MT" panose="020B0602020104020603" pitchFamily="34" charset="0"/>
              </a:rPr>
              <a:t>For example, there will need to be sufficient PPE for staff use in general practice, outpatients and also for diagnostic, operating theatre, catheter laboratories and endoscopy suites. </a:t>
            </a:r>
          </a:p>
          <a:p>
            <a:r>
              <a:rPr lang="en-GB" sz="2400" dirty="0">
                <a:solidFill>
                  <a:schemeClr val="tx1">
                    <a:alpha val="80000"/>
                  </a:schemeClr>
                </a:solidFill>
                <a:latin typeface="Tw Cen MT" panose="020B0602020104020603" pitchFamily="34" charset="0"/>
              </a:rPr>
              <a:t>There also needs to be appropriate PPE available (such as masks and eye protection) for patients using non-Covid services, to reduce the risk of transmission within the NHS. </a:t>
            </a:r>
          </a:p>
          <a:p>
            <a:r>
              <a:rPr lang="en-GB" sz="2400" dirty="0">
                <a:solidFill>
                  <a:schemeClr val="tx1">
                    <a:alpha val="80000"/>
                  </a:schemeClr>
                </a:solidFill>
                <a:latin typeface="Tw Cen MT" panose="020B0602020104020603" pitchFamily="34" charset="0"/>
              </a:rPr>
              <a:t>There will need to be new or updated guidance on the appropriate PPE and infection control procedures that are relevant to the settings in which non-COVID treatment will take place.</a:t>
            </a:r>
          </a:p>
          <a:p>
            <a:r>
              <a:rPr lang="en-GB" sz="2400" dirty="0">
                <a:solidFill>
                  <a:schemeClr val="tx1">
                    <a:alpha val="80000"/>
                  </a:schemeClr>
                </a:solidFill>
                <a:latin typeface="Tw Cen MT" panose="020B0602020104020603" pitchFamily="34" charset="0"/>
              </a:rPr>
              <a:t>In implementing new or amended guidance consideration needs to be given to the loss of trust that the failure to provide adequate PPE has caused amongst health and care workers. Communication and engagement will be imperative to build and restore confidence amongst staff. </a:t>
            </a:r>
          </a:p>
        </p:txBody>
      </p:sp>
      <p:sp>
        <p:nvSpPr>
          <p:cNvPr id="180" name="Freeform: Shape 121">
            <a:extLst>
              <a:ext uri="{FF2B5EF4-FFF2-40B4-BE49-F238E27FC236}">
                <a16:creationId xmlns:a16="http://schemas.microsoft.com/office/drawing/2014/main" id="{D0951DA4-A228-47A4-9605-699745EDE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66456" y="591688"/>
            <a:ext cx="2425541" cy="5347085"/>
          </a:xfrm>
          <a:custGeom>
            <a:avLst/>
            <a:gdLst>
              <a:gd name="connsiteX0" fmla="*/ 2425541 w 2425541"/>
              <a:gd name="connsiteY0" fmla="*/ 0 h 5347085"/>
              <a:gd name="connsiteX1" fmla="*/ 2425541 w 2425541"/>
              <a:gd name="connsiteY1" fmla="*/ 5347085 h 5347085"/>
              <a:gd name="connsiteX2" fmla="*/ 2392586 w 2425541"/>
              <a:gd name="connsiteY2" fmla="*/ 5333903 h 5347085"/>
              <a:gd name="connsiteX3" fmla="*/ 2338684 w 2425541"/>
              <a:gd name="connsiteY3" fmla="*/ 5319993 h 5347085"/>
              <a:gd name="connsiteX4" fmla="*/ 2284781 w 2425541"/>
              <a:gd name="connsiteY4" fmla="*/ 5313037 h 5347085"/>
              <a:gd name="connsiteX5" fmla="*/ 2227401 w 2425541"/>
              <a:gd name="connsiteY5" fmla="*/ 5313037 h 5347085"/>
              <a:gd name="connsiteX6" fmla="*/ 2168282 w 2425541"/>
              <a:gd name="connsiteY6" fmla="*/ 5316515 h 5347085"/>
              <a:gd name="connsiteX7" fmla="*/ 2109162 w 2425541"/>
              <a:gd name="connsiteY7" fmla="*/ 5323470 h 5347085"/>
              <a:gd name="connsiteX8" fmla="*/ 2050043 w 2425541"/>
              <a:gd name="connsiteY8" fmla="*/ 5332164 h 5347085"/>
              <a:gd name="connsiteX9" fmla="*/ 1990924 w 2425541"/>
              <a:gd name="connsiteY9" fmla="*/ 5339119 h 5347085"/>
              <a:gd name="connsiteX10" fmla="*/ 1931805 w 2425541"/>
              <a:gd name="connsiteY10" fmla="*/ 5344336 h 5347085"/>
              <a:gd name="connsiteX11" fmla="*/ 1876163 w 2425541"/>
              <a:gd name="connsiteY11" fmla="*/ 5342597 h 5347085"/>
              <a:gd name="connsiteX12" fmla="*/ 1822261 w 2425541"/>
              <a:gd name="connsiteY12" fmla="*/ 5335642 h 5347085"/>
              <a:gd name="connsiteX13" fmla="*/ 1770097 w 2425541"/>
              <a:gd name="connsiteY13" fmla="*/ 5319993 h 5347085"/>
              <a:gd name="connsiteX14" fmla="*/ 1726627 w 2425541"/>
              <a:gd name="connsiteY14" fmla="*/ 5297388 h 5347085"/>
              <a:gd name="connsiteX15" fmla="*/ 1684896 w 2425541"/>
              <a:gd name="connsiteY15" fmla="*/ 5267829 h 5347085"/>
              <a:gd name="connsiteX16" fmla="*/ 1648381 w 2425541"/>
              <a:gd name="connsiteY16" fmla="*/ 5233053 h 5347085"/>
              <a:gd name="connsiteX17" fmla="*/ 1611866 w 2425541"/>
              <a:gd name="connsiteY17" fmla="*/ 5193060 h 5347085"/>
              <a:gd name="connsiteX18" fmla="*/ 1578829 w 2425541"/>
              <a:gd name="connsiteY18" fmla="*/ 5151329 h 5347085"/>
              <a:gd name="connsiteX19" fmla="*/ 1545792 w 2425541"/>
              <a:gd name="connsiteY19" fmla="*/ 5107859 h 5347085"/>
              <a:gd name="connsiteX20" fmla="*/ 1512755 w 2425541"/>
              <a:gd name="connsiteY20" fmla="*/ 5064389 h 5347085"/>
              <a:gd name="connsiteX21" fmla="*/ 1479717 w 2425541"/>
              <a:gd name="connsiteY21" fmla="*/ 5022658 h 5347085"/>
              <a:gd name="connsiteX22" fmla="*/ 1444942 w 2425541"/>
              <a:gd name="connsiteY22" fmla="*/ 4982666 h 5347085"/>
              <a:gd name="connsiteX23" fmla="*/ 1404949 w 2425541"/>
              <a:gd name="connsiteY23" fmla="*/ 4947890 h 5347085"/>
              <a:gd name="connsiteX24" fmla="*/ 1366696 w 2425541"/>
              <a:gd name="connsiteY24" fmla="*/ 4916591 h 5347085"/>
              <a:gd name="connsiteX25" fmla="*/ 1323226 w 2425541"/>
              <a:gd name="connsiteY25" fmla="*/ 4892248 h 5347085"/>
              <a:gd name="connsiteX26" fmla="*/ 1276278 w 2425541"/>
              <a:gd name="connsiteY26" fmla="*/ 4871383 h 5347085"/>
              <a:gd name="connsiteX27" fmla="*/ 1225853 w 2425541"/>
              <a:gd name="connsiteY27" fmla="*/ 4853995 h 5347085"/>
              <a:gd name="connsiteX28" fmla="*/ 1173689 w 2425541"/>
              <a:gd name="connsiteY28" fmla="*/ 4838346 h 5347085"/>
              <a:gd name="connsiteX29" fmla="*/ 1121525 w 2425541"/>
              <a:gd name="connsiteY29" fmla="*/ 4824435 h 5347085"/>
              <a:gd name="connsiteX30" fmla="*/ 1067622 w 2425541"/>
              <a:gd name="connsiteY30" fmla="*/ 4810525 h 5347085"/>
              <a:gd name="connsiteX31" fmla="*/ 1017197 w 2425541"/>
              <a:gd name="connsiteY31" fmla="*/ 4794876 h 5347085"/>
              <a:gd name="connsiteX32" fmla="*/ 966772 w 2425541"/>
              <a:gd name="connsiteY32" fmla="*/ 4777488 h 5347085"/>
              <a:gd name="connsiteX33" fmla="*/ 919824 w 2425541"/>
              <a:gd name="connsiteY33" fmla="*/ 4756622 h 5347085"/>
              <a:gd name="connsiteX34" fmla="*/ 878093 w 2425541"/>
              <a:gd name="connsiteY34" fmla="*/ 4730540 h 5347085"/>
              <a:gd name="connsiteX35" fmla="*/ 839840 w 2425541"/>
              <a:gd name="connsiteY35" fmla="*/ 4699242 h 5347085"/>
              <a:gd name="connsiteX36" fmla="*/ 808541 w 2425541"/>
              <a:gd name="connsiteY36" fmla="*/ 4660988 h 5347085"/>
              <a:gd name="connsiteX37" fmla="*/ 782459 w 2425541"/>
              <a:gd name="connsiteY37" fmla="*/ 4619257 h 5347085"/>
              <a:gd name="connsiteX38" fmla="*/ 761594 w 2425541"/>
              <a:gd name="connsiteY38" fmla="*/ 4572309 h 5347085"/>
              <a:gd name="connsiteX39" fmla="*/ 744206 w 2425541"/>
              <a:gd name="connsiteY39" fmla="*/ 4521884 h 5347085"/>
              <a:gd name="connsiteX40" fmla="*/ 728556 w 2425541"/>
              <a:gd name="connsiteY40" fmla="*/ 4471459 h 5347085"/>
              <a:gd name="connsiteX41" fmla="*/ 714646 w 2425541"/>
              <a:gd name="connsiteY41" fmla="*/ 4417556 h 5347085"/>
              <a:gd name="connsiteX42" fmla="*/ 700736 w 2425541"/>
              <a:gd name="connsiteY42" fmla="*/ 4365393 h 5347085"/>
              <a:gd name="connsiteX43" fmla="*/ 685087 w 2425541"/>
              <a:gd name="connsiteY43" fmla="*/ 4313229 h 5347085"/>
              <a:gd name="connsiteX44" fmla="*/ 667699 w 2425541"/>
              <a:gd name="connsiteY44" fmla="*/ 4262803 h 5347085"/>
              <a:gd name="connsiteX45" fmla="*/ 646833 w 2425541"/>
              <a:gd name="connsiteY45" fmla="*/ 4215856 h 5347085"/>
              <a:gd name="connsiteX46" fmla="*/ 622490 w 2425541"/>
              <a:gd name="connsiteY46" fmla="*/ 4172386 h 5347085"/>
              <a:gd name="connsiteX47" fmla="*/ 591191 w 2425541"/>
              <a:gd name="connsiteY47" fmla="*/ 4134132 h 5347085"/>
              <a:gd name="connsiteX48" fmla="*/ 556416 w 2425541"/>
              <a:gd name="connsiteY48" fmla="*/ 4094140 h 5347085"/>
              <a:gd name="connsiteX49" fmla="*/ 516423 w 2425541"/>
              <a:gd name="connsiteY49" fmla="*/ 4059364 h 5347085"/>
              <a:gd name="connsiteX50" fmla="*/ 472953 w 2425541"/>
              <a:gd name="connsiteY50" fmla="*/ 4026327 h 5347085"/>
              <a:gd name="connsiteX51" fmla="*/ 429483 w 2425541"/>
              <a:gd name="connsiteY51" fmla="*/ 3993290 h 5347085"/>
              <a:gd name="connsiteX52" fmla="*/ 386013 w 2425541"/>
              <a:gd name="connsiteY52" fmla="*/ 3960253 h 5347085"/>
              <a:gd name="connsiteX53" fmla="*/ 344282 w 2425541"/>
              <a:gd name="connsiteY53" fmla="*/ 3927215 h 5347085"/>
              <a:gd name="connsiteX54" fmla="*/ 304290 w 2425541"/>
              <a:gd name="connsiteY54" fmla="*/ 3890701 h 5347085"/>
              <a:gd name="connsiteX55" fmla="*/ 269514 w 2425541"/>
              <a:gd name="connsiteY55" fmla="*/ 3854186 h 5347085"/>
              <a:gd name="connsiteX56" fmla="*/ 239954 w 2425541"/>
              <a:gd name="connsiteY56" fmla="*/ 3812455 h 5347085"/>
              <a:gd name="connsiteX57" fmla="*/ 217350 w 2425541"/>
              <a:gd name="connsiteY57" fmla="*/ 3768985 h 5347085"/>
              <a:gd name="connsiteX58" fmla="*/ 201701 w 2425541"/>
              <a:gd name="connsiteY58" fmla="*/ 3716821 h 5347085"/>
              <a:gd name="connsiteX59" fmla="*/ 194745 w 2425541"/>
              <a:gd name="connsiteY59" fmla="*/ 3662918 h 5347085"/>
              <a:gd name="connsiteX60" fmla="*/ 193007 w 2425541"/>
              <a:gd name="connsiteY60" fmla="*/ 3607277 h 5347085"/>
              <a:gd name="connsiteX61" fmla="*/ 198223 w 2425541"/>
              <a:gd name="connsiteY61" fmla="*/ 3548157 h 5347085"/>
              <a:gd name="connsiteX62" fmla="*/ 205178 w 2425541"/>
              <a:gd name="connsiteY62" fmla="*/ 3489038 h 5347085"/>
              <a:gd name="connsiteX63" fmla="*/ 213872 w 2425541"/>
              <a:gd name="connsiteY63" fmla="*/ 3429919 h 5347085"/>
              <a:gd name="connsiteX64" fmla="*/ 220827 w 2425541"/>
              <a:gd name="connsiteY64" fmla="*/ 3370800 h 5347085"/>
              <a:gd name="connsiteX65" fmla="*/ 224305 w 2425541"/>
              <a:gd name="connsiteY65" fmla="*/ 3311681 h 5347085"/>
              <a:gd name="connsiteX66" fmla="*/ 224305 w 2425541"/>
              <a:gd name="connsiteY66" fmla="*/ 3254301 h 5347085"/>
              <a:gd name="connsiteX67" fmla="*/ 217350 w 2425541"/>
              <a:gd name="connsiteY67" fmla="*/ 3200398 h 5347085"/>
              <a:gd name="connsiteX68" fmla="*/ 203439 w 2425541"/>
              <a:gd name="connsiteY68" fmla="*/ 3146495 h 5347085"/>
              <a:gd name="connsiteX69" fmla="*/ 182574 w 2425541"/>
              <a:gd name="connsiteY69" fmla="*/ 3096070 h 5347085"/>
              <a:gd name="connsiteX70" fmla="*/ 156492 w 2425541"/>
              <a:gd name="connsiteY70" fmla="*/ 3043906 h 5347085"/>
              <a:gd name="connsiteX71" fmla="*/ 126932 w 2425541"/>
              <a:gd name="connsiteY71" fmla="*/ 2991742 h 5347085"/>
              <a:gd name="connsiteX72" fmla="*/ 95634 w 2425541"/>
              <a:gd name="connsiteY72" fmla="*/ 2939578 h 5347085"/>
              <a:gd name="connsiteX73" fmla="*/ 66074 w 2425541"/>
              <a:gd name="connsiteY73" fmla="*/ 2889153 h 5347085"/>
              <a:gd name="connsiteX74" fmla="*/ 39992 w 2425541"/>
              <a:gd name="connsiteY74" fmla="*/ 2835250 h 5347085"/>
              <a:gd name="connsiteX75" fmla="*/ 19127 w 2425541"/>
              <a:gd name="connsiteY75" fmla="*/ 2783086 h 5347085"/>
              <a:gd name="connsiteX76" fmla="*/ 5216 w 2425541"/>
              <a:gd name="connsiteY76" fmla="*/ 2729184 h 5347085"/>
              <a:gd name="connsiteX77" fmla="*/ 0 w 2425541"/>
              <a:gd name="connsiteY77" fmla="*/ 2673542 h 5347085"/>
              <a:gd name="connsiteX78" fmla="*/ 5216 w 2425541"/>
              <a:gd name="connsiteY78" fmla="*/ 2617901 h 5347085"/>
              <a:gd name="connsiteX79" fmla="*/ 19127 w 2425541"/>
              <a:gd name="connsiteY79" fmla="*/ 2563998 h 5347085"/>
              <a:gd name="connsiteX80" fmla="*/ 39992 w 2425541"/>
              <a:gd name="connsiteY80" fmla="*/ 2511834 h 5347085"/>
              <a:gd name="connsiteX81" fmla="*/ 66074 w 2425541"/>
              <a:gd name="connsiteY81" fmla="*/ 2457931 h 5347085"/>
              <a:gd name="connsiteX82" fmla="*/ 95634 w 2425541"/>
              <a:gd name="connsiteY82" fmla="*/ 2407506 h 5347085"/>
              <a:gd name="connsiteX83" fmla="*/ 126932 w 2425541"/>
              <a:gd name="connsiteY83" fmla="*/ 2355342 h 5347085"/>
              <a:gd name="connsiteX84" fmla="*/ 156492 w 2425541"/>
              <a:gd name="connsiteY84" fmla="*/ 2303178 h 5347085"/>
              <a:gd name="connsiteX85" fmla="*/ 182574 w 2425541"/>
              <a:gd name="connsiteY85" fmla="*/ 2251015 h 5347085"/>
              <a:gd name="connsiteX86" fmla="*/ 203439 w 2425541"/>
              <a:gd name="connsiteY86" fmla="*/ 2200589 h 5347085"/>
              <a:gd name="connsiteX87" fmla="*/ 217350 w 2425541"/>
              <a:gd name="connsiteY87" fmla="*/ 2146687 h 5347085"/>
              <a:gd name="connsiteX88" fmla="*/ 224305 w 2425541"/>
              <a:gd name="connsiteY88" fmla="*/ 2092784 h 5347085"/>
              <a:gd name="connsiteX89" fmla="*/ 224305 w 2425541"/>
              <a:gd name="connsiteY89" fmla="*/ 2035403 h 5347085"/>
              <a:gd name="connsiteX90" fmla="*/ 220827 w 2425541"/>
              <a:gd name="connsiteY90" fmla="*/ 1976284 h 5347085"/>
              <a:gd name="connsiteX91" fmla="*/ 213872 w 2425541"/>
              <a:gd name="connsiteY91" fmla="*/ 1917165 h 5347085"/>
              <a:gd name="connsiteX92" fmla="*/ 205178 w 2425541"/>
              <a:gd name="connsiteY92" fmla="*/ 1858046 h 5347085"/>
              <a:gd name="connsiteX93" fmla="*/ 198223 w 2425541"/>
              <a:gd name="connsiteY93" fmla="*/ 1798927 h 5347085"/>
              <a:gd name="connsiteX94" fmla="*/ 193007 w 2425541"/>
              <a:gd name="connsiteY94" fmla="*/ 1739808 h 5347085"/>
              <a:gd name="connsiteX95" fmla="*/ 194745 w 2425541"/>
              <a:gd name="connsiteY95" fmla="*/ 1684166 h 5347085"/>
              <a:gd name="connsiteX96" fmla="*/ 201701 w 2425541"/>
              <a:gd name="connsiteY96" fmla="*/ 1630263 h 5347085"/>
              <a:gd name="connsiteX97" fmla="*/ 217350 w 2425541"/>
              <a:gd name="connsiteY97" fmla="*/ 1578100 h 5347085"/>
              <a:gd name="connsiteX98" fmla="*/ 239954 w 2425541"/>
              <a:gd name="connsiteY98" fmla="*/ 1534630 h 5347085"/>
              <a:gd name="connsiteX99" fmla="*/ 269514 w 2425541"/>
              <a:gd name="connsiteY99" fmla="*/ 1492898 h 5347085"/>
              <a:gd name="connsiteX100" fmla="*/ 304290 w 2425541"/>
              <a:gd name="connsiteY100" fmla="*/ 1456384 h 5347085"/>
              <a:gd name="connsiteX101" fmla="*/ 344282 w 2425541"/>
              <a:gd name="connsiteY101" fmla="*/ 1419869 h 5347085"/>
              <a:gd name="connsiteX102" fmla="*/ 386013 w 2425541"/>
              <a:gd name="connsiteY102" fmla="*/ 1386832 h 5347085"/>
              <a:gd name="connsiteX103" fmla="*/ 429483 w 2425541"/>
              <a:gd name="connsiteY103" fmla="*/ 1353795 h 5347085"/>
              <a:gd name="connsiteX104" fmla="*/ 472953 w 2425541"/>
              <a:gd name="connsiteY104" fmla="*/ 1320757 h 5347085"/>
              <a:gd name="connsiteX105" fmla="*/ 516423 w 2425541"/>
              <a:gd name="connsiteY105" fmla="*/ 1287720 h 5347085"/>
              <a:gd name="connsiteX106" fmla="*/ 556416 w 2425541"/>
              <a:gd name="connsiteY106" fmla="*/ 1252944 h 5347085"/>
              <a:gd name="connsiteX107" fmla="*/ 591191 w 2425541"/>
              <a:gd name="connsiteY107" fmla="*/ 1212952 h 5347085"/>
              <a:gd name="connsiteX108" fmla="*/ 622490 w 2425541"/>
              <a:gd name="connsiteY108" fmla="*/ 1174698 h 5347085"/>
              <a:gd name="connsiteX109" fmla="*/ 646833 w 2425541"/>
              <a:gd name="connsiteY109" fmla="*/ 1131229 h 5347085"/>
              <a:gd name="connsiteX110" fmla="*/ 667699 w 2425541"/>
              <a:gd name="connsiteY110" fmla="*/ 1084281 h 5347085"/>
              <a:gd name="connsiteX111" fmla="*/ 685087 w 2425541"/>
              <a:gd name="connsiteY111" fmla="*/ 1033856 h 5347085"/>
              <a:gd name="connsiteX112" fmla="*/ 700736 w 2425541"/>
              <a:gd name="connsiteY112" fmla="*/ 981692 h 5347085"/>
              <a:gd name="connsiteX113" fmla="*/ 714646 w 2425541"/>
              <a:gd name="connsiteY113" fmla="*/ 929528 h 5347085"/>
              <a:gd name="connsiteX114" fmla="*/ 728556 w 2425541"/>
              <a:gd name="connsiteY114" fmla="*/ 875625 h 5347085"/>
              <a:gd name="connsiteX115" fmla="*/ 744206 w 2425541"/>
              <a:gd name="connsiteY115" fmla="*/ 825200 h 5347085"/>
              <a:gd name="connsiteX116" fmla="*/ 761594 w 2425541"/>
              <a:gd name="connsiteY116" fmla="*/ 774775 h 5347085"/>
              <a:gd name="connsiteX117" fmla="*/ 782459 w 2425541"/>
              <a:gd name="connsiteY117" fmla="*/ 727827 h 5347085"/>
              <a:gd name="connsiteX118" fmla="*/ 808541 w 2425541"/>
              <a:gd name="connsiteY118" fmla="*/ 686096 h 5347085"/>
              <a:gd name="connsiteX119" fmla="*/ 839840 w 2425541"/>
              <a:gd name="connsiteY119" fmla="*/ 647843 h 5347085"/>
              <a:gd name="connsiteX120" fmla="*/ 878093 w 2425541"/>
              <a:gd name="connsiteY120" fmla="*/ 616544 h 5347085"/>
              <a:gd name="connsiteX121" fmla="*/ 919824 w 2425541"/>
              <a:gd name="connsiteY121" fmla="*/ 590462 h 5347085"/>
              <a:gd name="connsiteX122" fmla="*/ 966772 w 2425541"/>
              <a:gd name="connsiteY122" fmla="*/ 569597 h 5347085"/>
              <a:gd name="connsiteX123" fmla="*/ 1017197 w 2425541"/>
              <a:gd name="connsiteY123" fmla="*/ 552209 h 5347085"/>
              <a:gd name="connsiteX124" fmla="*/ 1067622 w 2425541"/>
              <a:gd name="connsiteY124" fmla="*/ 536560 h 5347085"/>
              <a:gd name="connsiteX125" fmla="*/ 1121525 w 2425541"/>
              <a:gd name="connsiteY125" fmla="*/ 522649 h 5347085"/>
              <a:gd name="connsiteX126" fmla="*/ 1173689 w 2425541"/>
              <a:gd name="connsiteY126" fmla="*/ 508739 h 5347085"/>
              <a:gd name="connsiteX127" fmla="*/ 1225853 w 2425541"/>
              <a:gd name="connsiteY127" fmla="*/ 493090 h 5347085"/>
              <a:gd name="connsiteX128" fmla="*/ 1276278 w 2425541"/>
              <a:gd name="connsiteY128" fmla="*/ 475702 h 5347085"/>
              <a:gd name="connsiteX129" fmla="*/ 1323226 w 2425541"/>
              <a:gd name="connsiteY129" fmla="*/ 454836 h 5347085"/>
              <a:gd name="connsiteX130" fmla="*/ 1366696 w 2425541"/>
              <a:gd name="connsiteY130" fmla="*/ 430493 h 5347085"/>
              <a:gd name="connsiteX131" fmla="*/ 1404949 w 2425541"/>
              <a:gd name="connsiteY131" fmla="*/ 399195 h 5347085"/>
              <a:gd name="connsiteX132" fmla="*/ 1444942 w 2425541"/>
              <a:gd name="connsiteY132" fmla="*/ 364419 h 5347085"/>
              <a:gd name="connsiteX133" fmla="*/ 1479717 w 2425541"/>
              <a:gd name="connsiteY133" fmla="*/ 324426 h 5347085"/>
              <a:gd name="connsiteX134" fmla="*/ 1512755 w 2425541"/>
              <a:gd name="connsiteY134" fmla="*/ 282695 h 5347085"/>
              <a:gd name="connsiteX135" fmla="*/ 1545792 w 2425541"/>
              <a:gd name="connsiteY135" fmla="*/ 239225 h 5347085"/>
              <a:gd name="connsiteX136" fmla="*/ 1578829 w 2425541"/>
              <a:gd name="connsiteY136" fmla="*/ 195755 h 5347085"/>
              <a:gd name="connsiteX137" fmla="*/ 1611866 w 2425541"/>
              <a:gd name="connsiteY137" fmla="*/ 154024 h 5347085"/>
              <a:gd name="connsiteX138" fmla="*/ 1648381 w 2425541"/>
              <a:gd name="connsiteY138" fmla="*/ 114032 h 5347085"/>
              <a:gd name="connsiteX139" fmla="*/ 1684896 w 2425541"/>
              <a:gd name="connsiteY139" fmla="*/ 79256 h 5347085"/>
              <a:gd name="connsiteX140" fmla="*/ 1726627 w 2425541"/>
              <a:gd name="connsiteY140" fmla="*/ 49696 h 5347085"/>
              <a:gd name="connsiteX141" fmla="*/ 1770097 w 2425541"/>
              <a:gd name="connsiteY141" fmla="*/ 27092 h 5347085"/>
              <a:gd name="connsiteX142" fmla="*/ 1822261 w 2425541"/>
              <a:gd name="connsiteY142" fmla="*/ 11443 h 5347085"/>
              <a:gd name="connsiteX143" fmla="*/ 1876163 w 2425541"/>
              <a:gd name="connsiteY143" fmla="*/ 4487 h 5347085"/>
              <a:gd name="connsiteX144" fmla="*/ 1931805 w 2425541"/>
              <a:gd name="connsiteY144" fmla="*/ 2749 h 5347085"/>
              <a:gd name="connsiteX145" fmla="*/ 1990924 w 2425541"/>
              <a:gd name="connsiteY145" fmla="*/ 7965 h 5347085"/>
              <a:gd name="connsiteX146" fmla="*/ 2050043 w 2425541"/>
              <a:gd name="connsiteY146" fmla="*/ 14920 h 5347085"/>
              <a:gd name="connsiteX147" fmla="*/ 2109162 w 2425541"/>
              <a:gd name="connsiteY147" fmla="*/ 23614 h 5347085"/>
              <a:gd name="connsiteX148" fmla="*/ 2168282 w 2425541"/>
              <a:gd name="connsiteY148" fmla="*/ 30569 h 5347085"/>
              <a:gd name="connsiteX149" fmla="*/ 2227401 w 2425541"/>
              <a:gd name="connsiteY149" fmla="*/ 34047 h 5347085"/>
              <a:gd name="connsiteX150" fmla="*/ 2284781 w 2425541"/>
              <a:gd name="connsiteY150" fmla="*/ 34047 h 5347085"/>
              <a:gd name="connsiteX151" fmla="*/ 2338684 w 2425541"/>
              <a:gd name="connsiteY151" fmla="*/ 27092 h 5347085"/>
              <a:gd name="connsiteX152" fmla="*/ 2392586 w 2425541"/>
              <a:gd name="connsiteY152" fmla="*/ 13181 h 534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425541" h="5347085">
                <a:moveTo>
                  <a:pt x="2425541" y="0"/>
                </a:moveTo>
                <a:lnTo>
                  <a:pt x="2425541" y="5347085"/>
                </a:lnTo>
                <a:lnTo>
                  <a:pt x="2392586" y="5333903"/>
                </a:lnTo>
                <a:lnTo>
                  <a:pt x="2338684" y="5319993"/>
                </a:lnTo>
                <a:lnTo>
                  <a:pt x="2284781" y="5313037"/>
                </a:lnTo>
                <a:lnTo>
                  <a:pt x="2227401" y="5313037"/>
                </a:lnTo>
                <a:lnTo>
                  <a:pt x="2168282" y="5316515"/>
                </a:lnTo>
                <a:lnTo>
                  <a:pt x="2109162" y="5323470"/>
                </a:lnTo>
                <a:lnTo>
                  <a:pt x="2050043" y="5332164"/>
                </a:lnTo>
                <a:lnTo>
                  <a:pt x="1990924" y="5339119"/>
                </a:lnTo>
                <a:lnTo>
                  <a:pt x="1931805" y="5344336"/>
                </a:lnTo>
                <a:lnTo>
                  <a:pt x="1876163" y="5342597"/>
                </a:lnTo>
                <a:lnTo>
                  <a:pt x="1822261" y="5335642"/>
                </a:lnTo>
                <a:lnTo>
                  <a:pt x="1770097" y="5319993"/>
                </a:lnTo>
                <a:lnTo>
                  <a:pt x="1726627" y="5297388"/>
                </a:lnTo>
                <a:lnTo>
                  <a:pt x="1684896" y="5267829"/>
                </a:lnTo>
                <a:lnTo>
                  <a:pt x="1648381" y="5233053"/>
                </a:lnTo>
                <a:lnTo>
                  <a:pt x="1611866" y="5193060"/>
                </a:lnTo>
                <a:lnTo>
                  <a:pt x="1578829" y="5151329"/>
                </a:lnTo>
                <a:lnTo>
                  <a:pt x="1545792" y="5107859"/>
                </a:lnTo>
                <a:lnTo>
                  <a:pt x="1512755" y="5064389"/>
                </a:lnTo>
                <a:lnTo>
                  <a:pt x="1479717" y="5022658"/>
                </a:lnTo>
                <a:lnTo>
                  <a:pt x="1444942" y="4982666"/>
                </a:lnTo>
                <a:lnTo>
                  <a:pt x="1404949" y="4947890"/>
                </a:lnTo>
                <a:lnTo>
                  <a:pt x="1366696" y="4916591"/>
                </a:lnTo>
                <a:lnTo>
                  <a:pt x="1323226" y="4892248"/>
                </a:lnTo>
                <a:lnTo>
                  <a:pt x="1276278" y="4871383"/>
                </a:lnTo>
                <a:lnTo>
                  <a:pt x="1225853" y="4853995"/>
                </a:lnTo>
                <a:lnTo>
                  <a:pt x="1173689" y="4838346"/>
                </a:lnTo>
                <a:lnTo>
                  <a:pt x="1121525" y="4824435"/>
                </a:lnTo>
                <a:lnTo>
                  <a:pt x="1067622" y="4810525"/>
                </a:lnTo>
                <a:lnTo>
                  <a:pt x="1017197" y="4794876"/>
                </a:lnTo>
                <a:lnTo>
                  <a:pt x="966772" y="4777488"/>
                </a:lnTo>
                <a:lnTo>
                  <a:pt x="919824" y="4756622"/>
                </a:lnTo>
                <a:lnTo>
                  <a:pt x="878093" y="4730540"/>
                </a:lnTo>
                <a:lnTo>
                  <a:pt x="839840" y="4699242"/>
                </a:lnTo>
                <a:lnTo>
                  <a:pt x="808541" y="4660988"/>
                </a:lnTo>
                <a:lnTo>
                  <a:pt x="782459" y="4619257"/>
                </a:lnTo>
                <a:lnTo>
                  <a:pt x="761594" y="4572309"/>
                </a:lnTo>
                <a:lnTo>
                  <a:pt x="744206" y="4521884"/>
                </a:lnTo>
                <a:lnTo>
                  <a:pt x="728556" y="4471459"/>
                </a:lnTo>
                <a:lnTo>
                  <a:pt x="714646" y="4417556"/>
                </a:lnTo>
                <a:lnTo>
                  <a:pt x="700736" y="4365393"/>
                </a:lnTo>
                <a:lnTo>
                  <a:pt x="685087" y="4313229"/>
                </a:lnTo>
                <a:lnTo>
                  <a:pt x="667699" y="4262803"/>
                </a:lnTo>
                <a:lnTo>
                  <a:pt x="646833" y="4215856"/>
                </a:lnTo>
                <a:lnTo>
                  <a:pt x="622490" y="4172386"/>
                </a:lnTo>
                <a:lnTo>
                  <a:pt x="591191" y="4134132"/>
                </a:lnTo>
                <a:lnTo>
                  <a:pt x="556416" y="4094140"/>
                </a:lnTo>
                <a:lnTo>
                  <a:pt x="516423" y="4059364"/>
                </a:lnTo>
                <a:lnTo>
                  <a:pt x="472953" y="4026327"/>
                </a:lnTo>
                <a:lnTo>
                  <a:pt x="429483" y="3993290"/>
                </a:lnTo>
                <a:lnTo>
                  <a:pt x="386013" y="3960253"/>
                </a:lnTo>
                <a:lnTo>
                  <a:pt x="344282" y="3927215"/>
                </a:lnTo>
                <a:lnTo>
                  <a:pt x="304290" y="3890701"/>
                </a:lnTo>
                <a:lnTo>
                  <a:pt x="269514" y="3854186"/>
                </a:lnTo>
                <a:lnTo>
                  <a:pt x="239954" y="3812455"/>
                </a:lnTo>
                <a:lnTo>
                  <a:pt x="217350" y="3768985"/>
                </a:lnTo>
                <a:lnTo>
                  <a:pt x="201701" y="3716821"/>
                </a:lnTo>
                <a:lnTo>
                  <a:pt x="194745" y="3662918"/>
                </a:lnTo>
                <a:lnTo>
                  <a:pt x="193007" y="3607277"/>
                </a:lnTo>
                <a:lnTo>
                  <a:pt x="198223" y="3548157"/>
                </a:lnTo>
                <a:lnTo>
                  <a:pt x="205178" y="3489038"/>
                </a:lnTo>
                <a:lnTo>
                  <a:pt x="213872" y="3429919"/>
                </a:lnTo>
                <a:lnTo>
                  <a:pt x="220827" y="3370800"/>
                </a:lnTo>
                <a:lnTo>
                  <a:pt x="224305" y="3311681"/>
                </a:lnTo>
                <a:lnTo>
                  <a:pt x="224305" y="3254301"/>
                </a:lnTo>
                <a:lnTo>
                  <a:pt x="217350" y="3200398"/>
                </a:lnTo>
                <a:lnTo>
                  <a:pt x="203439" y="3146495"/>
                </a:lnTo>
                <a:lnTo>
                  <a:pt x="182574" y="3096070"/>
                </a:lnTo>
                <a:lnTo>
                  <a:pt x="156492" y="3043906"/>
                </a:lnTo>
                <a:lnTo>
                  <a:pt x="126932" y="2991742"/>
                </a:lnTo>
                <a:lnTo>
                  <a:pt x="95634" y="2939578"/>
                </a:lnTo>
                <a:lnTo>
                  <a:pt x="66074" y="2889153"/>
                </a:lnTo>
                <a:lnTo>
                  <a:pt x="39992" y="2835250"/>
                </a:lnTo>
                <a:lnTo>
                  <a:pt x="19127" y="2783086"/>
                </a:lnTo>
                <a:lnTo>
                  <a:pt x="5216" y="2729184"/>
                </a:lnTo>
                <a:lnTo>
                  <a:pt x="0" y="2673542"/>
                </a:lnTo>
                <a:lnTo>
                  <a:pt x="5216" y="2617901"/>
                </a:lnTo>
                <a:lnTo>
                  <a:pt x="19127" y="2563998"/>
                </a:lnTo>
                <a:lnTo>
                  <a:pt x="39992" y="2511834"/>
                </a:lnTo>
                <a:lnTo>
                  <a:pt x="66074" y="2457931"/>
                </a:lnTo>
                <a:lnTo>
                  <a:pt x="95634" y="2407506"/>
                </a:lnTo>
                <a:lnTo>
                  <a:pt x="126932" y="2355342"/>
                </a:lnTo>
                <a:lnTo>
                  <a:pt x="156492" y="2303178"/>
                </a:lnTo>
                <a:lnTo>
                  <a:pt x="182574" y="2251015"/>
                </a:lnTo>
                <a:lnTo>
                  <a:pt x="203439" y="2200589"/>
                </a:lnTo>
                <a:lnTo>
                  <a:pt x="217350" y="2146687"/>
                </a:lnTo>
                <a:lnTo>
                  <a:pt x="224305" y="2092784"/>
                </a:lnTo>
                <a:lnTo>
                  <a:pt x="224305" y="2035403"/>
                </a:lnTo>
                <a:lnTo>
                  <a:pt x="220827" y="1976284"/>
                </a:lnTo>
                <a:lnTo>
                  <a:pt x="213872" y="1917165"/>
                </a:lnTo>
                <a:lnTo>
                  <a:pt x="205178" y="1858046"/>
                </a:lnTo>
                <a:lnTo>
                  <a:pt x="198223" y="1798927"/>
                </a:lnTo>
                <a:lnTo>
                  <a:pt x="193007" y="1739808"/>
                </a:lnTo>
                <a:lnTo>
                  <a:pt x="194745" y="1684166"/>
                </a:lnTo>
                <a:lnTo>
                  <a:pt x="201701" y="1630263"/>
                </a:lnTo>
                <a:lnTo>
                  <a:pt x="217350" y="1578100"/>
                </a:lnTo>
                <a:lnTo>
                  <a:pt x="239954" y="1534630"/>
                </a:lnTo>
                <a:lnTo>
                  <a:pt x="269514" y="1492898"/>
                </a:lnTo>
                <a:lnTo>
                  <a:pt x="304290" y="1456384"/>
                </a:lnTo>
                <a:lnTo>
                  <a:pt x="344282" y="1419869"/>
                </a:lnTo>
                <a:lnTo>
                  <a:pt x="386013" y="1386832"/>
                </a:lnTo>
                <a:lnTo>
                  <a:pt x="429483" y="1353795"/>
                </a:lnTo>
                <a:lnTo>
                  <a:pt x="472953" y="1320757"/>
                </a:lnTo>
                <a:lnTo>
                  <a:pt x="516423" y="1287720"/>
                </a:lnTo>
                <a:lnTo>
                  <a:pt x="556416" y="1252944"/>
                </a:lnTo>
                <a:lnTo>
                  <a:pt x="591191" y="1212952"/>
                </a:lnTo>
                <a:lnTo>
                  <a:pt x="622490" y="1174698"/>
                </a:lnTo>
                <a:lnTo>
                  <a:pt x="646833" y="1131229"/>
                </a:lnTo>
                <a:lnTo>
                  <a:pt x="667699" y="1084281"/>
                </a:lnTo>
                <a:lnTo>
                  <a:pt x="685087" y="1033856"/>
                </a:lnTo>
                <a:lnTo>
                  <a:pt x="700736" y="981692"/>
                </a:lnTo>
                <a:lnTo>
                  <a:pt x="714646" y="929528"/>
                </a:lnTo>
                <a:lnTo>
                  <a:pt x="728556" y="875625"/>
                </a:lnTo>
                <a:lnTo>
                  <a:pt x="744206" y="825200"/>
                </a:lnTo>
                <a:lnTo>
                  <a:pt x="761594" y="774775"/>
                </a:lnTo>
                <a:lnTo>
                  <a:pt x="782459" y="727827"/>
                </a:lnTo>
                <a:lnTo>
                  <a:pt x="808541" y="686096"/>
                </a:lnTo>
                <a:lnTo>
                  <a:pt x="839840" y="647843"/>
                </a:lnTo>
                <a:lnTo>
                  <a:pt x="878093" y="616544"/>
                </a:lnTo>
                <a:lnTo>
                  <a:pt x="919824" y="590462"/>
                </a:lnTo>
                <a:lnTo>
                  <a:pt x="966772" y="569597"/>
                </a:lnTo>
                <a:lnTo>
                  <a:pt x="1017197" y="552209"/>
                </a:lnTo>
                <a:lnTo>
                  <a:pt x="1067622" y="536560"/>
                </a:lnTo>
                <a:lnTo>
                  <a:pt x="1121525" y="522649"/>
                </a:lnTo>
                <a:lnTo>
                  <a:pt x="1173689" y="508739"/>
                </a:lnTo>
                <a:lnTo>
                  <a:pt x="1225853" y="493090"/>
                </a:lnTo>
                <a:lnTo>
                  <a:pt x="1276278" y="475702"/>
                </a:lnTo>
                <a:lnTo>
                  <a:pt x="1323226" y="454836"/>
                </a:lnTo>
                <a:lnTo>
                  <a:pt x="1366696" y="430493"/>
                </a:lnTo>
                <a:lnTo>
                  <a:pt x="1404949" y="399195"/>
                </a:lnTo>
                <a:lnTo>
                  <a:pt x="1444942" y="364419"/>
                </a:lnTo>
                <a:lnTo>
                  <a:pt x="1479717" y="324426"/>
                </a:lnTo>
                <a:lnTo>
                  <a:pt x="1512755" y="282695"/>
                </a:lnTo>
                <a:lnTo>
                  <a:pt x="1545792" y="239225"/>
                </a:lnTo>
                <a:lnTo>
                  <a:pt x="1578829" y="195755"/>
                </a:lnTo>
                <a:lnTo>
                  <a:pt x="1611866" y="154024"/>
                </a:lnTo>
                <a:lnTo>
                  <a:pt x="1648381" y="114032"/>
                </a:lnTo>
                <a:lnTo>
                  <a:pt x="1684896" y="79256"/>
                </a:lnTo>
                <a:lnTo>
                  <a:pt x="1726627" y="49696"/>
                </a:lnTo>
                <a:lnTo>
                  <a:pt x="1770097" y="27092"/>
                </a:lnTo>
                <a:lnTo>
                  <a:pt x="1822261" y="11443"/>
                </a:lnTo>
                <a:lnTo>
                  <a:pt x="1876163" y="4487"/>
                </a:lnTo>
                <a:lnTo>
                  <a:pt x="1931805" y="2749"/>
                </a:lnTo>
                <a:lnTo>
                  <a:pt x="1990924" y="7965"/>
                </a:lnTo>
                <a:lnTo>
                  <a:pt x="2050043" y="14920"/>
                </a:lnTo>
                <a:lnTo>
                  <a:pt x="2109162" y="23614"/>
                </a:lnTo>
                <a:lnTo>
                  <a:pt x="2168282" y="30569"/>
                </a:lnTo>
                <a:lnTo>
                  <a:pt x="2227401" y="34047"/>
                </a:lnTo>
                <a:lnTo>
                  <a:pt x="2284781" y="34047"/>
                </a:lnTo>
                <a:lnTo>
                  <a:pt x="2338684" y="27092"/>
                </a:lnTo>
                <a:lnTo>
                  <a:pt x="2392586" y="13181"/>
                </a:lnTo>
                <a:close/>
              </a:path>
            </a:pathLst>
          </a:custGeom>
          <a:solidFill>
            <a:srgbClr val="FFFFFF">
              <a:alpha val="10000"/>
            </a:srgbClr>
          </a:solidFill>
          <a:ln w="0">
            <a:noFill/>
            <a:prstDash val="solid"/>
            <a:round/>
            <a:headEnd/>
            <a:tailEnd/>
          </a:ln>
        </p:spPr>
      </p:sp>
      <p:sp>
        <p:nvSpPr>
          <p:cNvPr id="5" name="Footer Placeholder 4">
            <a:extLst>
              <a:ext uri="{FF2B5EF4-FFF2-40B4-BE49-F238E27FC236}">
                <a16:creationId xmlns:a16="http://schemas.microsoft.com/office/drawing/2014/main" id="{59308BF5-755E-4DD4-A6FE-18E81090366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1859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782CC8-F6C7-4EE8-967B-E21230E9B51B}"/>
              </a:ext>
            </a:extLst>
          </p:cNvPr>
          <p:cNvSpPr>
            <a:spLocks noGrp="1"/>
          </p:cNvSpPr>
          <p:nvPr>
            <p:ph idx="1"/>
          </p:nvPr>
        </p:nvSpPr>
        <p:spPr>
          <a:xfrm>
            <a:off x="643467" y="238923"/>
            <a:ext cx="10905066" cy="5938040"/>
          </a:xfrm>
        </p:spPr>
        <p:txBody>
          <a:bodyPr>
            <a:normAutofit/>
          </a:bodyPr>
          <a:lstStyle/>
          <a:p>
            <a:pPr marL="0" indent="0" algn="ctr">
              <a:buNone/>
            </a:pPr>
            <a:r>
              <a:rPr lang="en-GB" sz="2600" dirty="0">
                <a:latin typeface="Tw Cen MT" panose="020B0602020104020603" pitchFamily="34" charset="0"/>
              </a:rPr>
              <a:t>3</a:t>
            </a:r>
            <a:r>
              <a:rPr lang="en-GB" sz="2600" b="1" i="1" dirty="0">
                <a:solidFill>
                  <a:srgbClr val="0070C0"/>
                </a:solidFill>
                <a:effectLst>
                  <a:outerShdw blurRad="38100" dist="38100" dir="2700000" algn="tl">
                    <a:srgbClr val="000000">
                      <a:alpha val="43137"/>
                    </a:srgbClr>
                  </a:outerShdw>
                </a:effectLst>
                <a:latin typeface="Tw Cen MT" panose="020B0602020104020603" pitchFamily="34" charset="0"/>
              </a:rPr>
              <a:t>. Decisions about staffing levels and redeployment must be safe and made in consultation with employee representatives</a:t>
            </a:r>
          </a:p>
          <a:p>
            <a:pPr marL="0" indent="0" algn="ctr">
              <a:buNone/>
            </a:pPr>
            <a:endParaRPr lang="en-GB" sz="2600" b="1" i="1" dirty="0">
              <a:solidFill>
                <a:srgbClr val="0070C0"/>
              </a:solidFill>
              <a:effectLst>
                <a:outerShdw blurRad="38100" dist="38100" dir="2700000" algn="tl">
                  <a:srgbClr val="000000">
                    <a:alpha val="43137"/>
                  </a:srgbClr>
                </a:outerShdw>
              </a:effectLst>
              <a:latin typeface="Tw Cen MT" panose="020B0602020104020603" pitchFamily="34" charset="0"/>
            </a:endParaRPr>
          </a:p>
          <a:p>
            <a:r>
              <a:rPr lang="en-GB" sz="2600" dirty="0">
                <a:latin typeface="Tw Cen MT" panose="020B0602020104020603" pitchFamily="34" charset="0"/>
              </a:rPr>
              <a:t>The NHS should set out clear and transparent plans for whether and how it intends to continue to deploy/ redeploy staff across geographies and NHS services and sectors. </a:t>
            </a:r>
          </a:p>
          <a:p>
            <a:r>
              <a:rPr lang="en-GB" sz="2600" dirty="0">
                <a:latin typeface="Tw Cen MT" panose="020B0602020104020603" pitchFamily="34" charset="0"/>
              </a:rPr>
              <a:t>Decisions on redeployment must always take into account staff individual circumstances and preferences, as well as skill mix and educational/training requirements. Redeployments are voluntary and therefore must have the express consent of the staff being asked to redeploy.</a:t>
            </a:r>
          </a:p>
          <a:p>
            <a:r>
              <a:rPr lang="en-GB" sz="2600" dirty="0">
                <a:latin typeface="Tw Cen MT" panose="020B0602020104020603" pitchFamily="34" charset="0"/>
              </a:rPr>
              <a:t> The NHS should seek to increase recruitment where understaffing persists. This includes for both COVID and non-COVID care, e.g. the urgent and elective backlog in secondary care and the hidden poorly staffed conditions within the community that are yet to be identified. </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9F0D0844-AD68-4665-9721-6D922DBA0B0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6102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1EEA917-EA32-4BB5-9B73-99C09A962E29}"/>
              </a:ext>
            </a:extLst>
          </p:cNvPr>
          <p:cNvSpPr>
            <a:spLocks noGrp="1"/>
          </p:cNvSpPr>
          <p:nvPr>
            <p:ph idx="1"/>
          </p:nvPr>
        </p:nvSpPr>
        <p:spPr>
          <a:xfrm>
            <a:off x="127001" y="127001"/>
            <a:ext cx="9359900" cy="2772052"/>
          </a:xfrm>
        </p:spPr>
        <p:txBody>
          <a:bodyPr>
            <a:normAutofit lnSpcReduction="10000"/>
          </a:bodyPr>
          <a:lstStyle/>
          <a:p>
            <a:pPr marL="0" indent="0">
              <a:buNone/>
            </a:pPr>
            <a:r>
              <a:rPr lang="en-GB" sz="2600" b="1" dirty="0">
                <a:solidFill>
                  <a:srgbClr val="0070C0"/>
                </a:solidFill>
                <a:effectLst>
                  <a:outerShdw blurRad="38100" dist="38100" dir="2700000" algn="tl">
                    <a:srgbClr val="000000">
                      <a:alpha val="43137"/>
                    </a:srgbClr>
                  </a:outerShdw>
                </a:effectLst>
                <a:latin typeface="Tw Cen MT" panose="020B0602020104020603" pitchFamily="34" charset="0"/>
              </a:rPr>
              <a:t>4. Measures must be taken to safeguard staff wellbeing</a:t>
            </a:r>
          </a:p>
          <a:p>
            <a:r>
              <a:rPr lang="en-GB" sz="2400" dirty="0">
                <a:latin typeface="Tw Cen MT" panose="020B0602020104020603" pitchFamily="34" charset="0"/>
              </a:rPr>
              <a:t>Following intensive levels of high workload employers need to ensure that staff are able to take time off and those who would like to work flexibly are supported. </a:t>
            </a:r>
          </a:p>
          <a:p>
            <a:r>
              <a:rPr lang="en-GB" sz="2400" dirty="0">
                <a:latin typeface="Tw Cen MT" panose="020B0602020104020603" pitchFamily="34" charset="0"/>
              </a:rPr>
              <a:t>A consistent and fair policy for staff using annual leave entitlement is needed which ensures that those who have worked for an extended period during the pandemic are able to take a break when they need it most. </a:t>
            </a:r>
          </a:p>
          <a:p>
            <a:pPr marL="0" indent="0">
              <a:buNone/>
            </a:pPr>
            <a:endParaRPr lang="en-GB" sz="2400" dirty="0">
              <a:latin typeface="Tw Cen MT" panose="020B0602020104020603" pitchFamily="34" charset="0"/>
            </a:endParaRPr>
          </a:p>
          <a:p>
            <a:pPr marL="0" indent="0">
              <a:buNone/>
            </a:pPr>
            <a:endParaRPr lang="en-GB" sz="1700" dirty="0"/>
          </a:p>
        </p:txBody>
      </p:sp>
      <p:pic>
        <p:nvPicPr>
          <p:cNvPr id="6146" name="Picture 2" descr="Image result for healrhcare practitioner image">
            <a:extLst>
              <a:ext uri="{FF2B5EF4-FFF2-40B4-BE49-F238E27FC236}">
                <a16:creationId xmlns:a16="http://schemas.microsoft.com/office/drawing/2014/main" id="{FFD6717C-82BB-418C-B055-78286E1F72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2" r="26217" b="2"/>
          <a:stretch/>
        </p:blipFill>
        <p:spPr bwMode="auto">
          <a:xfrm>
            <a:off x="9245599" y="127001"/>
            <a:ext cx="2946399" cy="6730999"/>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AF49A40-6F66-4B83-A4DE-44E923D2B227}"/>
              </a:ext>
            </a:extLst>
          </p:cNvPr>
          <p:cNvSpPr/>
          <p:nvPr/>
        </p:nvSpPr>
        <p:spPr>
          <a:xfrm>
            <a:off x="1" y="3098064"/>
            <a:ext cx="9245596" cy="3416320"/>
          </a:xfrm>
          <a:prstGeom prst="rect">
            <a:avLst/>
          </a:prstGeom>
        </p:spPr>
        <p:txBody>
          <a:bodyPr wrap="square">
            <a:spAutoFit/>
          </a:bodyPr>
          <a:lstStyle/>
          <a:p>
            <a:pPr marL="342900" indent="-342900">
              <a:buFont typeface="Arial" panose="020B0604020202020204" pitchFamily="34" charset="0"/>
              <a:buChar char="•"/>
            </a:pPr>
            <a:r>
              <a:rPr lang="en-GB" sz="2400" dirty="0">
                <a:latin typeface="Tw Cen MT" panose="020B0602020104020603" pitchFamily="34" charset="0"/>
              </a:rPr>
              <a:t>In secondary care, staffing rosters must have cover for annual and sick leave built in to prevent unrealistic expectations of service capacity being built up. </a:t>
            </a:r>
          </a:p>
          <a:p>
            <a:pPr marL="342900" indent="-342900">
              <a:buFont typeface="Arial" panose="020B0604020202020204" pitchFamily="34" charset="0"/>
              <a:buChar char="•"/>
            </a:pPr>
            <a:r>
              <a:rPr lang="en-GB" sz="2400" dirty="0">
                <a:latin typeface="Tw Cen MT" panose="020B0602020104020603" pitchFamily="34" charset="0"/>
              </a:rPr>
              <a:t>This should include appropriate consideration of the staffing required to meet adjustments to services and working patterns, as hospitals and other care settings return to providing routine and elective care. </a:t>
            </a:r>
          </a:p>
          <a:p>
            <a:pPr marL="342900" indent="-342900">
              <a:buFont typeface="Arial" panose="020B0604020202020204" pitchFamily="34" charset="0"/>
              <a:buChar char="•"/>
            </a:pPr>
            <a:r>
              <a:rPr lang="en-GB" sz="2400" dirty="0">
                <a:latin typeface="Tw Cen MT" panose="020B0602020104020603" pitchFamily="34" charset="0"/>
              </a:rPr>
              <a:t>GP practices should be supported to ensure staff are able to take leave allocations, including bank holidays which were recently cancelled for many practices. </a:t>
            </a:r>
          </a:p>
        </p:txBody>
      </p:sp>
      <p:sp>
        <p:nvSpPr>
          <p:cNvPr id="5" name="Footer Placeholder 4">
            <a:extLst>
              <a:ext uri="{FF2B5EF4-FFF2-40B4-BE49-F238E27FC236}">
                <a16:creationId xmlns:a16="http://schemas.microsoft.com/office/drawing/2014/main" id="{D1987B99-3E22-44DA-9949-65A7C002D9A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027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10CAE8-0C71-43E4-8012-4EF2127814D4}"/>
              </a:ext>
            </a:extLst>
          </p:cNvPr>
          <p:cNvPicPr>
            <a:picLocks noChangeAspect="1"/>
          </p:cNvPicPr>
          <p:nvPr/>
        </p:nvPicPr>
        <p:blipFill rotWithShape="1">
          <a:blip r:embed="rId2"/>
          <a:srcRect t="9091" r="17840"/>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E305F1F-E950-452F-9BC7-E3A0FC7BB8C0}"/>
              </a:ext>
            </a:extLst>
          </p:cNvPr>
          <p:cNvSpPr/>
          <p:nvPr/>
        </p:nvSpPr>
        <p:spPr>
          <a:xfrm>
            <a:off x="0" y="5129848"/>
            <a:ext cx="4698999" cy="2058352"/>
          </a:xfrm>
          <a:prstGeom prst="rect">
            <a:avLst/>
          </a:prstGeom>
        </p:spPr>
        <p:txBody>
          <a:bodyPr vert="horz" lIns="91440" tIns="45720" rIns="91440" bIns="45720" rtlCol="0" anchor="t">
            <a:no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Module lecturer-Tayo Alebiosu</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Health and Social Care</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Contact me: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tayo.alebiosu@lsclondon.co.uk</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4" name="Rectangle 7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age result for safeguarding healthcare staff images">
            <a:extLst>
              <a:ext uri="{FF2B5EF4-FFF2-40B4-BE49-F238E27FC236}">
                <a16:creationId xmlns:a16="http://schemas.microsoft.com/office/drawing/2014/main" id="{ECE5AC9A-0D4F-422A-A1D5-D4EB05838C2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0728" r="110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647D00-9EA3-4F93-84D0-51854BAD3D8D}"/>
              </a:ext>
            </a:extLst>
          </p:cNvPr>
          <p:cNvSpPr>
            <a:spLocks noGrp="1"/>
          </p:cNvSpPr>
          <p:nvPr>
            <p:ph idx="1"/>
          </p:nvPr>
        </p:nvSpPr>
        <p:spPr>
          <a:xfrm>
            <a:off x="1202435" y="891540"/>
            <a:ext cx="10989259" cy="5071110"/>
          </a:xfrm>
        </p:spPr>
        <p:txBody>
          <a:bodyPr>
            <a:normAutofit/>
          </a:bodyPr>
          <a:lstStyle/>
          <a:p>
            <a:pPr marL="0" indent="0" algn="ctr">
              <a:buNone/>
            </a:pPr>
            <a:r>
              <a:rPr lang="en-GB" sz="2400" b="1" i="1" dirty="0">
                <a:effectLst>
                  <a:outerShdw blurRad="38100" dist="38100" dir="2700000" algn="tl">
                    <a:srgbClr val="000000">
                      <a:alpha val="43137"/>
                    </a:srgbClr>
                  </a:outerShdw>
                </a:effectLst>
                <a:latin typeface="Candara" panose="020E0502030303020204" pitchFamily="34" charset="0"/>
              </a:rPr>
              <a:t>5. Clarity must be given to healthcare workers about their future contractual position, and plans to restore training and career development</a:t>
            </a:r>
          </a:p>
          <a:p>
            <a:pPr marL="0" indent="0" algn="ctr">
              <a:buNone/>
            </a:pPr>
            <a:endParaRPr lang="en-GB" sz="2400" b="1" i="1" dirty="0">
              <a:effectLst>
                <a:outerShdw blurRad="38100" dist="38100" dir="2700000" algn="tl">
                  <a:srgbClr val="000000">
                    <a:alpha val="43137"/>
                  </a:srgbClr>
                </a:outerShdw>
              </a:effectLst>
              <a:latin typeface="Candara" panose="020E0502030303020204" pitchFamily="34" charset="0"/>
            </a:endParaRPr>
          </a:p>
          <a:p>
            <a:r>
              <a:rPr lang="en-GB" sz="2200" dirty="0">
                <a:latin typeface="Tw Cen MT" panose="020B0602020104020603" pitchFamily="34" charset="0"/>
              </a:rPr>
              <a:t>Many doctors and other healthcare workers have had to change their working patterns as part of the NHS’s response to Covid. Some of these changes – because they were in response to a true emergency – have been extraordinary, including prolonged periods of duty, short notice changes without any predictability and involving extended periods away from home life, and most junior doctors having their training effectively put on hold ’ . </a:t>
            </a:r>
          </a:p>
          <a:p>
            <a:r>
              <a:rPr lang="en-GB" sz="2200" dirty="0">
                <a:latin typeface="Tw Cen MT" panose="020B0602020104020603" pitchFamily="34" charset="0"/>
              </a:rPr>
              <a:t>Roles have been temporarily suspended due to the pandemic – including vital elements of education and training, academic research, study leave, and professional development – wherever possible these should be reinstated. </a:t>
            </a:r>
          </a:p>
          <a:p>
            <a:r>
              <a:rPr lang="en-GB" sz="2200" dirty="0">
                <a:latin typeface="Tw Cen MT" panose="020B0602020104020603" pitchFamily="34" charset="0"/>
              </a:rPr>
              <a:t>Alongside this, clarity is needed on how and when training programmes and timely career progression will continue, not just to give certainty to affected doctors in training, but also to ensure ongoing sustainable service delivery.</a:t>
            </a:r>
          </a:p>
          <a:p>
            <a:endParaRPr lang="en-GB" sz="1500" dirty="0"/>
          </a:p>
        </p:txBody>
      </p:sp>
      <p:sp>
        <p:nvSpPr>
          <p:cNvPr id="4" name="Footer Placeholder 3">
            <a:extLst>
              <a:ext uri="{FF2B5EF4-FFF2-40B4-BE49-F238E27FC236}">
                <a16:creationId xmlns:a16="http://schemas.microsoft.com/office/drawing/2014/main" id="{5E6A09C3-A088-401D-93F1-7F17A805EC0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83324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descr="Image result for communication and healthcare image">
            <a:extLst>
              <a:ext uri="{FF2B5EF4-FFF2-40B4-BE49-F238E27FC236}">
                <a16:creationId xmlns:a16="http://schemas.microsoft.com/office/drawing/2014/main" id="{C586F52A-E6F4-4BAD-B42D-5159A3375A7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136" b="18882"/>
          <a:stretch/>
        </p:blipFill>
        <p:spPr bwMode="auto">
          <a:xfrm>
            <a:off x="327349" y="4965700"/>
            <a:ext cx="11701946" cy="13849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86DB55C-9A41-46FD-A116-E1A860097F73}"/>
              </a:ext>
            </a:extLst>
          </p:cNvPr>
          <p:cNvSpPr>
            <a:spLocks noGrp="1"/>
          </p:cNvSpPr>
          <p:nvPr>
            <p:ph idx="1"/>
          </p:nvPr>
        </p:nvSpPr>
        <p:spPr>
          <a:xfrm>
            <a:off x="162705" y="114300"/>
            <a:ext cx="11165695" cy="5693251"/>
          </a:xfrm>
        </p:spPr>
        <p:txBody>
          <a:bodyPr>
            <a:normAutofit/>
          </a:bodyPr>
          <a:lstStyle/>
          <a:p>
            <a:pPr marL="0" indent="0" algn="ctr">
              <a:buNone/>
            </a:pPr>
            <a:r>
              <a:rPr lang="en-GB" sz="2400" b="1" i="1" dirty="0">
                <a:solidFill>
                  <a:srgbClr val="0070C0"/>
                </a:solidFill>
                <a:effectLst>
                  <a:outerShdw blurRad="38100" dist="38100" dir="2700000" algn="tl">
                    <a:srgbClr val="000000">
                      <a:alpha val="43137"/>
                    </a:srgbClr>
                  </a:outerShdw>
                </a:effectLst>
                <a:latin typeface="Candara" panose="020E0502030303020204" pitchFamily="34" charset="0"/>
              </a:rPr>
              <a:t>6. There must be effective and transparent public communication so that patients understand what they can and cannot expect from the NHS at this time</a:t>
            </a:r>
          </a:p>
          <a:p>
            <a:pPr marL="0" indent="0">
              <a:buNone/>
            </a:pPr>
            <a:endParaRPr lang="en-GB" sz="2400" dirty="0">
              <a:latin typeface="Candara" panose="020E0502030303020204" pitchFamily="34" charset="0"/>
            </a:endParaRPr>
          </a:p>
          <a:p>
            <a:r>
              <a:rPr lang="en-GB" sz="2600" dirty="0">
                <a:latin typeface="Tw Cen MT" panose="020B0602020104020603" pitchFamily="34" charset="0"/>
              </a:rPr>
              <a:t>Government need to develop a clear and effective communication strategy to inform the public about how and when to access services. Clear and sustained communication is necessary to encourage use of and signpost to urgent treatment – in particular where there are only short-term windows for effective treatment of progressive conditions and notably some cancers.</a:t>
            </a:r>
          </a:p>
          <a:p>
            <a:r>
              <a:rPr lang="en-GB" sz="2600" dirty="0">
                <a:latin typeface="Tw Cen MT" panose="020B0602020104020603" pitchFamily="34" charset="0"/>
              </a:rPr>
              <a:t>Early communication is needed to ensure patients accessing care understand how NHS service will be different to what they would have expected before the pandemic. Asking patients to undertake a period of social isolation before operations is likely to be an essential requirement that will need early communication. Clinics will need to adapt to allow social distancing in waiting areas. </a:t>
            </a:r>
          </a:p>
        </p:txBody>
      </p:sp>
      <p:sp>
        <p:nvSpPr>
          <p:cNvPr id="137" name="Rectangle 1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A80A30B-EEC6-4D22-B24B-E6A5636AF22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1885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5"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Image result for communication and healthcare image">
            <a:extLst>
              <a:ext uri="{FF2B5EF4-FFF2-40B4-BE49-F238E27FC236}">
                <a16:creationId xmlns:a16="http://schemas.microsoft.com/office/drawing/2014/main" id="{1415FA01-0F61-47EC-9060-F74DB1CE8DC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2482" r="1" b="1"/>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45EFFF-FAED-4CAE-894E-9DC258D29524}"/>
              </a:ext>
            </a:extLst>
          </p:cNvPr>
          <p:cNvSpPr>
            <a:spLocks noGrp="1"/>
          </p:cNvSpPr>
          <p:nvPr>
            <p:ph type="title"/>
          </p:nvPr>
        </p:nvSpPr>
        <p:spPr>
          <a:xfrm>
            <a:off x="643467" y="321734"/>
            <a:ext cx="10905066" cy="912691"/>
          </a:xfrm>
        </p:spPr>
        <p:txBody>
          <a:bodyPr>
            <a:normAutofit fontScale="90000"/>
          </a:bodyPr>
          <a:lstStyle/>
          <a:p>
            <a:b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br>
            <a:r>
              <a:rPr lang="en-GB" sz="4000" b="1" i="1" dirty="0">
                <a:solidFill>
                  <a:srgbClr val="0070C0"/>
                </a:solidFill>
                <a:effectLst>
                  <a:outerShdw blurRad="38100" dist="38100" dir="2700000" algn="tl">
                    <a:srgbClr val="000000">
                      <a:alpha val="43137"/>
                    </a:srgbClr>
                  </a:outerShdw>
                </a:effectLst>
                <a:latin typeface="Candara" panose="020E0502030303020204" pitchFamily="34" charset="0"/>
              </a:rPr>
              <a:t>Cont.…</a:t>
            </a:r>
            <a:b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br>
            <a:br>
              <a:rPr lang="en-GB" sz="3600" b="1" i="1" dirty="0">
                <a:effectLst>
                  <a:outerShdw blurRad="38100" dist="38100" dir="2700000" algn="tl">
                    <a:srgbClr val="000000">
                      <a:alpha val="43137"/>
                    </a:srgbClr>
                  </a:outerShdw>
                </a:effectLst>
                <a:latin typeface="Candara" panose="020E0502030303020204" pitchFamily="34" charset="0"/>
              </a:rPr>
            </a:br>
            <a:endParaRPr lang="en-GB" sz="3600" dirty="0"/>
          </a:p>
        </p:txBody>
      </p:sp>
      <p:sp>
        <p:nvSpPr>
          <p:cNvPr id="3" name="Content Placeholder 2">
            <a:extLst>
              <a:ext uri="{FF2B5EF4-FFF2-40B4-BE49-F238E27FC236}">
                <a16:creationId xmlns:a16="http://schemas.microsoft.com/office/drawing/2014/main" id="{763BCA8A-271F-4EAC-A646-84965E908114}"/>
              </a:ext>
            </a:extLst>
          </p:cNvPr>
          <p:cNvSpPr>
            <a:spLocks noGrp="1"/>
          </p:cNvSpPr>
          <p:nvPr>
            <p:ph idx="1"/>
          </p:nvPr>
        </p:nvSpPr>
        <p:spPr>
          <a:xfrm>
            <a:off x="101600" y="1161271"/>
            <a:ext cx="11831427" cy="5153582"/>
          </a:xfrm>
        </p:spPr>
        <p:txBody>
          <a:bodyPr>
            <a:normAutofit/>
          </a:bodyPr>
          <a:lstStyle/>
          <a:p>
            <a:pPr marL="0" indent="0">
              <a:buNone/>
            </a:pPr>
            <a:endParaRPr lang="en-GB" sz="2000" dirty="0"/>
          </a:p>
          <a:p>
            <a:r>
              <a:rPr lang="en-GB" sz="2400" dirty="0">
                <a:latin typeface="Tw Cen MT" panose="020B0602020104020603" pitchFamily="34" charset="0"/>
              </a:rPr>
              <a:t>Sharing more information with the public about steps being taken to keep them safe if and when they need to use the NHS – such as the use of different zones to keep patients who have or potentially have the disease separate from those who don’t – may help provide reassurance. </a:t>
            </a:r>
          </a:p>
          <a:p>
            <a:r>
              <a:rPr lang="en-GB" sz="2400" dirty="0">
                <a:latin typeface="Tw Cen MT" panose="020B0602020104020603" pitchFamily="34" charset="0"/>
              </a:rPr>
              <a:t>Patients need to be reassured that it is safe and appropriate for them seek emergency care from the NHS if they need it, as many appear to be staying away due to concerns about contracting or spreading Covid, or even just not wanting to “burden the NHS” when they know services are stretched thinly. </a:t>
            </a:r>
          </a:p>
          <a:p>
            <a:r>
              <a:rPr lang="en-GB" sz="2400" dirty="0">
                <a:latin typeface="Tw Cen MT" panose="020B0602020104020603" pitchFamily="34" charset="0"/>
              </a:rPr>
              <a:t>The NHS will need to become adept on providing clear information to clinicians and patients alike on what services are open, the scope of services available and a timeline for restoration of further services and routes to access them, noting that this will be subject to ongoing change in either direction as the pandemic slows or regains pace.</a:t>
            </a:r>
          </a:p>
          <a:p>
            <a:endParaRPr lang="en-GB" sz="2000" dirty="0"/>
          </a:p>
        </p:txBody>
      </p:sp>
      <p:sp>
        <p:nvSpPr>
          <p:cNvPr id="193" name="Rectangle 19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6" name="Isosceles Triangle 19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19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008992C-B84A-40F7-ACEB-D5C1C3BB38D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7162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descr="Image result for technology to empower patients image">
            <a:extLst>
              <a:ext uri="{FF2B5EF4-FFF2-40B4-BE49-F238E27FC236}">
                <a16:creationId xmlns:a16="http://schemas.microsoft.com/office/drawing/2014/main" id="{F560AC32-9D6C-480E-ABC6-2AB1D97B025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 b="1782"/>
          <a:stretch/>
        </p:blipFill>
        <p:spPr bwMode="auto">
          <a:xfrm>
            <a:off x="-4243" y="4840419"/>
            <a:ext cx="12196243" cy="20175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4450F1-9DF4-4822-86E2-C64F1D37A548}"/>
              </a:ext>
            </a:extLst>
          </p:cNvPr>
          <p:cNvSpPr>
            <a:spLocks noGrp="1"/>
          </p:cNvSpPr>
          <p:nvPr>
            <p:ph idx="1"/>
          </p:nvPr>
        </p:nvSpPr>
        <p:spPr>
          <a:xfrm>
            <a:off x="186266" y="88899"/>
            <a:ext cx="11916833" cy="5235018"/>
          </a:xfrm>
        </p:spPr>
        <p:txBody>
          <a:bodyPr>
            <a:normAutofit fontScale="55000" lnSpcReduction="20000"/>
          </a:bodyPr>
          <a:lstStyle/>
          <a:p>
            <a:pPr marL="0" indent="0" algn="ctr">
              <a:buNone/>
            </a:pPr>
            <a:r>
              <a:rPr lang="en-GB" sz="3000" b="1" dirty="0">
                <a:solidFill>
                  <a:srgbClr val="0070C0"/>
                </a:solidFill>
                <a:effectLst>
                  <a:outerShdw blurRad="38100" dist="38100" dir="2700000" algn="tl">
                    <a:srgbClr val="000000">
                      <a:alpha val="43137"/>
                    </a:srgbClr>
                  </a:outerShdw>
                </a:effectLst>
                <a:latin typeface="Candara" panose="020E0502030303020204" pitchFamily="34" charset="0"/>
              </a:rPr>
              <a:t>7. </a:t>
            </a:r>
            <a:r>
              <a:rPr lang="en-GB" sz="4500" b="1" dirty="0">
                <a:solidFill>
                  <a:srgbClr val="0070C0"/>
                </a:solidFill>
                <a:effectLst>
                  <a:outerShdw blurRad="38100" dist="38100" dir="2700000" algn="tl">
                    <a:srgbClr val="000000">
                      <a:alpha val="43137"/>
                    </a:srgbClr>
                  </a:outerShdw>
                </a:effectLst>
                <a:latin typeface="Candara" panose="020E0502030303020204" pitchFamily="34" charset="0"/>
              </a:rPr>
              <a:t>Increased remote working, where clinically appropriate, and use of technology to empower patients should be supported</a:t>
            </a:r>
          </a:p>
          <a:p>
            <a:pPr marL="0" indent="0" algn="ctr">
              <a:buNone/>
            </a:pPr>
            <a:endParaRPr lang="en-GB" sz="4000" b="1" dirty="0">
              <a:solidFill>
                <a:srgbClr val="0070C0"/>
              </a:solidFill>
              <a:effectLst>
                <a:outerShdw blurRad="38100" dist="38100" dir="2700000" algn="tl">
                  <a:srgbClr val="000000">
                    <a:alpha val="43137"/>
                  </a:srgbClr>
                </a:outerShdw>
              </a:effectLst>
              <a:latin typeface="Tw Cen MT" panose="020B0602020104020603" pitchFamily="34" charset="0"/>
            </a:endParaRPr>
          </a:p>
          <a:p>
            <a:r>
              <a:rPr lang="en-GB" sz="4400" dirty="0">
                <a:latin typeface="Tw Cen MT" panose="020B0602020104020603" pitchFamily="34" charset="0"/>
              </a:rPr>
              <a:t>In primary care there has been an unprecedented shift to remote working, necessitated by the need to reduce face-to-face contact, with most GP consultations now taking place remotely. </a:t>
            </a:r>
          </a:p>
          <a:p>
            <a:pPr marL="0" indent="0">
              <a:buNone/>
            </a:pPr>
            <a:endParaRPr lang="en-GB" sz="4400" dirty="0">
              <a:latin typeface="Tw Cen MT" panose="020B0602020104020603" pitchFamily="34" charset="0"/>
            </a:endParaRPr>
          </a:p>
          <a:p>
            <a:r>
              <a:rPr lang="en-GB" sz="4400" dirty="0">
                <a:latin typeface="Tw Cen MT" panose="020B0602020104020603" pitchFamily="34" charset="0"/>
              </a:rPr>
              <a:t>Adequate technology will be needed as many settings do not have adequate hardware and bandwidth to undertake this work. This should be funded by the NHS. Gains that have been made in helping people to cope with the pandemic and to empower patients – such as use of befriending apps to reach out to those at risk of having little social contact with others – need to be retained and built on for the future.</a:t>
            </a:r>
          </a:p>
          <a:p>
            <a:pPr marL="0" indent="0">
              <a:buNone/>
            </a:pPr>
            <a:endParaRPr lang="en-GB" sz="4400" dirty="0">
              <a:latin typeface="Tw Cen MT" panose="020B0602020104020603" pitchFamily="34" charset="0"/>
            </a:endParaRPr>
          </a:p>
          <a:p>
            <a:r>
              <a:rPr lang="en-GB" sz="4400" dirty="0">
                <a:latin typeface="Tw Cen MT" panose="020B0602020104020603" pitchFamily="34" charset="0"/>
              </a:rPr>
              <a:t>While this is set to continue for the foreseeable future, there must be consideration about how to facilitate greater and sustainable remote working across the NHS (including both primary and secondary care) and in social care, where clinically appropriate, even when social distancing rules are relaxed.</a:t>
            </a:r>
          </a:p>
          <a:p>
            <a:endParaRPr lang="en-GB" sz="19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92F93CB-6EC7-4251-9172-F3F53B5CCBB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39785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health care practitioner cartoon">
            <a:extLst>
              <a:ext uri="{FF2B5EF4-FFF2-40B4-BE49-F238E27FC236}">
                <a16:creationId xmlns:a16="http://schemas.microsoft.com/office/drawing/2014/main" id="{C0234529-9697-4DF3-986D-3D072A93EC7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21" b="82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5EF8F83-EFC7-4697-BA2B-67B061A41113}"/>
              </a:ext>
            </a:extLst>
          </p:cNvPr>
          <p:cNvSpPr>
            <a:spLocks noGrp="1"/>
          </p:cNvSpPr>
          <p:nvPr>
            <p:ph idx="1"/>
          </p:nvPr>
        </p:nvSpPr>
        <p:spPr>
          <a:xfrm>
            <a:off x="0" y="1812924"/>
            <a:ext cx="11988800" cy="4543425"/>
          </a:xfrm>
        </p:spPr>
        <p:txBody>
          <a:bodyPr>
            <a:normAutofit lnSpcReduction="10000"/>
          </a:bodyPr>
          <a:lstStyle/>
          <a:p>
            <a:pPr algn="ctr"/>
            <a:r>
              <a:rPr lang="en-GB" sz="2400" b="1" i="1" dirty="0">
                <a:solidFill>
                  <a:srgbClr val="FFFFFF"/>
                </a:solidFill>
                <a:effectLst>
                  <a:outerShdw blurRad="38100" dist="38100" dir="2700000" algn="tl">
                    <a:srgbClr val="000000">
                      <a:alpha val="43137"/>
                    </a:srgbClr>
                  </a:outerShdw>
                </a:effectLst>
                <a:latin typeface="Candara" panose="020E0502030303020204" pitchFamily="34" charset="0"/>
              </a:rPr>
              <a:t>8. Local decisions must be guided by clinical expertise and the experience of those working at the frontline</a:t>
            </a:r>
          </a:p>
          <a:p>
            <a:pPr algn="ctr"/>
            <a:endParaRPr lang="en-GB" sz="2400" b="1" i="1" dirty="0">
              <a:solidFill>
                <a:srgbClr val="FFFFFF"/>
              </a:solidFill>
              <a:effectLst>
                <a:outerShdw blurRad="38100" dist="38100" dir="2700000" algn="tl">
                  <a:srgbClr val="000000">
                    <a:alpha val="43137"/>
                  </a:srgbClr>
                </a:outerShdw>
              </a:effectLst>
              <a:latin typeface="Candara" panose="020E0502030303020204" pitchFamily="34" charset="0"/>
            </a:endParaRPr>
          </a:p>
          <a:p>
            <a:r>
              <a:rPr lang="en-GB" sz="2600" dirty="0">
                <a:solidFill>
                  <a:srgbClr val="FFFFFF"/>
                </a:solidFill>
                <a:latin typeface="Tw Cen MT" panose="020B0602020104020603" pitchFamily="34" charset="0"/>
              </a:rPr>
              <a:t>Clinicians should play a central role in determining and guiding the response to Covid-19, to ensure that any response is credible, clinically sound, and based on the needs of both patients and the NHS workforce. </a:t>
            </a:r>
          </a:p>
          <a:p>
            <a:r>
              <a:rPr lang="en-GB" sz="2600" dirty="0">
                <a:solidFill>
                  <a:srgbClr val="FFFFFF"/>
                </a:solidFill>
                <a:latin typeface="Tw Cen MT" panose="020B0602020104020603" pitchFamily="34" charset="0"/>
              </a:rPr>
              <a:t>Efforts both to tackle Covid and to restore wider provision of care need to reflect local circumstances, especially in relation to at-risk and vulnerable groups. </a:t>
            </a:r>
          </a:p>
          <a:p>
            <a:r>
              <a:rPr lang="en-GB" sz="2600" dirty="0">
                <a:solidFill>
                  <a:srgbClr val="FFFFFF"/>
                </a:solidFill>
                <a:latin typeface="Tw Cen MT" panose="020B0602020104020603" pitchFamily="34" charset="0"/>
              </a:rPr>
              <a:t>Doctors have an invaluable understanding of the populations they serve and the pressures facing the hospitals, GP practices, and community services where they work, therefore, it is essential that they are centrally involved in deciding how local services should now be run.</a:t>
            </a:r>
          </a:p>
        </p:txBody>
      </p:sp>
      <p:sp>
        <p:nvSpPr>
          <p:cNvPr id="4" name="Footer Placeholder 3">
            <a:extLst>
              <a:ext uri="{FF2B5EF4-FFF2-40B4-BE49-F238E27FC236}">
                <a16:creationId xmlns:a16="http://schemas.microsoft.com/office/drawing/2014/main" id="{D563918C-782D-489B-8C09-77DEDCBA850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18802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C3B50F-EE85-4086-94A8-E7051AD15B6B}"/>
              </a:ext>
            </a:extLst>
          </p:cNvPr>
          <p:cNvSpPr>
            <a:spLocks noGrp="1"/>
          </p:cNvSpPr>
          <p:nvPr>
            <p:ph idx="1"/>
          </p:nvPr>
        </p:nvSpPr>
        <p:spPr>
          <a:xfrm>
            <a:off x="286115" y="58706"/>
            <a:ext cx="11616722" cy="5829300"/>
          </a:xfrm>
        </p:spPr>
        <p:txBody>
          <a:bodyPr anchor="t">
            <a:normAutofit/>
          </a:bodyPr>
          <a:lstStyle/>
          <a:p>
            <a:pPr marL="0" indent="0" algn="ctr">
              <a:buNone/>
            </a:pPr>
            <a:r>
              <a:rPr lang="en-GB" b="1" i="1" dirty="0">
                <a:solidFill>
                  <a:srgbClr val="0070C0"/>
                </a:solidFill>
                <a:effectLst>
                  <a:outerShdw blurRad="38100" dist="38100" dir="2700000" algn="tl">
                    <a:srgbClr val="000000">
                      <a:alpha val="43137"/>
                    </a:srgbClr>
                  </a:outerShdw>
                </a:effectLst>
                <a:latin typeface="Candara" panose="020E0502030303020204" pitchFamily="34" charset="0"/>
              </a:rPr>
              <a:t>9. The government must support and significantly enhance local public health services and ensure there is adequate capacity to test, trace and quarantine </a:t>
            </a:r>
          </a:p>
          <a:p>
            <a:endParaRPr lang="en-GB" sz="2000" dirty="0">
              <a:latin typeface="Candara" panose="020E0502030303020204" pitchFamily="34" charset="0"/>
            </a:endParaRPr>
          </a:p>
          <a:p>
            <a:endParaRPr lang="en-GB" sz="2400" dirty="0">
              <a:latin typeface="Tw Cen MT" panose="020B0602020104020603" pitchFamily="34" charset="0"/>
            </a:endParaRPr>
          </a:p>
          <a:p>
            <a:r>
              <a:rPr lang="en-GB" sz="2600" dirty="0">
                <a:latin typeface="Tw Cen MT" panose="020B0602020104020603" pitchFamily="34" charset="0"/>
              </a:rPr>
              <a:t>Testing of patients must be expanded, particularly for vulnerable patients such as those in residential and nursing care homes, and for patients who are accessing routine care (such as elective surgery) to provide confidence that areas designated for the care of non-Covid patients are not exposed unnecessarily to asymptomatic spread of Covid.</a:t>
            </a:r>
          </a:p>
          <a:p>
            <a:r>
              <a:rPr lang="en-GB" sz="2600" dirty="0">
                <a:latin typeface="Tw Cen MT" panose="020B0602020104020603" pitchFamily="34" charset="0"/>
              </a:rPr>
              <a:t>As the restoration of non-</a:t>
            </a:r>
            <a:r>
              <a:rPr lang="en-GB" sz="2600" dirty="0" err="1">
                <a:latin typeface="Tw Cen MT" panose="020B0602020104020603" pitchFamily="34" charset="0"/>
              </a:rPr>
              <a:t>covid</a:t>
            </a:r>
            <a:r>
              <a:rPr lang="en-GB" sz="2600" dirty="0">
                <a:latin typeface="Tw Cen MT" panose="020B0602020104020603" pitchFamily="34" charset="0"/>
              </a:rPr>
              <a:t> services moves forward, the Government must put in place a credible and transparent strategy on testing. This should include, but not be limited to, continuing to increase national testing capacity.</a:t>
            </a:r>
          </a:p>
          <a:p>
            <a:endParaRPr lang="en-GB" sz="2000" dirty="0"/>
          </a:p>
        </p:txBody>
      </p:sp>
      <p:pic>
        <p:nvPicPr>
          <p:cNvPr id="13314" name="Picture 2" descr="Image result for nhs test and trace image">
            <a:extLst>
              <a:ext uri="{FF2B5EF4-FFF2-40B4-BE49-F238E27FC236}">
                <a16:creationId xmlns:a16="http://schemas.microsoft.com/office/drawing/2014/main" id="{B958B4ED-3620-4C95-8F8C-8E370C83CA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18" r="17307"/>
          <a:stretch/>
        </p:blipFill>
        <p:spPr bwMode="auto">
          <a:xfrm>
            <a:off x="6420413" y="5322760"/>
            <a:ext cx="5482423" cy="131222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2CB43E4-B8B3-4922-9271-99B331075FC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3759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C18F1-D8F3-4511-B556-AD6EC4654D42}"/>
              </a:ext>
            </a:extLst>
          </p:cNvPr>
          <p:cNvSpPr>
            <a:spLocks noGrp="1"/>
          </p:cNvSpPr>
          <p:nvPr>
            <p:ph type="title"/>
          </p:nvPr>
        </p:nvSpPr>
        <p:spPr>
          <a:xfrm>
            <a:off x="643467" y="321734"/>
            <a:ext cx="10905066" cy="1135737"/>
          </a:xfrm>
        </p:spPr>
        <p:txBody>
          <a:bodyPr>
            <a:normAutofit/>
          </a:bodyPr>
          <a:lstStyle/>
          <a:p>
            <a: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t>NHS Trace and Track (Cont.….)</a:t>
            </a:r>
          </a:p>
        </p:txBody>
      </p:sp>
      <p:sp>
        <p:nvSpPr>
          <p:cNvPr id="3" name="Content Placeholder 2">
            <a:extLst>
              <a:ext uri="{FF2B5EF4-FFF2-40B4-BE49-F238E27FC236}">
                <a16:creationId xmlns:a16="http://schemas.microsoft.com/office/drawing/2014/main" id="{7F805535-235A-4929-B120-2A52AF08B9BD}"/>
              </a:ext>
            </a:extLst>
          </p:cNvPr>
          <p:cNvSpPr>
            <a:spLocks noGrp="1"/>
          </p:cNvSpPr>
          <p:nvPr>
            <p:ph idx="1"/>
          </p:nvPr>
        </p:nvSpPr>
        <p:spPr>
          <a:xfrm>
            <a:off x="643467" y="1782981"/>
            <a:ext cx="10905066" cy="4393982"/>
          </a:xfrm>
        </p:spPr>
        <p:txBody>
          <a:bodyPr>
            <a:normAutofit/>
          </a:bodyPr>
          <a:lstStyle/>
          <a:p>
            <a:r>
              <a:rPr lang="en-GB" dirty="0">
                <a:latin typeface="Tw Cen MT" panose="020B0602020104020603" pitchFamily="34" charset="0"/>
              </a:rPr>
              <a:t>Alongside this a further significant increase in capacity is needed to enable much more widespread testing of whole communities – including the ability to test potential asymptomatic carriers where evidence suggests there are pockets of infection. </a:t>
            </a:r>
          </a:p>
          <a:p>
            <a:r>
              <a:rPr lang="en-GB" dirty="0">
                <a:latin typeface="Tw Cen MT" panose="020B0602020104020603" pitchFamily="34" charset="0"/>
              </a:rPr>
              <a:t>Capacity is also needed to effectively track and prevent further spread of the disease through quarantining those with the virus wherever possible. To achieve this we need to see a significant change increase in funding for local public health services so that they can lead this next phase of the response to the outbreak.</a:t>
            </a:r>
          </a:p>
          <a:p>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02445BB3-7202-4455-BF5E-F5BD08AD1A6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18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Image result for covid 19 and health inequalities image">
            <a:extLst>
              <a:ext uri="{FF2B5EF4-FFF2-40B4-BE49-F238E27FC236}">
                <a16:creationId xmlns:a16="http://schemas.microsoft.com/office/drawing/2014/main" id="{D83D60A6-66DD-478C-BEC8-38A9F66ED71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105" b="7308"/>
          <a:stretch/>
        </p:blipFill>
        <p:spPr bwMode="auto">
          <a:xfrm>
            <a:off x="-30478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4C5DFAF-8912-4538-AE61-2DFC6F39DC1C}"/>
              </a:ext>
            </a:extLst>
          </p:cNvPr>
          <p:cNvSpPr>
            <a:spLocks noGrp="1"/>
          </p:cNvSpPr>
          <p:nvPr>
            <p:ph idx="1"/>
          </p:nvPr>
        </p:nvSpPr>
        <p:spPr>
          <a:xfrm>
            <a:off x="127000" y="1495414"/>
            <a:ext cx="11760200" cy="4841885"/>
          </a:xfrm>
        </p:spPr>
        <p:txBody>
          <a:bodyPr>
            <a:normAutofit/>
          </a:bodyPr>
          <a:lstStyle/>
          <a:p>
            <a:pPr marL="0" indent="0" algn="ctr">
              <a:buNone/>
            </a:pPr>
            <a:r>
              <a:rPr lang="en-GB" b="1" i="1" dirty="0">
                <a:solidFill>
                  <a:srgbClr val="FFFFFF"/>
                </a:solidFill>
                <a:effectLst>
                  <a:outerShdw blurRad="38100" dist="38100" dir="2700000" algn="tl">
                    <a:srgbClr val="000000">
                      <a:alpha val="43137"/>
                    </a:srgbClr>
                  </a:outerShdw>
                </a:effectLst>
                <a:latin typeface="Candara" panose="020E0502030303020204" pitchFamily="34" charset="0"/>
              </a:rPr>
              <a:t>10. A strategy is needed to ensure that restarting non-Covid work does not exacerbate health inequalities</a:t>
            </a:r>
          </a:p>
          <a:p>
            <a:pPr marL="0" indent="0" algn="ctr">
              <a:buNone/>
            </a:pPr>
            <a:endParaRPr lang="en-GB" b="1" dirty="0">
              <a:solidFill>
                <a:srgbClr val="FFFFFF"/>
              </a:solidFill>
              <a:effectLst>
                <a:outerShdw blurRad="38100" dist="38100" dir="2700000" algn="tl">
                  <a:srgbClr val="000000">
                    <a:alpha val="43137"/>
                  </a:srgbClr>
                </a:outerShdw>
              </a:effectLst>
              <a:latin typeface="Candara" panose="020E0502030303020204" pitchFamily="34" charset="0"/>
            </a:endParaRPr>
          </a:p>
          <a:p>
            <a:r>
              <a:rPr lang="en-GB" dirty="0">
                <a:solidFill>
                  <a:srgbClr val="FFFFFF"/>
                </a:solidFill>
                <a:latin typeface="Tw Cen MT" panose="020B0602020104020603" pitchFamily="34" charset="0"/>
              </a:rPr>
              <a:t>Measures should be considered to mitigate this risk. In the immediate term, national-level action is needed to ensure that where there is variation in access to non-Covid NHS services, mechanisms are in place to enable patients to access services in areas where capacity is available. </a:t>
            </a:r>
          </a:p>
          <a:p>
            <a:pPr marL="0" indent="0">
              <a:buNone/>
            </a:pPr>
            <a:endParaRPr lang="en-GB" dirty="0">
              <a:solidFill>
                <a:srgbClr val="FFFFFF"/>
              </a:solidFill>
              <a:latin typeface="Tw Cen MT" panose="020B0602020104020603" pitchFamily="34" charset="0"/>
            </a:endParaRPr>
          </a:p>
          <a:p>
            <a:r>
              <a:rPr lang="en-GB" dirty="0">
                <a:solidFill>
                  <a:srgbClr val="FFFFFF"/>
                </a:solidFill>
                <a:latin typeface="Tw Cen MT" panose="020B0602020104020603" pitchFamily="34" charset="0"/>
              </a:rPr>
              <a:t>Although this may not be appropriate for all patients (particularly if significant travel is involved) for some this could help ensure they receive treatment faster.</a:t>
            </a:r>
          </a:p>
        </p:txBody>
      </p:sp>
      <p:sp>
        <p:nvSpPr>
          <p:cNvPr id="4" name="Footer Placeholder 3">
            <a:extLst>
              <a:ext uri="{FF2B5EF4-FFF2-40B4-BE49-F238E27FC236}">
                <a16:creationId xmlns:a16="http://schemas.microsoft.com/office/drawing/2014/main" id="{C420E518-2CBC-4E51-99E6-8E2C112B4E7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701719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B3AFF5-3EB5-460B-B7EB-A3AE46DA780B}"/>
              </a:ext>
            </a:extLst>
          </p:cNvPr>
          <p:cNvSpPr>
            <a:spLocks noGrp="1"/>
          </p:cNvSpPr>
          <p:nvPr>
            <p:ph idx="1"/>
          </p:nvPr>
        </p:nvSpPr>
        <p:spPr>
          <a:xfrm>
            <a:off x="273054" y="1698170"/>
            <a:ext cx="11275479" cy="4516361"/>
          </a:xfrm>
        </p:spPr>
        <p:txBody>
          <a:bodyPr>
            <a:normAutofit/>
          </a:bodyPr>
          <a:lstStyle/>
          <a:p>
            <a:r>
              <a:rPr lang="en-GB" dirty="0">
                <a:latin typeface="Tw Cen MT" panose="020B0602020104020603" pitchFamily="34" charset="0"/>
              </a:rPr>
              <a:t>As local areas begin to make decisions about whether to restart non-Covid care – e.g. how much elective surgery to schedule – there is a risk that this will create a postcode lottery for patients, with some services available in some areas but not others. </a:t>
            </a:r>
          </a:p>
          <a:p>
            <a:r>
              <a:rPr lang="en-GB" dirty="0">
                <a:latin typeface="Tw Cen MT" panose="020B0602020104020603" pitchFamily="34" charset="0"/>
              </a:rPr>
              <a:t>This will exacerbate health inequalities, which are already a factor in the impact of Covid on the UK, and one that is likely to grow if the UK enters an economic recession as is predicted.</a:t>
            </a:r>
          </a:p>
          <a:p>
            <a:endParaRPr lang="en-GB"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BF725642-DF1F-4554-8C9C-065E31C30548}"/>
              </a:ext>
            </a:extLst>
          </p:cNvPr>
          <p:cNvSpPr/>
          <p:nvPr/>
        </p:nvSpPr>
        <p:spPr>
          <a:xfrm>
            <a:off x="1913310" y="740419"/>
            <a:ext cx="1826141" cy="707886"/>
          </a:xfrm>
          <a:prstGeom prst="rect">
            <a:avLst/>
          </a:prstGeom>
        </p:spPr>
        <p:txBody>
          <a:bodyPr wrap="none">
            <a:spAutoFit/>
          </a:bodyPr>
          <a:lstStyle/>
          <a:p>
            <a:r>
              <a:rPr lang="en-GB" sz="4000" b="1" i="1" dirty="0">
                <a:solidFill>
                  <a:srgbClr val="0070C0"/>
                </a:solidFill>
                <a:effectLst>
                  <a:outerShdw blurRad="38100" dist="38100" dir="2700000" algn="tl">
                    <a:srgbClr val="000000">
                      <a:alpha val="43137"/>
                    </a:srgbClr>
                  </a:outerShdw>
                </a:effectLst>
                <a:latin typeface="Candara" panose="020E0502030303020204" pitchFamily="34" charset="0"/>
              </a:rPr>
              <a:t>Cont.…</a:t>
            </a:r>
            <a:endParaRPr lang="en-GB" sz="4000" dirty="0"/>
          </a:p>
        </p:txBody>
      </p:sp>
      <p:sp>
        <p:nvSpPr>
          <p:cNvPr id="5" name="Footer Placeholder 4">
            <a:extLst>
              <a:ext uri="{FF2B5EF4-FFF2-40B4-BE49-F238E27FC236}">
                <a16:creationId xmlns:a16="http://schemas.microsoft.com/office/drawing/2014/main" id="{A470DA6B-8034-48E1-BF48-B53CB747E2B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9116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BBC0489-8494-2343-AAD4-C918FC5386DF}"/>
              </a:ext>
            </a:extLst>
          </p:cNvPr>
          <p:cNvPicPr>
            <a:picLocks noChangeAspect="1"/>
          </p:cNvPicPr>
          <p:nvPr/>
        </p:nvPicPr>
        <p:blipFill rotWithShape="1">
          <a:blip r:embed="rId2"/>
          <a:srcRect l="19576" t="9792" r="4994" b="7917"/>
          <a:stretch/>
        </p:blipFill>
        <p:spPr>
          <a:xfrm>
            <a:off x="802480" y="0"/>
            <a:ext cx="10587039" cy="6857999"/>
          </a:xfrm>
          <a:prstGeom prst="rect">
            <a:avLst/>
          </a:prstGeom>
        </p:spPr>
      </p:pic>
      <p:sp>
        <p:nvSpPr>
          <p:cNvPr id="2" name="TextBox 1">
            <a:extLst>
              <a:ext uri="{FF2B5EF4-FFF2-40B4-BE49-F238E27FC236}">
                <a16:creationId xmlns:a16="http://schemas.microsoft.com/office/drawing/2014/main" id="{CCA69CCE-878C-7D4D-BF4A-29AD10B2A135}"/>
              </a:ext>
            </a:extLst>
          </p:cNvPr>
          <p:cNvSpPr txBox="1"/>
          <p:nvPr/>
        </p:nvSpPr>
        <p:spPr>
          <a:xfrm>
            <a:off x="9259231" y="501805"/>
            <a:ext cx="2932769" cy="707886"/>
          </a:xfrm>
          <a:prstGeom prst="rect">
            <a:avLst/>
          </a:prstGeom>
          <a:noFill/>
        </p:spPr>
        <p:txBody>
          <a:bodyPr wrap="square" rtlCol="0">
            <a:spAutoFit/>
          </a:bodyPr>
          <a:lstStyle/>
          <a:p>
            <a:pPr algn="ctr"/>
            <a:r>
              <a:rPr lang="en-GB" sz="1000" b="1" dirty="0">
                <a:solidFill>
                  <a:srgbClr val="C00000"/>
                </a:solidFill>
              </a:rPr>
              <a:t>COVID-19 in Black, Asian and Minority Ethnic populations: An evidence review and recommendations from SAHF (2020). </a:t>
            </a:r>
          </a:p>
          <a:p>
            <a:pPr algn="ctr"/>
            <a:r>
              <a:rPr lang="en-GB" sz="1000" b="1" dirty="0">
                <a:solidFill>
                  <a:srgbClr val="C00000"/>
                </a:solidFill>
              </a:rPr>
              <a:t>Available at: https://www.sahf.org.uk/covid19</a:t>
            </a:r>
            <a:endParaRPr lang="en-US" sz="1000" dirty="0">
              <a:solidFill>
                <a:srgbClr val="C00000"/>
              </a:solidFill>
            </a:endParaRPr>
          </a:p>
        </p:txBody>
      </p:sp>
      <p:sp>
        <p:nvSpPr>
          <p:cNvPr id="4" name="Footer Placeholder 3">
            <a:extLst>
              <a:ext uri="{FF2B5EF4-FFF2-40B4-BE49-F238E27FC236}">
                <a16:creationId xmlns:a16="http://schemas.microsoft.com/office/drawing/2014/main" id="{6A789DFF-30D0-46F3-8549-869410E6A01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9972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E9160-2A7C-4D9E-9C29-77E3C63BEEAC}"/>
              </a:ext>
            </a:extLst>
          </p:cNvPr>
          <p:cNvSpPr>
            <a:spLocks noGrp="1"/>
          </p:cNvSpPr>
          <p:nvPr>
            <p:ph idx="1"/>
          </p:nvPr>
        </p:nvSpPr>
        <p:spPr>
          <a:xfrm>
            <a:off x="470246" y="368301"/>
            <a:ext cx="11251853" cy="5776572"/>
          </a:xfrm>
        </p:spPr>
        <p:txBody>
          <a:bodyPr>
            <a:normAutofit lnSpcReduction="10000"/>
          </a:bodyPr>
          <a:lstStyle/>
          <a:p>
            <a:pPr marL="0" indent="0">
              <a:buNone/>
            </a:pPr>
            <a:r>
              <a:rPr lang="en-GB" b="1" dirty="0">
                <a:latin typeface="Tw Cen MT" panose="020B0602020104020603" pitchFamily="34" charset="0"/>
              </a:rPr>
              <a:t>Aim:</a:t>
            </a:r>
          </a:p>
          <a:p>
            <a:r>
              <a:rPr lang="en-GB" b="1" i="1" dirty="0">
                <a:solidFill>
                  <a:srgbClr val="0070C0"/>
                </a:solidFill>
                <a:effectLst>
                  <a:outerShdw blurRad="38100" dist="38100" dir="2700000" algn="tl">
                    <a:srgbClr val="000000">
                      <a:alpha val="43137"/>
                    </a:srgbClr>
                  </a:outerShdw>
                </a:effectLst>
                <a:latin typeface="Tw Cen MT" panose="020B0602020104020603" pitchFamily="34" charset="0"/>
              </a:rPr>
              <a:t>To explore how Covid 19 can be implemented </a:t>
            </a:r>
            <a:r>
              <a:rPr lang="en-US" b="1" i="1" dirty="0">
                <a:solidFill>
                  <a:srgbClr val="0070C0"/>
                </a:solidFill>
                <a:effectLst>
                  <a:outerShdw blurRad="38100" dist="38100" dir="2700000" algn="tl">
                    <a:srgbClr val="000000">
                      <a:alpha val="43137"/>
                    </a:srgbClr>
                  </a:outerShdw>
                </a:effectLst>
              </a:rPr>
              <a:t>to achieve appropriate results yet</a:t>
            </a:r>
            <a:r>
              <a:rPr lang="en-GB" b="1" i="1" dirty="0">
                <a:solidFill>
                  <a:srgbClr val="0070C0"/>
                </a:solidFill>
                <a:effectLst>
                  <a:outerShdw blurRad="38100" dist="38100" dir="2700000" algn="tl">
                    <a:srgbClr val="000000">
                      <a:alpha val="43137"/>
                    </a:srgbClr>
                  </a:outerShdw>
                </a:effectLst>
              </a:rPr>
              <a:t> minimises disruptions to healthcare services provision</a:t>
            </a:r>
            <a:endParaRPr lang="en-GB" b="1" i="1" dirty="0">
              <a:solidFill>
                <a:srgbClr val="0070C0"/>
              </a:solidFill>
              <a:effectLst>
                <a:outerShdw blurRad="38100" dist="38100" dir="2700000" algn="tl">
                  <a:srgbClr val="000000">
                    <a:alpha val="43137"/>
                  </a:srgbClr>
                </a:outerShdw>
              </a:effectLst>
              <a:latin typeface="Tw Cen MT" panose="020B0602020104020603" pitchFamily="34" charset="0"/>
            </a:endParaRPr>
          </a:p>
          <a:p>
            <a:endParaRPr lang="en-GB" b="1" dirty="0">
              <a:latin typeface="Tw Cen MT" panose="020B0602020104020603" pitchFamily="34" charset="0"/>
            </a:endParaRPr>
          </a:p>
          <a:p>
            <a:pPr marL="0" indent="0">
              <a:buNone/>
            </a:pPr>
            <a:r>
              <a:rPr lang="en-GB" b="1" dirty="0">
                <a:latin typeface="Tw Cen MT" panose="020B0602020104020603" pitchFamily="34" charset="0"/>
              </a:rPr>
              <a:t>Learning Outcomes:</a:t>
            </a:r>
          </a:p>
          <a:p>
            <a:pPr marL="0" indent="0">
              <a:buNone/>
            </a:pPr>
            <a:r>
              <a:rPr lang="en-GB" dirty="0">
                <a:latin typeface="Tw Cen MT" panose="020B0602020104020603" pitchFamily="34" charset="0"/>
              </a:rPr>
              <a:t>At the end of this session , students will be able to:</a:t>
            </a:r>
          </a:p>
          <a:p>
            <a:pPr marL="514350" indent="-514350">
              <a:buFont typeface="+mj-lt"/>
              <a:buAutoNum type="arabicPeriod"/>
            </a:pPr>
            <a:r>
              <a:rPr lang="en-GB" dirty="0"/>
              <a:t>Identify case study Hypotheses.</a:t>
            </a:r>
          </a:p>
          <a:p>
            <a:pPr marL="514350" indent="-514350">
              <a:buFont typeface="+mj-lt"/>
              <a:buAutoNum type="arabicPeriod"/>
            </a:pPr>
            <a:r>
              <a:rPr lang="en-GB" dirty="0"/>
              <a:t>Evaluate</a:t>
            </a:r>
            <a:r>
              <a:rPr lang="en-US" dirty="0">
                <a:latin typeface="Tw Cen MT" panose="020B0602020104020603" pitchFamily="34" charset="0"/>
              </a:rPr>
              <a:t> the impacts of </a:t>
            </a:r>
            <a:r>
              <a:rPr lang="en-GB" dirty="0"/>
              <a:t>Covid 19 </a:t>
            </a:r>
            <a:r>
              <a:rPr lang="en-US" dirty="0">
                <a:latin typeface="Tw Cen MT" panose="020B0602020104020603" pitchFamily="34" charset="0"/>
              </a:rPr>
              <a:t>on the health and care system’s using the NHS as a National key perspective </a:t>
            </a:r>
          </a:p>
          <a:p>
            <a:pPr marL="514350" indent="-514350">
              <a:buFont typeface="+mj-lt"/>
              <a:buAutoNum type="arabicPeriod"/>
            </a:pPr>
            <a:r>
              <a:rPr lang="en-US" dirty="0"/>
              <a:t>Hypothesize potential outcome by putting forward recommendations for the impact of Covid 19 on healthcare service delivery</a:t>
            </a:r>
          </a:p>
          <a:p>
            <a:pPr marL="514350" indent="-514350">
              <a:buFont typeface="+mj-lt"/>
              <a:buAutoNum type="arabicPeriod"/>
            </a:pPr>
            <a:r>
              <a:rPr lang="en-GB" dirty="0"/>
              <a:t>Explain how Covid 19 </a:t>
            </a:r>
            <a:r>
              <a:rPr lang="en-US" dirty="0"/>
              <a:t>can be implemented to achieve appropriate results yet</a:t>
            </a:r>
            <a:r>
              <a:rPr lang="en-GB" dirty="0"/>
              <a:t> minimises disruptions to healthcare services provision.</a:t>
            </a:r>
            <a:endParaRPr lang="en-US" dirty="0"/>
          </a:p>
          <a:p>
            <a:endParaRPr lang="en-US" dirty="0"/>
          </a:p>
          <a:p>
            <a:endParaRPr lang="en-GB" sz="2000" dirty="0"/>
          </a:p>
        </p:txBody>
      </p:sp>
      <p:sp>
        <p:nvSpPr>
          <p:cNvPr id="4" name="Footer Placeholder 3">
            <a:extLst>
              <a:ext uri="{FF2B5EF4-FFF2-40B4-BE49-F238E27FC236}">
                <a16:creationId xmlns:a16="http://schemas.microsoft.com/office/drawing/2014/main" id="{E9BA8F0E-2F3D-4B89-8B93-EFEA5A3994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3022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0F4F-7B76-4B0B-BD0A-DD18B3C3CE5D}"/>
              </a:ext>
            </a:extLst>
          </p:cNvPr>
          <p:cNvSpPr>
            <a:spLocks noGrp="1"/>
          </p:cNvSpPr>
          <p:nvPr>
            <p:ph type="title"/>
          </p:nvPr>
        </p:nvSpPr>
        <p:spPr>
          <a:xfrm>
            <a:off x="8016641" y="662400"/>
            <a:ext cx="3410309" cy="1492132"/>
          </a:xfrm>
        </p:spPr>
        <p:txBody>
          <a:bodyPr anchor="t">
            <a:normAutofit/>
          </a:bodyPr>
          <a:lstStyle/>
          <a:p>
            <a:r>
              <a:rPr lang="en-GB">
                <a:latin typeface="Candara" panose="020E0502030303020204" pitchFamily="34" charset="0"/>
              </a:rPr>
              <a:t>Assessment guide</a:t>
            </a:r>
          </a:p>
        </p:txBody>
      </p:sp>
      <p:pic>
        <p:nvPicPr>
          <p:cNvPr id="5" name="Picture 4">
            <a:extLst>
              <a:ext uri="{FF2B5EF4-FFF2-40B4-BE49-F238E27FC236}">
                <a16:creationId xmlns:a16="http://schemas.microsoft.com/office/drawing/2014/main" id="{8B0C0653-BD05-4A2A-9CB0-6B4915F93E9A}"/>
              </a:ext>
            </a:extLst>
          </p:cNvPr>
          <p:cNvPicPr>
            <a:picLocks noChangeAspect="1"/>
          </p:cNvPicPr>
          <p:nvPr/>
        </p:nvPicPr>
        <p:blipFill>
          <a:blip r:embed="rId2"/>
          <a:stretch>
            <a:fillRect/>
          </a:stretch>
        </p:blipFill>
        <p:spPr>
          <a:xfrm>
            <a:off x="766762" y="1190662"/>
            <a:ext cx="2872521" cy="4476675"/>
          </a:xfrm>
          <a:prstGeom prst="rect">
            <a:avLst/>
          </a:prstGeom>
        </p:spPr>
      </p:pic>
      <p:pic>
        <p:nvPicPr>
          <p:cNvPr id="20" name="Picture 19">
            <a:extLst>
              <a:ext uri="{FF2B5EF4-FFF2-40B4-BE49-F238E27FC236}">
                <a16:creationId xmlns:a16="http://schemas.microsoft.com/office/drawing/2014/main" id="{50EDDF17-5202-4794-B36C-D9B0A4ED1076}"/>
              </a:ext>
            </a:extLst>
          </p:cNvPr>
          <p:cNvPicPr>
            <a:picLocks noChangeAspect="1"/>
          </p:cNvPicPr>
          <p:nvPr/>
        </p:nvPicPr>
        <p:blipFill rotWithShape="1">
          <a:blip r:embed="rId3"/>
          <a:srcRect l="40150" r="12589" b="-1"/>
          <a:stretch/>
        </p:blipFill>
        <p:spPr>
          <a:xfrm>
            <a:off x="3908426" y="1400450"/>
            <a:ext cx="2872521" cy="4057099"/>
          </a:xfrm>
          <a:prstGeom prst="rect">
            <a:avLst/>
          </a:prstGeom>
        </p:spPr>
      </p:pic>
      <p:sp>
        <p:nvSpPr>
          <p:cNvPr id="3" name="Content Placeholder 2">
            <a:extLst>
              <a:ext uri="{FF2B5EF4-FFF2-40B4-BE49-F238E27FC236}">
                <a16:creationId xmlns:a16="http://schemas.microsoft.com/office/drawing/2014/main" id="{A282825F-07F1-4846-8219-EE062CFCAA6B}"/>
              </a:ext>
            </a:extLst>
          </p:cNvPr>
          <p:cNvSpPr>
            <a:spLocks noGrp="1"/>
          </p:cNvSpPr>
          <p:nvPr>
            <p:ph idx="1"/>
          </p:nvPr>
        </p:nvSpPr>
        <p:spPr>
          <a:xfrm>
            <a:off x="8016641" y="2286000"/>
            <a:ext cx="3410309" cy="3844800"/>
          </a:xfrm>
        </p:spPr>
        <p:txBody>
          <a:bodyPr>
            <a:normAutofit/>
          </a:bodyPr>
          <a:lstStyle/>
          <a:p>
            <a:pPr marL="0" indent="0">
              <a:buNone/>
            </a:pPr>
            <a:r>
              <a:rPr lang="en-GB" sz="2000">
                <a:solidFill>
                  <a:schemeClr val="tx1">
                    <a:alpha val="60000"/>
                  </a:schemeClr>
                </a:solidFill>
              </a:rPr>
              <a:t>Open the assessment guide in word document</a:t>
            </a:r>
          </a:p>
          <a:p>
            <a:endParaRPr lang="en-GB" sz="2000">
              <a:solidFill>
                <a:schemeClr val="tx1">
                  <a:alpha val="60000"/>
                </a:schemeClr>
              </a:solidFill>
            </a:endParaRPr>
          </a:p>
        </p:txBody>
      </p:sp>
      <p:sp>
        <p:nvSpPr>
          <p:cNvPr id="4" name="Footer Placeholder 3">
            <a:extLst>
              <a:ext uri="{FF2B5EF4-FFF2-40B4-BE49-F238E27FC236}">
                <a16:creationId xmlns:a16="http://schemas.microsoft.com/office/drawing/2014/main" id="{A7768D23-5DBC-44C9-8162-EE1015EB9555}"/>
              </a:ext>
            </a:extLst>
          </p:cNvPr>
          <p:cNvSpPr>
            <a:spLocks noGrp="1"/>
          </p:cNvSpPr>
          <p:nvPr>
            <p:ph type="ftr" sz="quarter" idx="11"/>
          </p:nvPr>
        </p:nvSpPr>
        <p:spPr>
          <a:xfrm>
            <a:off x="3571539" y="6375679"/>
            <a:ext cx="3209409" cy="345796"/>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rgbClr val="000000">
                    <a:alpha val="60000"/>
                  </a:srgb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213854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956" y="1332854"/>
            <a:ext cx="11608230" cy="4074033"/>
          </a:xfrm>
        </p:spPr>
        <p:txBody>
          <a:bodyPr>
            <a:normAutofit fontScale="85000" lnSpcReduction="10000"/>
          </a:bodyPr>
          <a:lstStyle/>
          <a:p>
            <a:pPr marL="0" lvl="0" indent="0">
              <a:buNone/>
            </a:pPr>
            <a:r>
              <a:rPr lang="en-GB" sz="3600" b="1" i="1" dirty="0">
                <a:solidFill>
                  <a:schemeClr val="accent1"/>
                </a:solidFill>
                <a:effectLst>
                  <a:outerShdw blurRad="38100" dist="38100" dir="2700000" algn="tl">
                    <a:srgbClr val="000000">
                      <a:alpha val="43137"/>
                    </a:srgbClr>
                  </a:outerShdw>
                </a:effectLst>
              </a:rPr>
              <a:t>In conclusion, we have learnt how to:</a:t>
            </a:r>
          </a:p>
          <a:p>
            <a:pPr marL="514350" indent="-514350">
              <a:buFont typeface="+mj-lt"/>
              <a:buAutoNum type="arabicPeriod"/>
            </a:pPr>
            <a:r>
              <a:rPr lang="en-GB" sz="3600" dirty="0"/>
              <a:t>Identify case study Hypotheses.</a:t>
            </a:r>
          </a:p>
          <a:p>
            <a:pPr marL="514350" indent="-514350">
              <a:buFont typeface="+mj-lt"/>
              <a:buAutoNum type="arabicPeriod"/>
            </a:pPr>
            <a:r>
              <a:rPr lang="en-GB" sz="3600" dirty="0"/>
              <a:t>Evaluate</a:t>
            </a:r>
            <a:r>
              <a:rPr lang="en-US" sz="3600" dirty="0">
                <a:latin typeface="Tw Cen MT" panose="020B0602020104020603" pitchFamily="34" charset="0"/>
              </a:rPr>
              <a:t> the impacts of </a:t>
            </a:r>
            <a:r>
              <a:rPr lang="en-GB" sz="3600" dirty="0"/>
              <a:t>Covid 19 </a:t>
            </a:r>
            <a:r>
              <a:rPr lang="en-US" sz="3600" dirty="0">
                <a:latin typeface="Tw Cen MT" panose="020B0602020104020603" pitchFamily="34" charset="0"/>
              </a:rPr>
              <a:t>on the health and care system’s using the NHS as a National key perspective </a:t>
            </a:r>
          </a:p>
          <a:p>
            <a:pPr marL="514350" indent="-514350">
              <a:buFont typeface="+mj-lt"/>
              <a:buAutoNum type="arabicPeriod"/>
            </a:pPr>
            <a:r>
              <a:rPr lang="en-US" sz="3600" dirty="0"/>
              <a:t>Hypothesize potential outcome by putting forward recommendations for the impact of Covid 19 on healthcare service delivery</a:t>
            </a:r>
          </a:p>
          <a:p>
            <a:pPr marL="514350" indent="-514350">
              <a:buFont typeface="+mj-lt"/>
              <a:buAutoNum type="arabicPeriod"/>
            </a:pPr>
            <a:r>
              <a:rPr lang="en-GB" sz="3600" dirty="0"/>
              <a:t>Explain how Covid 19 </a:t>
            </a:r>
            <a:r>
              <a:rPr lang="en-US" sz="3600" dirty="0"/>
              <a:t>can be implemented to achieve appropriate results yet</a:t>
            </a:r>
            <a:r>
              <a:rPr lang="en-GB" sz="3600" dirty="0"/>
              <a:t> minimises disruptions to healthcare services provision.</a:t>
            </a:r>
            <a:endParaRPr lang="en-US" sz="3600" dirty="0"/>
          </a:p>
          <a:p>
            <a:pPr marL="0" lvl="0" indent="0">
              <a:buNone/>
            </a:pPr>
            <a:endParaRPr lang="en-GB" sz="3600" b="1" i="1" dirty="0">
              <a:solidFill>
                <a:schemeClr val="accent1"/>
              </a:solidFill>
              <a:effectLst>
                <a:outerShdw blurRad="38100" dist="38100" dir="2700000" algn="tl">
                  <a:srgbClr val="000000">
                    <a:alpha val="43137"/>
                  </a:srgbClr>
                </a:outerShdw>
              </a:effectLst>
            </a:endParaRPr>
          </a:p>
          <a:p>
            <a:pPr>
              <a:buNone/>
            </a:pPr>
            <a:endParaRPr lang="en-GB" dirty="0"/>
          </a:p>
        </p:txBody>
      </p:sp>
      <p:sp>
        <p:nvSpPr>
          <p:cNvPr id="2" name="Footer Placeholder 1">
            <a:extLst>
              <a:ext uri="{FF2B5EF4-FFF2-40B4-BE49-F238E27FC236}">
                <a16:creationId xmlns:a16="http://schemas.microsoft.com/office/drawing/2014/main" id="{1509AEC1-350F-47C7-968D-E35A99CA0386}"/>
              </a:ext>
            </a:extLst>
          </p:cNvPr>
          <p:cNvSpPr>
            <a:spLocks noGrp="1"/>
          </p:cNvSpPr>
          <p:nvPr>
            <p:ph type="ftr" sz="quarter" idx="11"/>
          </p:nvPr>
        </p:nvSpPr>
        <p:spPr/>
        <p:txBody>
          <a:bodyPr/>
          <a:lstStyle/>
          <a:p>
            <a:r>
              <a:rPr lang="en-GB"/>
              <a:t>Created by Tayo Alebiosu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945-4CBC-4565-A3D4-DCE0B6B7D5C6}"/>
              </a:ext>
            </a:extLst>
          </p:cNvPr>
          <p:cNvSpPr>
            <a:spLocks noGrp="1"/>
          </p:cNvSpPr>
          <p:nvPr>
            <p:ph type="title"/>
          </p:nvPr>
        </p:nvSpPr>
        <p:spPr>
          <a:xfrm>
            <a:off x="2544419" y="202815"/>
            <a:ext cx="6081696" cy="1359384"/>
          </a:xfrm>
        </p:spPr>
        <p:txBody>
          <a:bodyPr vert="horz" lIns="91440" tIns="45720" rIns="91440" bIns="45720" rtlCol="0" anchor="ctr">
            <a:normAutofit/>
          </a:bodyPr>
          <a:lstStyle/>
          <a:p>
            <a:r>
              <a:rPr lang="en-US" altLang="en-US" b="1" i="1" dirty="0">
                <a:solidFill>
                  <a:srgbClr val="0070C0"/>
                </a:solidFill>
              </a:rPr>
              <a:t>ASSESSMENT SUBMISSION</a:t>
            </a:r>
            <a:br>
              <a:rPr lang="en-US" altLang="en-US" i="1" dirty="0">
                <a:solidFill>
                  <a:srgbClr val="0070C0"/>
                </a:solidFill>
              </a:rPr>
            </a:br>
            <a:endParaRPr lang="en-US" sz="4400" i="1" kern="1200" dirty="0">
              <a:solidFill>
                <a:srgbClr val="0070C0"/>
              </a:solidFill>
            </a:endParaRPr>
          </a:p>
        </p:txBody>
      </p:sp>
      <p:sp>
        <p:nvSpPr>
          <p:cNvPr id="5" name="Rectangle 1">
            <a:extLst>
              <a:ext uri="{FF2B5EF4-FFF2-40B4-BE49-F238E27FC236}">
                <a16:creationId xmlns:a16="http://schemas.microsoft.com/office/drawing/2014/main" id="{CA15A1C1-2B68-41C2-8EDA-87EBD8CFBC0A}"/>
              </a:ext>
            </a:extLst>
          </p:cNvPr>
          <p:cNvSpPr>
            <a:spLocks noChangeArrowheads="1"/>
          </p:cNvSpPr>
          <p:nvPr/>
        </p:nvSpPr>
        <p:spPr bwMode="auto">
          <a:xfrm>
            <a:off x="6769570" y="1825625"/>
            <a:ext cx="4771178" cy="43889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All assignment will be submitted in electronic format and uploaded to LSC Portal on Turnitin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753166CC-44AD-4803-A3CA-3C4821E313DF}"/>
              </a:ext>
            </a:extLst>
          </p:cNvPr>
          <p:cNvGraphicFramePr>
            <a:graphicFrameLocks noGrp="1"/>
          </p:cNvGraphicFramePr>
          <p:nvPr>
            <p:ph idx="1"/>
          </p:nvPr>
        </p:nvGraphicFramePr>
        <p:xfrm>
          <a:off x="838199" y="1871460"/>
          <a:ext cx="5440196" cy="3002193"/>
        </p:xfrm>
        <a:graphic>
          <a:graphicData uri="http://schemas.openxmlformats.org/drawingml/2006/table">
            <a:tbl>
              <a:tblPr>
                <a:tableStyleId>{5C22544A-7EE6-4342-B048-85BDC9FD1C3A}</a:tableStyleId>
              </a:tblPr>
              <a:tblGrid>
                <a:gridCol w="3154321">
                  <a:extLst>
                    <a:ext uri="{9D8B030D-6E8A-4147-A177-3AD203B41FA5}">
                      <a16:colId xmlns:a16="http://schemas.microsoft.com/office/drawing/2014/main" val="2123019068"/>
                    </a:ext>
                  </a:extLst>
                </a:gridCol>
                <a:gridCol w="2285875">
                  <a:extLst>
                    <a:ext uri="{9D8B030D-6E8A-4147-A177-3AD203B41FA5}">
                      <a16:colId xmlns:a16="http://schemas.microsoft.com/office/drawing/2014/main" val="4181915542"/>
                    </a:ext>
                  </a:extLst>
                </a:gridCol>
              </a:tblGrid>
              <a:tr h="1000731">
                <a:tc>
                  <a:txBody>
                    <a:bodyPr/>
                    <a:lstStyle/>
                    <a:p>
                      <a:pPr>
                        <a:lnSpc>
                          <a:spcPct val="115000"/>
                        </a:lnSpc>
                        <a:spcBef>
                          <a:spcPts val="200"/>
                        </a:spcBef>
                        <a:spcAft>
                          <a:spcPts val="800"/>
                        </a:spcAft>
                      </a:pPr>
                      <a:r>
                        <a:rPr lang="en-GB" sz="2700">
                          <a:effectLst/>
                        </a:rPr>
                        <a:t>Date assignment set</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04/01/2021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4195169148"/>
                  </a:ext>
                </a:extLst>
              </a:tr>
              <a:tr h="1000731">
                <a:tc>
                  <a:txBody>
                    <a:bodyPr/>
                    <a:lstStyle/>
                    <a:p>
                      <a:pPr>
                        <a:lnSpc>
                          <a:spcPct val="115000"/>
                        </a:lnSpc>
                        <a:spcBef>
                          <a:spcPts val="200"/>
                        </a:spcBef>
                        <a:spcAft>
                          <a:spcPts val="800"/>
                        </a:spcAft>
                      </a:pPr>
                      <a:r>
                        <a:rPr lang="en-GB" sz="2700">
                          <a:effectLst/>
                        </a:rPr>
                        <a:t>Submission deadline date</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29/03/2021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2232521403"/>
                  </a:ext>
                </a:extLst>
              </a:tr>
              <a:tr h="1000731">
                <a:tc>
                  <a:txBody>
                    <a:bodyPr/>
                    <a:lstStyle/>
                    <a:p>
                      <a:pPr>
                        <a:lnSpc>
                          <a:spcPct val="115000"/>
                        </a:lnSpc>
                        <a:spcBef>
                          <a:spcPts val="200"/>
                        </a:spcBef>
                        <a:spcAft>
                          <a:spcPts val="800"/>
                        </a:spcAft>
                      </a:pPr>
                      <a:r>
                        <a:rPr lang="en-GB" sz="2700">
                          <a:effectLst/>
                        </a:rPr>
                        <a:t>Return date to students</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26/04/2021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1455141877"/>
                  </a:ext>
                </a:extLst>
              </a:tr>
            </a:tbl>
          </a:graphicData>
        </a:graphic>
      </p:graphicFrame>
      <p:sp>
        <p:nvSpPr>
          <p:cNvPr id="6" name="Footer Placeholder 5">
            <a:extLst>
              <a:ext uri="{FF2B5EF4-FFF2-40B4-BE49-F238E27FC236}">
                <a16:creationId xmlns:a16="http://schemas.microsoft.com/office/drawing/2014/main" id="{7717A09A-ADC5-46D8-BAA0-C4C1A5216B6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88814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AA9A-0A53-42ED-B5BC-CF374DC1C44B}"/>
              </a:ext>
            </a:extLst>
          </p:cNvPr>
          <p:cNvSpPr>
            <a:spLocks noGrp="1"/>
          </p:cNvSpPr>
          <p:nvPr>
            <p:ph type="title"/>
          </p:nvPr>
        </p:nvSpPr>
        <p:spPr/>
        <p:txBody>
          <a:bodyPr/>
          <a:lstStyle/>
          <a:p>
            <a:r>
              <a:rPr lang="en-GB" b="1" i="1" dirty="0">
                <a:solidFill>
                  <a:srgbClr val="0070C0"/>
                </a:solidFill>
                <a:effectLst>
                  <a:outerShdw blurRad="38100" dist="38100" dir="2700000" algn="tl">
                    <a:srgbClr val="000000">
                      <a:alpha val="43137"/>
                    </a:srgbClr>
                  </a:outerShdw>
                </a:effectLst>
              </a:rPr>
              <a:t>Reference</a:t>
            </a:r>
          </a:p>
        </p:txBody>
      </p:sp>
      <p:sp>
        <p:nvSpPr>
          <p:cNvPr id="3" name="Content Placeholder 2">
            <a:extLst>
              <a:ext uri="{FF2B5EF4-FFF2-40B4-BE49-F238E27FC236}">
                <a16:creationId xmlns:a16="http://schemas.microsoft.com/office/drawing/2014/main" id="{AB8F46E1-D8A4-465D-8A11-8126626830B7}"/>
              </a:ext>
            </a:extLst>
          </p:cNvPr>
          <p:cNvSpPr>
            <a:spLocks noGrp="1"/>
          </p:cNvSpPr>
          <p:nvPr>
            <p:ph idx="1"/>
          </p:nvPr>
        </p:nvSpPr>
        <p:spPr/>
        <p:txBody>
          <a:bodyPr>
            <a:normAutofit fontScale="70000" lnSpcReduction="20000"/>
          </a:bodyPr>
          <a:lstStyle/>
          <a:p>
            <a:endParaRPr lang="en-GB" dirty="0"/>
          </a:p>
          <a:p>
            <a:r>
              <a:rPr lang="en-GB" dirty="0"/>
              <a:t>Toledo, A., </a:t>
            </a:r>
            <a:r>
              <a:rPr lang="en-GB" dirty="0" err="1"/>
              <a:t>Flikkema</a:t>
            </a:r>
            <a:r>
              <a:rPr lang="en-GB" dirty="0"/>
              <a:t>, R. and Toledo-Pereyra, L., 2011. Developing the Research Hypothesis. </a:t>
            </a:r>
            <a:r>
              <a:rPr lang="en-GB" i="1" dirty="0"/>
              <a:t>Journal of Investigative Surgery</a:t>
            </a:r>
            <a:r>
              <a:rPr lang="en-GB" dirty="0"/>
              <a:t>, 24(5), pp.191-194. </a:t>
            </a:r>
          </a:p>
          <a:p>
            <a:r>
              <a:rPr lang="en-GB" dirty="0"/>
              <a:t>The Health Foundation. 2021. </a:t>
            </a:r>
            <a:r>
              <a:rPr lang="en-GB" i="1" dirty="0"/>
              <a:t>Key facts on current state of social care | The Health Foundation</a:t>
            </a:r>
            <a:r>
              <a:rPr lang="en-GB" dirty="0"/>
              <a:t>. [online] Available at: &lt;https://www.health.org.uk/news/key-facts-on-current-state-of-social-care&gt; [Accessed 19 February 2021].</a:t>
            </a:r>
          </a:p>
          <a:p>
            <a:endParaRPr lang="en-GB" dirty="0"/>
          </a:p>
          <a:p>
            <a:r>
              <a:rPr lang="en-GB" dirty="0"/>
              <a:t>Bma.org.uk. 2021. [online] Available at: &lt;https://www.bma.org.uk/media/2487/ten-principles.pdf&gt; [Accessed 19 February 2021].</a:t>
            </a:r>
          </a:p>
          <a:p>
            <a:r>
              <a:rPr lang="en-GB" dirty="0"/>
              <a:t>Burkitt, S., 2021. </a:t>
            </a:r>
            <a:r>
              <a:rPr lang="en-GB" i="1" dirty="0"/>
              <a:t>The long-term impact of coronavirus on mental health in Wales</a:t>
            </a:r>
            <a:r>
              <a:rPr lang="en-GB" dirty="0"/>
              <a:t>. [online] </a:t>
            </a:r>
            <a:r>
              <a:rPr lang="en-GB" dirty="0" err="1"/>
              <a:t>WalesOnline</a:t>
            </a:r>
            <a:r>
              <a:rPr lang="en-GB" dirty="0"/>
              <a:t>. Available at: &lt;https://www.walesonline.co.uk/news/wales-news/when-going-end-long-term-19738739&gt; [Accessed 19 February 2021].</a:t>
            </a:r>
          </a:p>
          <a:p>
            <a:endParaRPr lang="en-GB" dirty="0"/>
          </a:p>
          <a:p>
            <a:r>
              <a:rPr lang="en-GB" dirty="0"/>
              <a:t>Simplypsychology.org. 2021. [online] Available at: &lt;https://www.simplypsychology.org/what-is-a-hypotheses.html&gt; [Accessed 19 February 2021].</a:t>
            </a:r>
          </a:p>
        </p:txBody>
      </p:sp>
      <p:sp>
        <p:nvSpPr>
          <p:cNvPr id="4" name="Footer Placeholder 3">
            <a:extLst>
              <a:ext uri="{FF2B5EF4-FFF2-40B4-BE49-F238E27FC236}">
                <a16:creationId xmlns:a16="http://schemas.microsoft.com/office/drawing/2014/main" id="{B9EDFF47-A5C8-4546-9315-F19A498D366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5115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676E-CCCA-4CBB-A8D6-7E777E68DFB6}"/>
              </a:ext>
            </a:extLst>
          </p:cNvPr>
          <p:cNvSpPr>
            <a:spLocks noGrp="1"/>
          </p:cNvSpPr>
          <p:nvPr>
            <p:ph type="title"/>
          </p:nvPr>
        </p:nvSpPr>
        <p:spPr>
          <a:xfrm>
            <a:off x="481013" y="3429001"/>
            <a:ext cx="3851836" cy="2776536"/>
          </a:xfrm>
        </p:spPr>
        <p:txBody>
          <a:bodyPr anchor="ctr">
            <a:normAutofit/>
          </a:bodyPr>
          <a:lstStyle/>
          <a:p>
            <a:r>
              <a:rPr lang="en-GB" sz="3600" b="1" i="1" dirty="0">
                <a:latin typeface="Candara" panose="020E0502030303020204" pitchFamily="34" charset="0"/>
              </a:rPr>
              <a:t>LO1-Activity- Video Presentation</a:t>
            </a:r>
            <a:br>
              <a:rPr lang="en-GB" sz="3600" b="1" i="1" dirty="0">
                <a:latin typeface="Candara" panose="020E0502030303020204" pitchFamily="34" charset="0"/>
              </a:rPr>
            </a:br>
            <a:r>
              <a:rPr lang="en-GB" sz="3600" b="1" i="1" dirty="0">
                <a:latin typeface="Candara" panose="020E0502030303020204" pitchFamily="34" charset="0"/>
              </a:rPr>
              <a:t>(5 mins)</a:t>
            </a:r>
          </a:p>
        </p:txBody>
      </p:sp>
      <p:pic>
        <p:nvPicPr>
          <p:cNvPr id="4098" name="Picture 2" descr="Image result for youtube images">
            <a:extLst>
              <a:ext uri="{FF2B5EF4-FFF2-40B4-BE49-F238E27FC236}">
                <a16:creationId xmlns:a16="http://schemas.microsoft.com/office/drawing/2014/main" id="{BA9C6F72-9A03-45D8-BB30-BB3E71E005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986" b="19434"/>
          <a:stretch/>
        </p:blipFill>
        <p:spPr bwMode="auto">
          <a:xfrm>
            <a:off x="20" y="11"/>
            <a:ext cx="12191980" cy="2729122"/>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15175AF-86AE-4457-BA69-67479B4671B9}"/>
              </a:ext>
            </a:extLst>
          </p:cNvPr>
          <p:cNvSpPr>
            <a:spLocks noGrp="1"/>
          </p:cNvSpPr>
          <p:nvPr>
            <p:ph idx="1"/>
          </p:nvPr>
        </p:nvSpPr>
        <p:spPr>
          <a:xfrm>
            <a:off x="4543865" y="2729134"/>
            <a:ext cx="7618943" cy="3530692"/>
          </a:xfrm>
        </p:spPr>
        <p:txBody>
          <a:bodyPr anchor="ctr">
            <a:normAutofit/>
          </a:bodyPr>
          <a:lstStyle/>
          <a:p>
            <a:pPr marL="0" indent="0">
              <a:buNone/>
            </a:pPr>
            <a:r>
              <a:rPr lang="en-GB" sz="3200" dirty="0">
                <a:latin typeface="Tw Cen MT" panose="020B0602020104020603" pitchFamily="34" charset="0"/>
              </a:rPr>
              <a:t>Identify steps To Formulate Hypothesis.</a:t>
            </a:r>
          </a:p>
          <a:p>
            <a:r>
              <a:rPr lang="en-GB" sz="3200" dirty="0">
                <a:latin typeface="Tw Cen MT" panose="020B0602020104020603" pitchFamily="34" charset="0"/>
                <a:hlinkClick r:id="rId3"/>
              </a:rPr>
              <a:t>https://youtu.be/PCgLjDDD4ek</a:t>
            </a:r>
            <a:endParaRPr lang="en-GB" sz="3200" dirty="0">
              <a:latin typeface="Tw Cen MT" panose="020B0602020104020603" pitchFamily="34" charset="0"/>
            </a:endParaRPr>
          </a:p>
          <a:p>
            <a:r>
              <a:rPr lang="en-GB" sz="3200" dirty="0">
                <a:latin typeface="Tw Cen MT" panose="020B0602020104020603" pitchFamily="34" charset="0"/>
              </a:rPr>
              <a:t>Feedback to the class</a:t>
            </a:r>
          </a:p>
          <a:p>
            <a:endParaRPr lang="en-GB" sz="1800" dirty="0"/>
          </a:p>
        </p:txBody>
      </p:sp>
      <p:sp>
        <p:nvSpPr>
          <p:cNvPr id="4" name="Footer Placeholder 3">
            <a:extLst>
              <a:ext uri="{FF2B5EF4-FFF2-40B4-BE49-F238E27FC236}">
                <a16:creationId xmlns:a16="http://schemas.microsoft.com/office/drawing/2014/main" id="{182D8D5D-C4F9-41FE-AC35-0658F4B1D51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75000"/>
                    <a:lumOff val="25000"/>
                  </a:schemeClr>
                </a:solidFill>
              </a:rPr>
              <a:t>Created by Tayo Alebiosu</a:t>
            </a:r>
          </a:p>
        </p:txBody>
      </p:sp>
    </p:spTree>
    <p:extLst>
      <p:ext uri="{BB962C8B-B14F-4D97-AF65-F5344CB8AC3E}">
        <p14:creationId xmlns:p14="http://schemas.microsoft.com/office/powerpoint/2010/main" val="340191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9699A-8C9E-445D-BD89-2BFE5332A599}"/>
              </a:ext>
            </a:extLst>
          </p:cNvPr>
          <p:cNvSpPr>
            <a:spLocks noGrp="1"/>
          </p:cNvSpPr>
          <p:nvPr>
            <p:ph type="title"/>
          </p:nvPr>
        </p:nvSpPr>
        <p:spPr>
          <a:xfrm>
            <a:off x="572493" y="238539"/>
            <a:ext cx="11018520" cy="1434415"/>
          </a:xfrm>
        </p:spPr>
        <p:txBody>
          <a:bodyPr anchor="b">
            <a:normAutofit/>
          </a:bodyPr>
          <a:lstStyle/>
          <a:p>
            <a:pPr algn="ctr"/>
            <a:r>
              <a:rPr lang="en-GB" sz="5400" b="1" i="1" dirty="0">
                <a:solidFill>
                  <a:srgbClr val="0070C0"/>
                </a:solidFill>
                <a:effectLst>
                  <a:outerShdw blurRad="38100" dist="38100" dir="2700000" algn="tl">
                    <a:srgbClr val="000000">
                      <a:alpha val="43137"/>
                    </a:srgbClr>
                  </a:outerShdw>
                </a:effectLst>
                <a:latin typeface="Candara" panose="020E0502030303020204" pitchFamily="34" charset="0"/>
              </a:rPr>
              <a:t>A research hypothesis </a:t>
            </a:r>
          </a:p>
        </p:txBody>
      </p:sp>
      <p:sp>
        <p:nvSpPr>
          <p:cNvPr id="19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14B8D9-5303-4981-A8D2-AF79B9BB8FAB}"/>
              </a:ext>
            </a:extLst>
          </p:cNvPr>
          <p:cNvSpPr>
            <a:spLocks noGrp="1"/>
          </p:cNvSpPr>
          <p:nvPr>
            <p:ph idx="1"/>
          </p:nvPr>
        </p:nvSpPr>
        <p:spPr>
          <a:xfrm>
            <a:off x="126608" y="1708422"/>
            <a:ext cx="8833414" cy="5024272"/>
          </a:xfrm>
        </p:spPr>
        <p:txBody>
          <a:bodyPr anchor="t">
            <a:normAutofit/>
          </a:bodyPr>
          <a:lstStyle/>
          <a:p>
            <a:r>
              <a:rPr lang="en-US" sz="2400" dirty="0">
                <a:latin typeface="Tw Cen MT" panose="020B0602020104020603" pitchFamily="34" charset="0"/>
              </a:rPr>
              <a:t>A research hypothesis is a specific, clear, and testable proposition or predictive statement about the possible outcome of a scientific research study based on a particular property of a population, such as presumed differences between groups on a particular variable or relationships between variables.</a:t>
            </a:r>
          </a:p>
          <a:p>
            <a:r>
              <a:rPr lang="en-GB" sz="2400" dirty="0">
                <a:latin typeface="Tw Cen MT" panose="020B0602020104020603" pitchFamily="34" charset="0"/>
              </a:rPr>
              <a:t>A </a:t>
            </a:r>
            <a:r>
              <a:rPr lang="en-GB" sz="2400" b="1" dirty="0">
                <a:latin typeface="Tw Cen MT" panose="020B0602020104020603" pitchFamily="34" charset="0"/>
              </a:rPr>
              <a:t>hypothesis</a:t>
            </a:r>
            <a:r>
              <a:rPr lang="en-GB" sz="2400" dirty="0">
                <a:latin typeface="Tw Cen MT" panose="020B0602020104020603" pitchFamily="34" charset="0"/>
              </a:rPr>
              <a:t> is an assumption, an idea that is proposed for the sake of argument so that it can be tested to see if it might be true.</a:t>
            </a:r>
          </a:p>
          <a:p>
            <a:r>
              <a:rPr lang="en-GB" sz="2400" dirty="0">
                <a:latin typeface="Tw Cen MT" panose="020B0602020104020603" pitchFamily="34" charset="0"/>
              </a:rPr>
              <a:t>A hypothesis has classical been referred to as an educated guess. In the context of the scientific method, this description is somewhat correct. </a:t>
            </a:r>
          </a:p>
          <a:p>
            <a:r>
              <a:rPr lang="en-GB" sz="2400" dirty="0">
                <a:latin typeface="Tw Cen MT" panose="020B0602020104020603" pitchFamily="34" charset="0"/>
              </a:rPr>
              <a:t>After a problem is identified, the scientist would typically conduct some research about the problem and then make a hypothesis about what will happen during his or her experiment.</a:t>
            </a:r>
          </a:p>
          <a:p>
            <a:endParaRPr lang="en-GB" sz="1900" dirty="0"/>
          </a:p>
        </p:txBody>
      </p:sp>
      <p:pic>
        <p:nvPicPr>
          <p:cNvPr id="3076" name="Picture 4" descr="Image result for hypothesis images clip art">
            <a:extLst>
              <a:ext uri="{FF2B5EF4-FFF2-40B4-BE49-F238E27FC236}">
                <a16:creationId xmlns:a16="http://schemas.microsoft.com/office/drawing/2014/main" id="{33818EB6-7C0C-482E-A39B-A7E95EC699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29" r="3" b="14088"/>
          <a:stretch/>
        </p:blipFill>
        <p:spPr bwMode="auto">
          <a:xfrm>
            <a:off x="8960022" y="3429000"/>
            <a:ext cx="2656699" cy="27614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B03EC02-91D9-4DD1-B4C8-7EA23D026AD2}"/>
              </a:ext>
            </a:extLst>
          </p:cNvPr>
          <p:cNvSpPr>
            <a:spLocks noGrp="1"/>
          </p:cNvSpPr>
          <p:nvPr>
            <p:ph type="ftr" sz="quarter" idx="11"/>
          </p:nvPr>
        </p:nvSpPr>
        <p:spPr>
          <a:xfrm>
            <a:off x="7675658" y="6367569"/>
            <a:ext cx="4114800" cy="365125"/>
          </a:xfrm>
        </p:spPr>
        <p:txBody>
          <a:bodyPr>
            <a:normAutofit/>
          </a:bodyPr>
          <a:lstStyle/>
          <a:p>
            <a:pPr>
              <a:spcAft>
                <a:spcPts val="600"/>
              </a:spcAft>
            </a:pPr>
            <a:r>
              <a:rPr lang="en-GB" dirty="0"/>
              <a:t>Created by Tayo Alebiosu</a:t>
            </a:r>
          </a:p>
        </p:txBody>
      </p:sp>
    </p:spTree>
    <p:extLst>
      <p:ext uri="{BB962C8B-B14F-4D97-AF65-F5344CB8AC3E}">
        <p14:creationId xmlns:p14="http://schemas.microsoft.com/office/powerpoint/2010/main" val="288161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CE0A-4A4A-4376-B0D9-FDA5C994AC1C}"/>
              </a:ext>
            </a:extLst>
          </p:cNvPr>
          <p:cNvSpPr>
            <a:spLocks noGrp="1"/>
          </p:cNvSpPr>
          <p:nvPr>
            <p:ph type="title"/>
          </p:nvPr>
        </p:nvSpPr>
        <p:spPr>
          <a:xfrm>
            <a:off x="166246" y="0"/>
            <a:ext cx="5550147" cy="1692794"/>
          </a:xfrm>
        </p:spPr>
        <p:txBody>
          <a:bodyPr>
            <a:normAutofit/>
          </a:bodyPr>
          <a:lstStyle/>
          <a:p>
            <a:pPr algn="ctr"/>
            <a:r>
              <a:rPr lang="en-GB" b="1" dirty="0">
                <a:solidFill>
                  <a:srgbClr val="0070C0"/>
                </a:solidFill>
                <a:latin typeface="Candara" panose="020E0502030303020204" pitchFamily="34" charset="0"/>
              </a:rPr>
              <a:t>Purpose of a hypothesis</a:t>
            </a:r>
          </a:p>
        </p:txBody>
      </p:sp>
      <p:cxnSp>
        <p:nvCxnSpPr>
          <p:cNvPr id="31" name="Straight Arrow Connector 3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1A90A1-F5E2-4E0E-B4DA-2D4CA877E52A}"/>
              </a:ext>
            </a:extLst>
          </p:cNvPr>
          <p:cNvSpPr>
            <a:spLocks noGrp="1"/>
          </p:cNvSpPr>
          <p:nvPr>
            <p:ph idx="1"/>
          </p:nvPr>
        </p:nvSpPr>
        <p:spPr>
          <a:xfrm>
            <a:off x="166246" y="3490019"/>
            <a:ext cx="6194797" cy="1692793"/>
          </a:xfrm>
        </p:spPr>
        <p:txBody>
          <a:bodyPr>
            <a:normAutofit/>
          </a:bodyPr>
          <a:lstStyle/>
          <a:p>
            <a:r>
              <a:rPr lang="en-GB" sz="2400" dirty="0">
                <a:latin typeface="Tw Cen MT" panose="020B0602020104020603" pitchFamily="34" charset="0"/>
              </a:rPr>
              <a:t>A better explanation of the purpose of a hypothesis is that a hypothesis is a proposed solution to a problem. Hypotheses have not yet been supported by any measurable data</a:t>
            </a:r>
          </a:p>
          <a:p>
            <a:endParaRPr lang="en-GB" sz="1800" dirty="0"/>
          </a:p>
        </p:txBody>
      </p:sp>
      <p:sp>
        <p:nvSpPr>
          <p:cNvPr id="4" name="Footer Placeholder 3">
            <a:extLst>
              <a:ext uri="{FF2B5EF4-FFF2-40B4-BE49-F238E27FC236}">
                <a16:creationId xmlns:a16="http://schemas.microsoft.com/office/drawing/2014/main" id="{47618DFD-C54F-42D8-8CFD-128B4E17AD14}"/>
              </a:ext>
            </a:extLst>
          </p:cNvPr>
          <p:cNvSpPr>
            <a:spLocks noGrp="1"/>
          </p:cNvSpPr>
          <p:nvPr>
            <p:ph type="ftr" sz="quarter" idx="11"/>
          </p:nvPr>
        </p:nvSpPr>
        <p:spPr>
          <a:xfrm>
            <a:off x="655320" y="6356350"/>
            <a:ext cx="4114800" cy="365125"/>
          </a:xfrm>
        </p:spPr>
        <p:txBody>
          <a:bodyPr>
            <a:normAutofit/>
          </a:bodyPr>
          <a:lstStyle/>
          <a:p>
            <a:pPr algn="l">
              <a:spcAft>
                <a:spcPts val="600"/>
              </a:spcAft>
            </a:pPr>
            <a:r>
              <a:rPr lang="en-GB"/>
              <a:t>Created by Tayo Alebiosu</a:t>
            </a:r>
          </a:p>
        </p:txBody>
      </p:sp>
      <p:pic>
        <p:nvPicPr>
          <p:cNvPr id="8" name="Picture 5" descr="White bulbs with a yellow one standing out">
            <a:extLst>
              <a:ext uri="{FF2B5EF4-FFF2-40B4-BE49-F238E27FC236}">
                <a16:creationId xmlns:a16="http://schemas.microsoft.com/office/drawing/2014/main" id="{4F0CAF06-3F8A-4BB8-953E-B99E346B1696}"/>
              </a:ext>
            </a:extLst>
          </p:cNvPr>
          <p:cNvPicPr>
            <a:picLocks noChangeAspect="1"/>
          </p:cNvPicPr>
          <p:nvPr/>
        </p:nvPicPr>
        <p:blipFill rotWithShape="1">
          <a:blip r:embed="rId2"/>
          <a:srcRect l="19277" r="19275"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99426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E632-48D4-41DB-A849-0CE732F6B5E6}"/>
              </a:ext>
            </a:extLst>
          </p:cNvPr>
          <p:cNvSpPr>
            <a:spLocks noGrp="1"/>
          </p:cNvSpPr>
          <p:nvPr>
            <p:ph type="title"/>
          </p:nvPr>
        </p:nvSpPr>
        <p:spPr>
          <a:xfrm>
            <a:off x="838200" y="136525"/>
            <a:ext cx="8067261" cy="1082675"/>
          </a:xfrm>
        </p:spPr>
        <p:txBody>
          <a:bodyPr>
            <a:normAutofit fontScale="90000"/>
          </a:bodyPr>
          <a:lstStyle/>
          <a:p>
            <a:pPr algn="ctr"/>
            <a:r>
              <a:rPr lang="en-GB" b="1" i="1" dirty="0">
                <a:solidFill>
                  <a:srgbClr val="0070C0"/>
                </a:solidFill>
                <a:effectLst>
                  <a:outerShdw blurRad="38100" dist="38100" dir="2700000" algn="tl">
                    <a:srgbClr val="000000">
                      <a:alpha val="43137"/>
                    </a:srgbClr>
                  </a:outerShdw>
                </a:effectLst>
                <a:latin typeface="Candara" panose="020E0502030303020204" pitchFamily="34" charset="0"/>
              </a:rPr>
              <a:t>Examples of Hypothesis:</a:t>
            </a:r>
            <a:br>
              <a:rPr lang="en-GB" b="1" i="1" dirty="0">
                <a:solidFill>
                  <a:srgbClr val="0070C0"/>
                </a:solidFill>
                <a:effectLst>
                  <a:outerShdw blurRad="38100" dist="38100" dir="2700000" algn="tl">
                    <a:srgbClr val="000000">
                      <a:alpha val="43137"/>
                    </a:srgbClr>
                  </a:outerShdw>
                </a:effectLst>
                <a:latin typeface="Candara" panose="020E0502030303020204" pitchFamily="34" charset="0"/>
              </a:rPr>
            </a:br>
            <a:endParaRPr lang="en-GB" b="1" i="1" dirty="0">
              <a:solidFill>
                <a:srgbClr val="0070C0"/>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a:extLst>
              <a:ext uri="{FF2B5EF4-FFF2-40B4-BE49-F238E27FC236}">
                <a16:creationId xmlns:a16="http://schemas.microsoft.com/office/drawing/2014/main" id="{3DDD2966-2629-48A2-8CD3-6936053EDC42}"/>
              </a:ext>
            </a:extLst>
          </p:cNvPr>
          <p:cNvSpPr>
            <a:spLocks noGrp="1"/>
          </p:cNvSpPr>
          <p:nvPr>
            <p:ph idx="1"/>
          </p:nvPr>
        </p:nvSpPr>
        <p:spPr>
          <a:xfrm>
            <a:off x="516835" y="1470991"/>
            <a:ext cx="10836965" cy="4705972"/>
          </a:xfrm>
        </p:spPr>
        <p:txBody>
          <a:bodyPr/>
          <a:lstStyle/>
          <a:p>
            <a:pPr marL="0" indent="0">
              <a:buNone/>
            </a:pPr>
            <a:r>
              <a:rPr lang="en-GB" dirty="0">
                <a:latin typeface="Tw Cen MT" panose="020B0602020104020603" pitchFamily="34" charset="0"/>
              </a:rPr>
              <a:t>1. If I replace the battery in my car, then my car will get better gas mileage.</a:t>
            </a:r>
          </a:p>
          <a:p>
            <a:pPr marL="0" indent="0">
              <a:buNone/>
            </a:pPr>
            <a:r>
              <a:rPr lang="en-GB" dirty="0">
                <a:latin typeface="Tw Cen MT" panose="020B0602020104020603" pitchFamily="34" charset="0"/>
              </a:rPr>
              <a:t>2. If I eat more vegetables, then I will lose weight faster.</a:t>
            </a:r>
          </a:p>
          <a:p>
            <a:pPr marL="0" indent="0">
              <a:buNone/>
            </a:pPr>
            <a:r>
              <a:rPr lang="en-GB" dirty="0">
                <a:latin typeface="Tw Cen MT" panose="020B0602020104020603" pitchFamily="34" charset="0"/>
              </a:rPr>
              <a:t>3. If I add fertilizer to my garden, then my plants will grow faster.</a:t>
            </a:r>
          </a:p>
          <a:p>
            <a:pPr marL="0" indent="0">
              <a:buNone/>
            </a:pPr>
            <a:r>
              <a:rPr lang="en-GB" dirty="0">
                <a:latin typeface="Tw Cen MT" panose="020B0602020104020603" pitchFamily="34" charset="0"/>
              </a:rPr>
              <a:t>4. If I brush my teeth every day, then I will not develop cavities.</a:t>
            </a:r>
          </a:p>
          <a:p>
            <a:pPr marL="0" indent="0">
              <a:buNone/>
            </a:pPr>
            <a:r>
              <a:rPr lang="en-GB" dirty="0">
                <a:latin typeface="Tw Cen MT" panose="020B0602020104020603" pitchFamily="34" charset="0"/>
              </a:rPr>
              <a:t>5. If I take my vitamins every day, then I will not feel tired.</a:t>
            </a:r>
          </a:p>
          <a:p>
            <a:pPr marL="0" indent="0">
              <a:buNone/>
            </a:pPr>
            <a:r>
              <a:rPr lang="en-GB" dirty="0">
                <a:latin typeface="Tw Cen MT" panose="020B0602020104020603" pitchFamily="34" charset="0"/>
              </a:rPr>
              <a:t>6. If 50 mL of water are added to my plants each day and they grow, then adding 100 mL of water each day will make them grow even more.</a:t>
            </a:r>
          </a:p>
          <a:p>
            <a:endParaRPr lang="en-GB" dirty="0"/>
          </a:p>
        </p:txBody>
      </p:sp>
      <p:sp>
        <p:nvSpPr>
          <p:cNvPr id="4" name="Footer Placeholder 3">
            <a:extLst>
              <a:ext uri="{FF2B5EF4-FFF2-40B4-BE49-F238E27FC236}">
                <a16:creationId xmlns:a16="http://schemas.microsoft.com/office/drawing/2014/main" id="{E38301DA-F744-43A0-8BF9-21180F56C16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2511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DDA8-9874-40EC-BB92-3577DF19B76F}"/>
              </a:ext>
            </a:extLst>
          </p:cNvPr>
          <p:cNvSpPr>
            <a:spLocks noGrp="1"/>
          </p:cNvSpPr>
          <p:nvPr>
            <p:ph type="title"/>
          </p:nvPr>
        </p:nvSpPr>
        <p:spPr>
          <a:xfrm>
            <a:off x="481013" y="3752849"/>
            <a:ext cx="3290887" cy="2452687"/>
          </a:xfrm>
        </p:spPr>
        <p:txBody>
          <a:bodyPr anchor="ctr">
            <a:normAutofit/>
          </a:bodyPr>
          <a:lstStyle/>
          <a:p>
            <a:r>
              <a:rPr lang="en-GB" sz="4000" b="1" i="1" dirty="0">
                <a:solidFill>
                  <a:srgbClr val="0070C0"/>
                </a:solidFill>
                <a:latin typeface="Candara" panose="020E0502030303020204" pitchFamily="34" charset="0"/>
              </a:rPr>
              <a:t>LO2 Activity</a:t>
            </a:r>
          </a:p>
        </p:txBody>
      </p:sp>
      <p:pic>
        <p:nvPicPr>
          <p:cNvPr id="1026" name="Picture 2" descr="Image result for activity images">
            <a:extLst>
              <a:ext uri="{FF2B5EF4-FFF2-40B4-BE49-F238E27FC236}">
                <a16:creationId xmlns:a16="http://schemas.microsoft.com/office/drawing/2014/main" id="{6306831A-11A0-4D4D-A845-0BBB137550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881" b="2643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7A5378-3D95-43EE-B546-21F1ACC09E71}"/>
              </a:ext>
            </a:extLst>
          </p:cNvPr>
          <p:cNvSpPr>
            <a:spLocks noGrp="1"/>
          </p:cNvSpPr>
          <p:nvPr>
            <p:ph idx="1"/>
          </p:nvPr>
        </p:nvSpPr>
        <p:spPr>
          <a:xfrm>
            <a:off x="4038600" y="3906147"/>
            <a:ext cx="7485413" cy="2452687"/>
          </a:xfrm>
        </p:spPr>
        <p:txBody>
          <a:bodyPr anchor="ctr">
            <a:normAutofit lnSpcReduction="10000"/>
          </a:bodyPr>
          <a:lstStyle/>
          <a:p>
            <a:r>
              <a:rPr lang="en-GB" sz="3400" dirty="0">
                <a:latin typeface="Tw Cen MT" panose="020B0602020104020603" pitchFamily="34" charset="0"/>
              </a:rPr>
              <a:t>Individually, research </a:t>
            </a:r>
            <a:r>
              <a:rPr lang="en-US" sz="3400" dirty="0">
                <a:latin typeface="Tw Cen MT" panose="020B0602020104020603" pitchFamily="34" charset="0"/>
              </a:rPr>
              <a:t>the impacts of </a:t>
            </a:r>
            <a:r>
              <a:rPr lang="en-GB" sz="3400" dirty="0">
                <a:latin typeface="Tw Cen MT" panose="020B0602020104020603" pitchFamily="34" charset="0"/>
              </a:rPr>
              <a:t>Covid 19 </a:t>
            </a:r>
            <a:r>
              <a:rPr lang="en-US" sz="3400" dirty="0">
                <a:latin typeface="Tw Cen MT" panose="020B0602020104020603" pitchFamily="34" charset="0"/>
              </a:rPr>
              <a:t>on the health and care system’s using the NHS as a National key perspective</a:t>
            </a:r>
            <a:r>
              <a:rPr lang="en-GB" sz="3400" dirty="0">
                <a:latin typeface="Tw Cen MT" panose="020B0602020104020603" pitchFamily="34" charset="0"/>
              </a:rPr>
              <a:t>.</a:t>
            </a:r>
          </a:p>
          <a:p>
            <a:r>
              <a:rPr lang="en-GB" sz="3400" dirty="0">
                <a:latin typeface="Tw Cen MT" panose="020B0602020104020603" pitchFamily="34" charset="0"/>
              </a:rPr>
              <a:t>Feedback by explaining your findings</a:t>
            </a:r>
          </a:p>
          <a:p>
            <a:pPr marL="0" indent="0">
              <a:buNone/>
            </a:pPr>
            <a:endParaRPr lang="en-GB" sz="1800" dirty="0"/>
          </a:p>
        </p:txBody>
      </p:sp>
      <p:sp>
        <p:nvSpPr>
          <p:cNvPr id="4" name="Footer Placeholder 3">
            <a:extLst>
              <a:ext uri="{FF2B5EF4-FFF2-40B4-BE49-F238E27FC236}">
                <a16:creationId xmlns:a16="http://schemas.microsoft.com/office/drawing/2014/main" id="{032B6E86-596D-4DE3-A602-470851FC9A2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75000"/>
                    <a:lumOff val="25000"/>
                  </a:schemeClr>
                </a:solidFill>
              </a:rPr>
              <a:t>Created by Tayo Alebiosu</a:t>
            </a:r>
          </a:p>
        </p:txBody>
      </p:sp>
    </p:spTree>
    <p:extLst>
      <p:ext uri="{BB962C8B-B14F-4D97-AF65-F5344CB8AC3E}">
        <p14:creationId xmlns:p14="http://schemas.microsoft.com/office/powerpoint/2010/main" val="308193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Shape 134">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Image result for nhs covid images">
            <a:extLst>
              <a:ext uri="{FF2B5EF4-FFF2-40B4-BE49-F238E27FC236}">
                <a16:creationId xmlns:a16="http://schemas.microsoft.com/office/drawing/2014/main" id="{0B87ABED-F9C7-40EE-9AA5-2C0FEEBC50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7" r="3" b="21981"/>
          <a:stretch/>
        </p:blipFill>
        <p:spPr bwMode="auto">
          <a:xfrm>
            <a:off x="2962275" y="449815"/>
            <a:ext cx="6286500" cy="26308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CCB3E67-982D-4079-BB80-1FCE0B923043}"/>
              </a:ext>
            </a:extLst>
          </p:cNvPr>
          <p:cNvSpPr/>
          <p:nvPr/>
        </p:nvSpPr>
        <p:spPr>
          <a:xfrm>
            <a:off x="1819275" y="4845083"/>
            <a:ext cx="8572500" cy="1374741"/>
          </a:xfrm>
          <a:prstGeom prst="rect">
            <a:avLst/>
          </a:prstGeom>
        </p:spPr>
        <p:txBody>
          <a:bodyPr vert="horz" lIns="91440" tIns="45720" rIns="91440" bIns="45720" rtlCol="0" anchor="ctr">
            <a:noAutofit/>
          </a:bodyPr>
          <a:lstStyle/>
          <a:p>
            <a:pPr algn="ctr">
              <a:lnSpc>
                <a:spcPct val="90000"/>
              </a:lnSpc>
              <a:spcAft>
                <a:spcPts val="600"/>
              </a:spcAft>
            </a:pPr>
            <a:r>
              <a:rPr lang="en-US" sz="3600" b="1" i="1" dirty="0">
                <a:solidFill>
                  <a:srgbClr val="7030A0"/>
                </a:solidFill>
                <a:latin typeface="Candara" panose="020E0502030303020204" pitchFamily="34" charset="0"/>
              </a:rPr>
              <a:t>Now….Lets evaluate Impact of COVID-19 on NHS England as a </a:t>
            </a:r>
            <a:r>
              <a:rPr lang="en-US" sz="3600" b="1" i="1" dirty="0">
                <a:latin typeface="Candara" panose="020E0502030303020204" pitchFamily="34" charset="0"/>
              </a:rPr>
              <a:t>National key perspective </a:t>
            </a:r>
            <a:r>
              <a:rPr lang="en-US" sz="3600" b="1" i="1" dirty="0">
                <a:solidFill>
                  <a:srgbClr val="7030A0"/>
                </a:solidFill>
                <a:latin typeface="Candara" panose="020E0502030303020204" pitchFamily="34" charset="0"/>
              </a:rPr>
              <a:t>on the health and care system’s </a:t>
            </a:r>
          </a:p>
        </p:txBody>
      </p:sp>
      <p:sp>
        <p:nvSpPr>
          <p:cNvPr id="2" name="Footer Placeholder 1">
            <a:extLst>
              <a:ext uri="{FF2B5EF4-FFF2-40B4-BE49-F238E27FC236}">
                <a16:creationId xmlns:a16="http://schemas.microsoft.com/office/drawing/2014/main" id="{D4E01509-BF7C-45C0-9A19-23F1EBE06F9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prstClr val="black">
                    <a:tint val="75000"/>
                  </a:prstClr>
                </a:solidFill>
                <a:latin typeface="Calibri" panose="020F0502020204030204"/>
                <a:ea typeface="+mn-ea"/>
                <a:cs typeface="+mn-cs"/>
              </a:rPr>
              <a:t>Created by Tayo Alebiosu</a:t>
            </a:r>
          </a:p>
        </p:txBody>
      </p:sp>
    </p:spTree>
    <p:extLst>
      <p:ext uri="{BB962C8B-B14F-4D97-AF65-F5344CB8AC3E}">
        <p14:creationId xmlns:p14="http://schemas.microsoft.com/office/powerpoint/2010/main" val="95666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3582</Words>
  <Application>Microsoft Office PowerPoint</Application>
  <PresentationFormat>Widescreen</PresentationFormat>
  <Paragraphs>191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Candara</vt:lpstr>
      <vt:lpstr>Tw Cen MT</vt:lpstr>
      <vt:lpstr>Office Theme</vt:lpstr>
      <vt:lpstr>Proposed Recommendations for the impact of Covid 19 on UK Healthcare service delivery</vt:lpstr>
      <vt:lpstr>PowerPoint Presentation</vt:lpstr>
      <vt:lpstr>PowerPoint Presentation</vt:lpstr>
      <vt:lpstr>LO1-Activity- Video Presentation (5 mins)</vt:lpstr>
      <vt:lpstr>A research hypothesis </vt:lpstr>
      <vt:lpstr>Purpose of a hypothesis</vt:lpstr>
      <vt:lpstr>Examples of Hypothesis: </vt:lpstr>
      <vt:lpstr>LO2 Activity</vt:lpstr>
      <vt:lpstr>PowerPoint Presentation</vt:lpstr>
      <vt:lpstr>Impact of COVID-19 on NHS as a National key perspective  </vt:lpstr>
      <vt:lpstr>Impact of COVID-19 on patient care in the NHS in England</vt:lpstr>
      <vt:lpstr>Impact of COVID-19 on patient care in the NHS in England (cont.…)</vt:lpstr>
      <vt:lpstr>LO2 Activity (10 minutes)</vt:lpstr>
      <vt:lpstr>The NHS needs: </vt:lpstr>
      <vt:lpstr>The NHS needs: (Cont.…) </vt:lpstr>
      <vt:lpstr>The following ten principles must be followed as the NHS restarts more non-Covid care:</vt:lpstr>
      <vt:lpstr>PowerPoint Presentation</vt:lpstr>
      <vt:lpstr>PowerPoint Presentation</vt:lpstr>
      <vt:lpstr>PowerPoint Presentation</vt:lpstr>
      <vt:lpstr>PowerPoint Presentation</vt:lpstr>
      <vt:lpstr>PowerPoint Presentation</vt:lpstr>
      <vt:lpstr> Cont.…  </vt:lpstr>
      <vt:lpstr>PowerPoint Presentation</vt:lpstr>
      <vt:lpstr>PowerPoint Presentation</vt:lpstr>
      <vt:lpstr>PowerPoint Presentation</vt:lpstr>
      <vt:lpstr>NHS Trace and Track (Cont.….)</vt:lpstr>
      <vt:lpstr>PowerPoint Presentation</vt:lpstr>
      <vt:lpstr>PowerPoint Presentation</vt:lpstr>
      <vt:lpstr>PowerPoint Presentation</vt:lpstr>
      <vt:lpstr>Assessment guide</vt:lpstr>
      <vt:lpstr>PowerPoint Presentation</vt:lpstr>
      <vt:lpstr>ASSESSMENT SUBMISSION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Recommendations for the impact of Covid 19 on UK Healthcare service delivery</dc:title>
  <dc:creator>Tayo Alebiosu</dc:creator>
  <cp:lastModifiedBy>Tayo Alebiosu</cp:lastModifiedBy>
  <cp:revision>4</cp:revision>
  <dcterms:created xsi:type="dcterms:W3CDTF">2021-02-19T12:32:05Z</dcterms:created>
  <dcterms:modified xsi:type="dcterms:W3CDTF">2021-02-19T13:33:43Z</dcterms:modified>
</cp:coreProperties>
</file>