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5" r:id="rId3"/>
    <p:sldId id="330" r:id="rId4"/>
    <p:sldId id="331" r:id="rId5"/>
    <p:sldId id="340" r:id="rId6"/>
    <p:sldId id="349" r:id="rId7"/>
    <p:sldId id="348" r:id="rId8"/>
    <p:sldId id="339" r:id="rId9"/>
    <p:sldId id="350" r:id="rId10"/>
    <p:sldId id="341" r:id="rId11"/>
    <p:sldId id="342" r:id="rId12"/>
    <p:sldId id="343" r:id="rId13"/>
    <p:sldId id="300" r:id="rId14"/>
    <p:sldId id="344" r:id="rId15"/>
    <p:sldId id="345" r:id="rId16"/>
    <p:sldId id="346" r:id="rId17"/>
    <p:sldId id="347" r:id="rId18"/>
    <p:sldId id="334" r:id="rId19"/>
    <p:sldId id="332" r:id="rId20"/>
    <p:sldId id="335" r:id="rId21"/>
    <p:sldId id="313" r:id="rId22"/>
    <p:sldId id="296" r:id="rId23"/>
    <p:sldId id="294" r:id="rId24"/>
    <p:sldId id="269" r:id="rId25"/>
    <p:sldId id="337" r:id="rId26"/>
    <p:sldId id="33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87337-ADB8-4304-B6B4-87509D68DACD}" type="datetimeFigureOut">
              <a:rPr lang="en-GB" smtClean="0"/>
              <a:t>03/03/2021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9E25C-32A6-4AFE-8A15-D03756151073}" type="slidenum">
              <a:rPr lang="en-GB" smtClean="0"/>
              <a:t>‹#›</a:t>
            </a:fld>
            <a:endParaRPr lang="en-GB"/>
          </a:p>
        </p:txBody>
      </p:sp>
    </p:spTree>
    <p:extLst>
      <p:ext uri="{BB962C8B-B14F-4D97-AF65-F5344CB8AC3E}">
        <p14:creationId xmlns:p14="http://schemas.microsoft.com/office/powerpoint/2010/main" val="422204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7035-CC4A-480B-8B8E-B804741571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051A263-980A-4AB2-A432-536430E064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8F86850-7C91-41AF-8549-DC7860927A16}"/>
              </a:ext>
            </a:extLst>
          </p:cNvPr>
          <p:cNvSpPr>
            <a:spLocks noGrp="1"/>
          </p:cNvSpPr>
          <p:nvPr>
            <p:ph type="dt" sz="half" idx="10"/>
          </p:nvPr>
        </p:nvSpPr>
        <p:spPr/>
        <p:txBody>
          <a:bodyPr/>
          <a:lstStyle/>
          <a:p>
            <a:fld id="{71233566-050E-4720-A6C2-323A6A2FD244}" type="datetime1">
              <a:rPr lang="en-GB" smtClean="0"/>
              <a:t>03/03/2021</a:t>
            </a:fld>
            <a:endParaRPr lang="en-GB"/>
          </a:p>
        </p:txBody>
      </p:sp>
      <p:sp>
        <p:nvSpPr>
          <p:cNvPr id="5" name="Footer Placeholder 4">
            <a:extLst>
              <a:ext uri="{FF2B5EF4-FFF2-40B4-BE49-F238E27FC236}">
                <a16:creationId xmlns:a16="http://schemas.microsoft.com/office/drawing/2014/main" id="{6BEA2F42-112A-4DF6-BA4D-24CA85C76DD7}"/>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AB9242CF-A956-477B-B27B-063D3222BF21}"/>
              </a:ext>
            </a:extLst>
          </p:cNvPr>
          <p:cNvSpPr>
            <a:spLocks noGrp="1"/>
          </p:cNvSpPr>
          <p:nvPr>
            <p:ph type="sldNum" sz="quarter" idx="12"/>
          </p:nvPr>
        </p:nvSpPr>
        <p:spPr/>
        <p:txBody>
          <a:bodyPr/>
          <a:lstStyle/>
          <a:p>
            <a:fld id="{31CF1CF2-CF16-4D82-9383-1BA57BA22D21}" type="slidenum">
              <a:rPr lang="en-GB" smtClean="0"/>
              <a:t>‹#›</a:t>
            </a:fld>
            <a:endParaRPr lang="en-GB"/>
          </a:p>
        </p:txBody>
      </p:sp>
    </p:spTree>
    <p:extLst>
      <p:ext uri="{BB962C8B-B14F-4D97-AF65-F5344CB8AC3E}">
        <p14:creationId xmlns:p14="http://schemas.microsoft.com/office/powerpoint/2010/main" val="2500425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5A79-8473-4B16-8960-F932D86A1F8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84B75A-75B2-495B-AE10-82E8F1189C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0DD3BC-B95C-4F97-9DA0-BFC0BD1CB4EC}"/>
              </a:ext>
            </a:extLst>
          </p:cNvPr>
          <p:cNvSpPr>
            <a:spLocks noGrp="1"/>
          </p:cNvSpPr>
          <p:nvPr>
            <p:ph type="dt" sz="half" idx="10"/>
          </p:nvPr>
        </p:nvSpPr>
        <p:spPr/>
        <p:txBody>
          <a:bodyPr/>
          <a:lstStyle/>
          <a:p>
            <a:fld id="{81646F30-7F5A-4382-8B6C-EB971F93EC4E}" type="datetime1">
              <a:rPr lang="en-GB" smtClean="0"/>
              <a:t>03/03/2021</a:t>
            </a:fld>
            <a:endParaRPr lang="en-GB"/>
          </a:p>
        </p:txBody>
      </p:sp>
      <p:sp>
        <p:nvSpPr>
          <p:cNvPr id="5" name="Footer Placeholder 4">
            <a:extLst>
              <a:ext uri="{FF2B5EF4-FFF2-40B4-BE49-F238E27FC236}">
                <a16:creationId xmlns:a16="http://schemas.microsoft.com/office/drawing/2014/main" id="{B97B0CAA-C906-40F1-9AEC-FAFF9989AA42}"/>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89C67EAB-A32D-4B3F-B35A-A164839A73D7}"/>
              </a:ext>
            </a:extLst>
          </p:cNvPr>
          <p:cNvSpPr>
            <a:spLocks noGrp="1"/>
          </p:cNvSpPr>
          <p:nvPr>
            <p:ph type="sldNum" sz="quarter" idx="12"/>
          </p:nvPr>
        </p:nvSpPr>
        <p:spPr/>
        <p:txBody>
          <a:bodyPr/>
          <a:lstStyle/>
          <a:p>
            <a:fld id="{31CF1CF2-CF16-4D82-9383-1BA57BA22D21}" type="slidenum">
              <a:rPr lang="en-GB" smtClean="0"/>
              <a:t>‹#›</a:t>
            </a:fld>
            <a:endParaRPr lang="en-GB"/>
          </a:p>
        </p:txBody>
      </p:sp>
    </p:spTree>
    <p:extLst>
      <p:ext uri="{BB962C8B-B14F-4D97-AF65-F5344CB8AC3E}">
        <p14:creationId xmlns:p14="http://schemas.microsoft.com/office/powerpoint/2010/main" val="1420941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20A215-E282-455A-80C9-451A7D9A43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04505C-0DF1-483A-BEAD-EC48496CF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73A302-093D-4026-834B-B279116232C1}"/>
              </a:ext>
            </a:extLst>
          </p:cNvPr>
          <p:cNvSpPr>
            <a:spLocks noGrp="1"/>
          </p:cNvSpPr>
          <p:nvPr>
            <p:ph type="dt" sz="half" idx="10"/>
          </p:nvPr>
        </p:nvSpPr>
        <p:spPr/>
        <p:txBody>
          <a:bodyPr/>
          <a:lstStyle/>
          <a:p>
            <a:fld id="{41FCD730-C2D6-4B7C-A783-625947E6FCE1}" type="datetime1">
              <a:rPr lang="en-GB" smtClean="0"/>
              <a:t>03/03/2021</a:t>
            </a:fld>
            <a:endParaRPr lang="en-GB"/>
          </a:p>
        </p:txBody>
      </p:sp>
      <p:sp>
        <p:nvSpPr>
          <p:cNvPr id="5" name="Footer Placeholder 4">
            <a:extLst>
              <a:ext uri="{FF2B5EF4-FFF2-40B4-BE49-F238E27FC236}">
                <a16:creationId xmlns:a16="http://schemas.microsoft.com/office/drawing/2014/main" id="{D8520F5A-ED07-4DAE-A27B-8C436C9BCA5F}"/>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F209734B-6338-4CC5-AF58-700CE483284A}"/>
              </a:ext>
            </a:extLst>
          </p:cNvPr>
          <p:cNvSpPr>
            <a:spLocks noGrp="1"/>
          </p:cNvSpPr>
          <p:nvPr>
            <p:ph type="sldNum" sz="quarter" idx="12"/>
          </p:nvPr>
        </p:nvSpPr>
        <p:spPr/>
        <p:txBody>
          <a:bodyPr/>
          <a:lstStyle/>
          <a:p>
            <a:fld id="{31CF1CF2-CF16-4D82-9383-1BA57BA22D21}" type="slidenum">
              <a:rPr lang="en-GB" smtClean="0"/>
              <a:t>‹#›</a:t>
            </a:fld>
            <a:endParaRPr lang="en-GB"/>
          </a:p>
        </p:txBody>
      </p:sp>
    </p:spTree>
    <p:extLst>
      <p:ext uri="{BB962C8B-B14F-4D97-AF65-F5344CB8AC3E}">
        <p14:creationId xmlns:p14="http://schemas.microsoft.com/office/powerpoint/2010/main" val="3860055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3B22-197B-4307-A6BB-74555F2B42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471126-846D-43C1-B9E3-6EB1DF11A6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401E90-C171-4E03-AA6E-C27D004D049F}"/>
              </a:ext>
            </a:extLst>
          </p:cNvPr>
          <p:cNvSpPr>
            <a:spLocks noGrp="1"/>
          </p:cNvSpPr>
          <p:nvPr>
            <p:ph type="dt" sz="half" idx="10"/>
          </p:nvPr>
        </p:nvSpPr>
        <p:spPr/>
        <p:txBody>
          <a:bodyPr/>
          <a:lstStyle/>
          <a:p>
            <a:fld id="{F133D2F9-33E2-4300-817C-A126744B2BA3}" type="datetime1">
              <a:rPr lang="en-GB" smtClean="0"/>
              <a:t>03/03/2021</a:t>
            </a:fld>
            <a:endParaRPr lang="en-GB"/>
          </a:p>
        </p:txBody>
      </p:sp>
      <p:sp>
        <p:nvSpPr>
          <p:cNvPr id="5" name="Footer Placeholder 4">
            <a:extLst>
              <a:ext uri="{FF2B5EF4-FFF2-40B4-BE49-F238E27FC236}">
                <a16:creationId xmlns:a16="http://schemas.microsoft.com/office/drawing/2014/main" id="{2D07B07A-5D6C-4CD0-A171-108AC723B117}"/>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2387041C-ECB5-4CD1-8F1D-1EC27C83AF0B}"/>
              </a:ext>
            </a:extLst>
          </p:cNvPr>
          <p:cNvSpPr>
            <a:spLocks noGrp="1"/>
          </p:cNvSpPr>
          <p:nvPr>
            <p:ph type="sldNum" sz="quarter" idx="12"/>
          </p:nvPr>
        </p:nvSpPr>
        <p:spPr/>
        <p:txBody>
          <a:bodyPr/>
          <a:lstStyle/>
          <a:p>
            <a:fld id="{31CF1CF2-CF16-4D82-9383-1BA57BA22D21}" type="slidenum">
              <a:rPr lang="en-GB" smtClean="0"/>
              <a:t>‹#›</a:t>
            </a:fld>
            <a:endParaRPr lang="en-GB"/>
          </a:p>
        </p:txBody>
      </p:sp>
    </p:spTree>
    <p:extLst>
      <p:ext uri="{BB962C8B-B14F-4D97-AF65-F5344CB8AC3E}">
        <p14:creationId xmlns:p14="http://schemas.microsoft.com/office/powerpoint/2010/main" val="274402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6FD32-9839-434C-BFF7-41499CD60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C966F4F-0986-4252-920F-6FAA52CA4F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A81D36-FD50-47C6-89DD-1BC88A72C034}"/>
              </a:ext>
            </a:extLst>
          </p:cNvPr>
          <p:cNvSpPr>
            <a:spLocks noGrp="1"/>
          </p:cNvSpPr>
          <p:nvPr>
            <p:ph type="dt" sz="half" idx="10"/>
          </p:nvPr>
        </p:nvSpPr>
        <p:spPr/>
        <p:txBody>
          <a:bodyPr/>
          <a:lstStyle/>
          <a:p>
            <a:fld id="{580491FB-C09D-4E68-B18F-0BF0E1A19B53}" type="datetime1">
              <a:rPr lang="en-GB" smtClean="0"/>
              <a:t>03/03/2021</a:t>
            </a:fld>
            <a:endParaRPr lang="en-GB"/>
          </a:p>
        </p:txBody>
      </p:sp>
      <p:sp>
        <p:nvSpPr>
          <p:cNvPr id="5" name="Footer Placeholder 4">
            <a:extLst>
              <a:ext uri="{FF2B5EF4-FFF2-40B4-BE49-F238E27FC236}">
                <a16:creationId xmlns:a16="http://schemas.microsoft.com/office/drawing/2014/main" id="{23081BA7-B6FD-422B-B02C-0C98D035DC11}"/>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E67A7C30-21DB-42B4-BA76-7346653D35A9}"/>
              </a:ext>
            </a:extLst>
          </p:cNvPr>
          <p:cNvSpPr>
            <a:spLocks noGrp="1"/>
          </p:cNvSpPr>
          <p:nvPr>
            <p:ph type="sldNum" sz="quarter" idx="12"/>
          </p:nvPr>
        </p:nvSpPr>
        <p:spPr/>
        <p:txBody>
          <a:bodyPr/>
          <a:lstStyle/>
          <a:p>
            <a:fld id="{31CF1CF2-CF16-4D82-9383-1BA57BA22D21}" type="slidenum">
              <a:rPr lang="en-GB" smtClean="0"/>
              <a:t>‹#›</a:t>
            </a:fld>
            <a:endParaRPr lang="en-GB"/>
          </a:p>
        </p:txBody>
      </p:sp>
    </p:spTree>
    <p:extLst>
      <p:ext uri="{BB962C8B-B14F-4D97-AF65-F5344CB8AC3E}">
        <p14:creationId xmlns:p14="http://schemas.microsoft.com/office/powerpoint/2010/main" val="234641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CFBD-6758-476D-8FAE-E230632788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642D81D-B8D5-4DA4-BB1C-F3C58BE2D3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1B38E9F-A764-493B-B231-49045DE672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D2ABF7C-1A57-4223-9981-F9D3AA43D11E}"/>
              </a:ext>
            </a:extLst>
          </p:cNvPr>
          <p:cNvSpPr>
            <a:spLocks noGrp="1"/>
          </p:cNvSpPr>
          <p:nvPr>
            <p:ph type="dt" sz="half" idx="10"/>
          </p:nvPr>
        </p:nvSpPr>
        <p:spPr/>
        <p:txBody>
          <a:bodyPr/>
          <a:lstStyle/>
          <a:p>
            <a:fld id="{0C7BEEEF-7A13-4DB8-B60D-2B085A8C1252}" type="datetime1">
              <a:rPr lang="en-GB" smtClean="0"/>
              <a:t>03/03/2021</a:t>
            </a:fld>
            <a:endParaRPr lang="en-GB"/>
          </a:p>
        </p:txBody>
      </p:sp>
      <p:sp>
        <p:nvSpPr>
          <p:cNvPr id="6" name="Footer Placeholder 5">
            <a:extLst>
              <a:ext uri="{FF2B5EF4-FFF2-40B4-BE49-F238E27FC236}">
                <a16:creationId xmlns:a16="http://schemas.microsoft.com/office/drawing/2014/main" id="{72598A98-CF59-4C72-B22B-DC27FCF1F8DC}"/>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36D45E50-3C7E-472E-ADEB-85283D7B916E}"/>
              </a:ext>
            </a:extLst>
          </p:cNvPr>
          <p:cNvSpPr>
            <a:spLocks noGrp="1"/>
          </p:cNvSpPr>
          <p:nvPr>
            <p:ph type="sldNum" sz="quarter" idx="12"/>
          </p:nvPr>
        </p:nvSpPr>
        <p:spPr/>
        <p:txBody>
          <a:bodyPr/>
          <a:lstStyle/>
          <a:p>
            <a:fld id="{31CF1CF2-CF16-4D82-9383-1BA57BA22D21}" type="slidenum">
              <a:rPr lang="en-GB" smtClean="0"/>
              <a:t>‹#›</a:t>
            </a:fld>
            <a:endParaRPr lang="en-GB"/>
          </a:p>
        </p:txBody>
      </p:sp>
    </p:spTree>
    <p:extLst>
      <p:ext uri="{BB962C8B-B14F-4D97-AF65-F5344CB8AC3E}">
        <p14:creationId xmlns:p14="http://schemas.microsoft.com/office/powerpoint/2010/main" val="156025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6AA3-F3CF-4054-A526-A661F73AC69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819A541-6BCF-4A16-85CC-4F13B47D7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78CF33-EA9D-4DA6-9B87-7706156D41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116A8B4-83D4-4571-96C9-23E45941C2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B1DED1-B0FC-4F6A-A6B1-F031948175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17AC0D-D4C4-45F6-93D4-6DBEC6252139}"/>
              </a:ext>
            </a:extLst>
          </p:cNvPr>
          <p:cNvSpPr>
            <a:spLocks noGrp="1"/>
          </p:cNvSpPr>
          <p:nvPr>
            <p:ph type="dt" sz="half" idx="10"/>
          </p:nvPr>
        </p:nvSpPr>
        <p:spPr/>
        <p:txBody>
          <a:bodyPr/>
          <a:lstStyle/>
          <a:p>
            <a:fld id="{A8DC4403-7C3C-40FD-B5A5-E1C0507D437B}" type="datetime1">
              <a:rPr lang="en-GB" smtClean="0"/>
              <a:t>03/03/2021</a:t>
            </a:fld>
            <a:endParaRPr lang="en-GB"/>
          </a:p>
        </p:txBody>
      </p:sp>
      <p:sp>
        <p:nvSpPr>
          <p:cNvPr id="8" name="Footer Placeholder 7">
            <a:extLst>
              <a:ext uri="{FF2B5EF4-FFF2-40B4-BE49-F238E27FC236}">
                <a16:creationId xmlns:a16="http://schemas.microsoft.com/office/drawing/2014/main" id="{25F6F117-6FF1-4BDA-A7B5-30E937D97956}"/>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12FF2B3D-22AC-4790-B969-ED4AA93CA9FD}"/>
              </a:ext>
            </a:extLst>
          </p:cNvPr>
          <p:cNvSpPr>
            <a:spLocks noGrp="1"/>
          </p:cNvSpPr>
          <p:nvPr>
            <p:ph type="sldNum" sz="quarter" idx="12"/>
          </p:nvPr>
        </p:nvSpPr>
        <p:spPr/>
        <p:txBody>
          <a:bodyPr/>
          <a:lstStyle/>
          <a:p>
            <a:fld id="{31CF1CF2-CF16-4D82-9383-1BA57BA22D21}" type="slidenum">
              <a:rPr lang="en-GB" smtClean="0"/>
              <a:t>‹#›</a:t>
            </a:fld>
            <a:endParaRPr lang="en-GB"/>
          </a:p>
        </p:txBody>
      </p:sp>
    </p:spTree>
    <p:extLst>
      <p:ext uri="{BB962C8B-B14F-4D97-AF65-F5344CB8AC3E}">
        <p14:creationId xmlns:p14="http://schemas.microsoft.com/office/powerpoint/2010/main" val="18827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6FB33-C961-4F2E-8548-4941C525852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1CEE655-68D3-4ABC-9180-543384A4E29B}"/>
              </a:ext>
            </a:extLst>
          </p:cNvPr>
          <p:cNvSpPr>
            <a:spLocks noGrp="1"/>
          </p:cNvSpPr>
          <p:nvPr>
            <p:ph type="dt" sz="half" idx="10"/>
          </p:nvPr>
        </p:nvSpPr>
        <p:spPr/>
        <p:txBody>
          <a:bodyPr/>
          <a:lstStyle/>
          <a:p>
            <a:fld id="{23D90254-EC0B-4A1A-84BC-A27DED847F63}" type="datetime1">
              <a:rPr lang="en-GB" smtClean="0"/>
              <a:t>03/03/2021</a:t>
            </a:fld>
            <a:endParaRPr lang="en-GB"/>
          </a:p>
        </p:txBody>
      </p:sp>
      <p:sp>
        <p:nvSpPr>
          <p:cNvPr id="4" name="Footer Placeholder 3">
            <a:extLst>
              <a:ext uri="{FF2B5EF4-FFF2-40B4-BE49-F238E27FC236}">
                <a16:creationId xmlns:a16="http://schemas.microsoft.com/office/drawing/2014/main" id="{75607435-6B23-4BF1-9310-496AA937F1F1}"/>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3AFAE166-4FD0-47F2-B05C-E6D69A09A0E6}"/>
              </a:ext>
            </a:extLst>
          </p:cNvPr>
          <p:cNvSpPr>
            <a:spLocks noGrp="1"/>
          </p:cNvSpPr>
          <p:nvPr>
            <p:ph type="sldNum" sz="quarter" idx="12"/>
          </p:nvPr>
        </p:nvSpPr>
        <p:spPr/>
        <p:txBody>
          <a:bodyPr/>
          <a:lstStyle/>
          <a:p>
            <a:fld id="{31CF1CF2-CF16-4D82-9383-1BA57BA22D21}" type="slidenum">
              <a:rPr lang="en-GB" smtClean="0"/>
              <a:t>‹#›</a:t>
            </a:fld>
            <a:endParaRPr lang="en-GB"/>
          </a:p>
        </p:txBody>
      </p:sp>
    </p:spTree>
    <p:extLst>
      <p:ext uri="{BB962C8B-B14F-4D97-AF65-F5344CB8AC3E}">
        <p14:creationId xmlns:p14="http://schemas.microsoft.com/office/powerpoint/2010/main" val="1409168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6686D-4FB7-41B7-8101-965119920C0E}"/>
              </a:ext>
            </a:extLst>
          </p:cNvPr>
          <p:cNvSpPr>
            <a:spLocks noGrp="1"/>
          </p:cNvSpPr>
          <p:nvPr>
            <p:ph type="dt" sz="half" idx="10"/>
          </p:nvPr>
        </p:nvSpPr>
        <p:spPr/>
        <p:txBody>
          <a:bodyPr/>
          <a:lstStyle/>
          <a:p>
            <a:fld id="{E6CD36BB-DD0D-45BF-BE35-471094345C0B}" type="datetime1">
              <a:rPr lang="en-GB" smtClean="0"/>
              <a:t>03/03/2021</a:t>
            </a:fld>
            <a:endParaRPr lang="en-GB"/>
          </a:p>
        </p:txBody>
      </p:sp>
      <p:sp>
        <p:nvSpPr>
          <p:cNvPr id="3" name="Footer Placeholder 2">
            <a:extLst>
              <a:ext uri="{FF2B5EF4-FFF2-40B4-BE49-F238E27FC236}">
                <a16:creationId xmlns:a16="http://schemas.microsoft.com/office/drawing/2014/main" id="{D2E14C9D-14AA-4583-89DB-B0457510C6F8}"/>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EF1A9396-EC38-414E-AEEA-FB7B94CA7604}"/>
              </a:ext>
            </a:extLst>
          </p:cNvPr>
          <p:cNvSpPr>
            <a:spLocks noGrp="1"/>
          </p:cNvSpPr>
          <p:nvPr>
            <p:ph type="sldNum" sz="quarter" idx="12"/>
          </p:nvPr>
        </p:nvSpPr>
        <p:spPr/>
        <p:txBody>
          <a:bodyPr/>
          <a:lstStyle/>
          <a:p>
            <a:fld id="{31CF1CF2-CF16-4D82-9383-1BA57BA22D21}" type="slidenum">
              <a:rPr lang="en-GB" smtClean="0"/>
              <a:t>‹#›</a:t>
            </a:fld>
            <a:endParaRPr lang="en-GB"/>
          </a:p>
        </p:txBody>
      </p:sp>
    </p:spTree>
    <p:extLst>
      <p:ext uri="{BB962C8B-B14F-4D97-AF65-F5344CB8AC3E}">
        <p14:creationId xmlns:p14="http://schemas.microsoft.com/office/powerpoint/2010/main" val="417393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18A4-28D9-42C8-8847-D06209955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5FC9598-6495-4F99-8D00-BB388F911D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FD24F83-D3BF-492B-8AE7-08B234460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52D30-B8A8-43A3-A628-3E43FCE99FBB}"/>
              </a:ext>
            </a:extLst>
          </p:cNvPr>
          <p:cNvSpPr>
            <a:spLocks noGrp="1"/>
          </p:cNvSpPr>
          <p:nvPr>
            <p:ph type="dt" sz="half" idx="10"/>
          </p:nvPr>
        </p:nvSpPr>
        <p:spPr/>
        <p:txBody>
          <a:bodyPr/>
          <a:lstStyle/>
          <a:p>
            <a:fld id="{BCD5F050-9B56-4594-B9DE-7F1E6295DD25}" type="datetime1">
              <a:rPr lang="en-GB" smtClean="0"/>
              <a:t>03/03/2021</a:t>
            </a:fld>
            <a:endParaRPr lang="en-GB"/>
          </a:p>
        </p:txBody>
      </p:sp>
      <p:sp>
        <p:nvSpPr>
          <p:cNvPr id="6" name="Footer Placeholder 5">
            <a:extLst>
              <a:ext uri="{FF2B5EF4-FFF2-40B4-BE49-F238E27FC236}">
                <a16:creationId xmlns:a16="http://schemas.microsoft.com/office/drawing/2014/main" id="{3AFDD9A1-868E-43CE-89D0-80F013248C2C}"/>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AD25EEFC-5121-4D45-8036-4CE0835A3D29}"/>
              </a:ext>
            </a:extLst>
          </p:cNvPr>
          <p:cNvSpPr>
            <a:spLocks noGrp="1"/>
          </p:cNvSpPr>
          <p:nvPr>
            <p:ph type="sldNum" sz="quarter" idx="12"/>
          </p:nvPr>
        </p:nvSpPr>
        <p:spPr/>
        <p:txBody>
          <a:bodyPr/>
          <a:lstStyle/>
          <a:p>
            <a:fld id="{31CF1CF2-CF16-4D82-9383-1BA57BA22D21}" type="slidenum">
              <a:rPr lang="en-GB" smtClean="0"/>
              <a:t>‹#›</a:t>
            </a:fld>
            <a:endParaRPr lang="en-GB"/>
          </a:p>
        </p:txBody>
      </p:sp>
    </p:spTree>
    <p:extLst>
      <p:ext uri="{BB962C8B-B14F-4D97-AF65-F5344CB8AC3E}">
        <p14:creationId xmlns:p14="http://schemas.microsoft.com/office/powerpoint/2010/main" val="7889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7EC5-C3C9-4702-B2C3-652BCC55A5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880080B-D6B3-4AB4-9C94-C69E7EC9D2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0C6CF69-80B5-497E-A6F5-C0386A744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A851E-7F1B-4208-B650-AB9979467199}"/>
              </a:ext>
            </a:extLst>
          </p:cNvPr>
          <p:cNvSpPr>
            <a:spLocks noGrp="1"/>
          </p:cNvSpPr>
          <p:nvPr>
            <p:ph type="dt" sz="half" idx="10"/>
          </p:nvPr>
        </p:nvSpPr>
        <p:spPr/>
        <p:txBody>
          <a:bodyPr/>
          <a:lstStyle/>
          <a:p>
            <a:fld id="{30C00835-266C-4C30-8CCB-145CA9080574}" type="datetime1">
              <a:rPr lang="en-GB" smtClean="0"/>
              <a:t>03/03/2021</a:t>
            </a:fld>
            <a:endParaRPr lang="en-GB"/>
          </a:p>
        </p:txBody>
      </p:sp>
      <p:sp>
        <p:nvSpPr>
          <p:cNvPr id="6" name="Footer Placeholder 5">
            <a:extLst>
              <a:ext uri="{FF2B5EF4-FFF2-40B4-BE49-F238E27FC236}">
                <a16:creationId xmlns:a16="http://schemas.microsoft.com/office/drawing/2014/main" id="{16A51464-3EAC-4CE1-8DEE-5F7F4E62C2E9}"/>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B39BFB9F-CD50-4B98-9834-7584C7AA1C49}"/>
              </a:ext>
            </a:extLst>
          </p:cNvPr>
          <p:cNvSpPr>
            <a:spLocks noGrp="1"/>
          </p:cNvSpPr>
          <p:nvPr>
            <p:ph type="sldNum" sz="quarter" idx="12"/>
          </p:nvPr>
        </p:nvSpPr>
        <p:spPr/>
        <p:txBody>
          <a:bodyPr/>
          <a:lstStyle/>
          <a:p>
            <a:fld id="{31CF1CF2-CF16-4D82-9383-1BA57BA22D21}" type="slidenum">
              <a:rPr lang="en-GB" smtClean="0"/>
              <a:t>‹#›</a:t>
            </a:fld>
            <a:endParaRPr lang="en-GB"/>
          </a:p>
        </p:txBody>
      </p:sp>
    </p:spTree>
    <p:extLst>
      <p:ext uri="{BB962C8B-B14F-4D97-AF65-F5344CB8AC3E}">
        <p14:creationId xmlns:p14="http://schemas.microsoft.com/office/powerpoint/2010/main" val="509721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852943-A2F4-4291-92FB-F1BEB6A855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FA63F-D060-437B-A7CB-B467A07F5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5E496E-150F-4BA8-9096-C00DCAD8A9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A6885-4F1D-4FE2-80F3-6506BF4E866E}" type="datetime1">
              <a:rPr lang="en-GB" smtClean="0"/>
              <a:t>03/03/2021</a:t>
            </a:fld>
            <a:endParaRPr lang="en-GB"/>
          </a:p>
        </p:txBody>
      </p:sp>
      <p:sp>
        <p:nvSpPr>
          <p:cNvPr id="5" name="Footer Placeholder 4">
            <a:extLst>
              <a:ext uri="{FF2B5EF4-FFF2-40B4-BE49-F238E27FC236}">
                <a16:creationId xmlns:a16="http://schemas.microsoft.com/office/drawing/2014/main" id="{0FBC68BA-9D96-41FB-8053-A5D32734A3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66CA3470-1E8A-4D90-8B37-4E54E0B7F6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F1CF2-CF16-4D82-9383-1BA57BA22D21}" type="slidenum">
              <a:rPr lang="en-GB" smtClean="0"/>
              <a:t>‹#›</a:t>
            </a:fld>
            <a:endParaRPr lang="en-GB"/>
          </a:p>
        </p:txBody>
      </p:sp>
    </p:spTree>
    <p:extLst>
      <p:ext uri="{BB962C8B-B14F-4D97-AF65-F5344CB8AC3E}">
        <p14:creationId xmlns:p14="http://schemas.microsoft.com/office/powerpoint/2010/main" val="3375833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ov.uk/government/publications/staying-alert-and-safe-social-distancing/staying-alert-and-safe-social-distancing-after-4-july" TargetMode="External"/><Relationship Id="rId2" Type="http://schemas.openxmlformats.org/officeDocument/2006/relationships/hyperlink" Target="https://www.gov.uk/government/collections/coronavirus-covid-19-list-of-guidance" TargetMode="External"/><Relationship Id="rId1" Type="http://schemas.openxmlformats.org/officeDocument/2006/relationships/slideLayout" Target="../slideLayouts/slideLayout2.xml"/><Relationship Id="rId4" Type="http://schemas.openxmlformats.org/officeDocument/2006/relationships/hyperlink" Target="https://www.gov.uk/guidance/working-safely-during-coronavirus-covid-19"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hse.gov.uk/simple-health-safety/risk/risk-assessment-template-and-examples.htm" TargetMode="External"/><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9B80-C46A-4453-BF4D-D1B9CA4DE493}"/>
              </a:ext>
            </a:extLst>
          </p:cNvPr>
          <p:cNvSpPr>
            <a:spLocks noGrp="1"/>
          </p:cNvSpPr>
          <p:nvPr>
            <p:ph type="ctrTitle"/>
          </p:nvPr>
        </p:nvSpPr>
        <p:spPr>
          <a:xfrm>
            <a:off x="7188052" y="795130"/>
            <a:ext cx="4871425" cy="5155096"/>
          </a:xfrm>
        </p:spPr>
        <p:txBody>
          <a:bodyPr anchor="b">
            <a:normAutofit/>
          </a:bodyPr>
          <a:lstStyle/>
          <a:p>
            <a:pPr algn="l"/>
            <a:r>
              <a:rPr lang="en-US" sz="3200" b="1" dirty="0">
                <a:effectLst>
                  <a:outerShdw blurRad="38100" dist="38100" dir="2700000" algn="tl">
                    <a:srgbClr val="000000">
                      <a:alpha val="43137"/>
                    </a:srgbClr>
                  </a:outerShdw>
                </a:effectLst>
                <a:latin typeface="Candara" panose="020E0502030303020204" pitchFamily="34" charset="0"/>
              </a:rPr>
              <a:t>Proposed </a:t>
            </a:r>
            <a:r>
              <a:rPr lang="en-US" sz="3200" b="1" i="1" dirty="0">
                <a:solidFill>
                  <a:srgbClr val="00B050"/>
                </a:solidFill>
                <a:effectLst>
                  <a:outerShdw blurRad="38100" dist="38100" dir="2700000" algn="tl">
                    <a:srgbClr val="000000">
                      <a:alpha val="43137"/>
                    </a:srgbClr>
                  </a:outerShdw>
                </a:effectLst>
                <a:latin typeface="Candara" panose="020E0502030303020204" pitchFamily="34" charset="0"/>
              </a:rPr>
              <a:t>Recommendations</a:t>
            </a:r>
            <a:r>
              <a:rPr lang="en-US" sz="3200" b="1" dirty="0">
                <a:effectLst>
                  <a:outerShdw blurRad="38100" dist="38100" dir="2700000" algn="tl">
                    <a:srgbClr val="000000">
                      <a:alpha val="43137"/>
                    </a:srgbClr>
                  </a:outerShdw>
                </a:effectLst>
                <a:latin typeface="Candara" panose="020E0502030303020204" pitchFamily="34" charset="0"/>
              </a:rPr>
              <a:t> for the impact of Covid 19 on UK Healthcare service delivery:</a:t>
            </a:r>
            <a:br>
              <a:rPr lang="en-US" sz="3200" b="1" dirty="0">
                <a:effectLst>
                  <a:outerShdw blurRad="38100" dist="38100" dir="2700000" algn="tl">
                    <a:srgbClr val="000000">
                      <a:alpha val="43137"/>
                    </a:srgbClr>
                  </a:outerShdw>
                </a:effectLst>
                <a:latin typeface="Candara" panose="020E0502030303020204" pitchFamily="34" charset="0"/>
              </a:rPr>
            </a:br>
            <a:br>
              <a:rPr lang="en-US" sz="3200" b="1" dirty="0">
                <a:effectLst>
                  <a:outerShdw blurRad="38100" dist="38100" dir="2700000" algn="tl">
                    <a:srgbClr val="000000">
                      <a:alpha val="43137"/>
                    </a:srgbClr>
                  </a:outerShdw>
                </a:effectLst>
                <a:latin typeface="Candara" panose="020E0502030303020204" pitchFamily="34" charset="0"/>
              </a:rPr>
            </a:br>
            <a:br>
              <a:rPr lang="en-US" sz="3200" b="1" i="1" dirty="0">
                <a:latin typeface="Tw Cen MT" panose="020B0602020104020603" pitchFamily="34" charset="0"/>
              </a:rPr>
            </a:br>
            <a:r>
              <a:rPr lang="en-US" sz="3200" b="1" i="1" dirty="0">
                <a:latin typeface="Tw Cen MT" panose="020B0602020104020603" pitchFamily="34" charset="0"/>
              </a:rPr>
              <a:t>Local contextual Perspectives of Health care delivery</a:t>
            </a:r>
            <a:br>
              <a:rPr lang="en-US" sz="4400" b="1" i="1" dirty="0">
                <a:latin typeface="Tw Cen MT" panose="020B0602020104020603" pitchFamily="34" charset="0"/>
              </a:rPr>
            </a:br>
            <a:endParaRPr lang="en-US" sz="4400" b="1" i="1" dirty="0">
              <a:latin typeface="Tw Cen MT" panose="020B0602020104020603" pitchFamily="34" charset="0"/>
            </a:endParaRPr>
          </a:p>
        </p:txBody>
      </p:sp>
      <p:sp>
        <p:nvSpPr>
          <p:cNvPr id="3" name="Subtitle 2">
            <a:extLst>
              <a:ext uri="{FF2B5EF4-FFF2-40B4-BE49-F238E27FC236}">
                <a16:creationId xmlns:a16="http://schemas.microsoft.com/office/drawing/2014/main" id="{0590CC98-FAAF-48FA-92FF-460288787F7C}"/>
              </a:ext>
            </a:extLst>
          </p:cNvPr>
          <p:cNvSpPr>
            <a:spLocks noGrp="1"/>
          </p:cNvSpPr>
          <p:nvPr>
            <p:ph type="subTitle" idx="1"/>
          </p:nvPr>
        </p:nvSpPr>
        <p:spPr>
          <a:xfrm>
            <a:off x="7028497" y="5284339"/>
            <a:ext cx="4523424" cy="1147863"/>
          </a:xfrm>
        </p:spPr>
        <p:txBody>
          <a:bodyPr anchor="t">
            <a:normAutofit/>
          </a:bodyPr>
          <a:lstStyle/>
          <a:p>
            <a:pPr algn="l"/>
            <a:r>
              <a:rPr lang="en-GB" sz="2800" b="1" dirty="0">
                <a:solidFill>
                  <a:srgbClr val="00B050"/>
                </a:solidFill>
                <a:latin typeface="Candara" panose="020E0502030303020204" pitchFamily="34" charset="0"/>
              </a:rPr>
              <a:t>IMPACT ON COMMUNITY</a:t>
            </a:r>
          </a:p>
          <a:p>
            <a:pPr algn="l"/>
            <a:r>
              <a:rPr lang="en-US" sz="2800" b="1" i="1" dirty="0">
                <a:latin typeface="Tw Cen MT" panose="020B0602020104020603" pitchFamily="34" charset="0"/>
              </a:rPr>
              <a:t>Week 6</a:t>
            </a:r>
            <a:endParaRPr lang="en-GB" sz="2800" b="1" dirty="0">
              <a:solidFill>
                <a:srgbClr val="00B050"/>
              </a:solidFill>
              <a:latin typeface="Candara" panose="020E0502030303020204" pitchFamily="34" charset="0"/>
            </a:endParaRP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F7D74AC3-8081-4C22-9267-6DEB69498EE8}"/>
              </a:ext>
            </a:extLst>
          </p:cNvPr>
          <p:cNvPicPr>
            <a:picLocks noChangeAspect="1"/>
          </p:cNvPicPr>
          <p:nvPr/>
        </p:nvPicPr>
        <p:blipFill rotWithShape="1">
          <a:blip r:embed="rId2"/>
          <a:srcRect t="2426"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4" name="Footer Placeholder 3">
            <a:extLst>
              <a:ext uri="{FF2B5EF4-FFF2-40B4-BE49-F238E27FC236}">
                <a16:creationId xmlns:a16="http://schemas.microsoft.com/office/drawing/2014/main" id="{514A478B-05BF-42A5-8719-AE449E1DD5E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4024130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descr="Patient Cartoon clipart - Medicine, Product, Line, transparent clip art">
            <a:extLst>
              <a:ext uri="{FF2B5EF4-FFF2-40B4-BE49-F238E27FC236}">
                <a16:creationId xmlns:a16="http://schemas.microsoft.com/office/drawing/2014/main" id="{E0963FB6-487F-4B41-9984-76546D7EF4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891" r="1" b="33282"/>
          <a:stretch/>
        </p:blipFill>
        <p:spPr bwMode="auto">
          <a:xfrm>
            <a:off x="4903304" y="10"/>
            <a:ext cx="7288697"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F454FC-AC86-48A2-BB47-A71E8D02AB6C}"/>
              </a:ext>
            </a:extLst>
          </p:cNvPr>
          <p:cNvSpPr>
            <a:spLocks noGrp="1"/>
          </p:cNvSpPr>
          <p:nvPr>
            <p:ph type="title"/>
          </p:nvPr>
        </p:nvSpPr>
        <p:spPr>
          <a:xfrm>
            <a:off x="643466" y="321734"/>
            <a:ext cx="8010203" cy="1135737"/>
          </a:xfrm>
        </p:spPr>
        <p:txBody>
          <a:bodyPr>
            <a:normAutofit/>
          </a:bodyPr>
          <a:lstStyle/>
          <a:p>
            <a:pPr algn="ctr"/>
            <a:r>
              <a:rPr lang="en-GB" sz="3600" b="1" i="1" dirty="0">
                <a:highlight>
                  <a:srgbClr val="00FFFF"/>
                </a:highlight>
                <a:latin typeface="Candara" panose="020E0502030303020204" pitchFamily="34" charset="0"/>
              </a:rPr>
              <a:t>Reimbursement mechanism for general practice (GP)</a:t>
            </a:r>
          </a:p>
        </p:txBody>
      </p:sp>
      <p:sp>
        <p:nvSpPr>
          <p:cNvPr id="3" name="Content Placeholder 2">
            <a:extLst>
              <a:ext uri="{FF2B5EF4-FFF2-40B4-BE49-F238E27FC236}">
                <a16:creationId xmlns:a16="http://schemas.microsoft.com/office/drawing/2014/main" id="{7C788092-83C1-42D5-BB60-5895AD3675B4}"/>
              </a:ext>
            </a:extLst>
          </p:cNvPr>
          <p:cNvSpPr>
            <a:spLocks noGrp="1"/>
          </p:cNvSpPr>
          <p:nvPr>
            <p:ph idx="1"/>
          </p:nvPr>
        </p:nvSpPr>
        <p:spPr>
          <a:xfrm>
            <a:off x="1" y="1782981"/>
            <a:ext cx="8010202" cy="4393982"/>
          </a:xfrm>
        </p:spPr>
        <p:txBody>
          <a:bodyPr>
            <a:normAutofit/>
          </a:bodyPr>
          <a:lstStyle/>
          <a:p>
            <a:r>
              <a:rPr lang="en-GB" sz="2600" dirty="0">
                <a:latin typeface="Tw Cen MT" panose="020B0602020104020603" pitchFamily="34" charset="0"/>
              </a:rPr>
              <a:t>Additional costs for general practices and community health services providers – which cannot be met from their existing resources – may be eligible for reimbursement. </a:t>
            </a:r>
          </a:p>
          <a:p>
            <a:r>
              <a:rPr lang="en-GB" sz="2600" dirty="0">
                <a:latin typeface="Tw Cen MT" panose="020B0602020104020603" pitchFamily="34" charset="0"/>
              </a:rPr>
              <a:t>A reimbursement mechanism for general practice will be established to help practices meet the additional costs of COVID-19 related activity which cannot be met from existing practice resources.</a:t>
            </a:r>
          </a:p>
          <a:p>
            <a:r>
              <a:rPr lang="en-GB" sz="2600" dirty="0">
                <a:latin typeface="Tw Cen MT" panose="020B0602020104020603" pitchFamily="34" charset="0"/>
              </a:rPr>
              <a:t> Reimbursement will be managed through CCGs, on the basis of national guidance</a:t>
            </a:r>
          </a:p>
        </p:txBody>
      </p:sp>
      <p:grpSp>
        <p:nvGrpSpPr>
          <p:cNvPr id="73" name="Group 72">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C213C1ED-8B78-4AEE-9D1E-45815F12681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81141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065FA-C1DD-40E4-9755-9E9AF9A387DB}"/>
              </a:ext>
            </a:extLst>
          </p:cNvPr>
          <p:cNvSpPr>
            <a:spLocks noGrp="1"/>
          </p:cNvSpPr>
          <p:nvPr>
            <p:ph type="title"/>
          </p:nvPr>
        </p:nvSpPr>
        <p:spPr>
          <a:xfrm>
            <a:off x="0" y="315940"/>
            <a:ext cx="8368012" cy="1135737"/>
          </a:xfrm>
        </p:spPr>
        <p:txBody>
          <a:bodyPr>
            <a:normAutofit fontScale="90000"/>
          </a:bodyPr>
          <a:lstStyle/>
          <a:p>
            <a:pPr algn="ctr"/>
            <a:r>
              <a:rPr lang="en-GB" b="1" i="1" dirty="0">
                <a:highlight>
                  <a:srgbClr val="00FFFF"/>
                </a:highlight>
              </a:rPr>
              <a:t>Isolation of residents during periods of sustained transmission</a:t>
            </a:r>
            <a:br>
              <a:rPr lang="en-GB" sz="2500" b="1" dirty="0"/>
            </a:br>
            <a:endParaRPr lang="en-GB" sz="2500" dirty="0"/>
          </a:p>
        </p:txBody>
      </p:sp>
      <p:sp>
        <p:nvSpPr>
          <p:cNvPr id="3" name="Content Placeholder 2">
            <a:extLst>
              <a:ext uri="{FF2B5EF4-FFF2-40B4-BE49-F238E27FC236}">
                <a16:creationId xmlns:a16="http://schemas.microsoft.com/office/drawing/2014/main" id="{35088F8F-B1C4-4EF3-8CE9-202C529647DA}"/>
              </a:ext>
            </a:extLst>
          </p:cNvPr>
          <p:cNvSpPr>
            <a:spLocks noGrp="1"/>
          </p:cNvSpPr>
          <p:nvPr>
            <p:ph idx="1"/>
          </p:nvPr>
        </p:nvSpPr>
        <p:spPr>
          <a:xfrm>
            <a:off x="0" y="1782981"/>
            <a:ext cx="7964557" cy="4393982"/>
          </a:xfrm>
        </p:spPr>
        <p:txBody>
          <a:bodyPr>
            <a:normAutofit/>
          </a:bodyPr>
          <a:lstStyle/>
          <a:p>
            <a:r>
              <a:rPr lang="en-GB" sz="3200" dirty="0">
                <a:latin typeface="Tw Cen MT" panose="020B0602020104020603" pitchFamily="34" charset="0"/>
              </a:rPr>
              <a:t>Due to evidence of asymptomatic spread, during periods of sustained transmission we recommend that all residents being discharged from hospital or interim care facilities to the care home and new residents admitted from the community should be isolated for 14 days within their own room.</a:t>
            </a:r>
          </a:p>
          <a:p>
            <a:endParaRPr lang="en-GB" sz="2000" dirty="0"/>
          </a:p>
        </p:txBody>
      </p:sp>
      <p:sp>
        <p:nvSpPr>
          <p:cNvPr id="11" name="Isosceles Triangle 1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stethoscope and computer keyboard">
            <a:extLst>
              <a:ext uri="{FF2B5EF4-FFF2-40B4-BE49-F238E27FC236}">
                <a16:creationId xmlns:a16="http://schemas.microsoft.com/office/drawing/2014/main" id="{815BE9AD-96A2-4CAC-A9DF-371BE925D4A6}"/>
              </a:ext>
            </a:extLst>
          </p:cNvPr>
          <p:cNvPicPr>
            <a:picLocks noChangeAspect="1"/>
          </p:cNvPicPr>
          <p:nvPr/>
        </p:nvPicPr>
        <p:blipFill rotWithShape="1">
          <a:blip r:embed="rId2"/>
          <a:srcRect l="57707" r="2755" b="-1"/>
          <a:stretch/>
        </p:blipFill>
        <p:spPr>
          <a:xfrm>
            <a:off x="8129873" y="10"/>
            <a:ext cx="4062128" cy="6857990"/>
          </a:xfrm>
          <a:prstGeom prst="rect">
            <a:avLst/>
          </a:prstGeom>
        </p:spPr>
      </p:pic>
      <p:grpSp>
        <p:nvGrpSpPr>
          <p:cNvPr id="15" name="Group 14">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id="{6771204C-29DD-46D5-9622-99152EF7E42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58273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DCC4CA6-2DD3-4B11-8EE7-7620A751BB9E}"/>
              </a:ext>
            </a:extLst>
          </p:cNvPr>
          <p:cNvSpPr>
            <a:spLocks noGrp="1"/>
          </p:cNvSpPr>
          <p:nvPr>
            <p:ph type="title"/>
          </p:nvPr>
        </p:nvSpPr>
        <p:spPr>
          <a:xfrm>
            <a:off x="437321" y="178906"/>
            <a:ext cx="10508975" cy="839887"/>
          </a:xfrm>
        </p:spPr>
        <p:txBody>
          <a:bodyPr>
            <a:normAutofit fontScale="90000"/>
          </a:bodyPr>
          <a:lstStyle/>
          <a:p>
            <a:pPr algn="ctr" eaLnBrk="0" fontAlgn="base" hangingPunct="0">
              <a:spcAft>
                <a:spcPct val="0"/>
              </a:spcAft>
            </a:pPr>
            <a:br>
              <a:rPr lang="en-US" altLang="en-US" sz="4000" b="1" dirty="0">
                <a:highlight>
                  <a:srgbClr val="00FFFF"/>
                </a:highlight>
                <a:latin typeface="Candara" panose="020E0502030303020204" pitchFamily="34" charset="0"/>
              </a:rPr>
            </a:br>
            <a:r>
              <a:rPr lang="en-US" altLang="en-US" sz="4000" b="1" dirty="0">
                <a:highlight>
                  <a:srgbClr val="00FFFF"/>
                </a:highlight>
                <a:latin typeface="Candara" panose="020E0502030303020204" pitchFamily="34" charset="0"/>
              </a:rPr>
              <a:t>Infection prevention and control (IPC) measures</a:t>
            </a:r>
            <a:br>
              <a:rPr lang="en-US" altLang="en-US" b="1" dirty="0">
                <a:highlight>
                  <a:srgbClr val="00FFFF"/>
                </a:highlight>
                <a:latin typeface="Candara" panose="020E0502030303020204" pitchFamily="34" charset="0"/>
              </a:rPr>
            </a:br>
            <a:endParaRPr lang="en-US" altLang="en-US" b="1" dirty="0">
              <a:highlight>
                <a:srgbClr val="00FFFF"/>
              </a:highlight>
              <a:latin typeface="Candara" panose="020E0502030303020204" pitchFamily="34" charset="0"/>
            </a:endParaRPr>
          </a:p>
          <a:p>
            <a:pPr algn="ctr" eaLnBrk="0" fontAlgn="base" hangingPunct="0">
              <a:spcAft>
                <a:spcPct val="0"/>
              </a:spcAft>
            </a:pPr>
            <a:endParaRPr lang="en-US" altLang="en-US" sz="4000" dirty="0">
              <a:latin typeface="Candara" panose="020E0502030303020204" pitchFamily="34" charset="0"/>
            </a:endParaRPr>
          </a:p>
        </p:txBody>
      </p:sp>
      <p:sp>
        <p:nvSpPr>
          <p:cNvPr id="3" name="Content Placeholder 2">
            <a:extLst>
              <a:ext uri="{FF2B5EF4-FFF2-40B4-BE49-F238E27FC236}">
                <a16:creationId xmlns:a16="http://schemas.microsoft.com/office/drawing/2014/main" id="{5D84BAC5-00E4-49AC-8C23-15D53BD07C98}"/>
              </a:ext>
            </a:extLst>
          </p:cNvPr>
          <p:cNvSpPr>
            <a:spLocks noGrp="1"/>
          </p:cNvSpPr>
          <p:nvPr>
            <p:ph idx="1"/>
          </p:nvPr>
        </p:nvSpPr>
        <p:spPr>
          <a:xfrm>
            <a:off x="126609" y="1197698"/>
            <a:ext cx="8924626" cy="5481397"/>
          </a:xfrm>
        </p:spPr>
        <p:txBody>
          <a:bodyPr>
            <a:noAutofit/>
          </a:bodyPr>
          <a:lstStyle/>
          <a:p>
            <a:r>
              <a:rPr lang="en-GB" sz="2200" dirty="0">
                <a:latin typeface="Tw Cen MT" panose="020B0602020104020603" pitchFamily="34" charset="0"/>
              </a:rPr>
              <a:t>Care homes are not expected to have dedicated isolation facilities for people living in the home </a:t>
            </a:r>
            <a:r>
              <a:rPr lang="en-GB" sz="2200" dirty="0">
                <a:highlight>
                  <a:srgbClr val="00FFFF"/>
                </a:highlight>
                <a:latin typeface="Tw Cen MT" panose="020B0602020104020603" pitchFamily="34" charset="0"/>
              </a:rPr>
              <a:t>but should </a:t>
            </a:r>
            <a:r>
              <a:rPr lang="en-GB" sz="2200" dirty="0">
                <a:latin typeface="Tw Cen MT" panose="020B0602020104020603" pitchFamily="34" charset="0"/>
              </a:rPr>
              <a:t>implement </a:t>
            </a:r>
            <a:r>
              <a:rPr lang="en-GB" sz="2200" dirty="0">
                <a:highlight>
                  <a:srgbClr val="FFFF00"/>
                </a:highlight>
                <a:latin typeface="Tw Cen MT" panose="020B0602020104020603" pitchFamily="34" charset="0"/>
              </a:rPr>
              <a:t>isolation precautions </a:t>
            </a:r>
            <a:r>
              <a:rPr lang="en-GB" sz="2200" dirty="0">
                <a:latin typeface="Tw Cen MT" panose="020B0602020104020603" pitchFamily="34" charset="0"/>
              </a:rPr>
              <a:t>when someone in the home displays symptoms of COVID-19 in the same way that they would operate if an individual had influenza or diarrhoea and vomiting, taking the following precautions:</a:t>
            </a:r>
          </a:p>
          <a:p>
            <a:endParaRPr lang="en-GB" sz="2200" dirty="0">
              <a:latin typeface="Tw Cen MT" panose="020B0602020104020603" pitchFamily="34" charset="0"/>
            </a:endParaRPr>
          </a:p>
          <a:p>
            <a:r>
              <a:rPr lang="en-GB" sz="2200" dirty="0">
                <a:latin typeface="Tw Cen MT" panose="020B0602020104020603" pitchFamily="34" charset="0"/>
              </a:rPr>
              <a:t>If isolation is needed, a resident’s own room can be used. Ideally the room should be a single bedroom with </a:t>
            </a:r>
            <a:r>
              <a:rPr lang="en-GB" sz="2200" dirty="0" err="1">
                <a:latin typeface="Tw Cen MT" panose="020B0602020104020603" pitchFamily="34" charset="0"/>
              </a:rPr>
              <a:t>en</a:t>
            </a:r>
            <a:r>
              <a:rPr lang="en-GB" sz="2200" dirty="0">
                <a:latin typeface="Tw Cen MT" panose="020B0602020104020603" pitchFamily="34" charset="0"/>
              </a:rPr>
              <a:t>-suite facilities. Where this is not available, a dedicated bathroom near to the person’s bedroom should be identified for their use only</a:t>
            </a:r>
          </a:p>
          <a:p>
            <a:r>
              <a:rPr lang="en-GB" sz="2200" dirty="0">
                <a:highlight>
                  <a:srgbClr val="FFFF00"/>
                </a:highlight>
                <a:latin typeface="Tw Cen MT" panose="020B0602020104020603" pitchFamily="34" charset="0"/>
              </a:rPr>
              <a:t>PPE should be used when within 2 metres of a resident </a:t>
            </a:r>
            <a:r>
              <a:rPr lang="en-GB" sz="2200" dirty="0">
                <a:latin typeface="Tw Cen MT" panose="020B0602020104020603" pitchFamily="34" charset="0"/>
              </a:rPr>
              <a:t>with possible or confirmed COVID-19. See guidance on PPE and guidance on working safely in care homes. Display signage to prevent unnecessary entry into the isolation room. Confidentiality must be maintained.</a:t>
            </a:r>
          </a:p>
        </p:txBody>
      </p:sp>
      <p:pic>
        <p:nvPicPr>
          <p:cNvPr id="10" name="Picture 5" descr="Hospital Infection Control HD Stock Images | Shutterstock">
            <a:extLst>
              <a:ext uri="{FF2B5EF4-FFF2-40B4-BE49-F238E27FC236}">
                <a16:creationId xmlns:a16="http://schemas.microsoft.com/office/drawing/2014/main" id="{025F2306-9DA6-4424-99DA-B81748896E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246"/>
          <a:stretch/>
        </p:blipFill>
        <p:spPr bwMode="auto">
          <a:xfrm>
            <a:off x="8853516" y="2533855"/>
            <a:ext cx="3338484" cy="4324145"/>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noFill/>
          <a:extLst>
            <a:ext uri="{909E8E84-426E-40DD-AFC4-6F175D3DCCD1}">
              <a14:hiddenFill xmlns:a14="http://schemas.microsoft.com/office/drawing/2010/main">
                <a:solidFill>
                  <a:srgbClr val="FFFFFF"/>
                </a:solidFill>
              </a14:hiddenFill>
            </a:ext>
          </a:extLst>
        </p:spPr>
      </p:pic>
      <p:sp>
        <p:nvSpPr>
          <p:cNvPr id="8" name="Footer Placeholder 7">
            <a:extLst>
              <a:ext uri="{FF2B5EF4-FFF2-40B4-BE49-F238E27FC236}">
                <a16:creationId xmlns:a16="http://schemas.microsoft.com/office/drawing/2014/main" id="{06D5E1D3-8EE3-4363-B30C-A73EDC48876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425899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28" name="Freeform: Shape 27">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Graphic 6" descr="Coffee">
            <a:extLst>
              <a:ext uri="{FF2B5EF4-FFF2-40B4-BE49-F238E27FC236}">
                <a16:creationId xmlns:a16="http://schemas.microsoft.com/office/drawing/2014/main" id="{D0A02A41-9B91-446D-BF11-0837D56C1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6211" y="165871"/>
            <a:ext cx="2353922" cy="2353922"/>
          </a:xfrm>
          <a:prstGeom prst="rect">
            <a:avLst/>
          </a:prstGeom>
        </p:spPr>
      </p:pic>
      <p:sp>
        <p:nvSpPr>
          <p:cNvPr id="3" name="Content Placeholder 2">
            <a:extLst>
              <a:ext uri="{FF2B5EF4-FFF2-40B4-BE49-F238E27FC236}">
                <a16:creationId xmlns:a16="http://schemas.microsoft.com/office/drawing/2014/main" id="{E90921F5-4ADD-4855-A803-6BBD7CEE85BA}"/>
              </a:ext>
            </a:extLst>
          </p:cNvPr>
          <p:cNvSpPr>
            <a:spLocks noGrp="1"/>
          </p:cNvSpPr>
          <p:nvPr>
            <p:ph idx="1"/>
          </p:nvPr>
        </p:nvSpPr>
        <p:spPr>
          <a:xfrm>
            <a:off x="6657715" y="2990818"/>
            <a:ext cx="4195675" cy="2913872"/>
          </a:xfrm>
        </p:spPr>
        <p:txBody>
          <a:bodyPr anchor="t">
            <a:normAutofit/>
          </a:bodyPr>
          <a:lstStyle/>
          <a:p>
            <a:r>
              <a:rPr lang="en-GB" sz="3600" b="1" dirty="0">
                <a:highlight>
                  <a:srgbClr val="00FFFF"/>
                </a:highlight>
                <a:latin typeface="Candara" panose="020E0502030303020204" pitchFamily="34" charset="0"/>
              </a:rPr>
              <a:t>10 minutes break</a:t>
            </a:r>
          </a:p>
          <a:p>
            <a:endParaRPr lang="en-GB" sz="2000" dirty="0">
              <a:latin typeface="Tw Cen MT" panose="020B0602020104020603" pitchFamily="34" charset="0"/>
            </a:endParaRPr>
          </a:p>
        </p:txBody>
      </p:sp>
      <p:sp>
        <p:nvSpPr>
          <p:cNvPr id="4" name="Footer Placeholder 3">
            <a:extLst>
              <a:ext uri="{FF2B5EF4-FFF2-40B4-BE49-F238E27FC236}">
                <a16:creationId xmlns:a16="http://schemas.microsoft.com/office/drawing/2014/main" id="{869F8EA2-BD03-450C-9677-C961E0D8F027}"/>
              </a:ext>
            </a:extLst>
          </p:cNvPr>
          <p:cNvSpPr>
            <a:spLocks noGrp="1"/>
          </p:cNvSpPr>
          <p:nvPr>
            <p:ph type="ftr" sz="quarter" idx="11"/>
          </p:nvPr>
        </p:nvSpPr>
        <p:spPr>
          <a:xfrm rot="16200000">
            <a:off x="9812115" y="1591485"/>
            <a:ext cx="3548094"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kumimoji="0" lang="en-GB" b="0" i="0" u="none" strike="noStrike" kern="1200" cap="none" spc="0" normalizeH="0" baseline="0" noProof="0">
                <a:ln>
                  <a:noFill/>
                </a:ln>
                <a:solidFill>
                  <a:schemeClr val="tx1">
                    <a:alpha val="60000"/>
                  </a:schemeClr>
                </a:solidFill>
                <a:effectLst/>
                <a:uLnTx/>
                <a:uFillTx/>
                <a:latin typeface="Calibri" panose="020F0502020204030204"/>
                <a:ea typeface="+mn-ea"/>
                <a:cs typeface="+mn-cs"/>
              </a:rPr>
              <a:t>Created by Tayo Alebiosu</a:t>
            </a:r>
          </a:p>
        </p:txBody>
      </p:sp>
      <p:pic>
        <p:nvPicPr>
          <p:cNvPr id="17" name="Picture 2" descr="Tea break - Free icons">
            <a:extLst>
              <a:ext uri="{FF2B5EF4-FFF2-40B4-BE49-F238E27FC236}">
                <a16:creationId xmlns:a16="http://schemas.microsoft.com/office/drawing/2014/main" id="{9C562903-19CB-4F92-8343-76BD705FAAA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5154" y="3684772"/>
            <a:ext cx="2752751" cy="2752751"/>
          </a:xfrm>
          <a:prstGeom prst="rect">
            <a:avLst/>
          </a:prstGeom>
          <a:noFill/>
          <a:extLst>
            <a:ext uri="{909E8E84-426E-40DD-AFC4-6F175D3DCCD1}">
              <a14:hiddenFill xmlns:a14="http://schemas.microsoft.com/office/drawing/2010/main">
                <a:solidFill>
                  <a:srgbClr val="FFFFFF"/>
                </a:solidFill>
              </a14:hiddenFill>
            </a:ext>
          </a:extLst>
        </p:spPr>
      </p:pic>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34" name="Straight Connector 3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948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055620-B6D6-416B-8C61-E716A5EFC2AA}"/>
              </a:ext>
            </a:extLst>
          </p:cNvPr>
          <p:cNvSpPr>
            <a:spLocks noGrp="1"/>
          </p:cNvSpPr>
          <p:nvPr>
            <p:ph type="title"/>
          </p:nvPr>
        </p:nvSpPr>
        <p:spPr>
          <a:xfrm>
            <a:off x="1787130" y="183844"/>
            <a:ext cx="6578968" cy="1157023"/>
          </a:xfrm>
        </p:spPr>
        <p:txBody>
          <a:bodyPr>
            <a:normAutofit/>
          </a:bodyPr>
          <a:lstStyle/>
          <a:p>
            <a:r>
              <a:rPr lang="en-GB" b="1" dirty="0">
                <a:highlight>
                  <a:srgbClr val="00FFFF"/>
                </a:highlight>
              </a:rPr>
              <a:t>Specific medical equipment</a:t>
            </a:r>
          </a:p>
        </p:txBody>
      </p:sp>
      <p:sp>
        <p:nvSpPr>
          <p:cNvPr id="3" name="Content Placeholder 2">
            <a:extLst>
              <a:ext uri="{FF2B5EF4-FFF2-40B4-BE49-F238E27FC236}">
                <a16:creationId xmlns:a16="http://schemas.microsoft.com/office/drawing/2014/main" id="{8C3CFF74-8426-4D73-B152-2C296FE9FB58}"/>
              </a:ext>
            </a:extLst>
          </p:cNvPr>
          <p:cNvSpPr>
            <a:spLocks noGrp="1"/>
          </p:cNvSpPr>
          <p:nvPr>
            <p:ph idx="1"/>
          </p:nvPr>
        </p:nvSpPr>
        <p:spPr>
          <a:xfrm>
            <a:off x="327349" y="1524711"/>
            <a:ext cx="9182411" cy="4652252"/>
          </a:xfrm>
        </p:spPr>
        <p:txBody>
          <a:bodyPr>
            <a:normAutofit lnSpcReduction="10000"/>
          </a:bodyPr>
          <a:lstStyle/>
          <a:p>
            <a:r>
              <a:rPr lang="en-GB" sz="2600" dirty="0">
                <a:latin typeface="Tw Cen MT" panose="020B0602020104020603" pitchFamily="34" charset="0"/>
              </a:rPr>
              <a:t>Dedicate specific medical equipment (for example, </a:t>
            </a:r>
            <a:r>
              <a:rPr lang="en-GB" sz="2600" dirty="0">
                <a:highlight>
                  <a:srgbClr val="00FFFF"/>
                </a:highlight>
                <a:latin typeface="Tw Cen MT" panose="020B0602020104020603" pitchFamily="34" charset="0"/>
              </a:rPr>
              <a:t>thermometers, blood pressure cuffs, pulse oximeters</a:t>
            </a:r>
            <a:r>
              <a:rPr lang="en-GB" sz="2600" dirty="0">
                <a:latin typeface="Tw Cen MT" panose="020B0602020104020603" pitchFamily="34" charset="0"/>
              </a:rPr>
              <a:t>, etc) for residents. </a:t>
            </a:r>
          </a:p>
          <a:p>
            <a:r>
              <a:rPr lang="en-GB" sz="2600" dirty="0">
                <a:latin typeface="Tw Cen MT" panose="020B0602020104020603" pitchFamily="34" charset="0"/>
              </a:rPr>
              <a:t>Clean and </a:t>
            </a:r>
            <a:r>
              <a:rPr lang="en-GB" sz="2600" dirty="0">
                <a:highlight>
                  <a:srgbClr val="00FFFF"/>
                </a:highlight>
                <a:latin typeface="Tw Cen MT" panose="020B0602020104020603" pitchFamily="34" charset="0"/>
              </a:rPr>
              <a:t>disinfect equipment </a:t>
            </a:r>
            <a:r>
              <a:rPr lang="en-GB" sz="2600" dirty="0">
                <a:latin typeface="Tw Cen MT" panose="020B0602020104020603" pitchFamily="34" charset="0"/>
              </a:rPr>
              <a:t>(including mobility aids) before re-use with another resident in accordance with manufacturer’s instructions, and where relevant return to the company for cleaning.</a:t>
            </a:r>
          </a:p>
          <a:p>
            <a:r>
              <a:rPr lang="en-GB" sz="2600" dirty="0">
                <a:latin typeface="Tw Cen MT" panose="020B0602020104020603" pitchFamily="34" charset="0"/>
              </a:rPr>
              <a:t>Particular attention should be paid to cleaning of any </a:t>
            </a:r>
            <a:r>
              <a:rPr lang="en-GB" sz="2600" dirty="0">
                <a:highlight>
                  <a:srgbClr val="00FFFF"/>
                </a:highlight>
                <a:latin typeface="Tw Cen MT" panose="020B0602020104020603" pitchFamily="34" charset="0"/>
              </a:rPr>
              <a:t>reusable equipment </a:t>
            </a:r>
            <a:r>
              <a:rPr lang="en-GB" sz="2600" dirty="0">
                <a:latin typeface="Tw Cen MT" panose="020B0602020104020603" pitchFamily="34" charset="0"/>
              </a:rPr>
              <a:t>taken between the residents’ bedrooms</a:t>
            </a:r>
          </a:p>
          <a:p>
            <a:r>
              <a:rPr lang="en-GB" sz="2600" dirty="0">
                <a:latin typeface="Tw Cen MT" panose="020B0602020104020603" pitchFamily="34" charset="0"/>
              </a:rPr>
              <a:t>Where possible during outbreaks of COVID-19, use single-resident use devices such as </a:t>
            </a:r>
            <a:r>
              <a:rPr lang="en-GB" sz="2600" dirty="0">
                <a:highlight>
                  <a:srgbClr val="00FFFF"/>
                </a:highlight>
                <a:latin typeface="Tw Cen MT" panose="020B0602020104020603" pitchFamily="34" charset="0"/>
              </a:rPr>
              <a:t>blood pressure cuffs</a:t>
            </a:r>
            <a:r>
              <a:rPr lang="en-GB" sz="2600" dirty="0">
                <a:latin typeface="Tw Cen MT" panose="020B0602020104020603" pitchFamily="34" charset="0"/>
              </a:rPr>
              <a:t>. Single-resident use equipment will be marked with a symbol depicting the number  in a circle with a line through it.</a:t>
            </a:r>
          </a:p>
        </p:txBody>
      </p:sp>
      <p:pic>
        <p:nvPicPr>
          <p:cNvPr id="2051" name="Picture 3" descr="Set Of Medical Equipment | Medical equipment, Medical supplies, Durable medical  equipment">
            <a:extLst>
              <a:ext uri="{FF2B5EF4-FFF2-40B4-BE49-F238E27FC236}">
                <a16:creationId xmlns:a16="http://schemas.microsoft.com/office/drawing/2014/main" id="{E7002A29-1CAE-4E90-981C-E18095C5EE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812" r="18757" b="1"/>
          <a:stretch/>
        </p:blipFill>
        <p:spPr bwMode="auto">
          <a:xfrm>
            <a:off x="9326879" y="1976277"/>
            <a:ext cx="2865119"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9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E9898088-E330-4385-AC38-304A1455E7B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6863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912864C-83AA-4126-A866-A71D1C0265DE}"/>
              </a:ext>
            </a:extLst>
          </p:cNvPr>
          <p:cNvSpPr>
            <a:spLocks noGrp="1"/>
          </p:cNvSpPr>
          <p:nvPr>
            <p:ph type="title"/>
          </p:nvPr>
        </p:nvSpPr>
        <p:spPr>
          <a:xfrm>
            <a:off x="838200" y="69623"/>
            <a:ext cx="9100930" cy="1309323"/>
          </a:xfrm>
        </p:spPr>
        <p:txBody>
          <a:bodyPr>
            <a:normAutofit/>
          </a:bodyPr>
          <a:lstStyle/>
          <a:p>
            <a:r>
              <a:rPr lang="en-GB" b="1" dirty="0">
                <a:highlight>
                  <a:srgbClr val="00FFFF"/>
                </a:highlight>
              </a:rPr>
              <a:t>Personal Protective Equipment (PPE)</a:t>
            </a:r>
          </a:p>
        </p:txBody>
      </p:sp>
      <p:sp>
        <p:nvSpPr>
          <p:cNvPr id="3" name="Content Placeholder 2">
            <a:extLst>
              <a:ext uri="{FF2B5EF4-FFF2-40B4-BE49-F238E27FC236}">
                <a16:creationId xmlns:a16="http://schemas.microsoft.com/office/drawing/2014/main" id="{54BD7FEE-972D-4B45-820F-8E5A17EBA769}"/>
              </a:ext>
            </a:extLst>
          </p:cNvPr>
          <p:cNvSpPr>
            <a:spLocks noGrp="1"/>
          </p:cNvSpPr>
          <p:nvPr>
            <p:ph idx="1"/>
          </p:nvPr>
        </p:nvSpPr>
        <p:spPr>
          <a:xfrm>
            <a:off x="399482" y="1825625"/>
            <a:ext cx="8677579" cy="4351338"/>
          </a:xfrm>
        </p:spPr>
        <p:txBody>
          <a:bodyPr>
            <a:normAutofit/>
          </a:bodyPr>
          <a:lstStyle/>
          <a:p>
            <a:pPr marL="0" indent="0">
              <a:buNone/>
            </a:pPr>
            <a:r>
              <a:rPr lang="en-GB" sz="2400" dirty="0">
                <a:latin typeface="Tw Cen MT" panose="020B0602020104020603" pitchFamily="34" charset="0"/>
              </a:rPr>
              <a:t>PPE is a key part of infection prevention and control. </a:t>
            </a:r>
          </a:p>
          <a:p>
            <a:r>
              <a:rPr lang="en-GB" sz="2400" dirty="0">
                <a:latin typeface="Tw Cen MT" panose="020B0602020104020603" pitchFamily="34" charset="0"/>
              </a:rPr>
              <a:t>Ensuring a supply of PPE to the adult social care sector is fundamental </a:t>
            </a:r>
            <a:r>
              <a:rPr lang="en-GB" sz="2400" dirty="0">
                <a:highlight>
                  <a:srgbClr val="00FFFF"/>
                </a:highlight>
                <a:latin typeface="Tw Cen MT" panose="020B0602020104020603" pitchFamily="34" charset="0"/>
              </a:rPr>
              <a:t>to protect care workers </a:t>
            </a:r>
            <a:r>
              <a:rPr lang="en-GB" sz="2400" dirty="0">
                <a:latin typeface="Tw Cen MT" panose="020B0602020104020603" pitchFamily="34" charset="0"/>
              </a:rPr>
              <a:t>and allow them to continue to safely provide personal care for vulnerable individuals during this COVID-19 pandemic.</a:t>
            </a:r>
          </a:p>
          <a:p>
            <a:r>
              <a:rPr lang="en-GB" sz="2400" dirty="0">
                <a:latin typeface="Tw Cen MT" panose="020B0602020104020603" pitchFamily="34" charset="0"/>
              </a:rPr>
              <a:t>Ensure adequate appropriate supplies of PPE, cleaning materials, hand hygiene and </a:t>
            </a:r>
            <a:r>
              <a:rPr lang="en-GB" sz="2400" dirty="0">
                <a:highlight>
                  <a:srgbClr val="00FFFF"/>
                </a:highlight>
                <a:latin typeface="Tw Cen MT" panose="020B0602020104020603" pitchFamily="34" charset="0"/>
              </a:rPr>
              <a:t>respiratory hygiene materials</a:t>
            </a:r>
            <a:r>
              <a:rPr lang="en-GB" sz="2400" dirty="0">
                <a:latin typeface="Tw Cen MT" panose="020B0602020104020603" pitchFamily="34" charset="0"/>
              </a:rPr>
              <a:t>, and waste disposal are available for all staff in the care home</a:t>
            </a:r>
          </a:p>
          <a:p>
            <a:r>
              <a:rPr lang="en-GB" sz="2400" dirty="0">
                <a:latin typeface="Tw Cen MT" panose="020B0602020104020603" pitchFamily="34" charset="0"/>
              </a:rPr>
              <a:t>All staff, including domestic cleaners, </a:t>
            </a:r>
            <a:r>
              <a:rPr lang="en-GB" sz="2400" dirty="0">
                <a:highlight>
                  <a:srgbClr val="00FFFF"/>
                </a:highlight>
                <a:latin typeface="Tw Cen MT" panose="020B0602020104020603" pitchFamily="34" charset="0"/>
              </a:rPr>
              <a:t>must be trained </a:t>
            </a:r>
            <a:r>
              <a:rPr lang="en-GB" sz="2400" dirty="0">
                <a:latin typeface="Tw Cen MT" panose="020B0602020104020603" pitchFamily="34" charset="0"/>
              </a:rPr>
              <a:t>to understand how to use the PPE appropriate to their role to limit the spread of COVID-19.</a:t>
            </a:r>
          </a:p>
          <a:p>
            <a:endParaRPr lang="en-GB" sz="1800" dirty="0"/>
          </a:p>
        </p:txBody>
      </p:sp>
      <p:pic>
        <p:nvPicPr>
          <p:cNvPr id="3075" name="Picture 3" descr="Personal Protective Equipment Market Size, Share | PPE Market Research  Report by 2025 | Medgadget">
            <a:extLst>
              <a:ext uri="{FF2B5EF4-FFF2-40B4-BE49-F238E27FC236}">
                <a16:creationId xmlns:a16="http://schemas.microsoft.com/office/drawing/2014/main" id="{E2994132-AD87-4211-871E-A85A8D6B18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20" r="10709" b="-1"/>
          <a:stretch/>
        </p:blipFill>
        <p:spPr bwMode="auto">
          <a:xfrm>
            <a:off x="9077061" y="3725953"/>
            <a:ext cx="2915198" cy="291519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74"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6"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DE2F4884-B90B-4D02-ABF7-DB3E618E083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22610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CBEFD-78AB-4501-BBF1-4D310A6C54FC}"/>
              </a:ext>
            </a:extLst>
          </p:cNvPr>
          <p:cNvSpPr>
            <a:spLocks noGrp="1"/>
          </p:cNvSpPr>
          <p:nvPr>
            <p:ph type="title"/>
          </p:nvPr>
        </p:nvSpPr>
        <p:spPr>
          <a:xfrm>
            <a:off x="838200" y="365125"/>
            <a:ext cx="10515600" cy="1325563"/>
          </a:xfrm>
        </p:spPr>
        <p:txBody>
          <a:bodyPr>
            <a:noAutofit/>
          </a:bodyPr>
          <a:lstStyle/>
          <a:p>
            <a:r>
              <a:rPr lang="en-GB" sz="3600" b="1" dirty="0">
                <a:highlight>
                  <a:srgbClr val="00FFFF"/>
                </a:highlight>
                <a:latin typeface="Candara" panose="020E0502030303020204" pitchFamily="34" charset="0"/>
              </a:rPr>
              <a:t>Decontamination and cleaning processes for care homes with possible or confirmed cases of COVID-19</a:t>
            </a:r>
            <a:br>
              <a:rPr lang="en-GB" sz="3600" b="1" dirty="0">
                <a:latin typeface="Candara" panose="020E0502030303020204" pitchFamily="34" charset="0"/>
              </a:rPr>
            </a:br>
            <a:endParaRPr lang="en-GB" sz="3600" dirty="0">
              <a:latin typeface="Candara" panose="020E0502030303020204" pitchFamily="34"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0F1EAA-3111-4434-A6D0-FC5CE52386AE}"/>
              </a:ext>
            </a:extLst>
          </p:cNvPr>
          <p:cNvSpPr>
            <a:spLocks noGrp="1"/>
          </p:cNvSpPr>
          <p:nvPr>
            <p:ph idx="1"/>
          </p:nvPr>
        </p:nvSpPr>
        <p:spPr>
          <a:xfrm>
            <a:off x="669036" y="1929384"/>
            <a:ext cx="10853928" cy="4251960"/>
          </a:xfrm>
        </p:spPr>
        <p:txBody>
          <a:bodyPr>
            <a:normAutofit/>
          </a:bodyPr>
          <a:lstStyle/>
          <a:p>
            <a:r>
              <a:rPr lang="en-GB" dirty="0"/>
              <a:t>Domestic staff should be advised to </a:t>
            </a:r>
            <a:r>
              <a:rPr lang="en-GB" dirty="0">
                <a:highlight>
                  <a:srgbClr val="00FFFF"/>
                </a:highlight>
              </a:rPr>
              <a:t>clean the isolation room</a:t>
            </a:r>
            <a:r>
              <a:rPr lang="en-GB" dirty="0"/>
              <a:t>(s) after all other unaffected areas of the facility have been cleaned.</a:t>
            </a:r>
          </a:p>
          <a:p>
            <a:pPr marL="0" indent="0">
              <a:buNone/>
            </a:pPr>
            <a:endParaRPr lang="en-GB" dirty="0"/>
          </a:p>
          <a:p>
            <a:r>
              <a:rPr lang="en-GB" dirty="0"/>
              <a:t> Ideally, isolation room cleaning should be </a:t>
            </a:r>
            <a:r>
              <a:rPr lang="en-GB" dirty="0">
                <a:highlight>
                  <a:srgbClr val="00FFFF"/>
                </a:highlight>
              </a:rPr>
              <a:t>undertaken by staff </a:t>
            </a:r>
            <a:r>
              <a:rPr lang="en-GB" dirty="0"/>
              <a:t>who are also </a:t>
            </a:r>
            <a:r>
              <a:rPr lang="en-GB" dirty="0">
                <a:highlight>
                  <a:srgbClr val="00FFFF"/>
                </a:highlight>
              </a:rPr>
              <a:t>providing care </a:t>
            </a:r>
            <a:r>
              <a:rPr lang="en-GB" dirty="0"/>
              <a:t>in the isolation room.</a:t>
            </a:r>
          </a:p>
          <a:p>
            <a:pPr marL="0" indent="0">
              <a:buNone/>
            </a:pPr>
            <a:endParaRPr lang="en-GB" dirty="0"/>
          </a:p>
          <a:p>
            <a:r>
              <a:rPr lang="en-GB" dirty="0"/>
              <a:t>The person responsible for undertaking the cleaning with detergent and disinfectant should be familiar with these processes and procedures</a:t>
            </a:r>
          </a:p>
          <a:p>
            <a:endParaRPr lang="en-GB" sz="2200" dirty="0"/>
          </a:p>
        </p:txBody>
      </p:sp>
      <p:sp>
        <p:nvSpPr>
          <p:cNvPr id="4" name="Footer Placeholder 3">
            <a:extLst>
              <a:ext uri="{FF2B5EF4-FFF2-40B4-BE49-F238E27FC236}">
                <a16:creationId xmlns:a16="http://schemas.microsoft.com/office/drawing/2014/main" id="{8FC958DF-341A-4BB4-9264-E0C74A110AD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131206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descr="Charity Digital - Topics - How to achieve great charity communications on a  budget">
            <a:extLst>
              <a:ext uri="{FF2B5EF4-FFF2-40B4-BE49-F238E27FC236}">
                <a16:creationId xmlns:a16="http://schemas.microsoft.com/office/drawing/2014/main" id="{2B4058AD-608F-49AE-B77F-4C4EFF1C16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54" r="35446"/>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B8A79C-BE51-4DA2-A396-A32A25FA019C}"/>
              </a:ext>
            </a:extLst>
          </p:cNvPr>
          <p:cNvSpPr>
            <a:spLocks noGrp="1"/>
          </p:cNvSpPr>
          <p:nvPr>
            <p:ph idx="1"/>
          </p:nvPr>
        </p:nvSpPr>
        <p:spPr>
          <a:xfrm>
            <a:off x="4373217" y="982088"/>
            <a:ext cx="7712766" cy="5546727"/>
          </a:xfrm>
        </p:spPr>
        <p:txBody>
          <a:bodyPr>
            <a:noAutofit/>
          </a:bodyPr>
          <a:lstStyle/>
          <a:p>
            <a:endParaRPr lang="en-GB" sz="2000" dirty="0">
              <a:latin typeface="Tw Cen MT" panose="020B0602020104020603" pitchFamily="34" charset="0"/>
            </a:endParaRPr>
          </a:p>
          <a:p>
            <a:pPr marL="0" indent="0">
              <a:buNone/>
            </a:pPr>
            <a:r>
              <a:rPr lang="en-GB" sz="2200" dirty="0">
                <a:latin typeface="Tw Cen MT" panose="020B0602020104020603" pitchFamily="34" charset="0"/>
              </a:rPr>
              <a:t>The care home has the primary responsibility for the safety of its staff and residents. </a:t>
            </a:r>
          </a:p>
          <a:p>
            <a:r>
              <a:rPr lang="en-GB" sz="2200" dirty="0">
                <a:highlight>
                  <a:srgbClr val="FFFF00"/>
                </a:highlight>
                <a:latin typeface="Tw Cen MT" panose="020B0602020104020603" pitchFamily="34" charset="0"/>
              </a:rPr>
              <a:t>Display signs to inform of the outbreak and infection </a:t>
            </a:r>
            <a:r>
              <a:rPr lang="en-GB" sz="2200" dirty="0">
                <a:latin typeface="Tw Cen MT" panose="020B0602020104020603" pitchFamily="34" charset="0"/>
              </a:rPr>
              <a:t>control measures. Examples can be found in PHE’s COVID-19 resource centre.</a:t>
            </a:r>
          </a:p>
          <a:p>
            <a:pPr marL="0" indent="0">
              <a:buNone/>
            </a:pPr>
            <a:endParaRPr lang="en-GB" sz="2200" dirty="0">
              <a:latin typeface="Tw Cen MT" panose="020B0602020104020603" pitchFamily="34" charset="0"/>
            </a:endParaRPr>
          </a:p>
          <a:p>
            <a:r>
              <a:rPr lang="en-GB" sz="2200" dirty="0">
                <a:latin typeface="Tw Cen MT" panose="020B0602020104020603" pitchFamily="34" charset="0"/>
              </a:rPr>
              <a:t>Provide </a:t>
            </a:r>
            <a:r>
              <a:rPr lang="en-GB" sz="2200" dirty="0">
                <a:highlight>
                  <a:srgbClr val="FFFF00"/>
                </a:highlight>
                <a:latin typeface="Tw Cen MT" panose="020B0602020104020603" pitchFamily="34" charset="0"/>
              </a:rPr>
              <a:t>‘warn and inform’ letters to residents</a:t>
            </a:r>
            <a:r>
              <a:rPr lang="en-GB" sz="2200" dirty="0">
                <a:latin typeface="Tw Cen MT" panose="020B0602020104020603" pitchFamily="34" charset="0"/>
              </a:rPr>
              <a:t>, visitors and staff if there’s a possible case of COVID-19 in the home.</a:t>
            </a:r>
          </a:p>
          <a:p>
            <a:endParaRPr lang="en-GB" sz="2200" dirty="0">
              <a:latin typeface="Tw Cen MT" panose="020B0602020104020603" pitchFamily="34" charset="0"/>
            </a:endParaRPr>
          </a:p>
          <a:p>
            <a:r>
              <a:rPr lang="en-GB" sz="2200" dirty="0">
                <a:latin typeface="Tw Cen MT" panose="020B0602020104020603" pitchFamily="34" charset="0"/>
              </a:rPr>
              <a:t>Although the HPT will provide public health advice in response to an outbreak (including potential closure to new admissions), the care home management has the final responsibility to communicate information, including to staff and visitors and to implement infection control recommendations and any advice on closure to admissions from the HPT. </a:t>
            </a:r>
          </a:p>
        </p:txBody>
      </p:sp>
      <p:sp>
        <p:nvSpPr>
          <p:cNvPr id="6" name="Title 5">
            <a:extLst>
              <a:ext uri="{FF2B5EF4-FFF2-40B4-BE49-F238E27FC236}">
                <a16:creationId xmlns:a16="http://schemas.microsoft.com/office/drawing/2014/main" id="{339FC232-1470-4C23-8AC8-6CA27014494C}"/>
              </a:ext>
            </a:extLst>
          </p:cNvPr>
          <p:cNvSpPr>
            <a:spLocks noGrp="1"/>
          </p:cNvSpPr>
          <p:nvPr>
            <p:ph type="title"/>
          </p:nvPr>
        </p:nvSpPr>
        <p:spPr>
          <a:xfrm>
            <a:off x="4854170" y="43773"/>
            <a:ext cx="6486378" cy="938315"/>
          </a:xfrm>
        </p:spPr>
        <p:txBody>
          <a:bodyPr/>
          <a:lstStyle/>
          <a:p>
            <a:pPr algn="ctr"/>
            <a:r>
              <a:rPr lang="en-GB" b="1" i="1" dirty="0">
                <a:effectLst>
                  <a:outerShdw blurRad="38100" dist="38100" dir="2700000" algn="tl">
                    <a:srgbClr val="000000">
                      <a:alpha val="43137"/>
                    </a:srgbClr>
                  </a:outerShdw>
                </a:effectLst>
                <a:highlight>
                  <a:srgbClr val="00FFFF"/>
                </a:highlight>
                <a:latin typeface="Candara" panose="020E0502030303020204" pitchFamily="34" charset="0"/>
              </a:rPr>
              <a:t>Communication</a:t>
            </a:r>
          </a:p>
        </p:txBody>
      </p:sp>
      <p:sp>
        <p:nvSpPr>
          <p:cNvPr id="7" name="Footer Placeholder 6">
            <a:extLst>
              <a:ext uri="{FF2B5EF4-FFF2-40B4-BE49-F238E27FC236}">
                <a16:creationId xmlns:a16="http://schemas.microsoft.com/office/drawing/2014/main" id="{343E8C3F-0AF3-4680-8002-1CB861F5E98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67670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B0A27319-5329-483A-8DEB-F2FE08B26368}"/>
              </a:ext>
            </a:extLst>
          </p:cNvPr>
          <p:cNvSpPr/>
          <p:nvPr/>
        </p:nvSpPr>
        <p:spPr>
          <a:xfrm>
            <a:off x="838200" y="365125"/>
            <a:ext cx="10515600" cy="1325563"/>
          </a:xfrm>
          <a:prstGeom prst="rect">
            <a:avLst/>
          </a:prstGeom>
        </p:spPr>
        <p:txBody>
          <a:bodyPr vert="horz" lIns="91440" tIns="45720" rIns="91440" bIns="45720" rtlCol="0" anchor="ctr">
            <a:normAutofit/>
          </a:bodyPr>
          <a:lstStyle/>
          <a:p>
            <a:pPr algn="ctr" fontAlgn="base">
              <a:lnSpc>
                <a:spcPct val="90000"/>
              </a:lnSpc>
              <a:spcBef>
                <a:spcPct val="0"/>
              </a:spcBef>
              <a:spcAft>
                <a:spcPts val="600"/>
              </a:spcAft>
            </a:pPr>
            <a:r>
              <a:rPr lang="en-US" sz="4400" b="1" i="1" kern="1200" dirty="0">
                <a:solidFill>
                  <a:schemeClr val="tx1"/>
                </a:solidFill>
                <a:effectLst>
                  <a:outerShdw blurRad="38100" dist="38100" dir="2700000" algn="tl">
                    <a:srgbClr val="000000">
                      <a:alpha val="43137"/>
                    </a:srgbClr>
                  </a:outerShdw>
                </a:effectLst>
                <a:highlight>
                  <a:srgbClr val="00FFFF"/>
                </a:highlight>
                <a:latin typeface="+mj-lt"/>
                <a:ea typeface="+mj-ea"/>
                <a:cs typeface="+mj-cs"/>
              </a:rPr>
              <a:t>Core principles for safely reopening community facilities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C5CBBC6-575D-4220-B978-9DFF3EE4A4B4}"/>
              </a:ext>
            </a:extLst>
          </p:cNvPr>
          <p:cNvSpPr>
            <a:spLocks noGrp="1"/>
          </p:cNvSpPr>
          <p:nvPr>
            <p:ph idx="1"/>
          </p:nvPr>
        </p:nvSpPr>
        <p:spPr>
          <a:xfrm>
            <a:off x="159025" y="2055811"/>
            <a:ext cx="11688417" cy="4437064"/>
          </a:xfrm>
        </p:spPr>
        <p:txBody>
          <a:bodyPr vert="horz" lIns="91440" tIns="45720" rIns="91440" bIns="45720" rtlCol="0">
            <a:normAutofit/>
          </a:bodyPr>
          <a:lstStyle/>
          <a:p>
            <a:r>
              <a:rPr lang="en-US" sz="2400" dirty="0"/>
              <a:t>Community facilities are used for a range of purposes, and </a:t>
            </a:r>
            <a:r>
              <a:rPr lang="en-US" sz="2400" dirty="0">
                <a:highlight>
                  <a:srgbClr val="00FFFF"/>
                </a:highlight>
              </a:rPr>
              <a:t>relevant guidance </a:t>
            </a:r>
            <a:r>
              <a:rPr lang="en-US" sz="2400" dirty="0"/>
              <a:t>on specific activities is </a:t>
            </a:r>
            <a:r>
              <a:rPr lang="en-US" sz="2400" dirty="0">
                <a:highlight>
                  <a:srgbClr val="00FFFF"/>
                </a:highlight>
              </a:rPr>
              <a:t>signposted</a:t>
            </a:r>
            <a:r>
              <a:rPr lang="en-US" sz="2400" dirty="0"/>
              <a:t>.</a:t>
            </a:r>
          </a:p>
          <a:p>
            <a:r>
              <a:rPr lang="en-US" sz="2400" dirty="0"/>
              <a:t>Anyone with control of non-domestic premises (such as a community </a:t>
            </a:r>
            <a:r>
              <a:rPr lang="en-US" sz="2400" dirty="0" err="1"/>
              <a:t>centre</a:t>
            </a:r>
            <a:r>
              <a:rPr lang="en-US" sz="2400" dirty="0"/>
              <a:t>, village or community hall) </a:t>
            </a:r>
            <a:r>
              <a:rPr lang="en-US" sz="2400" dirty="0">
                <a:highlight>
                  <a:srgbClr val="00FFFF"/>
                </a:highlight>
              </a:rPr>
              <a:t>has legal responsibilities </a:t>
            </a:r>
            <a:r>
              <a:rPr lang="en-US" sz="2400" dirty="0"/>
              <a:t>under health and safety law, and must take reasonable measures to ensure the premises, access to it, and any equipment or substances provided are safe for people using it, so far as is reasonably practicable.</a:t>
            </a:r>
          </a:p>
          <a:p>
            <a:endParaRPr lang="en-US" sz="2400" dirty="0"/>
          </a:p>
          <a:p>
            <a:r>
              <a:rPr lang="en-US" sz="2400" dirty="0"/>
              <a:t>However, there are general </a:t>
            </a:r>
            <a:r>
              <a:rPr lang="en-US" sz="2400" dirty="0">
                <a:highlight>
                  <a:srgbClr val="00FFFF"/>
                </a:highlight>
              </a:rPr>
              <a:t>principles that managers of community spaces </a:t>
            </a:r>
            <a:r>
              <a:rPr lang="en-US" sz="2400" dirty="0"/>
              <a:t>should follow in making their space COVID-19 secure, and safely re-opening for permitted activity.</a:t>
            </a:r>
          </a:p>
          <a:p>
            <a:r>
              <a:rPr lang="en-US" sz="2400" dirty="0">
                <a:hlinkClick r:id="rId2"/>
              </a:rPr>
              <a:t>core public health guidance</a:t>
            </a:r>
            <a:r>
              <a:rPr lang="en-US" sz="2400" dirty="0"/>
              <a:t> regarding health, hygiene, and </a:t>
            </a:r>
            <a:r>
              <a:rPr lang="en-US" sz="2400" dirty="0">
                <a:hlinkClick r:id="rId3"/>
              </a:rPr>
              <a:t>social distancing</a:t>
            </a:r>
            <a:endParaRPr lang="en-US" sz="2400" dirty="0"/>
          </a:p>
          <a:p>
            <a:r>
              <a:rPr lang="en-US" sz="2400" dirty="0">
                <a:hlinkClick r:id="rId4"/>
              </a:rPr>
              <a:t>safe workplace guidelines</a:t>
            </a:r>
            <a:r>
              <a:rPr lang="en-US" sz="2400" dirty="0"/>
              <a:t>, to ensure employees are safe to return to work</a:t>
            </a:r>
          </a:p>
          <a:p>
            <a:endParaRPr lang="en-US" sz="2400" dirty="0"/>
          </a:p>
        </p:txBody>
      </p:sp>
      <p:sp>
        <p:nvSpPr>
          <p:cNvPr id="5" name="Footer Placeholder 4">
            <a:extLst>
              <a:ext uri="{FF2B5EF4-FFF2-40B4-BE49-F238E27FC236}">
                <a16:creationId xmlns:a16="http://schemas.microsoft.com/office/drawing/2014/main" id="{FB01E7DE-078F-4FB5-8875-B41E508395B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367303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70" name="Picture 6" descr="Premium Vector | Coronavirus infographic with man using mask">
            <a:extLst>
              <a:ext uri="{FF2B5EF4-FFF2-40B4-BE49-F238E27FC236}">
                <a16:creationId xmlns:a16="http://schemas.microsoft.com/office/drawing/2014/main" id="{0F00C903-BA07-4199-9760-D85080E03B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730" b="1506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F50277-CED3-4432-8C5B-C6460E3F0437}"/>
              </a:ext>
            </a:extLst>
          </p:cNvPr>
          <p:cNvSpPr>
            <a:spLocks noGrp="1"/>
          </p:cNvSpPr>
          <p:nvPr>
            <p:ph type="title"/>
          </p:nvPr>
        </p:nvSpPr>
        <p:spPr>
          <a:xfrm>
            <a:off x="838200" y="365125"/>
            <a:ext cx="10515600" cy="1325563"/>
          </a:xfrm>
        </p:spPr>
        <p:txBody>
          <a:bodyPr>
            <a:normAutofit/>
          </a:bodyPr>
          <a:lstStyle/>
          <a:p>
            <a:pPr algn="ctr"/>
            <a:r>
              <a:rPr lang="en-GB" sz="4000" b="1" i="1" dirty="0">
                <a:effectLst>
                  <a:outerShdw blurRad="38100" dist="38100" dir="2700000" algn="tl">
                    <a:srgbClr val="000000">
                      <a:alpha val="43137"/>
                    </a:srgbClr>
                  </a:outerShdw>
                </a:effectLst>
                <a:highlight>
                  <a:srgbClr val="00FFFF"/>
                </a:highlight>
                <a:latin typeface="Candara" panose="020E0502030303020204" pitchFamily="34" charset="0"/>
              </a:rPr>
              <a:t>Robust service to support patients affected by COVID-19 </a:t>
            </a:r>
          </a:p>
        </p:txBody>
      </p:sp>
      <p:sp>
        <p:nvSpPr>
          <p:cNvPr id="3" name="Content Placeholder 2">
            <a:extLst>
              <a:ext uri="{FF2B5EF4-FFF2-40B4-BE49-F238E27FC236}">
                <a16:creationId xmlns:a16="http://schemas.microsoft.com/office/drawing/2014/main" id="{AF9842BA-72F3-449D-8286-A8AC1670F9FA}"/>
              </a:ext>
            </a:extLst>
          </p:cNvPr>
          <p:cNvSpPr>
            <a:spLocks noGrp="1"/>
          </p:cNvSpPr>
          <p:nvPr>
            <p:ph idx="1"/>
          </p:nvPr>
        </p:nvSpPr>
        <p:spPr>
          <a:xfrm>
            <a:off x="838200" y="1825625"/>
            <a:ext cx="10863470" cy="4351338"/>
          </a:xfrm>
        </p:spPr>
        <p:txBody>
          <a:bodyPr>
            <a:noAutofit/>
          </a:bodyPr>
          <a:lstStyle/>
          <a:p>
            <a:r>
              <a:rPr lang="en-GB" sz="2600" dirty="0">
                <a:latin typeface="Tw Cen MT" panose="020B0602020104020603" pitchFamily="34" charset="0"/>
              </a:rPr>
              <a:t>To bolster care in the community during their COVID-19 response local partners, including social care and charities,. they </a:t>
            </a:r>
            <a:r>
              <a:rPr lang="en-GB" sz="2600" dirty="0">
                <a:highlight>
                  <a:srgbClr val="00FFFF"/>
                </a:highlight>
                <a:latin typeface="Tw Cen MT" panose="020B0602020104020603" pitchFamily="34" charset="0"/>
              </a:rPr>
              <a:t>created a robust seven day 8am to 8pm service</a:t>
            </a:r>
            <a:r>
              <a:rPr lang="en-GB" sz="2600" dirty="0">
                <a:latin typeface="Tw Cen MT" panose="020B0602020104020603" pitchFamily="34" charset="0"/>
              </a:rPr>
              <a:t> to support </a:t>
            </a:r>
            <a:r>
              <a:rPr lang="en-GB" sz="2600" dirty="0">
                <a:highlight>
                  <a:srgbClr val="FFFF00"/>
                </a:highlight>
                <a:latin typeface="Tw Cen MT" panose="020B0602020104020603" pitchFamily="34" charset="0"/>
              </a:rPr>
              <a:t>patients affected by COVID-19 </a:t>
            </a:r>
            <a:r>
              <a:rPr lang="en-GB" sz="2600" dirty="0">
                <a:latin typeface="Tw Cen MT" panose="020B0602020104020603" pitchFamily="34" charset="0"/>
              </a:rPr>
              <a:t>directly or indirectly. </a:t>
            </a:r>
          </a:p>
          <a:p>
            <a:r>
              <a:rPr lang="en-GB" sz="2600" dirty="0">
                <a:latin typeface="Tw Cen MT" panose="020B0602020104020603" pitchFamily="34" charset="0"/>
              </a:rPr>
              <a:t>This service reduced acute bed occupancy to 50 per cent at the height of the pandemic’s first peak, as well as a sustained reduction in the number of medically fit patients waiting for discharge and over 21-day stranded patients. </a:t>
            </a:r>
          </a:p>
          <a:p>
            <a:r>
              <a:rPr lang="en-GB" sz="2600" dirty="0">
                <a:latin typeface="Tw Cen MT" panose="020B0602020104020603" pitchFamily="34" charset="0"/>
              </a:rPr>
              <a:t>Most patients have </a:t>
            </a:r>
            <a:r>
              <a:rPr lang="en-GB" sz="2600" dirty="0">
                <a:highlight>
                  <a:srgbClr val="00FFFF"/>
                </a:highlight>
                <a:latin typeface="Tw Cen MT" panose="020B0602020104020603" pitchFamily="34" charset="0"/>
              </a:rPr>
              <a:t>gone home with wraparound support</a:t>
            </a:r>
            <a:r>
              <a:rPr lang="en-GB" sz="2600" dirty="0">
                <a:latin typeface="Tw Cen MT" panose="020B0602020104020603" pitchFamily="34" charset="0"/>
              </a:rPr>
              <a:t>. This was possible as staff and volunteers took on duties beyond their normal scope. For example, nursing services and therapists undertaking care visits.</a:t>
            </a:r>
          </a:p>
        </p:txBody>
      </p:sp>
      <p:sp>
        <p:nvSpPr>
          <p:cNvPr id="4" name="Footer Placeholder 3">
            <a:extLst>
              <a:ext uri="{FF2B5EF4-FFF2-40B4-BE49-F238E27FC236}">
                <a16:creationId xmlns:a16="http://schemas.microsoft.com/office/drawing/2014/main" id="{DEAAA148-36EC-4A05-81DD-932BE68154F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555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07E9160-2A7C-4D9E-9C29-77E3C63BEEAC}"/>
              </a:ext>
            </a:extLst>
          </p:cNvPr>
          <p:cNvSpPr>
            <a:spLocks noGrp="1"/>
          </p:cNvSpPr>
          <p:nvPr>
            <p:ph idx="1"/>
          </p:nvPr>
        </p:nvSpPr>
        <p:spPr>
          <a:xfrm>
            <a:off x="1653363" y="2176272"/>
            <a:ext cx="9367204" cy="4041648"/>
          </a:xfrm>
        </p:spPr>
        <p:txBody>
          <a:bodyPr anchor="t">
            <a:normAutofit/>
          </a:bodyPr>
          <a:lstStyle/>
          <a:p>
            <a:pPr marL="0" indent="0">
              <a:buNone/>
            </a:pPr>
            <a:r>
              <a:rPr lang="en-GB" sz="2200" b="1" dirty="0">
                <a:highlight>
                  <a:srgbClr val="00FFFF"/>
                </a:highlight>
                <a:latin typeface="Tw Cen MT" panose="020B0602020104020603" pitchFamily="34" charset="0"/>
              </a:rPr>
              <a:t>Aim:</a:t>
            </a:r>
          </a:p>
          <a:p>
            <a:r>
              <a:rPr lang="en-GB" sz="2200" b="1" i="1" dirty="0">
                <a:effectLst>
                  <a:outerShdw blurRad="38100" dist="38100" dir="2700000" algn="tl">
                    <a:srgbClr val="000000">
                      <a:alpha val="43137"/>
                    </a:srgbClr>
                  </a:outerShdw>
                </a:effectLst>
                <a:latin typeface="Tw Cen MT" panose="020B0602020104020603" pitchFamily="34" charset="0"/>
              </a:rPr>
              <a:t>To explore how </a:t>
            </a:r>
            <a:r>
              <a:rPr lang="en-GB" sz="2200" b="1" i="1" dirty="0" err="1">
                <a:effectLst>
                  <a:outerShdw blurRad="38100" dist="38100" dir="2700000" algn="tl">
                    <a:srgbClr val="000000">
                      <a:alpha val="43137"/>
                    </a:srgbClr>
                  </a:outerShdw>
                </a:effectLst>
                <a:latin typeface="Tw Cen MT" panose="020B0602020104020603" pitchFamily="34" charset="0"/>
              </a:rPr>
              <a:t>Covid</a:t>
            </a:r>
            <a:r>
              <a:rPr lang="en-GB" sz="2200" b="1" i="1" dirty="0">
                <a:effectLst>
                  <a:outerShdw blurRad="38100" dist="38100" dir="2700000" algn="tl">
                    <a:srgbClr val="000000">
                      <a:alpha val="43137"/>
                    </a:srgbClr>
                  </a:outerShdw>
                </a:effectLst>
                <a:latin typeface="Tw Cen MT" panose="020B0602020104020603" pitchFamily="34" charset="0"/>
              </a:rPr>
              <a:t> 19 can be implemented </a:t>
            </a:r>
            <a:r>
              <a:rPr lang="en-US" sz="2200" b="1" i="1" dirty="0">
                <a:effectLst>
                  <a:outerShdw blurRad="38100" dist="38100" dir="2700000" algn="tl">
                    <a:srgbClr val="000000">
                      <a:alpha val="43137"/>
                    </a:srgbClr>
                  </a:outerShdw>
                </a:effectLst>
              </a:rPr>
              <a:t>to achieve appropriate results yet</a:t>
            </a:r>
            <a:r>
              <a:rPr lang="en-GB" sz="2200" b="1" i="1" dirty="0">
                <a:effectLst>
                  <a:outerShdw blurRad="38100" dist="38100" dir="2700000" algn="tl">
                    <a:srgbClr val="000000">
                      <a:alpha val="43137"/>
                    </a:srgbClr>
                  </a:outerShdw>
                </a:effectLst>
              </a:rPr>
              <a:t> minimises disruptions to healthcare services provision</a:t>
            </a:r>
            <a:endParaRPr lang="en-GB" sz="2200" b="1" i="1" dirty="0">
              <a:effectLst>
                <a:outerShdw blurRad="38100" dist="38100" dir="2700000" algn="tl">
                  <a:srgbClr val="000000">
                    <a:alpha val="43137"/>
                  </a:srgbClr>
                </a:outerShdw>
              </a:effectLst>
              <a:latin typeface="Tw Cen MT" panose="020B0602020104020603" pitchFamily="34" charset="0"/>
            </a:endParaRPr>
          </a:p>
          <a:p>
            <a:endParaRPr lang="en-GB" sz="2200" b="1" dirty="0">
              <a:latin typeface="Tw Cen MT" panose="020B0602020104020603" pitchFamily="34" charset="0"/>
            </a:endParaRPr>
          </a:p>
          <a:p>
            <a:pPr marL="0" indent="0">
              <a:buNone/>
            </a:pPr>
            <a:r>
              <a:rPr lang="en-GB" sz="2200" b="1" dirty="0">
                <a:highlight>
                  <a:srgbClr val="00FFFF"/>
                </a:highlight>
                <a:latin typeface="Tw Cen MT" panose="020B0602020104020603" pitchFamily="34" charset="0"/>
              </a:rPr>
              <a:t>Learning Outcomes:</a:t>
            </a:r>
          </a:p>
          <a:p>
            <a:pPr marL="0" indent="0">
              <a:buNone/>
            </a:pPr>
            <a:r>
              <a:rPr lang="en-GB" sz="2200" dirty="0">
                <a:latin typeface="Tw Cen MT" panose="020B0602020104020603" pitchFamily="34" charset="0"/>
              </a:rPr>
              <a:t>At the end of this session , students will be able to:</a:t>
            </a:r>
          </a:p>
          <a:p>
            <a:pPr marL="514350" indent="-514350">
              <a:buFont typeface="+mj-lt"/>
              <a:buAutoNum type="arabicPeriod"/>
            </a:pPr>
            <a:r>
              <a:rPr lang="en-GB" sz="2200" dirty="0"/>
              <a:t>Evaluate</a:t>
            </a:r>
            <a:r>
              <a:rPr lang="en-US" sz="2200" dirty="0">
                <a:latin typeface="Tw Cen MT" panose="020B0602020104020603" pitchFamily="34" charset="0"/>
              </a:rPr>
              <a:t> the impacts of </a:t>
            </a:r>
            <a:r>
              <a:rPr lang="en-GB" sz="2200" dirty="0" err="1"/>
              <a:t>Covid</a:t>
            </a:r>
            <a:r>
              <a:rPr lang="en-GB" sz="2200" dirty="0"/>
              <a:t> 19 </a:t>
            </a:r>
            <a:r>
              <a:rPr lang="en-US" sz="2200" dirty="0">
                <a:latin typeface="Tw Cen MT" panose="020B0602020104020603" pitchFamily="34" charset="0"/>
              </a:rPr>
              <a:t>on the health and care system’s using the </a:t>
            </a:r>
            <a:r>
              <a:rPr lang="en-GB" sz="2200" dirty="0"/>
              <a:t>community health services</a:t>
            </a:r>
            <a:r>
              <a:rPr lang="en-US" sz="2200" dirty="0">
                <a:latin typeface="Tw Cen MT" panose="020B0602020104020603" pitchFamily="34" charset="0"/>
              </a:rPr>
              <a:t> as a Local key perspective</a:t>
            </a:r>
          </a:p>
          <a:p>
            <a:pPr marL="514350" indent="-514350">
              <a:buFont typeface="+mj-lt"/>
              <a:buAutoNum type="arabicPeriod"/>
            </a:pPr>
            <a:r>
              <a:rPr lang="en-US" sz="2200" dirty="0"/>
              <a:t>Hypothesize potential outcome by putting forward recommendations for the impact of </a:t>
            </a:r>
            <a:r>
              <a:rPr lang="en-US" sz="2200" dirty="0" err="1"/>
              <a:t>Covid</a:t>
            </a:r>
            <a:r>
              <a:rPr lang="en-US" sz="2200" dirty="0"/>
              <a:t> 19 </a:t>
            </a:r>
            <a:r>
              <a:rPr lang="en-GB" sz="2200" dirty="0"/>
              <a:t>on community health services</a:t>
            </a:r>
            <a:r>
              <a:rPr lang="en-US" sz="2200" dirty="0">
                <a:latin typeface="Tw Cen MT" panose="020B0602020104020603" pitchFamily="34" charset="0"/>
              </a:rPr>
              <a:t> </a:t>
            </a:r>
            <a:r>
              <a:rPr lang="en-US" sz="2200" dirty="0"/>
              <a:t>delivery</a:t>
            </a:r>
          </a:p>
          <a:p>
            <a:pPr marL="0" indent="0">
              <a:buNone/>
            </a:pPr>
            <a:endParaRPr lang="en-US" sz="2200" dirty="0"/>
          </a:p>
          <a:p>
            <a:endParaRPr lang="en-GB" sz="2200" dirty="0"/>
          </a:p>
        </p:txBody>
      </p:sp>
      <p:sp>
        <p:nvSpPr>
          <p:cNvPr id="4" name="Footer Placeholder 3">
            <a:extLst>
              <a:ext uri="{FF2B5EF4-FFF2-40B4-BE49-F238E27FC236}">
                <a16:creationId xmlns:a16="http://schemas.microsoft.com/office/drawing/2014/main" id="{E9BA8F0E-2F3D-4B89-8B93-EFEA5A399492}"/>
              </a:ext>
            </a:extLst>
          </p:cNvPr>
          <p:cNvSpPr>
            <a:spLocks noGrp="1"/>
          </p:cNvSpPr>
          <p:nvPr>
            <p:ph type="ftr" sz="quarter" idx="11"/>
          </p:nvPr>
        </p:nvSpPr>
        <p:spPr>
          <a:xfrm>
            <a:off x="4277367" y="6356350"/>
            <a:ext cx="4114800" cy="365125"/>
          </a:xfrm>
        </p:spPr>
        <p:txBody>
          <a:bodyPr>
            <a:normAutofit/>
          </a:bodyPr>
          <a:lstStyle/>
          <a:p>
            <a:pPr>
              <a:spcAft>
                <a:spcPts val="600"/>
              </a:spcAft>
            </a:pPr>
            <a:r>
              <a:rPr lang="en-GB">
                <a:solidFill>
                  <a:schemeClr val="tx1">
                    <a:alpha val="80000"/>
                  </a:schemeClr>
                </a:solidFill>
              </a:rPr>
              <a:t>Created by Tayo Alebiosu</a:t>
            </a:r>
          </a:p>
        </p:txBody>
      </p:sp>
    </p:spTree>
    <p:extLst>
      <p:ext uri="{BB962C8B-B14F-4D97-AF65-F5344CB8AC3E}">
        <p14:creationId xmlns:p14="http://schemas.microsoft.com/office/powerpoint/2010/main" val="2130221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2"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90" name="Picture 2" descr="Study Looks at Attitudes Toward Social Distancing in COVID-19 Pandemic |  American University, Washington, D.C.">
            <a:extLst>
              <a:ext uri="{FF2B5EF4-FFF2-40B4-BE49-F238E27FC236}">
                <a16:creationId xmlns:a16="http://schemas.microsoft.com/office/drawing/2014/main" id="{8972F45F-5752-4F29-8845-17E0FC952F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336004"/>
            <a:ext cx="3415612" cy="2185991"/>
          </a:xfrm>
          <a:prstGeom prst="rect">
            <a:avLst/>
          </a:prstGeom>
          <a:noFill/>
          <a:extLst>
            <a:ext uri="{909E8E84-426E-40DD-AFC4-6F175D3DCCD1}">
              <a14:hiddenFill xmlns:a14="http://schemas.microsoft.com/office/drawing/2010/main">
                <a:solidFill>
                  <a:srgbClr val="FFFFFF"/>
                </a:solidFill>
              </a14:hiddenFill>
            </a:ext>
          </a:extLst>
        </p:spPr>
      </p:pic>
      <p:grpSp>
        <p:nvGrpSpPr>
          <p:cNvPr id="12293" name="Group 72">
            <a:extLst>
              <a:ext uri="{FF2B5EF4-FFF2-40B4-BE49-F238E27FC236}">
                <a16:creationId xmlns:a16="http://schemas.microsoft.com/office/drawing/2014/main" id="{C34A4475-365F-4381-A542-4698D6377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12294" name="Isosceles Triangle 73">
              <a:extLst>
                <a:ext uri="{FF2B5EF4-FFF2-40B4-BE49-F238E27FC236}">
                  <a16:creationId xmlns:a16="http://schemas.microsoft.com/office/drawing/2014/main" id="{148F8F8B-B172-475E-9119-57F2A1C87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95" name="Rectangle 74">
              <a:extLst>
                <a:ext uri="{FF2B5EF4-FFF2-40B4-BE49-F238E27FC236}">
                  <a16:creationId xmlns:a16="http://schemas.microsoft.com/office/drawing/2014/main" id="{1B0349D0-97A5-4654-A515-C72EA9E0B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1AF57A-4F19-48F2-9F8E-2E8FC5002D79}"/>
              </a:ext>
            </a:extLst>
          </p:cNvPr>
          <p:cNvSpPr>
            <a:spLocks noGrp="1"/>
          </p:cNvSpPr>
          <p:nvPr>
            <p:ph idx="1"/>
          </p:nvPr>
        </p:nvSpPr>
        <p:spPr>
          <a:xfrm>
            <a:off x="4059078" y="238923"/>
            <a:ext cx="7973895" cy="5938040"/>
          </a:xfrm>
        </p:spPr>
        <p:txBody>
          <a:bodyPr>
            <a:normAutofit fontScale="92500" lnSpcReduction="20000"/>
          </a:bodyPr>
          <a:lstStyle/>
          <a:p>
            <a:pPr marL="0" indent="0">
              <a:buNone/>
            </a:pPr>
            <a:endParaRPr lang="en-GB" sz="1900" b="1" dirty="0"/>
          </a:p>
          <a:p>
            <a:pPr marL="0" indent="0">
              <a:buNone/>
            </a:pPr>
            <a:r>
              <a:rPr lang="en-GB" sz="4000" b="1" dirty="0">
                <a:highlight>
                  <a:srgbClr val="00FFFF"/>
                </a:highlight>
                <a:latin typeface="Candara" panose="020E0502030303020204" pitchFamily="34" charset="0"/>
              </a:rPr>
              <a:t>COVID-19 risk assessment</a:t>
            </a:r>
          </a:p>
          <a:p>
            <a:pPr marL="0" indent="0">
              <a:buNone/>
            </a:pPr>
            <a:endParaRPr lang="en-GB" sz="4000" b="1" dirty="0">
              <a:highlight>
                <a:srgbClr val="00FFFF"/>
              </a:highlight>
              <a:latin typeface="Candara" panose="020E0502030303020204" pitchFamily="34" charset="0"/>
            </a:endParaRPr>
          </a:p>
          <a:p>
            <a:r>
              <a:rPr lang="en-GB" sz="2600" dirty="0">
                <a:latin typeface="Tw Cen MT" panose="020B0602020104020603" pitchFamily="34" charset="0"/>
              </a:rPr>
              <a:t>To help decide which actions to take prior to re-opening the building for permitted activity, a </a:t>
            </a:r>
            <a:r>
              <a:rPr lang="en-GB" sz="2600" b="1" dirty="0">
                <a:latin typeface="Tw Cen MT" panose="020B0602020104020603" pitchFamily="34" charset="0"/>
              </a:rPr>
              <a:t>COVID-19 risk assessment should be completed</a:t>
            </a:r>
            <a:r>
              <a:rPr lang="en-GB" sz="2600" dirty="0">
                <a:latin typeface="Tw Cen MT" panose="020B0602020104020603" pitchFamily="34" charset="0"/>
              </a:rPr>
              <a:t>, taking account of the core guidance on social distancing and the points set out below. </a:t>
            </a:r>
          </a:p>
          <a:p>
            <a:r>
              <a:rPr lang="en-GB" sz="2600" dirty="0">
                <a:latin typeface="Tw Cen MT" panose="020B0602020104020603" pitchFamily="34" charset="0"/>
              </a:rPr>
              <a:t>This will be in addition to any risk assessment which is already in place for the community facility. See guidance on </a:t>
            </a:r>
            <a:r>
              <a:rPr lang="en-GB" sz="2600" dirty="0">
                <a:latin typeface="Tw Cen MT" panose="020B0602020104020603" pitchFamily="34" charset="0"/>
                <a:hlinkClick r:id="rId3"/>
              </a:rPr>
              <a:t>completing a risk assessment</a:t>
            </a:r>
            <a:r>
              <a:rPr lang="en-GB" sz="2600" dirty="0">
                <a:latin typeface="Tw Cen MT" panose="020B0602020104020603" pitchFamily="34" charset="0"/>
              </a:rPr>
              <a:t>.</a:t>
            </a:r>
          </a:p>
          <a:p>
            <a:pPr marL="0" indent="0">
              <a:buNone/>
            </a:pPr>
            <a:endParaRPr lang="en-GB" sz="2400" dirty="0">
              <a:latin typeface="Tw Cen MT" panose="020B0602020104020603" pitchFamily="34" charset="0"/>
            </a:endParaRPr>
          </a:p>
          <a:p>
            <a:pPr marL="0" indent="0" fontAlgn="base">
              <a:buNone/>
            </a:pPr>
            <a:r>
              <a:rPr lang="en-GB" sz="3200" b="1" dirty="0">
                <a:highlight>
                  <a:srgbClr val="00FFFF"/>
                </a:highlight>
                <a:latin typeface="Candara" panose="020E0502030303020204" pitchFamily="34" charset="0"/>
              </a:rPr>
              <a:t>Social distancing and capacity</a:t>
            </a:r>
          </a:p>
          <a:p>
            <a:r>
              <a:rPr lang="en-GB" dirty="0">
                <a:latin typeface="Tw Cen MT" panose="020B0602020104020603" pitchFamily="34" charset="0"/>
              </a:rPr>
              <a:t>Measures should be in place to ensure all users of community facilities follow the guidelines on social distancing, including </a:t>
            </a:r>
            <a:r>
              <a:rPr lang="en-GB" b="1" dirty="0">
                <a:latin typeface="Tw Cen MT" panose="020B0602020104020603" pitchFamily="34" charset="0"/>
              </a:rPr>
              <a:t>strict adherence to social distancing</a:t>
            </a:r>
            <a:r>
              <a:rPr lang="en-GB" dirty="0">
                <a:latin typeface="Tw Cen MT" panose="020B0602020104020603" pitchFamily="34" charset="0"/>
              </a:rPr>
              <a:t> of 2 metres or 1 metre.</a:t>
            </a:r>
          </a:p>
          <a:p>
            <a:endParaRPr lang="en-GB" sz="1900" dirty="0"/>
          </a:p>
        </p:txBody>
      </p:sp>
      <p:grpSp>
        <p:nvGrpSpPr>
          <p:cNvPr id="12296" name="Group 76">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7"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a:extLst>
              <a:ext uri="{FF2B5EF4-FFF2-40B4-BE49-F238E27FC236}">
                <a16:creationId xmlns:a16="http://schemas.microsoft.com/office/drawing/2014/main" id="{67EA5D24-530C-4DD3-8592-D6A2B6BE8E7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71615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oronavirus: How soon can we expect a working vaccine? - BBC News">
            <a:extLst>
              <a:ext uri="{FF2B5EF4-FFF2-40B4-BE49-F238E27FC236}">
                <a16:creationId xmlns:a16="http://schemas.microsoft.com/office/drawing/2014/main" id="{7907E8A6-420D-4CBD-B802-1135E556118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 b="36"/>
          <a:stretch/>
        </p:blipFill>
        <p:spPr bwMode="auto">
          <a:xfrm>
            <a:off x="-4243" y="10"/>
            <a:ext cx="12196243"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7F0DFA4-8EA4-4975-89CD-C3B0BEF9B6F9}"/>
              </a:ext>
            </a:extLst>
          </p:cNvPr>
          <p:cNvSpPr>
            <a:spLocks noGrp="1"/>
          </p:cNvSpPr>
          <p:nvPr>
            <p:ph type="title"/>
          </p:nvPr>
        </p:nvSpPr>
        <p:spPr>
          <a:xfrm>
            <a:off x="643467" y="321734"/>
            <a:ext cx="10905066" cy="1135737"/>
          </a:xfrm>
        </p:spPr>
        <p:txBody>
          <a:bodyPr>
            <a:normAutofit/>
          </a:bodyPr>
          <a:lstStyle/>
          <a:p>
            <a:pPr algn="ctr"/>
            <a:r>
              <a:rPr lang="en-GB" sz="4000" dirty="0">
                <a:highlight>
                  <a:srgbClr val="00FFFF"/>
                </a:highlight>
                <a:latin typeface="Candara" panose="020E0502030303020204" pitchFamily="34" charset="0"/>
              </a:rPr>
              <a:t>Vaccine surveillance strategy (Cont…)</a:t>
            </a:r>
          </a:p>
        </p:txBody>
      </p:sp>
      <p:sp>
        <p:nvSpPr>
          <p:cNvPr id="3" name="Content Placeholder 2">
            <a:extLst>
              <a:ext uri="{FF2B5EF4-FFF2-40B4-BE49-F238E27FC236}">
                <a16:creationId xmlns:a16="http://schemas.microsoft.com/office/drawing/2014/main" id="{189EE774-FD39-40A1-8917-EBFEEC4BAC91}"/>
              </a:ext>
            </a:extLst>
          </p:cNvPr>
          <p:cNvSpPr>
            <a:spLocks noGrp="1"/>
          </p:cNvSpPr>
          <p:nvPr>
            <p:ph idx="1"/>
          </p:nvPr>
        </p:nvSpPr>
        <p:spPr>
          <a:xfrm>
            <a:off x="225286" y="1782981"/>
            <a:ext cx="11606371" cy="4607004"/>
          </a:xfrm>
        </p:spPr>
        <p:txBody>
          <a:bodyPr>
            <a:normAutofit/>
          </a:bodyPr>
          <a:lstStyle/>
          <a:p>
            <a:r>
              <a:rPr lang="en-GB" dirty="0">
                <a:latin typeface="Tw Cen MT" panose="020B0602020104020603" pitchFamily="34" charset="0"/>
              </a:rPr>
              <a:t>This involves using existing disease surveillance systems and electronic health data, capturing vaccination data and active follow-up of vaccinated individuals and cases of COVID-19 within vaccine eligible cohorts.</a:t>
            </a:r>
          </a:p>
          <a:p>
            <a:r>
              <a:rPr lang="en-GB" dirty="0">
                <a:latin typeface="Tw Cen MT" panose="020B0602020104020603" pitchFamily="34" charset="0"/>
              </a:rPr>
              <a:t>With vaccines now being offered to several million people, comprehensive "real world" post-implementation surveillance systems are required to monitor delivery of the vaccination programme and evaluate its impact on health.</a:t>
            </a:r>
          </a:p>
          <a:p>
            <a:r>
              <a:rPr lang="en-GB" dirty="0">
                <a:latin typeface="Tw Cen MT" panose="020B0602020104020603" pitchFamily="34" charset="0"/>
              </a:rPr>
              <a:t> This involves using existing disease surveillance systems and electronic health data, capturing vaccination data and active follow-up of vaccinated individuals and cases of COVID-19 within vaccine eligible cohorts.</a:t>
            </a:r>
          </a:p>
          <a:p>
            <a:endParaRPr lang="en-GB" sz="2000" dirty="0"/>
          </a:p>
        </p:txBody>
      </p:sp>
      <p:sp>
        <p:nvSpPr>
          <p:cNvPr id="4" name="Footer Placeholder 3">
            <a:extLst>
              <a:ext uri="{FF2B5EF4-FFF2-40B4-BE49-F238E27FC236}">
                <a16:creationId xmlns:a16="http://schemas.microsoft.com/office/drawing/2014/main" id="{D5189044-153F-4CF5-AE32-FFC246D5FC5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18725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About technical updates to NHS Covid-19 app - NCSC.GOV.UK">
            <a:extLst>
              <a:ext uri="{FF2B5EF4-FFF2-40B4-BE49-F238E27FC236}">
                <a16:creationId xmlns:a16="http://schemas.microsoft.com/office/drawing/2014/main" id="{1CD75217-2F5B-422B-A18C-45DB34DC3EF9}"/>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2416" r="1" b="6154"/>
          <a:stretch/>
        </p:blipFill>
        <p:spPr bwMode="auto">
          <a:xfrm>
            <a:off x="-4243" y="10"/>
            <a:ext cx="12196243"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0C3B50F-EE85-4086-94A8-E7051AD15B6B}"/>
              </a:ext>
            </a:extLst>
          </p:cNvPr>
          <p:cNvSpPr>
            <a:spLocks noGrp="1"/>
          </p:cNvSpPr>
          <p:nvPr>
            <p:ph idx="1"/>
          </p:nvPr>
        </p:nvSpPr>
        <p:spPr>
          <a:xfrm>
            <a:off x="643467" y="543147"/>
            <a:ext cx="10905066" cy="5633816"/>
          </a:xfrm>
        </p:spPr>
        <p:txBody>
          <a:bodyPr>
            <a:normAutofit/>
          </a:bodyPr>
          <a:lstStyle/>
          <a:p>
            <a:pPr marL="0" indent="0">
              <a:buNone/>
            </a:pPr>
            <a:endParaRPr lang="en-GB" sz="2000" dirty="0">
              <a:latin typeface="Tw Cen MT" panose="020B0602020104020603" pitchFamily="34" charset="0"/>
            </a:endParaRPr>
          </a:p>
          <a:p>
            <a:pPr marL="0" indent="0" algn="ctr">
              <a:buNone/>
            </a:pPr>
            <a:r>
              <a:rPr lang="en-GB" sz="3600" b="1" i="1" dirty="0">
                <a:effectLst>
                  <a:outerShdw blurRad="38100" dist="38100" dir="2700000" algn="tl">
                    <a:srgbClr val="000000">
                      <a:alpha val="43137"/>
                    </a:srgbClr>
                  </a:outerShdw>
                </a:effectLst>
                <a:highlight>
                  <a:srgbClr val="00FFFF"/>
                </a:highlight>
                <a:latin typeface="Candara" panose="020E0502030303020204" pitchFamily="34" charset="0"/>
              </a:rPr>
              <a:t>Adequate capacity to test, trace and quarantine </a:t>
            </a:r>
          </a:p>
          <a:p>
            <a:endParaRPr lang="en-GB" sz="2000" dirty="0">
              <a:latin typeface="Tw Cen MT" panose="020B0602020104020603" pitchFamily="34" charset="0"/>
            </a:endParaRPr>
          </a:p>
          <a:p>
            <a:r>
              <a:rPr lang="en-GB" sz="2400" dirty="0">
                <a:latin typeface="Tw Cen MT" panose="020B0602020104020603" pitchFamily="34" charset="0"/>
              </a:rPr>
              <a:t>Testing of patients must be expanded, particularly </a:t>
            </a:r>
            <a:r>
              <a:rPr lang="en-GB" sz="2400" dirty="0">
                <a:highlight>
                  <a:srgbClr val="FFFF00"/>
                </a:highlight>
                <a:latin typeface="Tw Cen MT" panose="020B0602020104020603" pitchFamily="34" charset="0"/>
              </a:rPr>
              <a:t>for vulnerable patients such </a:t>
            </a:r>
            <a:r>
              <a:rPr lang="en-GB" sz="2400" dirty="0">
                <a:latin typeface="Tw Cen MT" panose="020B0602020104020603" pitchFamily="34" charset="0"/>
              </a:rPr>
              <a:t>as </a:t>
            </a:r>
            <a:r>
              <a:rPr lang="en-GB" sz="2400" dirty="0">
                <a:highlight>
                  <a:srgbClr val="FFFF00"/>
                </a:highlight>
                <a:latin typeface="Tw Cen MT" panose="020B0602020104020603" pitchFamily="34" charset="0"/>
              </a:rPr>
              <a:t>those in residential and nursing care homes, </a:t>
            </a:r>
            <a:r>
              <a:rPr lang="en-GB" sz="2400" dirty="0">
                <a:latin typeface="Tw Cen MT" panose="020B0602020104020603" pitchFamily="34" charset="0"/>
              </a:rPr>
              <a:t>and for patients who are accessing routine care (such as elective surgery) to provide confidence that areas designated for the care of non-Covid patients are not exposed unnecessarily to asymptomatic spread of Covid.</a:t>
            </a:r>
          </a:p>
          <a:p>
            <a:r>
              <a:rPr lang="en-GB" sz="2400" dirty="0">
                <a:latin typeface="Tw Cen MT" panose="020B0602020104020603" pitchFamily="34" charset="0"/>
              </a:rPr>
              <a:t>There must be strong focus on tracking and containing the virus in the community, and if local public health services are supported to lead this.</a:t>
            </a:r>
          </a:p>
          <a:p>
            <a:r>
              <a:rPr lang="en-GB" sz="2400" dirty="0">
                <a:latin typeface="Tw Cen MT" panose="020B0602020104020603" pitchFamily="34" charset="0"/>
              </a:rPr>
              <a:t>As the restoration of non-Covid services moves forward, the Government must put in place a credible and transparent strategy on testing. This should include, but not be limited to, continuing to increase national testing capacity.</a:t>
            </a:r>
          </a:p>
          <a:p>
            <a:endParaRPr lang="en-GB" sz="2000" dirty="0"/>
          </a:p>
        </p:txBody>
      </p:sp>
      <p:sp>
        <p:nvSpPr>
          <p:cNvPr id="4" name="Footer Placeholder 3">
            <a:extLst>
              <a:ext uri="{FF2B5EF4-FFF2-40B4-BE49-F238E27FC236}">
                <a16:creationId xmlns:a16="http://schemas.microsoft.com/office/drawing/2014/main" id="{72CB43E4-B8B3-4922-9271-99B331075FC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spTree>
    <p:extLst>
      <p:ext uri="{BB962C8B-B14F-4D97-AF65-F5344CB8AC3E}">
        <p14:creationId xmlns:p14="http://schemas.microsoft.com/office/powerpoint/2010/main" val="3463759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result for ppe image">
            <a:extLst>
              <a:ext uri="{FF2B5EF4-FFF2-40B4-BE49-F238E27FC236}">
                <a16:creationId xmlns:a16="http://schemas.microsoft.com/office/drawing/2014/main" id="{FBFEE6B9-8C7A-4975-836B-7A807B39E1DB}"/>
              </a:ext>
            </a:extLst>
          </p:cNvPr>
          <p:cNvPicPr>
            <a:picLocks noChangeAspect="1" noChangeArrowheads="1"/>
          </p:cNvPicPr>
          <p:nvPr/>
        </p:nvPicPr>
        <p:blipFill rotWithShape="1">
          <a:blip r:embed="rId2">
            <a:alphaModFix amt="10000"/>
            <a:grayscl/>
            <a:extLst>
              <a:ext uri="{28A0092B-C50C-407E-A947-70E740481C1C}">
                <a14:useLocalDpi xmlns:a14="http://schemas.microsoft.com/office/drawing/2010/main" val="0"/>
              </a:ext>
            </a:extLst>
          </a:blip>
          <a:srcRect t="7664" b="7667"/>
          <a:stretch/>
        </p:blipFill>
        <p:spPr bwMode="auto">
          <a:xfrm>
            <a:off x="-6210" y="-167116"/>
            <a:ext cx="12191980" cy="68646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E29B710-B305-4840-B37A-85872A8E0BD7}"/>
              </a:ext>
            </a:extLst>
          </p:cNvPr>
          <p:cNvSpPr>
            <a:spLocks noGrp="1"/>
          </p:cNvSpPr>
          <p:nvPr>
            <p:ph idx="1"/>
          </p:nvPr>
        </p:nvSpPr>
        <p:spPr>
          <a:xfrm>
            <a:off x="-4" y="1"/>
            <a:ext cx="12192004" cy="6864690"/>
          </a:xfrm>
        </p:spPr>
        <p:txBody>
          <a:bodyPr>
            <a:noAutofit/>
          </a:bodyPr>
          <a:lstStyle/>
          <a:p>
            <a:pPr algn="ctr">
              <a:buClr>
                <a:srgbClr val="FEEB42"/>
              </a:buClr>
            </a:pPr>
            <a:r>
              <a:rPr lang="en-GB" sz="3200" b="1" i="1" dirty="0">
                <a:solidFill>
                  <a:schemeClr val="tx1">
                    <a:alpha val="80000"/>
                  </a:schemeClr>
                </a:solidFill>
                <a:effectLst>
                  <a:outerShdw blurRad="38100" dist="38100" dir="2700000" algn="tl">
                    <a:srgbClr val="000000">
                      <a:alpha val="43137"/>
                    </a:srgbClr>
                  </a:outerShdw>
                </a:effectLst>
                <a:highlight>
                  <a:srgbClr val="00FFFF"/>
                </a:highlight>
                <a:latin typeface="Candara" panose="020E0502030303020204" pitchFamily="34" charset="0"/>
              </a:rPr>
              <a:t>Adequate PPE for health and care workers</a:t>
            </a:r>
          </a:p>
          <a:p>
            <a:pPr algn="ctr">
              <a:buClr>
                <a:srgbClr val="FEEB42"/>
              </a:buClr>
            </a:pPr>
            <a:endParaRPr lang="en-GB" sz="2600" b="1" i="1" dirty="0">
              <a:solidFill>
                <a:srgbClr val="FF0000">
                  <a:alpha val="80000"/>
                </a:srgbClr>
              </a:solidFill>
              <a:effectLst>
                <a:outerShdw blurRad="38100" dist="38100" dir="2700000" algn="tl">
                  <a:srgbClr val="000000">
                    <a:alpha val="43137"/>
                  </a:srgbClr>
                </a:outerShdw>
              </a:effectLst>
              <a:latin typeface="Tw Cen MT" panose="020B0602020104020603" pitchFamily="34" charset="0"/>
            </a:endParaRPr>
          </a:p>
          <a:p>
            <a:pPr algn="ctr">
              <a:buClr>
                <a:srgbClr val="FEEB42"/>
              </a:buClr>
            </a:pPr>
            <a:endParaRPr lang="en-GB" sz="2000" dirty="0">
              <a:solidFill>
                <a:schemeClr val="tx1">
                  <a:alpha val="80000"/>
                </a:schemeClr>
              </a:solidFill>
              <a:latin typeface="Tw Cen MT" panose="020B0602020104020603" pitchFamily="34" charset="0"/>
            </a:endParaRPr>
          </a:p>
          <a:p>
            <a:r>
              <a:rPr lang="en-GB" sz="2400" dirty="0">
                <a:solidFill>
                  <a:schemeClr val="tx1">
                    <a:alpha val="80000"/>
                  </a:schemeClr>
                </a:solidFill>
                <a:latin typeface="Tw Cen MT" panose="020B0602020104020603" pitchFamily="34" charset="0"/>
              </a:rPr>
              <a:t>Health care and other frontline workers have in a majority of cases not been supplied with the PPE they need to protect themselves and patients during the course of the outbreak. </a:t>
            </a:r>
          </a:p>
          <a:p>
            <a:r>
              <a:rPr lang="en-GB" sz="2400" dirty="0">
                <a:solidFill>
                  <a:schemeClr val="tx1">
                    <a:alpha val="80000"/>
                  </a:schemeClr>
                </a:solidFill>
                <a:latin typeface="Tw Cen MT" panose="020B0602020104020603" pitchFamily="34" charset="0"/>
              </a:rPr>
              <a:t>A sufficient, guaranteed supply of PPE for healthcare workers to account for COVID-work, and for restarting non-COVID care with additional precautions in our “new normal” world, is essential. </a:t>
            </a:r>
          </a:p>
          <a:p>
            <a:r>
              <a:rPr lang="en-GB" sz="2400" dirty="0">
                <a:solidFill>
                  <a:schemeClr val="tx1">
                    <a:alpha val="80000"/>
                  </a:schemeClr>
                </a:solidFill>
                <a:latin typeface="Tw Cen MT" panose="020B0602020104020603" pitchFamily="34" charset="0"/>
              </a:rPr>
              <a:t>For example, there will need to be sufficient PPE for staff use in general practice, outpatients and also for diagnostic, operating theatre, catheter laboratories and endoscopy suites. </a:t>
            </a:r>
          </a:p>
          <a:p>
            <a:r>
              <a:rPr lang="en-GB" sz="2400" dirty="0">
                <a:solidFill>
                  <a:schemeClr val="tx1">
                    <a:alpha val="80000"/>
                  </a:schemeClr>
                </a:solidFill>
                <a:latin typeface="Tw Cen MT" panose="020B0602020104020603" pitchFamily="34" charset="0"/>
              </a:rPr>
              <a:t>There also needs to be appropriate PPE available (such as masks and eye protection) for patients using non-Covid services, to reduce the risk of transmission within the NHS. </a:t>
            </a:r>
          </a:p>
          <a:p>
            <a:r>
              <a:rPr lang="en-GB" sz="2400" dirty="0">
                <a:solidFill>
                  <a:schemeClr val="tx1">
                    <a:alpha val="80000"/>
                  </a:schemeClr>
                </a:solidFill>
                <a:latin typeface="Tw Cen MT" panose="020B0602020104020603" pitchFamily="34" charset="0"/>
              </a:rPr>
              <a:t>There will need to be new or updated guidance on the appropriate PPE and infection control procedures that are relevant to the settings in which non-COVID treatment will take place.</a:t>
            </a:r>
          </a:p>
        </p:txBody>
      </p:sp>
      <p:sp>
        <p:nvSpPr>
          <p:cNvPr id="5" name="Footer Placeholder 4">
            <a:extLst>
              <a:ext uri="{FF2B5EF4-FFF2-40B4-BE49-F238E27FC236}">
                <a16:creationId xmlns:a16="http://schemas.microsoft.com/office/drawing/2014/main" id="{59308BF5-755E-4DD4-A6FE-18E81090366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18598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igh speed train with motion blur effect">
            <a:extLst>
              <a:ext uri="{FF2B5EF4-FFF2-40B4-BE49-F238E27FC236}">
                <a16:creationId xmlns:a16="http://schemas.microsoft.com/office/drawing/2014/main" id="{DAB94015-DD48-413F-80D5-44AE00FEBCAD}"/>
              </a:ext>
            </a:extLst>
          </p:cNvPr>
          <p:cNvPicPr>
            <a:picLocks noChangeAspect="1"/>
          </p:cNvPicPr>
          <p:nvPr/>
        </p:nvPicPr>
        <p:blipFill rotWithShape="1">
          <a:blip r:embed="rId2">
            <a:alphaModFix amt="35000"/>
          </a:blip>
          <a:srcRect t="15760" r="1" b="1"/>
          <a:stretch/>
        </p:blipFill>
        <p:spPr>
          <a:xfrm>
            <a:off x="-4243" y="10"/>
            <a:ext cx="12196243" cy="6857990"/>
          </a:xfrm>
          <a:prstGeom prst="rect">
            <a:avLst/>
          </a:prstGeom>
        </p:spPr>
      </p:pic>
      <p:sp>
        <p:nvSpPr>
          <p:cNvPr id="2" name="Title 1">
            <a:extLst>
              <a:ext uri="{FF2B5EF4-FFF2-40B4-BE49-F238E27FC236}">
                <a16:creationId xmlns:a16="http://schemas.microsoft.com/office/drawing/2014/main" id="{E1D3A734-0AA6-4A1C-BF3B-7357A110C5BE}"/>
              </a:ext>
            </a:extLst>
          </p:cNvPr>
          <p:cNvSpPr>
            <a:spLocks noGrp="1"/>
          </p:cNvSpPr>
          <p:nvPr>
            <p:ph type="title"/>
          </p:nvPr>
        </p:nvSpPr>
        <p:spPr>
          <a:xfrm>
            <a:off x="772953" y="199183"/>
            <a:ext cx="10905066" cy="1135737"/>
          </a:xfrm>
        </p:spPr>
        <p:txBody>
          <a:bodyPr vert="horz" lIns="91440" tIns="45720" rIns="91440" bIns="45720" rtlCol="0" anchor="ctr">
            <a:normAutofit/>
          </a:bodyPr>
          <a:lstStyle/>
          <a:p>
            <a:r>
              <a:rPr lang="en-US" sz="3600" b="1" i="1" dirty="0">
                <a:effectLst>
                  <a:outerShdw blurRad="38100" dist="38100" dir="2700000" algn="tl">
                    <a:srgbClr val="000000">
                      <a:alpha val="43137"/>
                    </a:srgbClr>
                  </a:outerShdw>
                </a:effectLst>
                <a:highlight>
                  <a:srgbClr val="00FFFF"/>
                </a:highlight>
              </a:rPr>
              <a:t>Effective and transparent public communication (Cont.…)</a:t>
            </a:r>
            <a:endParaRPr lang="en-US" sz="3600" b="1" dirty="0">
              <a:highlight>
                <a:srgbClr val="00FFFF"/>
              </a:highlight>
            </a:endParaRPr>
          </a:p>
        </p:txBody>
      </p:sp>
      <p:sp>
        <p:nvSpPr>
          <p:cNvPr id="5" name="Rectangle 4">
            <a:extLst>
              <a:ext uri="{FF2B5EF4-FFF2-40B4-BE49-F238E27FC236}">
                <a16:creationId xmlns:a16="http://schemas.microsoft.com/office/drawing/2014/main" id="{F7750019-75CF-46A8-A8C3-966CB02B9AE8}"/>
              </a:ext>
            </a:extLst>
          </p:cNvPr>
          <p:cNvSpPr/>
          <p:nvPr/>
        </p:nvSpPr>
        <p:spPr>
          <a:xfrm>
            <a:off x="258973" y="1534093"/>
            <a:ext cx="11933027" cy="5084984"/>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endParaRPr lang="en-US" sz="2000" b="0" i="0" dirty="0">
              <a:effectLst/>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400" b="0" i="0" dirty="0">
                <a:effectLst/>
                <a:latin typeface="Tw Cen MT" panose="020B0602020104020603" pitchFamily="34" charset="0"/>
              </a:rPr>
              <a:t>Finally, we need clear and consistent public health messaging. The lack of this has allowed mistrust to thrive. The government needs to urgently restore public trust and confidence. It must reinstate daily briefings and be open, honest, and transparent about where we are. </a:t>
            </a:r>
          </a:p>
          <a:p>
            <a:pPr indent="-228600">
              <a:lnSpc>
                <a:spcPct val="90000"/>
              </a:lnSpc>
              <a:spcAft>
                <a:spcPts val="600"/>
              </a:spcAft>
              <a:buFont typeface="Arial" panose="020B0604020202020204" pitchFamily="34" charset="0"/>
              <a:buChar char="•"/>
            </a:pPr>
            <a:endParaRPr lang="en-US" sz="2400" dirty="0">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400" b="0" i="0" dirty="0">
                <a:effectLst/>
                <a:latin typeface="Tw Cen MT" panose="020B0602020104020603" pitchFamily="34" charset="0"/>
              </a:rPr>
              <a:t>It must admit to and learn from mistakes, not overstate its capabilities and achievements, and must treat the public as equal partners, working with communities to develop effective health promotion strategies. </a:t>
            </a:r>
          </a:p>
          <a:p>
            <a:pPr indent="-228600">
              <a:lnSpc>
                <a:spcPct val="90000"/>
              </a:lnSpc>
              <a:spcAft>
                <a:spcPts val="600"/>
              </a:spcAft>
              <a:buFont typeface="Arial" panose="020B0604020202020204" pitchFamily="34" charset="0"/>
              <a:buChar char="•"/>
            </a:pPr>
            <a:endParaRPr lang="en-US" sz="2400" dirty="0">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400" b="0" i="0" dirty="0">
                <a:effectLst/>
                <a:latin typeface="Tw Cen MT" panose="020B0602020104020603" pitchFamily="34" charset="0"/>
              </a:rPr>
              <a:t>The government must clearly communicate that protecting school education, routine health-care provision, and the economy are all inextricably tied to controlling COVID-19, and must stop conveying these as competing objectives.</a:t>
            </a:r>
          </a:p>
          <a:p>
            <a:pPr indent="-228600">
              <a:lnSpc>
                <a:spcPct val="90000"/>
              </a:lnSpc>
              <a:spcAft>
                <a:spcPts val="600"/>
              </a:spcAft>
              <a:buFont typeface="Arial" panose="020B0604020202020204" pitchFamily="34" charset="0"/>
              <a:buChar char="•"/>
            </a:pPr>
            <a:endParaRPr lang="en-US" sz="2400" dirty="0">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400" dirty="0">
                <a:latin typeface="Tw Cen MT" panose="020B0602020104020603" pitchFamily="34" charset="0"/>
              </a:rPr>
              <a:t>Health services should be supported and protected so that they can cope with COVID-19, deliver routine care, and manage the significant morbidity from long COVID. </a:t>
            </a:r>
          </a:p>
          <a:p>
            <a:pPr indent="-228600">
              <a:lnSpc>
                <a:spcPct val="90000"/>
              </a:lnSpc>
              <a:spcAft>
                <a:spcPts val="600"/>
              </a:spcAft>
              <a:buFont typeface="Arial" panose="020B0604020202020204" pitchFamily="34" charset="0"/>
              <a:buChar char="•"/>
            </a:pPr>
            <a:endParaRPr lang="en-US" sz="1900" dirty="0"/>
          </a:p>
        </p:txBody>
      </p:sp>
      <p:sp>
        <p:nvSpPr>
          <p:cNvPr id="3" name="Footer Placeholder 2">
            <a:extLst>
              <a:ext uri="{FF2B5EF4-FFF2-40B4-BE49-F238E27FC236}">
                <a16:creationId xmlns:a16="http://schemas.microsoft.com/office/drawing/2014/main" id="{683193C8-FD58-4AA8-ABD0-9C6E8FF67EF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622967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B90E46-489C-4B0D-A32A-B4154F46EA91}"/>
              </a:ext>
            </a:extLst>
          </p:cNvPr>
          <p:cNvSpPr>
            <a:spLocks noGrp="1"/>
          </p:cNvSpPr>
          <p:nvPr>
            <p:ph type="title"/>
          </p:nvPr>
        </p:nvSpPr>
        <p:spPr>
          <a:xfrm>
            <a:off x="4163281" y="64035"/>
            <a:ext cx="7957696" cy="1454051"/>
          </a:xfrm>
        </p:spPr>
        <p:txBody>
          <a:bodyPr>
            <a:noAutofit/>
          </a:bodyPr>
          <a:lstStyle/>
          <a:p>
            <a:br>
              <a:rPr lang="en-GB" sz="3200" b="1" i="1" dirty="0">
                <a:solidFill>
                  <a:srgbClr val="7030A0"/>
                </a:solidFill>
                <a:effectLst>
                  <a:outerShdw blurRad="38100" dist="38100" dir="2700000" algn="tl">
                    <a:srgbClr val="000000">
                      <a:alpha val="43137"/>
                    </a:srgbClr>
                  </a:outerShdw>
                </a:effectLst>
                <a:latin typeface="Candara" panose="020E0502030303020204" pitchFamily="34" charset="0"/>
              </a:rPr>
            </a:br>
            <a:r>
              <a:rPr lang="en-GB" sz="3200" b="1" i="1" dirty="0">
                <a:solidFill>
                  <a:srgbClr val="7030A0"/>
                </a:solidFill>
                <a:effectLst>
                  <a:outerShdw blurRad="38100" dist="38100" dir="2700000" algn="tl">
                    <a:srgbClr val="000000">
                      <a:alpha val="43137"/>
                    </a:srgbClr>
                  </a:outerShdw>
                </a:effectLst>
                <a:latin typeface="Candara" panose="020E0502030303020204" pitchFamily="34" charset="0"/>
              </a:rPr>
              <a:t>Permitted activities in multi-use community facilities: signposting to relevant guidance</a:t>
            </a:r>
            <a:br>
              <a:rPr lang="en-GB" sz="3200" b="1" dirty="0">
                <a:solidFill>
                  <a:srgbClr val="7030A0"/>
                </a:solidFill>
                <a:latin typeface="Candara" panose="020E0502030303020204" pitchFamily="34" charset="0"/>
              </a:rPr>
            </a:br>
            <a:endParaRPr lang="en-GB" sz="3200" dirty="0">
              <a:solidFill>
                <a:srgbClr val="7030A0"/>
              </a:solidFill>
              <a:latin typeface="Candara" panose="020E0502030303020204" pitchFamily="34" charset="0"/>
            </a:endParaRPr>
          </a:p>
        </p:txBody>
      </p:sp>
      <p:sp>
        <p:nvSpPr>
          <p:cNvPr id="1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Schoolhouse">
            <a:extLst>
              <a:ext uri="{FF2B5EF4-FFF2-40B4-BE49-F238E27FC236}">
                <a16:creationId xmlns:a16="http://schemas.microsoft.com/office/drawing/2014/main" id="{84BDB12A-DA02-4C4E-8B51-453735A343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0A40AEFE-34A7-4CBC-B98A-8A5699CF3DC7}"/>
              </a:ext>
            </a:extLst>
          </p:cNvPr>
          <p:cNvSpPr>
            <a:spLocks noGrp="1"/>
          </p:cNvSpPr>
          <p:nvPr>
            <p:ph idx="1"/>
          </p:nvPr>
        </p:nvSpPr>
        <p:spPr>
          <a:xfrm>
            <a:off x="5115339" y="1629089"/>
            <a:ext cx="6917635" cy="4933285"/>
          </a:xfrm>
        </p:spPr>
        <p:txBody>
          <a:bodyPr anchor="ctr">
            <a:normAutofit/>
          </a:bodyPr>
          <a:lstStyle/>
          <a:p>
            <a:r>
              <a:rPr lang="en-GB" sz="2600" dirty="0">
                <a:solidFill>
                  <a:srgbClr val="000000"/>
                </a:solidFill>
                <a:latin typeface="Tw Cen MT" panose="020B0602020104020603" pitchFamily="34" charset="0"/>
              </a:rPr>
              <a:t>Community facilities such as community centres and village halls are used for a wide range of local activities and services – from childcare provision to hosting social and recreational clubs.</a:t>
            </a:r>
          </a:p>
          <a:p>
            <a:r>
              <a:rPr lang="en-GB" sz="2600" dirty="0">
                <a:solidFill>
                  <a:srgbClr val="000000"/>
                </a:solidFill>
                <a:latin typeface="Tw Cen MT" panose="020B0602020104020603" pitchFamily="34" charset="0"/>
              </a:rPr>
              <a:t>Different activities are subject to specific reviews and guidance on when and how they are permitted to resume. </a:t>
            </a:r>
          </a:p>
          <a:p>
            <a:r>
              <a:rPr lang="en-GB" sz="2600" dirty="0">
                <a:solidFill>
                  <a:srgbClr val="000000"/>
                </a:solidFill>
                <a:latin typeface="Tw Cen MT" panose="020B0602020104020603" pitchFamily="34" charset="0"/>
              </a:rPr>
              <a:t>Where a premise delivers a mix of services, only those services that are permitted to be open should be available.</a:t>
            </a:r>
          </a:p>
          <a:p>
            <a:endParaRPr lang="en-GB" sz="2000" dirty="0">
              <a:solidFill>
                <a:srgbClr val="000000"/>
              </a:solidFill>
            </a:endParaRPr>
          </a:p>
        </p:txBody>
      </p:sp>
      <p:sp>
        <p:nvSpPr>
          <p:cNvPr id="4" name="Footer Placeholder 3">
            <a:extLst>
              <a:ext uri="{FF2B5EF4-FFF2-40B4-BE49-F238E27FC236}">
                <a16:creationId xmlns:a16="http://schemas.microsoft.com/office/drawing/2014/main" id="{3A0CA480-6052-403A-BBD2-C9610C6D5790}"/>
              </a:ext>
            </a:extLst>
          </p:cNvPr>
          <p:cNvSpPr>
            <a:spLocks noGrp="1"/>
          </p:cNvSpPr>
          <p:nvPr>
            <p:ph type="ftr" sz="quarter" idx="11"/>
          </p:nvPr>
        </p:nvSpPr>
        <p:spPr>
          <a:xfrm>
            <a:off x="3485322" y="6371105"/>
            <a:ext cx="2238520" cy="317793"/>
          </a:xfrm>
        </p:spPr>
        <p:txBody>
          <a:bodyPr>
            <a:normAutofit/>
          </a:bodyPr>
          <a:lstStyle/>
          <a:p>
            <a:pPr algn="r">
              <a:spcAft>
                <a:spcPts val="600"/>
              </a:spcAft>
            </a:pPr>
            <a:r>
              <a:rPr lang="en-GB" sz="1100" dirty="0">
                <a:solidFill>
                  <a:srgbClr val="898989"/>
                </a:solidFill>
              </a:rPr>
              <a:t>Created by Tayo Alebiosu</a:t>
            </a:r>
          </a:p>
        </p:txBody>
      </p:sp>
    </p:spTree>
    <p:extLst>
      <p:ext uri="{BB962C8B-B14F-4D97-AF65-F5344CB8AC3E}">
        <p14:creationId xmlns:p14="http://schemas.microsoft.com/office/powerpoint/2010/main" val="3199383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C1B49-E2F9-4B44-9ADD-CE52E6A839E5}"/>
              </a:ext>
            </a:extLst>
          </p:cNvPr>
          <p:cNvSpPr>
            <a:spLocks noGrp="1"/>
          </p:cNvSpPr>
          <p:nvPr>
            <p:ph type="title"/>
          </p:nvPr>
        </p:nvSpPr>
        <p:spPr>
          <a:xfrm>
            <a:off x="686834" y="1153572"/>
            <a:ext cx="3200400" cy="4461163"/>
          </a:xfrm>
        </p:spPr>
        <p:txBody>
          <a:bodyPr>
            <a:normAutofit/>
          </a:bodyPr>
          <a:lstStyle/>
          <a:p>
            <a:r>
              <a:rPr lang="en-GB" dirty="0">
                <a:solidFill>
                  <a:srgbClr val="FFFFFF"/>
                </a:solidFill>
              </a:rPr>
              <a:t>REFERENCE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728442A-AEE2-451C-A29E-62B61FE821C4}"/>
              </a:ext>
            </a:extLst>
          </p:cNvPr>
          <p:cNvSpPr>
            <a:spLocks noGrp="1"/>
          </p:cNvSpPr>
          <p:nvPr>
            <p:ph idx="1"/>
          </p:nvPr>
        </p:nvSpPr>
        <p:spPr>
          <a:xfrm>
            <a:off x="4167272" y="591344"/>
            <a:ext cx="7804334" cy="5585619"/>
          </a:xfrm>
        </p:spPr>
        <p:txBody>
          <a:bodyPr anchor="ctr">
            <a:normAutofit/>
          </a:bodyPr>
          <a:lstStyle/>
          <a:p>
            <a:r>
              <a:rPr lang="en-GB" dirty="0">
                <a:latin typeface="Tw Cen MT" panose="020B0602020104020603" pitchFamily="34" charset="0"/>
              </a:rPr>
              <a:t>England.nhs.uk. 2021. [online] Available at: &lt;https://www.england.nhs.uk/coronavirus/wpcontent/uploads/sites/52/2020/03/COVID-19-response-primary-care-and-community-health-support-care-home-residents.pdf&gt; [Accessed 25 February 2021].</a:t>
            </a:r>
          </a:p>
          <a:p>
            <a:r>
              <a:rPr lang="en-GB" dirty="0">
                <a:latin typeface="Tw Cen MT" panose="020B0602020104020603" pitchFamily="34" charset="0"/>
              </a:rPr>
              <a:t>Pettigrew, L., </a:t>
            </a:r>
            <a:r>
              <a:rPr lang="en-GB" dirty="0" err="1">
                <a:latin typeface="Tw Cen MT" panose="020B0602020104020603" pitchFamily="34" charset="0"/>
              </a:rPr>
              <a:t>Kumpunen</a:t>
            </a:r>
            <a:r>
              <a:rPr lang="en-GB" dirty="0">
                <a:latin typeface="Tw Cen MT" panose="020B0602020104020603" pitchFamily="34" charset="0"/>
              </a:rPr>
              <a:t>, S. and Mays, N., 2020. Primary care networks: the impact of covid-19 and the challenges ahead. </a:t>
            </a:r>
            <a:r>
              <a:rPr lang="en-GB" i="1" dirty="0">
                <a:latin typeface="Tw Cen MT" panose="020B0602020104020603" pitchFamily="34" charset="0"/>
              </a:rPr>
              <a:t>BMJ</a:t>
            </a:r>
            <a:r>
              <a:rPr lang="en-GB" dirty="0">
                <a:latin typeface="Tw Cen MT" panose="020B0602020104020603" pitchFamily="34" charset="0"/>
              </a:rPr>
              <a:t>, p.m3353.</a:t>
            </a:r>
          </a:p>
        </p:txBody>
      </p:sp>
      <p:sp>
        <p:nvSpPr>
          <p:cNvPr id="4" name="Footer Placeholder 3">
            <a:extLst>
              <a:ext uri="{FF2B5EF4-FFF2-40B4-BE49-F238E27FC236}">
                <a16:creationId xmlns:a16="http://schemas.microsoft.com/office/drawing/2014/main" id="{C4495077-93E4-4D5B-8014-4E3AECDAD68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05660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DDA8-9874-40EC-BB92-3577DF19B76F}"/>
              </a:ext>
            </a:extLst>
          </p:cNvPr>
          <p:cNvSpPr>
            <a:spLocks noGrp="1"/>
          </p:cNvSpPr>
          <p:nvPr>
            <p:ph type="title"/>
          </p:nvPr>
        </p:nvSpPr>
        <p:spPr>
          <a:xfrm>
            <a:off x="481013" y="3752849"/>
            <a:ext cx="3290887" cy="2452687"/>
          </a:xfrm>
        </p:spPr>
        <p:txBody>
          <a:bodyPr anchor="ctr">
            <a:normAutofit/>
          </a:bodyPr>
          <a:lstStyle/>
          <a:p>
            <a:r>
              <a:rPr lang="en-GB" sz="4000" b="1" i="1" dirty="0">
                <a:solidFill>
                  <a:srgbClr val="0070C0"/>
                </a:solidFill>
                <a:latin typeface="Candara" panose="020E0502030303020204" pitchFamily="34" charset="0"/>
              </a:rPr>
              <a:t>LO2 Activity</a:t>
            </a:r>
            <a:br>
              <a:rPr lang="en-GB" sz="4000" b="1" i="1" dirty="0">
                <a:solidFill>
                  <a:srgbClr val="0070C0"/>
                </a:solidFill>
                <a:latin typeface="Candara" panose="020E0502030303020204" pitchFamily="34" charset="0"/>
              </a:rPr>
            </a:br>
            <a:r>
              <a:rPr lang="en-GB" sz="4000" b="1" i="1" dirty="0">
                <a:solidFill>
                  <a:srgbClr val="0070C0"/>
                </a:solidFill>
                <a:latin typeface="Candara" panose="020E0502030303020204" pitchFamily="34" charset="0"/>
              </a:rPr>
              <a:t>(5 Minutes)</a:t>
            </a:r>
          </a:p>
        </p:txBody>
      </p:sp>
      <p:pic>
        <p:nvPicPr>
          <p:cNvPr id="1026" name="Picture 2" descr="Image result for activity images">
            <a:extLst>
              <a:ext uri="{FF2B5EF4-FFF2-40B4-BE49-F238E27FC236}">
                <a16:creationId xmlns:a16="http://schemas.microsoft.com/office/drawing/2014/main" id="{6306831A-11A0-4D4D-A845-0BBB137550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881" b="26435"/>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17A5378-3D95-43EE-B546-21F1ACC09E71}"/>
              </a:ext>
            </a:extLst>
          </p:cNvPr>
          <p:cNvSpPr>
            <a:spLocks noGrp="1"/>
          </p:cNvSpPr>
          <p:nvPr>
            <p:ph idx="1"/>
          </p:nvPr>
        </p:nvSpPr>
        <p:spPr>
          <a:xfrm>
            <a:off x="4038600" y="3906147"/>
            <a:ext cx="7485413" cy="2452687"/>
          </a:xfrm>
        </p:spPr>
        <p:txBody>
          <a:bodyPr anchor="ctr">
            <a:normAutofit lnSpcReduction="10000"/>
          </a:bodyPr>
          <a:lstStyle/>
          <a:p>
            <a:r>
              <a:rPr lang="en-GB" sz="3400" dirty="0">
                <a:latin typeface="Tw Cen MT" panose="020B0602020104020603" pitchFamily="34" charset="0"/>
              </a:rPr>
              <a:t>Individually, research </a:t>
            </a:r>
            <a:r>
              <a:rPr lang="en-US" sz="3400" dirty="0">
                <a:latin typeface="Tw Cen MT" panose="020B0602020104020603" pitchFamily="34" charset="0"/>
              </a:rPr>
              <a:t>the impacts of </a:t>
            </a:r>
            <a:r>
              <a:rPr lang="en-GB" sz="3400" dirty="0">
                <a:latin typeface="Tw Cen MT" panose="020B0602020104020603" pitchFamily="34" charset="0"/>
              </a:rPr>
              <a:t>Covid 19 </a:t>
            </a:r>
            <a:r>
              <a:rPr lang="en-US" sz="3400" dirty="0">
                <a:latin typeface="Tw Cen MT" panose="020B0602020104020603" pitchFamily="34" charset="0"/>
              </a:rPr>
              <a:t>on the health and care system’s using </a:t>
            </a:r>
            <a:r>
              <a:rPr lang="en-US" sz="3600" dirty="0">
                <a:latin typeface="Tw Cen MT" panose="020B0602020104020603" pitchFamily="34" charset="0"/>
              </a:rPr>
              <a:t>the </a:t>
            </a:r>
            <a:r>
              <a:rPr lang="en-GB" sz="3600" dirty="0"/>
              <a:t>community health services</a:t>
            </a:r>
            <a:r>
              <a:rPr lang="en-US" sz="3600" dirty="0">
                <a:latin typeface="Tw Cen MT" panose="020B0602020104020603" pitchFamily="34" charset="0"/>
              </a:rPr>
              <a:t> as a Local key perspective</a:t>
            </a:r>
            <a:r>
              <a:rPr lang="en-GB" sz="3400" dirty="0">
                <a:latin typeface="Tw Cen MT" panose="020B0602020104020603" pitchFamily="34" charset="0"/>
              </a:rPr>
              <a:t>.</a:t>
            </a:r>
          </a:p>
          <a:p>
            <a:r>
              <a:rPr lang="en-GB" sz="3400" dirty="0">
                <a:latin typeface="Tw Cen MT" panose="020B0602020104020603" pitchFamily="34" charset="0"/>
              </a:rPr>
              <a:t>Feedback by explaining your findings</a:t>
            </a:r>
          </a:p>
          <a:p>
            <a:pPr marL="0" indent="0">
              <a:buNone/>
            </a:pPr>
            <a:endParaRPr lang="en-GB" sz="1800" dirty="0"/>
          </a:p>
        </p:txBody>
      </p:sp>
      <p:sp>
        <p:nvSpPr>
          <p:cNvPr id="4" name="Footer Placeholder 3">
            <a:extLst>
              <a:ext uri="{FF2B5EF4-FFF2-40B4-BE49-F238E27FC236}">
                <a16:creationId xmlns:a16="http://schemas.microsoft.com/office/drawing/2014/main" id="{032B6E86-596D-4DE3-A602-470851FC9A2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chemeClr val="tx1">
                    <a:lumMod val="75000"/>
                    <a:lumOff val="25000"/>
                  </a:schemeClr>
                </a:solidFill>
              </a:rPr>
              <a:t>Created by Tayo Alebiosu</a:t>
            </a:r>
          </a:p>
        </p:txBody>
      </p:sp>
    </p:spTree>
    <p:extLst>
      <p:ext uri="{BB962C8B-B14F-4D97-AF65-F5344CB8AC3E}">
        <p14:creationId xmlns:p14="http://schemas.microsoft.com/office/powerpoint/2010/main" val="308193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279A52-177D-482C-92C8-10DD7A18F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E01ACF-4F6D-43A8-90B1-692707949DF2}"/>
              </a:ext>
            </a:extLst>
          </p:cNvPr>
          <p:cNvSpPr>
            <a:spLocks noGrp="1"/>
          </p:cNvSpPr>
          <p:nvPr>
            <p:ph type="title"/>
          </p:nvPr>
        </p:nvSpPr>
        <p:spPr>
          <a:xfrm>
            <a:off x="1162551" y="184354"/>
            <a:ext cx="9866897" cy="1494000"/>
          </a:xfrm>
        </p:spPr>
        <p:txBody>
          <a:bodyPr vert="horz" lIns="91440" tIns="45720" rIns="91440" bIns="45720" rtlCol="0" anchor="t">
            <a:normAutofit/>
          </a:bodyPr>
          <a:lstStyle/>
          <a:p>
            <a:pPr algn="ctr"/>
            <a:r>
              <a:rPr lang="en-US" sz="4000" b="1" dirty="0">
                <a:effectLst>
                  <a:outerShdw blurRad="38100" dist="38100" dir="2700000" algn="tl">
                    <a:srgbClr val="000000">
                      <a:alpha val="43137"/>
                    </a:srgbClr>
                  </a:outerShdw>
                </a:effectLst>
                <a:highlight>
                  <a:srgbClr val="00FFFF"/>
                </a:highlight>
                <a:latin typeface="Candara" panose="020E0502030303020204" pitchFamily="34" charset="0"/>
              </a:rPr>
              <a:t>The impacts of Covid 19 on </a:t>
            </a:r>
            <a:r>
              <a:rPr lang="en-US" sz="4000" b="1" i="0" dirty="0">
                <a:effectLst>
                  <a:outerShdw blurRad="38100" dist="38100" dir="2700000" algn="tl">
                    <a:srgbClr val="000000">
                      <a:alpha val="43137"/>
                    </a:srgbClr>
                  </a:outerShdw>
                </a:effectLst>
                <a:highlight>
                  <a:srgbClr val="00FFFF"/>
                </a:highlight>
                <a:latin typeface="Candara" panose="020E0502030303020204" pitchFamily="34" charset="0"/>
              </a:rPr>
              <a:t>Community health services </a:t>
            </a:r>
            <a:endParaRPr lang="en-US" sz="4000" b="1" dirty="0">
              <a:effectLst>
                <a:outerShdw blurRad="38100" dist="38100" dir="2700000" algn="tl">
                  <a:srgbClr val="000000">
                    <a:alpha val="43137"/>
                  </a:srgbClr>
                </a:outerShdw>
              </a:effectLst>
              <a:highlight>
                <a:srgbClr val="00FFFF"/>
              </a:highlight>
              <a:latin typeface="Candara" panose="020E0502030303020204" pitchFamily="34" charset="0"/>
            </a:endParaRPr>
          </a:p>
        </p:txBody>
      </p:sp>
      <p:grpSp>
        <p:nvGrpSpPr>
          <p:cNvPr id="12" name="Group 11">
            <a:extLst>
              <a:ext uri="{FF2B5EF4-FFF2-40B4-BE49-F238E27FC236}">
                <a16:creationId xmlns:a16="http://schemas.microsoft.com/office/drawing/2014/main" id="{4BCD063E-D4FF-4FB3-8F1D-5DD228883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3" name="Freeform 6">
              <a:extLst>
                <a:ext uri="{FF2B5EF4-FFF2-40B4-BE49-F238E27FC236}">
                  <a16:creationId xmlns:a16="http://schemas.microsoft.com/office/drawing/2014/main" id="{74E5C9C3-37C9-425E-A935-0CE649921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4" name="Freeform 6">
              <a:extLst>
                <a:ext uri="{FF2B5EF4-FFF2-40B4-BE49-F238E27FC236}">
                  <a16:creationId xmlns:a16="http://schemas.microsoft.com/office/drawing/2014/main" id="{2526C943-4313-4653-93E0-80AA1FD61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4" name="Rectangle 3">
            <a:extLst>
              <a:ext uri="{FF2B5EF4-FFF2-40B4-BE49-F238E27FC236}">
                <a16:creationId xmlns:a16="http://schemas.microsoft.com/office/drawing/2014/main" id="{9778D146-7538-4FBD-BEC4-2192412CAF15}"/>
              </a:ext>
            </a:extLst>
          </p:cNvPr>
          <p:cNvSpPr/>
          <p:nvPr/>
        </p:nvSpPr>
        <p:spPr>
          <a:xfrm>
            <a:off x="885826" y="1678354"/>
            <a:ext cx="9530384" cy="4850707"/>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2000" b="1" i="0" dirty="0">
                <a:solidFill>
                  <a:schemeClr val="tx1">
                    <a:alpha val="60000"/>
                  </a:schemeClr>
                </a:solidFill>
                <a:effectLst/>
                <a:latin typeface="Tw Cen MT" panose="020B0602020104020603" pitchFamily="34" charset="0"/>
              </a:rPr>
              <a:t>Community health services entered the COVID-19 pandemic at a time of significant challenge. Demand for care in the community outstripped capacity largely due to a growing and ageing population and an increasing number of people living longer with complex health needs. </a:t>
            </a:r>
          </a:p>
          <a:p>
            <a:pPr marL="57150">
              <a:lnSpc>
                <a:spcPct val="90000"/>
              </a:lnSpc>
              <a:spcAft>
                <a:spcPts val="600"/>
              </a:spcAft>
            </a:pPr>
            <a:endParaRPr lang="en-US" sz="2000" b="1" i="0" dirty="0">
              <a:solidFill>
                <a:schemeClr val="tx1">
                  <a:alpha val="60000"/>
                </a:schemeClr>
              </a:solidFill>
              <a:effectLst/>
              <a:latin typeface="Tw Cen MT" panose="020B0602020104020603" pitchFamily="34" charset="0"/>
            </a:endParaRPr>
          </a:p>
          <a:p>
            <a:pPr marL="285750" indent="-228600">
              <a:lnSpc>
                <a:spcPct val="90000"/>
              </a:lnSpc>
              <a:spcAft>
                <a:spcPts val="600"/>
              </a:spcAft>
              <a:buFont typeface="Arial" panose="020B0604020202020204" pitchFamily="34" charset="0"/>
              <a:buChar char="•"/>
            </a:pPr>
            <a:r>
              <a:rPr lang="en-US" sz="2000" b="1" i="0" dirty="0">
                <a:solidFill>
                  <a:schemeClr val="tx1">
                    <a:alpha val="60000"/>
                  </a:schemeClr>
                </a:solidFill>
                <a:effectLst/>
                <a:latin typeface="Tw Cen MT" panose="020B0602020104020603" pitchFamily="34" charset="0"/>
              </a:rPr>
              <a:t>This was exacerbated by funding constraints on the NHS and local authorities and workforce pressures, including shortages in several key professions.</a:t>
            </a:r>
          </a:p>
          <a:p>
            <a:pPr marL="285750" indent="-228600">
              <a:lnSpc>
                <a:spcPct val="90000"/>
              </a:lnSpc>
              <a:spcAft>
                <a:spcPts val="600"/>
              </a:spcAft>
              <a:buFont typeface="Arial" panose="020B0604020202020204" pitchFamily="34" charset="0"/>
              <a:buChar char="•"/>
            </a:pPr>
            <a:r>
              <a:rPr lang="en-US" sz="2000" b="1" i="0" dirty="0">
                <a:solidFill>
                  <a:schemeClr val="tx1">
                    <a:alpha val="60000"/>
                  </a:schemeClr>
                </a:solidFill>
                <a:effectLst/>
                <a:latin typeface="Tw Cen MT" panose="020B0602020104020603" pitchFamily="34" charset="0"/>
              </a:rPr>
              <a:t>The community sector is more vulnerable than other parts of the NHS to the disruption wrought by repeated re-tendering of services.</a:t>
            </a:r>
          </a:p>
          <a:p>
            <a:pPr indent="-228600">
              <a:lnSpc>
                <a:spcPct val="90000"/>
              </a:lnSpc>
              <a:spcAft>
                <a:spcPts val="600"/>
              </a:spcAft>
              <a:buFont typeface="Arial" panose="020B0604020202020204" pitchFamily="34" charset="0"/>
              <a:buChar char="•"/>
            </a:pPr>
            <a:endParaRPr lang="en-US" sz="2000" b="1" dirty="0">
              <a:solidFill>
                <a:schemeClr val="tx1">
                  <a:alpha val="60000"/>
                </a:schemeClr>
              </a:solidFill>
              <a:latin typeface="Tw Cen MT" panose="020B0602020104020603" pitchFamily="34" charset="0"/>
            </a:endParaRPr>
          </a:p>
          <a:p>
            <a:pPr marL="285750" indent="-228600">
              <a:lnSpc>
                <a:spcPct val="90000"/>
              </a:lnSpc>
              <a:spcAft>
                <a:spcPts val="600"/>
              </a:spcAft>
              <a:buFont typeface="Arial" panose="020B0604020202020204" pitchFamily="34" charset="0"/>
              <a:buChar char="•"/>
            </a:pPr>
            <a:r>
              <a:rPr lang="en-US" sz="2000" b="1" dirty="0">
                <a:solidFill>
                  <a:schemeClr val="tx1">
                    <a:alpha val="60000"/>
                  </a:schemeClr>
                </a:solidFill>
                <a:latin typeface="Tw Cen MT" panose="020B0602020104020603" pitchFamily="34" charset="0"/>
              </a:rPr>
              <a:t>It seeks to learn from community providers’ experiences of the pandemic to secure much-needed transformation for the longer term and makes a number of recommendations for support from government and the national NHS bodies to</a:t>
            </a:r>
            <a:r>
              <a:rPr lang="en-US" sz="2000" dirty="0">
                <a:solidFill>
                  <a:schemeClr val="tx1">
                    <a:alpha val="60000"/>
                  </a:schemeClr>
                </a:solidFill>
                <a:latin typeface="Tw Cen MT" panose="020B0602020104020603" pitchFamily="34" charset="0"/>
              </a:rPr>
              <a:t> enable this.</a:t>
            </a:r>
          </a:p>
        </p:txBody>
      </p:sp>
      <p:pic>
        <p:nvPicPr>
          <p:cNvPr id="5" name="Picture 4" descr="10 Secrets People in Recovery from Addiction Know that Could Help Us All  Survive this Global Pandemic | by Rams in Recovery | Medium">
            <a:extLst>
              <a:ext uri="{FF2B5EF4-FFF2-40B4-BE49-F238E27FC236}">
                <a16:creationId xmlns:a16="http://schemas.microsoft.com/office/drawing/2014/main" id="{154EA6B2-86E4-4432-A96B-3B8F145FF1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473" r="2555" b="2"/>
          <a:stretch/>
        </p:blipFill>
        <p:spPr bwMode="auto">
          <a:xfrm>
            <a:off x="10113708" y="4850707"/>
            <a:ext cx="2009731" cy="2007293"/>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5A199ED1-F3DC-4256-A51D-9C19EFC672F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212205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43CBD6-E49B-45F6-88FA-D96EAEFACC18}"/>
              </a:ext>
            </a:extLst>
          </p:cNvPr>
          <p:cNvSpPr>
            <a:spLocks noGrp="1"/>
          </p:cNvSpPr>
          <p:nvPr>
            <p:ph type="title"/>
          </p:nvPr>
        </p:nvSpPr>
        <p:spPr>
          <a:xfrm>
            <a:off x="670705" y="-24147"/>
            <a:ext cx="10905066" cy="1135737"/>
          </a:xfrm>
        </p:spPr>
        <p:txBody>
          <a:bodyPr>
            <a:normAutofit/>
          </a:bodyPr>
          <a:lstStyle/>
          <a:p>
            <a:r>
              <a:rPr lang="en-GB" sz="3600" b="1" i="1" dirty="0">
                <a:highlight>
                  <a:srgbClr val="00FFFF"/>
                </a:highlight>
                <a:latin typeface="Candara" panose="020E0502030303020204" pitchFamily="34" charset="0"/>
              </a:rPr>
              <a:t>Support and Protect Health Services</a:t>
            </a:r>
          </a:p>
        </p:txBody>
      </p:sp>
      <p:sp>
        <p:nvSpPr>
          <p:cNvPr id="3" name="Content Placeholder 2">
            <a:extLst>
              <a:ext uri="{FF2B5EF4-FFF2-40B4-BE49-F238E27FC236}">
                <a16:creationId xmlns:a16="http://schemas.microsoft.com/office/drawing/2014/main" id="{6A23FBA0-7C85-4B3B-AB93-794CA99DEA8C}"/>
              </a:ext>
            </a:extLst>
          </p:cNvPr>
          <p:cNvSpPr>
            <a:spLocks noGrp="1"/>
          </p:cNvSpPr>
          <p:nvPr>
            <p:ph idx="1"/>
          </p:nvPr>
        </p:nvSpPr>
        <p:spPr>
          <a:xfrm>
            <a:off x="54476" y="1048967"/>
            <a:ext cx="10017176" cy="5709641"/>
          </a:xfrm>
        </p:spPr>
        <p:txBody>
          <a:bodyPr>
            <a:noAutofit/>
          </a:bodyPr>
          <a:lstStyle/>
          <a:p>
            <a:pPr marL="0" indent="0">
              <a:buNone/>
            </a:pPr>
            <a:r>
              <a:rPr lang="en-GB" sz="2200" dirty="0">
                <a:latin typeface="Tw Cen MT" panose="020B0602020104020603" pitchFamily="34" charset="0"/>
              </a:rPr>
              <a:t>It is important to support and protect health services so that they can cope with COVID-19, deliver routine care, and manage the significant morbidity from long COVID. </a:t>
            </a:r>
          </a:p>
          <a:p>
            <a:r>
              <a:rPr lang="en-GB" sz="2200" dirty="0">
                <a:latin typeface="Tw Cen MT" panose="020B0602020104020603" pitchFamily="34" charset="0"/>
              </a:rPr>
              <a:t>Reducing community transmission will be critical for this, but after a decade of underfunding and a huge hit from the pandemic, health services need urgent financial support, adequate personal protective equipment, and measures to increase staff recruitment and retention </a:t>
            </a:r>
          </a:p>
          <a:p>
            <a:pPr marL="0" indent="0">
              <a:buNone/>
            </a:pPr>
            <a:endParaRPr lang="en-GB" sz="2200" dirty="0">
              <a:latin typeface="Tw Cen MT" panose="020B0602020104020603" pitchFamily="34" charset="0"/>
            </a:endParaRPr>
          </a:p>
          <a:p>
            <a:r>
              <a:rPr lang="en-GB" sz="2200" dirty="0">
                <a:latin typeface="Tw Cen MT" panose="020B0602020104020603" pitchFamily="34" charset="0"/>
              </a:rPr>
              <a:t>Drawing on general practice and community services staff and expertise, including</a:t>
            </a:r>
          </a:p>
          <a:p>
            <a:r>
              <a:rPr lang="en-GB" sz="2200" dirty="0">
                <a:latin typeface="Tw Cen MT" panose="020B0602020104020603" pitchFamily="34" charset="0"/>
              </a:rPr>
              <a:t> Advanced nurse practitioners, </a:t>
            </a:r>
          </a:p>
          <a:p>
            <a:r>
              <a:rPr lang="en-GB" sz="2200" dirty="0">
                <a:latin typeface="Tw Cen MT" panose="020B0602020104020603" pitchFamily="34" charset="0"/>
              </a:rPr>
              <a:t>clinical pharmacy, </a:t>
            </a:r>
          </a:p>
          <a:p>
            <a:r>
              <a:rPr lang="en-GB" sz="2200" dirty="0">
                <a:latin typeface="Tw Cen MT" panose="020B0602020104020603" pitchFamily="34" charset="0"/>
              </a:rPr>
              <a:t>Social prescribing link workers,</a:t>
            </a:r>
          </a:p>
          <a:p>
            <a:r>
              <a:rPr lang="en-GB" sz="2200" dirty="0">
                <a:latin typeface="Tw Cen MT" panose="020B0602020104020603" pitchFamily="34" charset="0"/>
              </a:rPr>
              <a:t> Dental care, and wider specialist services (</a:t>
            </a:r>
            <a:r>
              <a:rPr lang="en-GB" sz="2200" dirty="0" err="1">
                <a:latin typeface="Tw Cen MT" panose="020B0602020104020603" pitchFamily="34" charset="0"/>
              </a:rPr>
              <a:t>eg</a:t>
            </a:r>
            <a:r>
              <a:rPr lang="en-GB" sz="2200" dirty="0">
                <a:latin typeface="Tw Cen MT" panose="020B0602020104020603" pitchFamily="34" charset="0"/>
              </a:rPr>
              <a:t> geriatrician and dementia services) where appropriate</a:t>
            </a:r>
          </a:p>
        </p:txBody>
      </p:sp>
      <p:pic>
        <p:nvPicPr>
          <p:cNvPr id="6146" name="Picture 2" descr="You Should Care About Health Care - Every Body Fitness">
            <a:extLst>
              <a:ext uri="{FF2B5EF4-FFF2-40B4-BE49-F238E27FC236}">
                <a16:creationId xmlns:a16="http://schemas.microsoft.com/office/drawing/2014/main" id="{D871A572-6408-4D52-A756-A3EA556C5C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96" r="4417" b="1"/>
          <a:stretch/>
        </p:blipFill>
        <p:spPr bwMode="auto">
          <a:xfrm>
            <a:off x="9570349" y="3958948"/>
            <a:ext cx="2621650" cy="2899052"/>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a:noFill/>
          <a:extLst>
            <a:ext uri="{909E8E84-426E-40DD-AFC4-6F175D3DCCD1}">
              <a14:hiddenFill xmlns:a14="http://schemas.microsoft.com/office/drawing/2010/main">
                <a:solidFill>
                  <a:srgbClr val="FFFFFF"/>
                </a:solidFill>
              </a14:hiddenFill>
            </a:ext>
          </a:extLst>
        </p:spPr>
      </p:pic>
      <p:sp>
        <p:nvSpPr>
          <p:cNvPr id="76" name="Rectangle 7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EC84D0E-4A55-4603-9D87-B3462695465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997584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551E63-56B5-43A3-9304-CE55E9D3E02D}"/>
              </a:ext>
            </a:extLst>
          </p:cNvPr>
          <p:cNvSpPr>
            <a:spLocks noGrp="1"/>
          </p:cNvSpPr>
          <p:nvPr>
            <p:ph type="title"/>
          </p:nvPr>
        </p:nvSpPr>
        <p:spPr>
          <a:xfrm>
            <a:off x="670705" y="-43384"/>
            <a:ext cx="10905066" cy="1135737"/>
          </a:xfrm>
        </p:spPr>
        <p:txBody>
          <a:bodyPr>
            <a:normAutofit/>
          </a:bodyPr>
          <a:lstStyle/>
          <a:p>
            <a:r>
              <a:rPr lang="en-GB" sz="3600" b="1" i="1" dirty="0">
                <a:highlight>
                  <a:srgbClr val="00FFFF"/>
                </a:highlight>
                <a:latin typeface="Candara" panose="020E0502030303020204" pitchFamily="34" charset="0"/>
              </a:rPr>
              <a:t>Support and Protect Health Services (Cont…)</a:t>
            </a:r>
            <a:endParaRPr lang="en-GB" sz="3600" dirty="0"/>
          </a:p>
        </p:txBody>
      </p:sp>
      <p:sp>
        <p:nvSpPr>
          <p:cNvPr id="3" name="Content Placeholder 2">
            <a:extLst>
              <a:ext uri="{FF2B5EF4-FFF2-40B4-BE49-F238E27FC236}">
                <a16:creationId xmlns:a16="http://schemas.microsoft.com/office/drawing/2014/main" id="{4F7A11AA-1A70-471C-8565-05FBD02017BF}"/>
              </a:ext>
            </a:extLst>
          </p:cNvPr>
          <p:cNvSpPr>
            <a:spLocks noGrp="1"/>
          </p:cNvSpPr>
          <p:nvPr>
            <p:ph idx="1"/>
          </p:nvPr>
        </p:nvSpPr>
        <p:spPr>
          <a:xfrm>
            <a:off x="0" y="1048968"/>
            <a:ext cx="9059594" cy="5809032"/>
          </a:xfrm>
        </p:spPr>
        <p:txBody>
          <a:bodyPr>
            <a:noAutofit/>
          </a:bodyPr>
          <a:lstStyle/>
          <a:p>
            <a:r>
              <a:rPr lang="en-GB" sz="2500" dirty="0">
                <a:latin typeface="Tw Cen MT" panose="020B0602020104020603" pitchFamily="34" charset="0"/>
              </a:rPr>
              <a:t>As the NHS works out how to restart routine services with the ongoing risk of outbreaks, primary care will be put under additional strain by delayed presentations, investigations, and treatment; </a:t>
            </a:r>
          </a:p>
          <a:p>
            <a:r>
              <a:rPr lang="en-GB" sz="2500" dirty="0">
                <a:latin typeface="Tw Cen MT" panose="020B0602020104020603" pitchFamily="34" charset="0"/>
              </a:rPr>
              <a:t>Poorly controlled long term conditions; a rise in mental illness; </a:t>
            </a:r>
          </a:p>
          <a:p>
            <a:r>
              <a:rPr lang="en-GB" sz="2500" dirty="0">
                <a:latin typeface="Tw Cen MT" panose="020B0602020104020603" pitchFamily="34" charset="0"/>
              </a:rPr>
              <a:t>The need to deliver the largest flu vaccination campaign to date; the effects of “long Covid”; and widened socioeconomic inequalities due to covid-19 and the associated response.</a:t>
            </a:r>
            <a:endParaRPr lang="en-GB" sz="2500" b="1" dirty="0">
              <a:latin typeface="Tw Cen MT" panose="020B0602020104020603" pitchFamily="34" charset="0"/>
            </a:endParaRPr>
          </a:p>
          <a:p>
            <a:r>
              <a:rPr lang="en-GB" sz="2500" dirty="0">
                <a:latin typeface="Tw Cen MT" panose="020B0602020104020603" pitchFamily="34" charset="0"/>
              </a:rPr>
              <a:t> General practices, particularly smaller ones, will face workforce shortages as staff have to shield, intermittently self-isolate, or fall sick.</a:t>
            </a:r>
          </a:p>
          <a:p>
            <a:r>
              <a:rPr lang="en-GB" sz="2500" dirty="0">
                <a:latin typeface="Tw Cen MT" panose="020B0602020104020603" pitchFamily="34" charset="0"/>
              </a:rPr>
              <a:t>The shift in general practice to total triage and remote consulting may help service recovery, but remote consultations can pose their own risks to patient care and, where needed, any face-to-face care will be slowed by tight infection control measures in often ill-suited premises.</a:t>
            </a:r>
          </a:p>
        </p:txBody>
      </p:sp>
      <p:pic>
        <p:nvPicPr>
          <p:cNvPr id="7170" name="Picture 2" descr="Fulham Community Care - a Community crowdfunding project in London by Ross  Gunderson">
            <a:extLst>
              <a:ext uri="{FF2B5EF4-FFF2-40B4-BE49-F238E27FC236}">
                <a16:creationId xmlns:a16="http://schemas.microsoft.com/office/drawing/2014/main" id="{FE46A147-27E0-49F9-BDA8-B8E8C4C742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773" r="22360" b="2"/>
          <a:stretch/>
        </p:blipFill>
        <p:spPr bwMode="auto">
          <a:xfrm>
            <a:off x="8723900" y="2615293"/>
            <a:ext cx="3580128" cy="3958947"/>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B156514-387E-4EDF-9E75-7790E328FA3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4411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4" name="Picture 2" descr="Extending the range of social activities that are in care homes">
            <a:extLst>
              <a:ext uri="{FF2B5EF4-FFF2-40B4-BE49-F238E27FC236}">
                <a16:creationId xmlns:a16="http://schemas.microsoft.com/office/drawing/2014/main" id="{6773F34B-DCD2-45AC-9282-919B54EE71D0}"/>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35" r="1" b="1"/>
          <a:stretch/>
        </p:blipFill>
        <p:spPr bwMode="auto">
          <a:xfrm>
            <a:off x="-4243" y="10"/>
            <a:ext cx="12196243"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BD861E-7580-4099-B1D6-ABE1EC9A91F7}"/>
              </a:ext>
            </a:extLst>
          </p:cNvPr>
          <p:cNvSpPr>
            <a:spLocks noGrp="1"/>
          </p:cNvSpPr>
          <p:nvPr>
            <p:ph type="title"/>
          </p:nvPr>
        </p:nvSpPr>
        <p:spPr>
          <a:xfrm>
            <a:off x="643467" y="321734"/>
            <a:ext cx="10905066" cy="1135737"/>
          </a:xfrm>
        </p:spPr>
        <p:txBody>
          <a:bodyPr>
            <a:normAutofit/>
          </a:bodyPr>
          <a:lstStyle/>
          <a:p>
            <a:r>
              <a:rPr lang="en-GB" sz="3600" b="1" dirty="0">
                <a:highlight>
                  <a:srgbClr val="00FFFF"/>
                </a:highlight>
                <a:latin typeface="Candara" panose="020E0502030303020204" pitchFamily="34" charset="0"/>
              </a:rPr>
              <a:t>Care of residents in a care home during COVID-19</a:t>
            </a:r>
            <a:br>
              <a:rPr lang="en-GB" sz="3600" b="1" dirty="0"/>
            </a:br>
            <a:endParaRPr lang="en-GB" sz="3600" dirty="0"/>
          </a:p>
        </p:txBody>
      </p:sp>
      <p:sp>
        <p:nvSpPr>
          <p:cNvPr id="3" name="Content Placeholder 2">
            <a:extLst>
              <a:ext uri="{FF2B5EF4-FFF2-40B4-BE49-F238E27FC236}">
                <a16:creationId xmlns:a16="http://schemas.microsoft.com/office/drawing/2014/main" id="{483B510F-6B6F-42B0-96E9-01F71445F32E}"/>
              </a:ext>
            </a:extLst>
          </p:cNvPr>
          <p:cNvSpPr>
            <a:spLocks noGrp="1"/>
          </p:cNvSpPr>
          <p:nvPr>
            <p:ph idx="1"/>
          </p:nvPr>
        </p:nvSpPr>
        <p:spPr>
          <a:xfrm>
            <a:off x="168812" y="1457471"/>
            <a:ext cx="11662845" cy="4932514"/>
          </a:xfrm>
        </p:spPr>
        <p:txBody>
          <a:bodyPr>
            <a:normAutofit/>
          </a:bodyPr>
          <a:lstStyle/>
          <a:p>
            <a:endParaRPr lang="en-GB" b="1" dirty="0">
              <a:latin typeface="Tw Cen MT" panose="020B0602020104020603" pitchFamily="34" charset="0"/>
            </a:endParaRPr>
          </a:p>
          <a:p>
            <a:r>
              <a:rPr lang="en-GB" b="1" dirty="0">
                <a:latin typeface="Tw Cen MT" panose="020B0602020104020603" pitchFamily="34" charset="0"/>
              </a:rPr>
              <a:t>Care homes are a vital part of our health and social care system and we want to make sure you and your staff can continue to care for some of the most vulnerable to coronavirus (COVID-19) in our society.</a:t>
            </a:r>
          </a:p>
          <a:p>
            <a:r>
              <a:rPr lang="en-GB" b="1" dirty="0">
                <a:latin typeface="Tw Cen MT" panose="020B0602020104020603" pitchFamily="34" charset="0"/>
              </a:rPr>
              <a:t>To support care home providers to protect their staff and residents, ensuring that each person is getting the right care in the most appropriate setting for their needs.</a:t>
            </a:r>
          </a:p>
          <a:p>
            <a:r>
              <a:rPr lang="en-GB" b="1" dirty="0">
                <a:latin typeface="Tw Cen MT" panose="020B0602020104020603" pitchFamily="34" charset="0"/>
              </a:rPr>
              <a:t>To do this care homes need to have access to the right knowledge, staff and resources, so they’re equipped to deliver care in this challenging time.</a:t>
            </a:r>
          </a:p>
          <a:p>
            <a:endParaRPr lang="en-GB" sz="2000" dirty="0"/>
          </a:p>
        </p:txBody>
      </p:sp>
      <p:sp>
        <p:nvSpPr>
          <p:cNvPr id="141" name="Rectangle 1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Isosceles Triangle 1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109E7D0-BF45-4B52-87B5-200131F5273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78012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descr="Care at home Beirut Lebanon Elderly home Care Beirut Lebanon - Care@Home">
            <a:extLst>
              <a:ext uri="{FF2B5EF4-FFF2-40B4-BE49-F238E27FC236}">
                <a16:creationId xmlns:a16="http://schemas.microsoft.com/office/drawing/2014/main" id="{7519F1ED-87B4-40DC-90F2-D9562FE3C9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46"/>
          <a:stretch/>
        </p:blipFill>
        <p:spPr bwMode="auto">
          <a:xfrm>
            <a:off x="7995327" y="10"/>
            <a:ext cx="4196673"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CC5AB0-3623-455F-A77E-F345EC9344C0}"/>
              </a:ext>
            </a:extLst>
          </p:cNvPr>
          <p:cNvSpPr>
            <a:spLocks noGrp="1"/>
          </p:cNvSpPr>
          <p:nvPr>
            <p:ph type="title"/>
          </p:nvPr>
        </p:nvSpPr>
        <p:spPr>
          <a:xfrm>
            <a:off x="0" y="11716"/>
            <a:ext cx="8274431" cy="1135737"/>
          </a:xfrm>
        </p:spPr>
        <p:txBody>
          <a:bodyPr>
            <a:normAutofit/>
          </a:bodyPr>
          <a:lstStyle/>
          <a:p>
            <a:pPr algn="ctr"/>
            <a:r>
              <a:rPr lang="en-GB" sz="3600" b="1" dirty="0">
                <a:highlight>
                  <a:srgbClr val="00FFFF"/>
                </a:highlight>
                <a:latin typeface="Candara" panose="020E0502030303020204" pitchFamily="34" charset="0"/>
              </a:rPr>
              <a:t>Care of residents in a care home during COVID-19</a:t>
            </a:r>
            <a:endParaRPr lang="en-GB" sz="3600" dirty="0"/>
          </a:p>
        </p:txBody>
      </p:sp>
      <p:sp>
        <p:nvSpPr>
          <p:cNvPr id="3" name="Content Placeholder 2">
            <a:extLst>
              <a:ext uri="{FF2B5EF4-FFF2-40B4-BE49-F238E27FC236}">
                <a16:creationId xmlns:a16="http://schemas.microsoft.com/office/drawing/2014/main" id="{5E1377B9-2DA2-40B2-857B-D3018139D49E}"/>
              </a:ext>
            </a:extLst>
          </p:cNvPr>
          <p:cNvSpPr>
            <a:spLocks noGrp="1"/>
          </p:cNvSpPr>
          <p:nvPr>
            <p:ph idx="1"/>
          </p:nvPr>
        </p:nvSpPr>
        <p:spPr>
          <a:xfrm>
            <a:off x="144559" y="1648442"/>
            <a:ext cx="7706210" cy="5083662"/>
          </a:xfrm>
        </p:spPr>
        <p:txBody>
          <a:bodyPr>
            <a:noAutofit/>
          </a:bodyPr>
          <a:lstStyle/>
          <a:p>
            <a:r>
              <a:rPr lang="en-GB" sz="2400" dirty="0">
                <a:latin typeface="Tw Cen MT" panose="020B0602020104020603" pitchFamily="34" charset="0"/>
              </a:rPr>
              <a:t>Delivery of a consistent, weekly ‘check in’, to review patients identified as a clinical priority for assessment and care.</a:t>
            </a:r>
          </a:p>
          <a:p>
            <a:r>
              <a:rPr lang="en-GB" sz="2400" dirty="0">
                <a:latin typeface="Tw Cen MT" panose="020B0602020104020603" pitchFamily="34" charset="0"/>
              </a:rPr>
              <a:t>Review patients identified as a clinical priority for assessment, including but not limited to those with suspected or confirmed COVID-19 symptoms, in line with the protocols established in the primary care standard operating procedures and the community services standard operating procedures</a:t>
            </a:r>
          </a:p>
          <a:p>
            <a:r>
              <a:rPr lang="en-GB" sz="2400" dirty="0">
                <a:latin typeface="Tw Cen MT" panose="020B0602020104020603" pitchFamily="34" charset="0"/>
              </a:rPr>
              <a:t>Support the provision of care for those patients identified as a clinical priority</a:t>
            </a:r>
          </a:p>
          <a:p>
            <a:r>
              <a:rPr lang="en-GB" sz="2400" dirty="0">
                <a:latin typeface="Tw Cen MT" panose="020B0602020104020603" pitchFamily="34" charset="0"/>
              </a:rPr>
              <a:t>Include appropriate and consistent medical oversight and input from a GP and/or geriatrician (with the frequency and form of that input determined </a:t>
            </a:r>
            <a:r>
              <a:rPr lang="en-GB" sz="2000" dirty="0">
                <a:latin typeface="Tw Cen MT" panose="020B0602020104020603" pitchFamily="34" charset="0"/>
              </a:rPr>
              <a:t>by clinical judgement)</a:t>
            </a:r>
          </a:p>
        </p:txBody>
      </p:sp>
      <p:grpSp>
        <p:nvGrpSpPr>
          <p:cNvPr id="73" name="Group 72">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355CD8E-6D2A-4BAD-BC34-95B19D73AA9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4476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DB90A4-F07D-4835-850B-131D8C66C0CE}"/>
              </a:ext>
            </a:extLst>
          </p:cNvPr>
          <p:cNvSpPr>
            <a:spLocks noGrp="1"/>
          </p:cNvSpPr>
          <p:nvPr>
            <p:ph type="title"/>
          </p:nvPr>
        </p:nvSpPr>
        <p:spPr>
          <a:xfrm>
            <a:off x="838200" y="365125"/>
            <a:ext cx="10515600" cy="1325563"/>
          </a:xfrm>
        </p:spPr>
        <p:txBody>
          <a:bodyPr>
            <a:normAutofit/>
          </a:bodyPr>
          <a:lstStyle/>
          <a:p>
            <a:pPr algn="ctr"/>
            <a:r>
              <a:rPr lang="en-GB" b="1" dirty="0">
                <a:highlight>
                  <a:srgbClr val="00FFFF"/>
                </a:highlight>
                <a:latin typeface="Candara" panose="020E0502030303020204" pitchFamily="34" charset="0"/>
              </a:rPr>
              <a:t>Care of residents in a care home during COVID-19</a:t>
            </a:r>
            <a:endParaRPr lang="en-GB"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3D84F12-53CE-494E-956D-E917AE41D4F7}"/>
              </a:ext>
            </a:extLst>
          </p:cNvPr>
          <p:cNvSpPr>
            <a:spLocks noGrp="1"/>
          </p:cNvSpPr>
          <p:nvPr>
            <p:ph idx="1"/>
          </p:nvPr>
        </p:nvSpPr>
        <p:spPr>
          <a:xfrm>
            <a:off x="838200" y="1825625"/>
            <a:ext cx="10515600" cy="4351338"/>
          </a:xfrm>
        </p:spPr>
        <p:txBody>
          <a:bodyPr>
            <a:normAutofit/>
          </a:bodyPr>
          <a:lstStyle/>
          <a:p>
            <a:r>
              <a:rPr lang="en-GB" dirty="0">
                <a:latin typeface="Tw Cen MT" panose="020B0602020104020603" pitchFamily="34" charset="0"/>
              </a:rPr>
              <a:t>Support the introduction and use of remote monitoring of COVID-19 patients using pulse oximeters and other equipment (which may be supplied directly to care homes or eligible for practice reimbursement), and prescription and supply of oxygen to care homes for treatment, where clinically indicated and</a:t>
            </a:r>
          </a:p>
          <a:p>
            <a:r>
              <a:rPr lang="en-GB" dirty="0">
                <a:latin typeface="Tw Cen MT" panose="020B0602020104020603" pitchFamily="34" charset="0"/>
              </a:rPr>
              <a:t>Be supplemented by more frequent contact with the care home where further needs are identified.</a:t>
            </a:r>
          </a:p>
          <a:p>
            <a:r>
              <a:rPr lang="en-GB" dirty="0">
                <a:latin typeface="Tw Cen MT" panose="020B0602020104020603" pitchFamily="34" charset="0"/>
              </a:rPr>
              <a:t>Be supplemented by more frequent contact with the care home where further needs are identified</a:t>
            </a:r>
          </a:p>
          <a:p>
            <a:endParaRPr lang="en-GB" dirty="0"/>
          </a:p>
        </p:txBody>
      </p:sp>
      <p:sp>
        <p:nvSpPr>
          <p:cNvPr id="4" name="Footer Placeholder 3">
            <a:extLst>
              <a:ext uri="{FF2B5EF4-FFF2-40B4-BE49-F238E27FC236}">
                <a16:creationId xmlns:a16="http://schemas.microsoft.com/office/drawing/2014/main" id="{871DF8A2-E9FA-4C32-B3B3-84B775524FF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56703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2773</Words>
  <Application>Microsoft Office PowerPoint</Application>
  <PresentationFormat>Widescreen</PresentationFormat>
  <Paragraphs>164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Candara</vt:lpstr>
      <vt:lpstr>Tw Cen MT</vt:lpstr>
      <vt:lpstr>Office Theme</vt:lpstr>
      <vt:lpstr>Proposed Recommendations for the impact of Covid 19 on UK Healthcare service delivery:   Local contextual Perspectives of Health care delivery </vt:lpstr>
      <vt:lpstr>PowerPoint Presentation</vt:lpstr>
      <vt:lpstr>LO2 Activity (5 Minutes)</vt:lpstr>
      <vt:lpstr>The impacts of Covid 19 on Community health services </vt:lpstr>
      <vt:lpstr>Support and Protect Health Services</vt:lpstr>
      <vt:lpstr>Support and Protect Health Services (Cont…)</vt:lpstr>
      <vt:lpstr>Care of residents in a care home during COVID-19 </vt:lpstr>
      <vt:lpstr>Care of residents in a care home during COVID-19</vt:lpstr>
      <vt:lpstr>Care of residents in a care home during COVID-19</vt:lpstr>
      <vt:lpstr>Reimbursement mechanism for general practice (GP)</vt:lpstr>
      <vt:lpstr>Isolation of residents during periods of sustained transmission </vt:lpstr>
      <vt:lpstr> Infection prevention and control (IPC) measures  </vt:lpstr>
      <vt:lpstr>PowerPoint Presentation</vt:lpstr>
      <vt:lpstr>Specific medical equipment</vt:lpstr>
      <vt:lpstr>Personal Protective Equipment (PPE)</vt:lpstr>
      <vt:lpstr>Decontamination and cleaning processes for care homes with possible or confirmed cases of COVID-19 </vt:lpstr>
      <vt:lpstr>Communication</vt:lpstr>
      <vt:lpstr>PowerPoint Presentation</vt:lpstr>
      <vt:lpstr>Robust service to support patients affected by COVID-19 </vt:lpstr>
      <vt:lpstr>PowerPoint Presentation</vt:lpstr>
      <vt:lpstr>Vaccine surveillance strategy (Cont…)</vt:lpstr>
      <vt:lpstr>PowerPoint Presentation</vt:lpstr>
      <vt:lpstr>PowerPoint Presentation</vt:lpstr>
      <vt:lpstr>Effective and transparent public communication (Cont.…)</vt:lpstr>
      <vt:lpstr> Permitted activities in multi-use community facilities: signposting to relevant guidance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Recommendations for the impact of Covid 19 on UK Healthcare service delivery:   Local contextual Perspectives of Health care delivery </dc:title>
  <dc:creator>Tayo Alebiosu</dc:creator>
  <cp:lastModifiedBy>Tayo Alebiosu</cp:lastModifiedBy>
  <cp:revision>1</cp:revision>
  <dcterms:created xsi:type="dcterms:W3CDTF">2021-03-07T00:02:01Z</dcterms:created>
  <dcterms:modified xsi:type="dcterms:W3CDTF">2021-03-07T00:04:12Z</dcterms:modified>
</cp:coreProperties>
</file>