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2"/>
  </p:notesMasterIdLst>
  <p:sldIdLst>
    <p:sldId id="290" r:id="rId2"/>
    <p:sldId id="294" r:id="rId3"/>
    <p:sldId id="287" r:id="rId4"/>
    <p:sldId id="289" r:id="rId5"/>
    <p:sldId id="295" r:id="rId6"/>
    <p:sldId id="279" r:id="rId7"/>
    <p:sldId id="259" r:id="rId8"/>
    <p:sldId id="275" r:id="rId9"/>
    <p:sldId id="296" r:id="rId10"/>
    <p:sldId id="276" r:id="rId11"/>
    <p:sldId id="257" r:id="rId12"/>
    <p:sldId id="277" r:id="rId13"/>
    <p:sldId id="280" r:id="rId14"/>
    <p:sldId id="297" r:id="rId15"/>
    <p:sldId id="299" r:id="rId16"/>
    <p:sldId id="298" r:id="rId17"/>
    <p:sldId id="258" r:id="rId18"/>
    <p:sldId id="261" r:id="rId19"/>
    <p:sldId id="260" r:id="rId20"/>
    <p:sldId id="29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32845E-476A-498B-B7CB-2B96B29C42A3}" type="datetimeFigureOut">
              <a:rPr lang="en-GB" smtClean="0"/>
              <a:t>07/03/2021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FA2614-CD03-4889-8218-6C2ED01BE797}" type="slidenum">
              <a:rPr lang="en-GB" smtClean="0"/>
              <a:t>‹#›</a:t>
            </a:fld>
            <a:endParaRPr lang="en-GB"/>
          </a:p>
        </p:txBody>
      </p:sp>
    </p:spTree>
    <p:extLst>
      <p:ext uri="{BB962C8B-B14F-4D97-AF65-F5344CB8AC3E}">
        <p14:creationId xmlns:p14="http://schemas.microsoft.com/office/powerpoint/2010/main" val="1267398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4C07499C-8B94-4744-9FA6-EBE104CD866F}" type="datetime1">
              <a:rPr lang="en-US" smtClean="0"/>
              <a:t>3/7/2021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r>
              <a:rPr lang="en-US"/>
              <a:t>Created by Tayo Alebiosu</a:t>
            </a:r>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781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B24CFC92-4A72-4416-86E1-A803FC5DC0A9}" type="datetime1">
              <a:rPr lang="en-US" smtClean="0"/>
              <a:t>3/7/2021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r>
              <a:rPr lang="en-US"/>
              <a:t>Created by Tayo Alebiosu</a:t>
            </a:r>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33719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D6E1B952-5DEA-482A-A820-49DF4AFFAE46}" type="datetime1">
              <a:rPr lang="en-US" smtClean="0"/>
              <a:t>3/7/2021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r>
              <a:rPr lang="en-US"/>
              <a:t>Created by Tayo Alebiosu</a:t>
            </a:r>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72090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3614271E-C9D7-4311-9492-C230EFA94213}" type="datetime1">
              <a:rPr lang="en-US" smtClean="0"/>
              <a:t>3/7/2021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a:t>Created by Tayo Alebiosu</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4948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E5E4BFB7-6C8F-452A-95A7-1EBE67E84504}" type="datetime1">
              <a:rPr lang="en-US" smtClean="0"/>
              <a:t>3/7/2021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r>
              <a:rPr lang="en-US"/>
              <a:t>Created by Tayo Alebiosu</a:t>
            </a:r>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68288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7F7BB351-7E4B-4192-A7C3-6DDD00BFF6F5}" type="datetime1">
              <a:rPr lang="en-US" smtClean="0"/>
              <a:t>3/7/2021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r>
              <a:rPr lang="en-US"/>
              <a:t>Created by Tayo Alebiosu</a:t>
            </a:r>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43473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612065F6-6D5E-4558-ADD7-3A136318C488}" type="datetime1">
              <a:rPr lang="en-US" smtClean="0"/>
              <a:t>3/7/2021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a:t>Created by Tayo Alebiosu</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32354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9AA0D4B8-AE2C-4668-A7E5-834ADEE3D155}" type="datetime1">
              <a:rPr lang="en-US" smtClean="0"/>
              <a:t>3/7/2021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a:t>Created by Tayo Alebiosu</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5073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163B7A65-7ED7-4635-95A7-555C44EF4B29}" type="datetime1">
              <a:rPr lang="en-US" smtClean="0"/>
              <a:t>3/7/2021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a:t>Created by Tayo Alebiosu</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23683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8E01DF6B-5038-4E78-8BB2-1143833B4F34}" type="datetime1">
              <a:rPr lang="en-US" smtClean="0"/>
              <a:t>3/7/2021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a:t>Created by Tayo Alebiosu</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59302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6FC5D814-1F2B-483C-B472-CB5C3DD5277C}" type="datetime1">
              <a:rPr lang="en-US" smtClean="0"/>
              <a:t>3/7/2021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a:t>Created by Tayo Alebiosu</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5928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3DCB1-A3AD-4FC6-AA0B-1DECFC6CE4F8}" type="datetime1">
              <a:rPr lang="en-US" smtClean="0"/>
              <a:t>3/7/2021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Created by Tayo Alebiosu</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21795437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19" r:id="rId6"/>
    <p:sldLayoutId id="2147483715" r:id="rId7"/>
    <p:sldLayoutId id="2147483716" r:id="rId8"/>
    <p:sldLayoutId id="2147483717" r:id="rId9"/>
    <p:sldLayoutId id="2147483718" r:id="rId10"/>
    <p:sldLayoutId id="2147483720" r:id="rId11"/>
  </p:sldLayoutIdLst>
  <p:hf sldNum="0" hdr="0" dt="0"/>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1016/S2589-7500(20)30315-0" TargetMode="External"/><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7D74AC3-8081-4C22-9267-6DEB69498EE8}"/>
              </a:ext>
            </a:extLst>
          </p:cNvPr>
          <p:cNvPicPr>
            <a:picLocks noChangeAspect="1"/>
          </p:cNvPicPr>
          <p:nvPr/>
        </p:nvPicPr>
        <p:blipFill rotWithShape="1">
          <a:blip r:embed="rId2"/>
          <a:srcRect t="14608" r="-1" b="6278"/>
          <a:stretch/>
        </p:blipFill>
        <p:spPr>
          <a:xfrm>
            <a:off x="0" y="9240"/>
            <a:ext cx="8668512" cy="6857990"/>
          </a:xfrm>
          <a:prstGeom prst="rect">
            <a:avLst/>
          </a:prstGeom>
        </p:spPr>
      </p:pic>
      <p:sp>
        <p:nvSpPr>
          <p:cNvPr id="23" name="Rectangle 22">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79E9B80-C46A-4453-BF4D-D1B9CA4DE493}"/>
              </a:ext>
            </a:extLst>
          </p:cNvPr>
          <p:cNvSpPr>
            <a:spLocks noGrp="1"/>
          </p:cNvSpPr>
          <p:nvPr>
            <p:ph type="ctrTitle"/>
          </p:nvPr>
        </p:nvSpPr>
        <p:spPr>
          <a:xfrm>
            <a:off x="7315201" y="792184"/>
            <a:ext cx="4729038" cy="3971869"/>
          </a:xfrm>
        </p:spPr>
        <p:txBody>
          <a:bodyPr anchor="b">
            <a:normAutofit/>
          </a:bodyPr>
          <a:lstStyle/>
          <a:p>
            <a:r>
              <a:rPr lang="en-US" sz="2600" dirty="0">
                <a:effectLst>
                  <a:outerShdw blurRad="38100" dist="38100" dir="2700000" algn="tl">
                    <a:srgbClr val="000000">
                      <a:alpha val="43137"/>
                    </a:srgbClr>
                  </a:outerShdw>
                </a:effectLst>
                <a:latin typeface="Candara" panose="020E0502030303020204" pitchFamily="34" charset="0"/>
              </a:rPr>
              <a:t>T</a:t>
            </a:r>
            <a:r>
              <a:rPr lang="en-US" sz="2600" b="1" dirty="0">
                <a:effectLst>
                  <a:outerShdw blurRad="38100" dist="38100" dir="2700000" algn="tl">
                    <a:srgbClr val="000000">
                      <a:alpha val="43137"/>
                    </a:srgbClr>
                  </a:outerShdw>
                </a:effectLst>
                <a:latin typeface="Candara" panose="020E0502030303020204" pitchFamily="34" charset="0"/>
              </a:rPr>
              <a:t>he impact of the media as a stakeholder in the UK Healthcare service delivery:</a:t>
            </a:r>
            <a:br>
              <a:rPr lang="en-US" sz="2600" b="1" dirty="0">
                <a:effectLst>
                  <a:outerShdw blurRad="38100" dist="38100" dir="2700000" algn="tl">
                    <a:srgbClr val="000000">
                      <a:alpha val="43137"/>
                    </a:srgbClr>
                  </a:outerShdw>
                </a:effectLst>
                <a:latin typeface="Candara" panose="020E0502030303020204" pitchFamily="34" charset="0"/>
              </a:rPr>
            </a:br>
            <a:br>
              <a:rPr lang="en-US" sz="2600" b="1" dirty="0">
                <a:effectLst>
                  <a:outerShdw blurRad="38100" dist="38100" dir="2700000" algn="tl">
                    <a:srgbClr val="000000">
                      <a:alpha val="43137"/>
                    </a:srgbClr>
                  </a:outerShdw>
                </a:effectLst>
                <a:latin typeface="Candara" panose="020E0502030303020204" pitchFamily="34" charset="0"/>
              </a:rPr>
            </a:br>
            <a:br>
              <a:rPr lang="en-US" sz="2600" b="1" i="1" dirty="0">
                <a:latin typeface="Candara" panose="020E0502030303020204" pitchFamily="34" charset="0"/>
              </a:rPr>
            </a:br>
            <a:r>
              <a:rPr lang="en-US" sz="2600" b="1" i="1" dirty="0">
                <a:latin typeface="Candara" panose="020E0502030303020204" pitchFamily="34" charset="0"/>
              </a:rPr>
              <a:t>Impact of the media on different perspectives (Global, National and Local).</a:t>
            </a:r>
            <a:br>
              <a:rPr lang="en-US" sz="2600" b="1" i="1" dirty="0">
                <a:latin typeface="Candara" panose="020E0502030303020204" pitchFamily="34" charset="0"/>
              </a:rPr>
            </a:br>
            <a:r>
              <a:rPr lang="en-US" sz="2400" i="1" dirty="0">
                <a:solidFill>
                  <a:srgbClr val="7030A0"/>
                </a:solidFill>
                <a:latin typeface="Tw Cen MT" panose="020B0602020104020603" pitchFamily="34" charset="0"/>
              </a:rPr>
              <a:t>Week 7-(A)</a:t>
            </a:r>
            <a:br>
              <a:rPr lang="en-GB" sz="2400" dirty="0">
                <a:latin typeface="Candara" panose="020E0502030303020204" pitchFamily="34" charset="0"/>
              </a:rPr>
            </a:br>
            <a:br>
              <a:rPr lang="en-US" sz="2300" b="1" i="1" dirty="0">
                <a:latin typeface="Tw Cen MT" panose="020B0602020104020603" pitchFamily="34" charset="0"/>
              </a:rPr>
            </a:br>
            <a:endParaRPr lang="en-US" sz="2300" b="1" i="1" dirty="0">
              <a:latin typeface="Tw Cen MT" panose="020B0602020104020603" pitchFamily="34" charset="0"/>
            </a:endParaRPr>
          </a:p>
        </p:txBody>
      </p:sp>
      <p:sp>
        <p:nvSpPr>
          <p:cNvPr id="25"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514A478B-05BF-42A5-8719-AE449E1DD5E0}"/>
              </a:ext>
            </a:extLst>
          </p:cNvPr>
          <p:cNvSpPr>
            <a:spLocks noGrp="1"/>
          </p:cNvSpPr>
          <p:nvPr>
            <p:ph type="ftr" sz="quarter" idx="11"/>
          </p:nvPr>
        </p:nvSpPr>
        <p:spPr>
          <a:xfrm>
            <a:off x="9068395" y="6364768"/>
            <a:ext cx="2792896" cy="277207"/>
          </a:xfrm>
        </p:spPr>
        <p:txBody>
          <a:bodyPr>
            <a:normAutofit/>
          </a:bodyPr>
          <a:lstStyle/>
          <a:p>
            <a:pPr algn="l">
              <a:spcAft>
                <a:spcPts val="600"/>
              </a:spcAft>
            </a:pPr>
            <a:r>
              <a:rPr lang="en-GB" sz="1000" dirty="0">
                <a:solidFill>
                  <a:schemeClr val="tx1"/>
                </a:solidFill>
              </a:rPr>
              <a:t>Created by Tayo Alebiosu</a:t>
            </a:r>
          </a:p>
        </p:txBody>
      </p:sp>
    </p:spTree>
    <p:extLst>
      <p:ext uri="{BB962C8B-B14F-4D97-AF65-F5344CB8AC3E}">
        <p14:creationId xmlns:p14="http://schemas.microsoft.com/office/powerpoint/2010/main" val="340241304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The Impact of Social Media on Society | The Ad Council">
            <a:extLst>
              <a:ext uri="{FF2B5EF4-FFF2-40B4-BE49-F238E27FC236}">
                <a16:creationId xmlns:a16="http://schemas.microsoft.com/office/drawing/2014/main" id="{41B001B0-9BDE-4FBE-BEDE-5427F25A8F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053" r="7930" b="1"/>
          <a:stretch/>
        </p:blipFill>
        <p:spPr bwMode="auto">
          <a:xfrm>
            <a:off x="10084904" y="10"/>
            <a:ext cx="2107096"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73" name="Freeform: Shape 72">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5" name="Freeform: Shape 74">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ABE265-E33D-4646-9CAA-9531F19427F7}"/>
              </a:ext>
            </a:extLst>
          </p:cNvPr>
          <p:cNvSpPr>
            <a:spLocks noGrp="1"/>
          </p:cNvSpPr>
          <p:nvPr>
            <p:ph type="title"/>
          </p:nvPr>
        </p:nvSpPr>
        <p:spPr>
          <a:xfrm>
            <a:off x="437769" y="260833"/>
            <a:ext cx="9710000" cy="1243584"/>
          </a:xfrm>
        </p:spPr>
        <p:txBody>
          <a:bodyPr anchor="ctr">
            <a:normAutofit/>
          </a:bodyPr>
          <a:lstStyle/>
          <a:p>
            <a:r>
              <a:rPr lang="en-GB" sz="3400" dirty="0">
                <a:solidFill>
                  <a:srgbClr val="0070C0"/>
                </a:solidFill>
              </a:rPr>
              <a:t>Understanding</a:t>
            </a:r>
            <a:r>
              <a:rPr lang="en-GB" sz="3400" dirty="0"/>
              <a:t> the roles of social media</a:t>
            </a:r>
          </a:p>
        </p:txBody>
      </p:sp>
      <p:sp>
        <p:nvSpPr>
          <p:cNvPr id="77" name="Rectangle 76">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9CEF839-B425-40CA-A40E-08DFD9212025}"/>
              </a:ext>
            </a:extLst>
          </p:cNvPr>
          <p:cNvSpPr>
            <a:spLocks noGrp="1"/>
          </p:cNvSpPr>
          <p:nvPr>
            <p:ph idx="1"/>
          </p:nvPr>
        </p:nvSpPr>
        <p:spPr>
          <a:xfrm>
            <a:off x="242381" y="1635053"/>
            <a:ext cx="10041306" cy="4962114"/>
          </a:xfrm>
        </p:spPr>
        <p:txBody>
          <a:bodyPr anchor="t">
            <a:noAutofit/>
          </a:bodyPr>
          <a:lstStyle/>
          <a:p>
            <a:pPr>
              <a:lnSpc>
                <a:spcPct val="100000"/>
              </a:lnSpc>
            </a:pPr>
            <a:r>
              <a:rPr lang="en-GB" sz="2600" dirty="0">
                <a:latin typeface="Tw Cen MT" panose="020B0602020104020603" pitchFamily="34" charset="0"/>
              </a:rPr>
              <a:t>Social media has become a pivotal communication tool for governments, organisations, and universities to disseminate crucial information to the public. </a:t>
            </a:r>
          </a:p>
          <a:p>
            <a:pPr>
              <a:lnSpc>
                <a:spcPct val="100000"/>
              </a:lnSpc>
            </a:pPr>
            <a:r>
              <a:rPr lang="en-GB" sz="2600" dirty="0">
                <a:latin typeface="Tw Cen MT" panose="020B0602020104020603" pitchFamily="34" charset="0"/>
              </a:rPr>
              <a:t>Numerous studies have already used social media data to help to identify and detect outbreaks of infectious diseases and to interpret public attitudes, behaviours, and perceptions.</a:t>
            </a:r>
          </a:p>
          <a:p>
            <a:pPr>
              <a:lnSpc>
                <a:spcPct val="100000"/>
              </a:lnSpc>
            </a:pPr>
            <a:r>
              <a:rPr lang="en-GB" sz="2600" dirty="0">
                <a:latin typeface="Tw Cen MT" panose="020B0602020104020603" pitchFamily="34" charset="0"/>
              </a:rPr>
              <a:t>framework, including infodemics, public attitudes, mental health, detection or prediction of COVID-19 cases, government responses to the pandemic, and quality of prevention education videos. </a:t>
            </a:r>
          </a:p>
          <a:p>
            <a:pPr>
              <a:lnSpc>
                <a:spcPct val="100000"/>
              </a:lnSpc>
            </a:pPr>
            <a:r>
              <a:rPr lang="en-GB" sz="2600" dirty="0">
                <a:latin typeface="Tw Cen MT" panose="020B0602020104020603" pitchFamily="34" charset="0"/>
              </a:rPr>
              <a:t> Social media, particularly Twitter, can be used to explore multiple facets of public health research.</a:t>
            </a:r>
          </a:p>
        </p:txBody>
      </p:sp>
      <p:sp>
        <p:nvSpPr>
          <p:cNvPr id="4" name="Footer Placeholder 3">
            <a:extLst>
              <a:ext uri="{FF2B5EF4-FFF2-40B4-BE49-F238E27FC236}">
                <a16:creationId xmlns:a16="http://schemas.microsoft.com/office/drawing/2014/main" id="{A8560829-08A7-40BC-93D5-BCA9C22EA1AD}"/>
              </a:ext>
            </a:extLst>
          </p:cNvPr>
          <p:cNvSpPr>
            <a:spLocks noGrp="1"/>
          </p:cNvSpPr>
          <p:nvPr>
            <p:ph type="ftr" sz="quarter" idx="11"/>
          </p:nvPr>
        </p:nvSpPr>
        <p:spPr/>
        <p:txBody>
          <a:bodyPr/>
          <a:lstStyle/>
          <a:p>
            <a:r>
              <a:rPr lang="en-US" sz="1000" dirty="0"/>
              <a:t>Created by Tayo Alebiosu</a:t>
            </a:r>
          </a:p>
        </p:txBody>
      </p:sp>
    </p:spTree>
    <p:extLst>
      <p:ext uri="{BB962C8B-B14F-4D97-AF65-F5344CB8AC3E}">
        <p14:creationId xmlns:p14="http://schemas.microsoft.com/office/powerpoint/2010/main" val="4041227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6" name="Rectangle 70">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The Impact of Social Media on Society | The Ad Council">
            <a:extLst>
              <a:ext uri="{FF2B5EF4-FFF2-40B4-BE49-F238E27FC236}">
                <a16:creationId xmlns:a16="http://schemas.microsoft.com/office/drawing/2014/main" id="{1272A1BF-71F0-4BAF-B51D-0B80532008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053" r="7930" b="1"/>
          <a:stretch/>
        </p:blipFill>
        <p:spPr bwMode="auto">
          <a:xfrm>
            <a:off x="9250017" y="0"/>
            <a:ext cx="2941983" cy="685800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8197" name="Freeform: Shape 72">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198" name="Freeform: Shape 74">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3ADC14-6284-4F4A-9737-05C4F578DC0A}"/>
              </a:ext>
            </a:extLst>
          </p:cNvPr>
          <p:cNvSpPr>
            <a:spLocks noGrp="1"/>
          </p:cNvSpPr>
          <p:nvPr>
            <p:ph type="title"/>
          </p:nvPr>
        </p:nvSpPr>
        <p:spPr>
          <a:xfrm>
            <a:off x="1891133" y="-119259"/>
            <a:ext cx="5988425" cy="1243584"/>
          </a:xfrm>
        </p:spPr>
        <p:txBody>
          <a:bodyPr anchor="ctr">
            <a:normAutofit/>
          </a:bodyPr>
          <a:lstStyle/>
          <a:p>
            <a:pPr algn="ctr"/>
            <a:r>
              <a:rPr lang="en-GB" sz="3400" dirty="0">
                <a:solidFill>
                  <a:srgbClr val="0070C0"/>
                </a:solidFill>
              </a:rPr>
              <a:t>Roles of social media</a:t>
            </a:r>
          </a:p>
        </p:txBody>
      </p:sp>
      <p:sp>
        <p:nvSpPr>
          <p:cNvPr id="8199" name="Rectangle 76">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85CDD2A-DFC4-446A-BE49-B02B2FE8CAD6}"/>
              </a:ext>
            </a:extLst>
          </p:cNvPr>
          <p:cNvSpPr>
            <a:spLocks noGrp="1"/>
          </p:cNvSpPr>
          <p:nvPr>
            <p:ph idx="1"/>
          </p:nvPr>
        </p:nvSpPr>
        <p:spPr>
          <a:xfrm>
            <a:off x="255634" y="1124326"/>
            <a:ext cx="8994383" cy="5528266"/>
          </a:xfrm>
        </p:spPr>
        <p:txBody>
          <a:bodyPr anchor="t">
            <a:normAutofit fontScale="92500"/>
          </a:bodyPr>
          <a:lstStyle/>
          <a:p>
            <a:pPr>
              <a:lnSpc>
                <a:spcPct val="100000"/>
              </a:lnSpc>
            </a:pPr>
            <a:r>
              <a:rPr lang="en-GB" dirty="0">
                <a:latin typeface="Tw Cen MT" panose="020B0602020104020603" pitchFamily="34" charset="0"/>
              </a:rPr>
              <a:t>As a consequence of the pandemic, social media is becoming the platform of choice for public opinions, perceptions, and attitudes towards various events or public health policies regarding COVID-19.</a:t>
            </a:r>
          </a:p>
          <a:p>
            <a:pPr>
              <a:lnSpc>
                <a:spcPct val="100000"/>
              </a:lnSpc>
            </a:pPr>
            <a:r>
              <a:rPr lang="en-GB" dirty="0">
                <a:latin typeface="Tw Cen MT" panose="020B0602020104020603" pitchFamily="34" charset="0"/>
              </a:rPr>
              <a:t> Social media has become a pivotal communication tool for governments, organisations, and universities to disseminate crucial information to the public. </a:t>
            </a:r>
          </a:p>
          <a:p>
            <a:pPr>
              <a:lnSpc>
                <a:spcPct val="100000"/>
              </a:lnSpc>
            </a:pPr>
            <a:r>
              <a:rPr lang="en-GB" dirty="0">
                <a:latin typeface="Tw Cen MT" panose="020B0602020104020603" pitchFamily="34" charset="0"/>
              </a:rPr>
              <a:t>Numerous studies have already used social media data to help to identify and detect outbreaks of infectious diseases and to interpret public attitudes, behaviours, and perceptions.</a:t>
            </a:r>
          </a:p>
          <a:p>
            <a:pPr>
              <a:lnSpc>
                <a:spcPct val="100000"/>
              </a:lnSpc>
            </a:pPr>
            <a:r>
              <a:rPr lang="en-GB" dirty="0">
                <a:latin typeface="Tw Cen MT" panose="020B0602020104020603" pitchFamily="34" charset="0"/>
              </a:rPr>
              <a:t> Social media, particularly Twitter, can be used to explore multiple facets of public health research.</a:t>
            </a:r>
          </a:p>
          <a:p>
            <a:pPr>
              <a:lnSpc>
                <a:spcPct val="100000"/>
              </a:lnSpc>
            </a:pPr>
            <a:r>
              <a:rPr lang="en-GB" dirty="0">
                <a:latin typeface="Tw Cen MT" panose="020B0602020104020603" pitchFamily="34" charset="0"/>
              </a:rPr>
              <a:t>Analysing and disseminating information from peer-reviewed, published research can guide policy makers and public health agencies to design interventions for accurate and timely knowledge translation to the general public. </a:t>
            </a:r>
          </a:p>
          <a:p>
            <a:pPr>
              <a:lnSpc>
                <a:spcPct val="100000"/>
              </a:lnSpc>
            </a:pPr>
            <a:endParaRPr lang="en-GB" sz="1100" dirty="0"/>
          </a:p>
        </p:txBody>
      </p:sp>
      <p:sp>
        <p:nvSpPr>
          <p:cNvPr id="5" name="Footer Placeholder 4">
            <a:extLst>
              <a:ext uri="{FF2B5EF4-FFF2-40B4-BE49-F238E27FC236}">
                <a16:creationId xmlns:a16="http://schemas.microsoft.com/office/drawing/2014/main" id="{10149179-D2A9-4505-AB3E-1ECE1870DE1B}"/>
              </a:ext>
            </a:extLst>
          </p:cNvPr>
          <p:cNvSpPr>
            <a:spLocks noGrp="1"/>
          </p:cNvSpPr>
          <p:nvPr>
            <p:ph type="ftr" sz="quarter" idx="11"/>
          </p:nvPr>
        </p:nvSpPr>
        <p:spPr/>
        <p:txBody>
          <a:bodyPr/>
          <a:lstStyle/>
          <a:p>
            <a:r>
              <a:rPr lang="en-US" sz="1000" dirty="0"/>
              <a:t>Created by Tayo Alebiosu</a:t>
            </a:r>
          </a:p>
        </p:txBody>
      </p:sp>
    </p:spTree>
    <p:extLst>
      <p:ext uri="{BB962C8B-B14F-4D97-AF65-F5344CB8AC3E}">
        <p14:creationId xmlns:p14="http://schemas.microsoft.com/office/powerpoint/2010/main" val="3526445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4" name="Rectangle 134">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245" name="Freeform: Shape 136">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246" name="Freeform: Shape 138">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D64D8F-7F4F-494C-BF9B-71A191E257DB}"/>
              </a:ext>
            </a:extLst>
          </p:cNvPr>
          <p:cNvSpPr>
            <a:spLocks noGrp="1"/>
          </p:cNvSpPr>
          <p:nvPr>
            <p:ph type="title"/>
          </p:nvPr>
        </p:nvSpPr>
        <p:spPr>
          <a:xfrm>
            <a:off x="838200" y="253397"/>
            <a:ext cx="10515600" cy="1273233"/>
          </a:xfrm>
        </p:spPr>
        <p:txBody>
          <a:bodyPr>
            <a:normAutofit/>
          </a:bodyPr>
          <a:lstStyle/>
          <a:p>
            <a:r>
              <a:rPr lang="en-GB" sz="4400" dirty="0">
                <a:solidFill>
                  <a:srgbClr val="0070C0"/>
                </a:solidFill>
                <a:latin typeface="Candara" panose="020E0502030303020204" pitchFamily="34" charset="0"/>
              </a:rPr>
              <a:t>Roles of social media (Cont.…)</a:t>
            </a:r>
          </a:p>
        </p:txBody>
      </p:sp>
      <p:sp>
        <p:nvSpPr>
          <p:cNvPr id="10247" name="Rectangle 140">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DABE639-2270-4A40-9397-E6563FFA9ED8}"/>
              </a:ext>
            </a:extLst>
          </p:cNvPr>
          <p:cNvSpPr>
            <a:spLocks noGrp="1"/>
          </p:cNvSpPr>
          <p:nvPr>
            <p:ph idx="1"/>
          </p:nvPr>
        </p:nvSpPr>
        <p:spPr>
          <a:xfrm>
            <a:off x="163399" y="1780017"/>
            <a:ext cx="9691845" cy="4126579"/>
          </a:xfrm>
        </p:spPr>
        <p:txBody>
          <a:bodyPr>
            <a:noAutofit/>
          </a:bodyPr>
          <a:lstStyle/>
          <a:p>
            <a:r>
              <a:rPr lang="en-GB" sz="2800" dirty="0">
                <a:latin typeface="Tw Cen MT" panose="020B0602020104020603" pitchFamily="34" charset="0"/>
              </a:rPr>
              <a:t>Social media can also be effectively used to communicate health information to the general public during a pandemic. </a:t>
            </a:r>
          </a:p>
          <a:p>
            <a:r>
              <a:rPr lang="en-GB" sz="2800" dirty="0">
                <a:latin typeface="Tw Cen MT" panose="020B0602020104020603" pitchFamily="34" charset="0"/>
              </a:rPr>
              <a:t>Emerging infectious diseases, such as COVID-19, almost always result in increased usage and consumption of media of all forms by the general public for information.</a:t>
            </a:r>
            <a:r>
              <a:rPr lang="en-GB" sz="2800" baseline="30000" dirty="0">
                <a:latin typeface="Tw Cen MT" panose="020B0602020104020603" pitchFamily="34" charset="0"/>
              </a:rPr>
              <a:t>8</a:t>
            </a:r>
            <a:endParaRPr lang="en-GB" sz="2800" dirty="0">
              <a:latin typeface="Tw Cen MT" panose="020B0602020104020603" pitchFamily="34" charset="0"/>
            </a:endParaRPr>
          </a:p>
          <a:p>
            <a:r>
              <a:rPr lang="en-GB" sz="2800" dirty="0">
                <a:latin typeface="Tw Cen MT" panose="020B0602020104020603" pitchFamily="34" charset="0"/>
              </a:rPr>
              <a:t> Therefore, social media has a crucial role in people's perception of disease exposure, resultant decision making, and risk behaviours.</a:t>
            </a:r>
          </a:p>
        </p:txBody>
      </p:sp>
      <p:pic>
        <p:nvPicPr>
          <p:cNvPr id="10242" name="Picture 2" descr="The Impact of Social Media on Society | The Ad Council">
            <a:extLst>
              <a:ext uri="{FF2B5EF4-FFF2-40B4-BE49-F238E27FC236}">
                <a16:creationId xmlns:a16="http://schemas.microsoft.com/office/drawing/2014/main" id="{9F3A575A-F569-4494-A1F0-FDB53AB0E9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750" r="2627" b="1"/>
          <a:stretch/>
        </p:blipFill>
        <p:spPr bwMode="auto">
          <a:xfrm>
            <a:off x="10018642" y="10"/>
            <a:ext cx="2173357"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CD299824-6A4C-4F99-8278-146FCBB15331}"/>
              </a:ext>
            </a:extLst>
          </p:cNvPr>
          <p:cNvSpPr>
            <a:spLocks noGrp="1"/>
          </p:cNvSpPr>
          <p:nvPr>
            <p:ph type="ftr" sz="quarter" idx="11"/>
          </p:nvPr>
        </p:nvSpPr>
        <p:spPr/>
        <p:txBody>
          <a:bodyPr/>
          <a:lstStyle/>
          <a:p>
            <a:r>
              <a:rPr lang="en-US" sz="1000" dirty="0"/>
              <a:t>Created by Tayo Alebiosu</a:t>
            </a:r>
          </a:p>
        </p:txBody>
      </p:sp>
    </p:spTree>
    <p:extLst>
      <p:ext uri="{BB962C8B-B14F-4D97-AF65-F5344CB8AC3E}">
        <p14:creationId xmlns:p14="http://schemas.microsoft.com/office/powerpoint/2010/main" val="3067990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descr="The Impact of Social Media on Society | The Ad Council">
            <a:extLst>
              <a:ext uri="{FF2B5EF4-FFF2-40B4-BE49-F238E27FC236}">
                <a16:creationId xmlns:a16="http://schemas.microsoft.com/office/drawing/2014/main" id="{92F9EF64-7772-4B8B-A547-869278486A2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053" r="7930" b="1"/>
          <a:stretch/>
        </p:blipFill>
        <p:spPr bwMode="auto">
          <a:xfrm>
            <a:off x="9356034" y="10"/>
            <a:ext cx="2835965"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73" name="Freeform: Shape 72">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5" name="Freeform: Shape 74">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5927BF-177C-41DD-9956-4B66596AE8F0}"/>
              </a:ext>
            </a:extLst>
          </p:cNvPr>
          <p:cNvSpPr>
            <a:spLocks noGrp="1"/>
          </p:cNvSpPr>
          <p:nvPr>
            <p:ph type="title"/>
          </p:nvPr>
        </p:nvSpPr>
        <p:spPr>
          <a:xfrm>
            <a:off x="1298713" y="175298"/>
            <a:ext cx="6930887" cy="1005471"/>
          </a:xfrm>
        </p:spPr>
        <p:txBody>
          <a:bodyPr anchor="ctr">
            <a:normAutofit/>
          </a:bodyPr>
          <a:lstStyle/>
          <a:p>
            <a:pPr algn="ctr"/>
            <a:r>
              <a:rPr lang="en-GB" dirty="0">
                <a:solidFill>
                  <a:srgbClr val="0070C0"/>
                </a:solidFill>
                <a:latin typeface="Candara" panose="020E0502030303020204" pitchFamily="34" charset="0"/>
              </a:rPr>
              <a:t>Role of social media (Cont.…)</a:t>
            </a:r>
          </a:p>
        </p:txBody>
      </p:sp>
      <p:sp>
        <p:nvSpPr>
          <p:cNvPr id="77" name="Rectangle 76">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56FD48E-7DF9-4A8E-BE88-0334885FC272}"/>
              </a:ext>
            </a:extLst>
          </p:cNvPr>
          <p:cNvSpPr>
            <a:spLocks noGrp="1"/>
          </p:cNvSpPr>
          <p:nvPr>
            <p:ph idx="1"/>
          </p:nvPr>
        </p:nvSpPr>
        <p:spPr>
          <a:xfrm>
            <a:off x="169695" y="1124325"/>
            <a:ext cx="9292357" cy="5733665"/>
          </a:xfrm>
        </p:spPr>
        <p:txBody>
          <a:bodyPr anchor="t">
            <a:noAutofit/>
          </a:bodyPr>
          <a:lstStyle/>
          <a:p>
            <a:pPr>
              <a:lnSpc>
                <a:spcPct val="100000"/>
              </a:lnSpc>
            </a:pPr>
            <a:r>
              <a:rPr lang="en-GB" sz="2800" dirty="0">
                <a:latin typeface="Tw Cen MT" panose="020B0602020104020603" pitchFamily="34" charset="0"/>
              </a:rPr>
              <a:t>Social media as an assessment of the public's interest in, and responses to, emerging infectious diseases; </a:t>
            </a:r>
          </a:p>
          <a:p>
            <a:pPr>
              <a:lnSpc>
                <a:spcPct val="100000"/>
              </a:lnSpc>
            </a:pPr>
            <a:r>
              <a:rPr lang="en-GB" sz="2800" dirty="0">
                <a:latin typeface="Tw Cen MT" panose="020B0602020104020603" pitchFamily="34" charset="0"/>
              </a:rPr>
              <a:t>Use of social media in communicating emerging infectious diseases; and evaluation of the accuracy of medical information that is related to emerging infectious diseases on social media. </a:t>
            </a:r>
          </a:p>
          <a:p>
            <a:pPr>
              <a:lnSpc>
                <a:spcPct val="100000"/>
              </a:lnSpc>
            </a:pPr>
            <a:r>
              <a:rPr lang="en-GB" sz="2800" dirty="0">
                <a:latin typeface="Tw Cen MT" panose="020B0602020104020603" pitchFamily="34" charset="0"/>
              </a:rPr>
              <a:t>social media’s data to track and predict outbreaks of emerging infectious diseases.</a:t>
            </a:r>
          </a:p>
          <a:p>
            <a:pPr>
              <a:lnSpc>
                <a:spcPct val="100000"/>
              </a:lnSpc>
            </a:pPr>
            <a:r>
              <a:rPr lang="en-GB" sz="2800" dirty="0">
                <a:latin typeface="Tw Cen MT" panose="020B0602020104020603" pitchFamily="34" charset="0"/>
              </a:rPr>
              <a:t>Government responses that were distributed via social media have been increasingly crucial in combating infodemics and promoting accurate and reliable information for the public.</a:t>
            </a:r>
          </a:p>
        </p:txBody>
      </p:sp>
      <p:sp>
        <p:nvSpPr>
          <p:cNvPr id="4" name="Footer Placeholder 3">
            <a:extLst>
              <a:ext uri="{FF2B5EF4-FFF2-40B4-BE49-F238E27FC236}">
                <a16:creationId xmlns:a16="http://schemas.microsoft.com/office/drawing/2014/main" id="{74F18880-990E-4ABE-8A9B-93A26672D150}"/>
              </a:ext>
            </a:extLst>
          </p:cNvPr>
          <p:cNvSpPr>
            <a:spLocks noGrp="1"/>
          </p:cNvSpPr>
          <p:nvPr>
            <p:ph type="ftr" sz="quarter" idx="11"/>
          </p:nvPr>
        </p:nvSpPr>
        <p:spPr/>
        <p:txBody>
          <a:bodyPr/>
          <a:lstStyle/>
          <a:p>
            <a:r>
              <a:rPr lang="en-US" sz="1000" dirty="0"/>
              <a:t>Created by Tayo Alebiosu</a:t>
            </a:r>
          </a:p>
        </p:txBody>
      </p:sp>
    </p:spTree>
    <p:extLst>
      <p:ext uri="{BB962C8B-B14F-4D97-AF65-F5344CB8AC3E}">
        <p14:creationId xmlns:p14="http://schemas.microsoft.com/office/powerpoint/2010/main" val="820039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78ED64-BC09-4BB6-8E2D-AFAB371279FE}"/>
              </a:ext>
            </a:extLst>
          </p:cNvPr>
          <p:cNvSpPr>
            <a:spLocks noGrp="1"/>
          </p:cNvSpPr>
          <p:nvPr>
            <p:ph type="title"/>
          </p:nvPr>
        </p:nvSpPr>
        <p:spPr>
          <a:xfrm>
            <a:off x="2766618" y="70557"/>
            <a:ext cx="6750575" cy="1486308"/>
          </a:xfrm>
        </p:spPr>
        <p:txBody>
          <a:bodyPr anchor="b">
            <a:normAutofit fontScale="90000"/>
          </a:bodyPr>
          <a:lstStyle/>
          <a:p>
            <a:pPr algn="ctr"/>
            <a:br>
              <a:rPr lang="en-GB" sz="4800" dirty="0">
                <a:latin typeface="Candara" panose="020E0502030303020204" pitchFamily="34" charset="0"/>
              </a:rPr>
            </a:br>
            <a:br>
              <a:rPr lang="en-GB" sz="4800" dirty="0">
                <a:latin typeface="Candara" panose="020E0502030303020204" pitchFamily="34" charset="0"/>
              </a:rPr>
            </a:br>
            <a:r>
              <a:rPr lang="en-GB" sz="4800" i="1" dirty="0">
                <a:solidFill>
                  <a:srgbClr val="0070C0"/>
                </a:solidFill>
                <a:latin typeface="Candara" panose="020E0502030303020204" pitchFamily="34" charset="0"/>
              </a:rPr>
              <a:t>Spreading information</a:t>
            </a:r>
            <a:br>
              <a:rPr lang="en-GB" sz="4800" dirty="0">
                <a:latin typeface="Candara" panose="020E0502030303020204" pitchFamily="34" charset="0"/>
              </a:rPr>
            </a:br>
            <a:endParaRPr lang="en-GB" sz="4800" dirty="0">
              <a:latin typeface="Candara" panose="020E0502030303020204" pitchFamily="34" charset="0"/>
            </a:endParaRPr>
          </a:p>
        </p:txBody>
      </p:sp>
      <p:sp>
        <p:nvSpPr>
          <p:cNvPr id="73" name="Rectangle 72">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9C66DE5-3071-4201-BC44-5CB074252299}"/>
              </a:ext>
            </a:extLst>
          </p:cNvPr>
          <p:cNvSpPr>
            <a:spLocks noGrp="1"/>
          </p:cNvSpPr>
          <p:nvPr>
            <p:ph idx="1"/>
          </p:nvPr>
        </p:nvSpPr>
        <p:spPr>
          <a:xfrm>
            <a:off x="92766" y="1057176"/>
            <a:ext cx="11794433" cy="4743647"/>
          </a:xfrm>
        </p:spPr>
        <p:txBody>
          <a:bodyPr>
            <a:noAutofit/>
          </a:bodyPr>
          <a:lstStyle/>
          <a:p>
            <a:pPr>
              <a:lnSpc>
                <a:spcPct val="100000"/>
              </a:lnSpc>
            </a:pPr>
            <a:r>
              <a:rPr lang="en-GB" dirty="0">
                <a:latin typeface="Tw Cen MT" panose="020B0602020104020603" pitchFamily="34" charset="0"/>
              </a:rPr>
              <a:t>Social media has been used by news outlets, organisations, and the general public to spread both valid information and misinformation about the pandemic. The WHO, medical journals, and health care organisations have been updating and spreading information across numerous platforms with partnerships with Facebook, Google Scholar, </a:t>
            </a:r>
            <a:r>
              <a:rPr lang="en-GB" dirty="0" err="1">
                <a:latin typeface="Tw Cen MT" panose="020B0602020104020603" pitchFamily="34" charset="0"/>
              </a:rPr>
              <a:t>TikTok</a:t>
            </a:r>
            <a:r>
              <a:rPr lang="en-GB" dirty="0">
                <a:latin typeface="Tw Cen MT" panose="020B0602020104020603" pitchFamily="34" charset="0"/>
              </a:rPr>
              <a:t>, and Twitter. </a:t>
            </a:r>
          </a:p>
          <a:p>
            <a:pPr>
              <a:lnSpc>
                <a:spcPct val="100000"/>
              </a:lnSpc>
            </a:pPr>
            <a:r>
              <a:rPr lang="en-GB" dirty="0">
                <a:latin typeface="Tw Cen MT" panose="020B0602020104020603" pitchFamily="34" charset="0"/>
              </a:rPr>
              <a:t>Doctors are also joining groups on social media to spread information about treating the disease</a:t>
            </a:r>
          </a:p>
          <a:p>
            <a:pPr>
              <a:lnSpc>
                <a:spcPct val="100000"/>
              </a:lnSpc>
            </a:pPr>
            <a:r>
              <a:rPr lang="en-GB" dirty="0">
                <a:latin typeface="Tw Cen MT" panose="020B0602020104020603" pitchFamily="34" charset="0"/>
              </a:rPr>
              <a:t>Others such as an attending emergency medicine physician in hospital system have been using their social media accounts to report first hand accounts of working to combat COVID-19</a:t>
            </a:r>
          </a:p>
        </p:txBody>
      </p:sp>
      <p:pic>
        <p:nvPicPr>
          <p:cNvPr id="33794" name="Picture 2" descr="Information Images and Stock Photos. 2,545,147 Information photography and  royalty free pictures available to download from thousands of stock photo  providers.">
            <a:extLst>
              <a:ext uri="{FF2B5EF4-FFF2-40B4-BE49-F238E27FC236}">
                <a16:creationId xmlns:a16="http://schemas.microsoft.com/office/drawing/2014/main" id="{7F1851B7-443B-4A23-A78B-B4AFDB80742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rot="1497633">
            <a:off x="2709120" y="4712713"/>
            <a:ext cx="2853867" cy="169273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02D17194-AFCA-4635-AC90-65E24CEFD6C7}"/>
              </a:ext>
            </a:extLst>
          </p:cNvPr>
          <p:cNvSpPr>
            <a:spLocks noGrp="1"/>
          </p:cNvSpPr>
          <p:nvPr>
            <p:ph type="ftr" sz="quarter" idx="11"/>
          </p:nvPr>
        </p:nvSpPr>
        <p:spPr>
          <a:xfrm>
            <a:off x="2766618" y="6356350"/>
            <a:ext cx="4114800" cy="365125"/>
          </a:xfrm>
        </p:spPr>
        <p:txBody>
          <a:bodyPr>
            <a:normAutofit/>
          </a:bodyPr>
          <a:lstStyle/>
          <a:p>
            <a:pPr algn="r">
              <a:spcAft>
                <a:spcPts val="600"/>
              </a:spcAft>
            </a:pPr>
            <a:r>
              <a:rPr lang="en-US">
                <a:solidFill>
                  <a:schemeClr val="tx2">
                    <a:lumMod val="50000"/>
                    <a:lumOff val="50000"/>
                  </a:schemeClr>
                </a:solidFill>
              </a:rPr>
              <a:t>Created by Tayo Alebiosu</a:t>
            </a:r>
          </a:p>
        </p:txBody>
      </p:sp>
    </p:spTree>
    <p:extLst>
      <p:ext uri="{BB962C8B-B14F-4D97-AF65-F5344CB8AC3E}">
        <p14:creationId xmlns:p14="http://schemas.microsoft.com/office/powerpoint/2010/main" val="479455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0">
            <a:extLst>
              <a:ext uri="{FF2B5EF4-FFF2-40B4-BE49-F238E27FC236}">
                <a16:creationId xmlns:a16="http://schemas.microsoft.com/office/drawing/2014/main" id="{57F72BCA-EE24-40BE-9ECA-E10C9BA55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A14134-6BFE-41E7-80D9-CA9D172BF8FF}"/>
              </a:ext>
            </a:extLst>
          </p:cNvPr>
          <p:cNvSpPr>
            <a:spLocks noGrp="1"/>
          </p:cNvSpPr>
          <p:nvPr>
            <p:ph type="title"/>
          </p:nvPr>
        </p:nvSpPr>
        <p:spPr>
          <a:xfrm>
            <a:off x="3087757" y="0"/>
            <a:ext cx="6626086" cy="1187394"/>
          </a:xfrm>
        </p:spPr>
        <p:txBody>
          <a:bodyPr anchor="b">
            <a:normAutofit fontScale="90000"/>
          </a:bodyPr>
          <a:lstStyle/>
          <a:p>
            <a:br>
              <a:rPr lang="en-GB" sz="3600" dirty="0">
                <a:solidFill>
                  <a:srgbClr val="0070C0"/>
                </a:solidFill>
                <a:effectLst>
                  <a:outerShdw blurRad="38100" dist="38100" dir="2700000" algn="tl">
                    <a:srgbClr val="000000">
                      <a:alpha val="43137"/>
                    </a:srgbClr>
                  </a:outerShdw>
                </a:effectLst>
                <a:latin typeface="Candara" panose="020E0502030303020204" pitchFamily="34" charset="0"/>
              </a:rPr>
            </a:br>
            <a:r>
              <a:rPr lang="en-GB" sz="4400" i="1" dirty="0">
                <a:solidFill>
                  <a:srgbClr val="0070C0"/>
                </a:solidFill>
                <a:latin typeface="Candara" panose="020E0502030303020204" pitchFamily="34" charset="0"/>
              </a:rPr>
              <a:t>Spreading information</a:t>
            </a:r>
            <a:endParaRPr lang="en-GB" sz="4400" dirty="0">
              <a:solidFill>
                <a:srgbClr val="0070C0"/>
              </a:solidFill>
            </a:endParaRPr>
          </a:p>
        </p:txBody>
      </p:sp>
      <p:pic>
        <p:nvPicPr>
          <p:cNvPr id="13" name="Picture 2" descr="Information Images and Stock Photos. 2,545,147 Information photography and  royalty free pictures available to download from thousands of stock photo  providers.">
            <a:extLst>
              <a:ext uri="{FF2B5EF4-FFF2-40B4-BE49-F238E27FC236}">
                <a16:creationId xmlns:a16="http://schemas.microsoft.com/office/drawing/2014/main" id="{65F4C02B-42DB-413B-8216-47F0E34F5E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06" r="14418" b="-2"/>
          <a:stretch/>
        </p:blipFill>
        <p:spPr bwMode="auto">
          <a:xfrm>
            <a:off x="9906529" y="4745755"/>
            <a:ext cx="2043885" cy="147694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DC902F4-9276-46CE-8913-B00C9C4B53F5}"/>
              </a:ext>
            </a:extLst>
          </p:cNvPr>
          <p:cNvSpPr>
            <a:spLocks noGrp="1"/>
          </p:cNvSpPr>
          <p:nvPr>
            <p:ph idx="1"/>
          </p:nvPr>
        </p:nvSpPr>
        <p:spPr>
          <a:xfrm>
            <a:off x="397566" y="1447576"/>
            <a:ext cx="10711600" cy="3776472"/>
          </a:xfrm>
        </p:spPr>
        <p:txBody>
          <a:bodyPr>
            <a:normAutofit/>
          </a:bodyPr>
          <a:lstStyle/>
          <a:p>
            <a:pPr>
              <a:lnSpc>
                <a:spcPct val="100000"/>
              </a:lnSpc>
            </a:pPr>
            <a:endParaRPr lang="en-GB" sz="1500" dirty="0">
              <a:highlight>
                <a:srgbClr val="808000"/>
              </a:highlight>
              <a:latin typeface="Tw Cen MT" panose="020B0602020104020603" pitchFamily="34" charset="0"/>
            </a:endParaRPr>
          </a:p>
          <a:p>
            <a:pPr>
              <a:lnSpc>
                <a:spcPct val="100000"/>
              </a:lnSpc>
            </a:pPr>
            <a:r>
              <a:rPr lang="en-GB" dirty="0">
                <a:highlight>
                  <a:srgbClr val="00FF00"/>
                </a:highlight>
                <a:latin typeface="Tw Cen MT" panose="020B0602020104020603" pitchFamily="34" charset="0"/>
              </a:rPr>
              <a:t>Endorsements </a:t>
            </a:r>
            <a:r>
              <a:rPr lang="en-GB" dirty="0">
                <a:latin typeface="Tw Cen MT" panose="020B0602020104020603" pitchFamily="34" charset="0"/>
              </a:rPr>
              <a:t>and up-to-date information will be available through posts on the top of Facebook's News Feed for guidance that is presented by the </a:t>
            </a:r>
            <a:r>
              <a:rPr lang="en-GB" dirty="0">
                <a:highlight>
                  <a:srgbClr val="00FF00"/>
                </a:highlight>
                <a:latin typeface="Tw Cen MT" panose="020B0602020104020603" pitchFamily="34" charset="0"/>
              </a:rPr>
              <a:t>World Health Organization.</a:t>
            </a:r>
          </a:p>
          <a:p>
            <a:pPr>
              <a:lnSpc>
                <a:spcPct val="100000"/>
              </a:lnSpc>
            </a:pPr>
            <a:r>
              <a:rPr lang="en-GB" dirty="0">
                <a:latin typeface="Tw Cen MT" panose="020B0602020104020603" pitchFamily="34" charset="0"/>
              </a:rPr>
              <a:t>An </a:t>
            </a:r>
            <a:r>
              <a:rPr lang="en-GB" dirty="0">
                <a:highlight>
                  <a:srgbClr val="00FF00"/>
                </a:highlight>
                <a:latin typeface="Tw Cen MT" panose="020B0602020104020603" pitchFamily="34" charset="0"/>
              </a:rPr>
              <a:t>educational pop-up with credible information </a:t>
            </a:r>
            <a:r>
              <a:rPr lang="en-GB" dirty="0">
                <a:latin typeface="Tw Cen MT" panose="020B0602020104020603" pitchFamily="34" charset="0"/>
              </a:rPr>
              <a:t>will appear when using the search function on Facebook, or through </a:t>
            </a:r>
            <a:r>
              <a:rPr lang="en-GB" dirty="0">
                <a:highlight>
                  <a:srgbClr val="00FF00"/>
                </a:highlight>
                <a:latin typeface="Tw Cen MT" panose="020B0602020104020603" pitchFamily="34" charset="0"/>
              </a:rPr>
              <a:t>a related hashtag on Instagram </a:t>
            </a:r>
            <a:r>
              <a:rPr lang="en-GB" dirty="0">
                <a:latin typeface="Tw Cen MT" panose="020B0602020104020603" pitchFamily="34" charset="0"/>
              </a:rPr>
              <a:t>that is based on data from global health organizations and local health authorities.</a:t>
            </a:r>
          </a:p>
          <a:p>
            <a:pPr>
              <a:lnSpc>
                <a:spcPct val="100000"/>
              </a:lnSpc>
            </a:pPr>
            <a:r>
              <a:rPr lang="en-GB" dirty="0">
                <a:latin typeface="Tw Cen MT" panose="020B0602020104020603" pitchFamily="34" charset="0"/>
              </a:rPr>
              <a:t>For COVID-19, </a:t>
            </a:r>
            <a:r>
              <a:rPr lang="en-GB" dirty="0">
                <a:highlight>
                  <a:srgbClr val="00FF00"/>
                </a:highlight>
                <a:latin typeface="Tw Cen MT" panose="020B0602020104020603" pitchFamily="34" charset="0"/>
              </a:rPr>
              <a:t>accurate and reliable information </a:t>
            </a:r>
            <a:r>
              <a:rPr lang="en-GB" dirty="0">
                <a:latin typeface="Tw Cen MT" panose="020B0602020104020603" pitchFamily="34" charset="0"/>
              </a:rPr>
              <a:t>through social media platforms can have a crucial role in tackling infodemics, misinformation, and rumours. </a:t>
            </a:r>
          </a:p>
        </p:txBody>
      </p:sp>
      <p:sp>
        <p:nvSpPr>
          <p:cNvPr id="98" name="Rectangle 92">
            <a:extLst>
              <a:ext uri="{FF2B5EF4-FFF2-40B4-BE49-F238E27FC236}">
                <a16:creationId xmlns:a16="http://schemas.microsoft.com/office/drawing/2014/main" id="{6B3C4597-DD46-4BFC-B999-C52879B95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9" name="Rectangle 94">
            <a:extLst>
              <a:ext uri="{FF2B5EF4-FFF2-40B4-BE49-F238E27FC236}">
                <a16:creationId xmlns:a16="http://schemas.microsoft.com/office/drawing/2014/main" id="{632B59AC-0160-4F1D-934F-B7D8B6AE44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034272"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DAF914E9-0FC5-41AA-AD69-85EE50B3370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Created by Tayo Alebiosu</a:t>
            </a:r>
          </a:p>
        </p:txBody>
      </p:sp>
    </p:spTree>
    <p:extLst>
      <p:ext uri="{BB962C8B-B14F-4D97-AF65-F5344CB8AC3E}">
        <p14:creationId xmlns:p14="http://schemas.microsoft.com/office/powerpoint/2010/main" val="3047146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D0BC7C-F16B-42FA-B972-6132F54E4C53}"/>
              </a:ext>
            </a:extLst>
          </p:cNvPr>
          <p:cNvSpPr>
            <a:spLocks noGrp="1"/>
          </p:cNvSpPr>
          <p:nvPr>
            <p:ph type="title"/>
          </p:nvPr>
        </p:nvSpPr>
        <p:spPr>
          <a:xfrm>
            <a:off x="2961615" y="141732"/>
            <a:ext cx="7136542" cy="1270560"/>
          </a:xfrm>
        </p:spPr>
        <p:txBody>
          <a:bodyPr anchor="b">
            <a:normAutofit fontScale="90000"/>
          </a:bodyPr>
          <a:lstStyle/>
          <a:p>
            <a:pPr algn="ctr"/>
            <a:r>
              <a:rPr lang="en-GB" sz="4400" i="1" dirty="0">
                <a:solidFill>
                  <a:srgbClr val="0070C0"/>
                </a:solidFill>
                <a:effectLst>
                  <a:outerShdw blurRad="38100" dist="38100" dir="2700000" algn="tl">
                    <a:srgbClr val="000000">
                      <a:alpha val="43137"/>
                    </a:srgbClr>
                  </a:outerShdw>
                </a:effectLst>
                <a:latin typeface="Candara" panose="020E0502030303020204" pitchFamily="34" charset="0"/>
              </a:rPr>
              <a:t>Fighting an Infodemic</a:t>
            </a:r>
            <a:br>
              <a:rPr lang="en-GB" sz="4400" dirty="0">
                <a:latin typeface="Candara" panose="020E0502030303020204" pitchFamily="34" charset="0"/>
              </a:rPr>
            </a:br>
            <a:endParaRPr lang="en-GB" sz="4400" dirty="0">
              <a:latin typeface="Candara" panose="020E0502030303020204" pitchFamily="34" charset="0"/>
            </a:endParaRPr>
          </a:p>
        </p:txBody>
      </p:sp>
      <p:sp>
        <p:nvSpPr>
          <p:cNvPr id="12" name="Rectangle 11">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99C43D8-3029-4A2E-947C-DA5ADA7CF319}"/>
              </a:ext>
            </a:extLst>
          </p:cNvPr>
          <p:cNvSpPr>
            <a:spLocks noGrp="1"/>
          </p:cNvSpPr>
          <p:nvPr>
            <p:ph idx="1"/>
          </p:nvPr>
        </p:nvSpPr>
        <p:spPr>
          <a:xfrm>
            <a:off x="0" y="1412292"/>
            <a:ext cx="11675166" cy="4694736"/>
          </a:xfrm>
        </p:spPr>
        <p:txBody>
          <a:bodyPr>
            <a:noAutofit/>
          </a:bodyPr>
          <a:lstStyle/>
          <a:p>
            <a:pPr>
              <a:lnSpc>
                <a:spcPct val="100000"/>
              </a:lnSpc>
            </a:pPr>
            <a:r>
              <a:rPr lang="en-GB" sz="2200" dirty="0">
                <a:latin typeface="Tw Cen MT" panose="020B0602020104020603" pitchFamily="34" charset="0"/>
              </a:rPr>
              <a:t>COVID-19 has increased the World Health Organizations (WHO) usage of social media as well. The platform WHO Information Network for Epidemics was created after COVID-19 was declared a Public Health Emergency. </a:t>
            </a:r>
          </a:p>
          <a:p>
            <a:pPr>
              <a:lnSpc>
                <a:spcPct val="100000"/>
              </a:lnSpc>
            </a:pPr>
            <a:r>
              <a:rPr lang="en-GB" sz="2200" dirty="0">
                <a:latin typeface="Tw Cen MT" panose="020B0602020104020603" pitchFamily="34" charset="0"/>
              </a:rPr>
              <a:t>The 20 person staff work to provide evidence-based answers to combat </a:t>
            </a:r>
            <a:r>
              <a:rPr lang="en-GB" sz="2200" dirty="0" err="1">
                <a:latin typeface="Tw Cen MT" panose="020B0602020104020603" pitchFamily="34" charset="0"/>
              </a:rPr>
              <a:t>rumors</a:t>
            </a:r>
            <a:r>
              <a:rPr lang="en-GB" sz="2200" dirty="0">
                <a:latin typeface="Tw Cen MT" panose="020B0602020104020603" pitchFamily="34" charset="0"/>
              </a:rPr>
              <a:t> found across platforms and ensure any “coronavirus” search across social media platforms, as well as Google, directs them to the WHO website or </a:t>
            </a:r>
            <a:r>
              <a:rPr lang="en-GB" sz="2200" dirty="0" err="1">
                <a:latin typeface="Tw Cen MT" panose="020B0602020104020603" pitchFamily="34" charset="0"/>
              </a:rPr>
              <a:t>Center</a:t>
            </a:r>
            <a:r>
              <a:rPr lang="en-GB" sz="2200" dirty="0">
                <a:latin typeface="Tw Cen MT" panose="020B0602020104020603" pitchFamily="34" charset="0"/>
              </a:rPr>
              <a:t> for Disease Control providing reliable information.</a:t>
            </a:r>
          </a:p>
          <a:p>
            <a:pPr>
              <a:lnSpc>
                <a:spcPct val="100000"/>
              </a:lnSpc>
            </a:pPr>
            <a:endParaRPr lang="en-GB" sz="2200" dirty="0">
              <a:latin typeface="Tw Cen MT" panose="020B0602020104020603" pitchFamily="34" charset="0"/>
            </a:endParaRPr>
          </a:p>
          <a:p>
            <a:pPr>
              <a:lnSpc>
                <a:spcPct val="100000"/>
              </a:lnSpc>
            </a:pPr>
            <a:r>
              <a:rPr lang="en-GB" sz="2200" dirty="0">
                <a:latin typeface="Tw Cen MT" panose="020B0602020104020603" pitchFamily="34" charset="0"/>
              </a:rPr>
              <a:t>On 18 January 2021, the UK Parliament, in the presence of the Public Administration and Constitutional Affairs Committee, held a session to combat misinformation regarding the COVID-19 pandemic on social networking and Internet media platforms. </a:t>
            </a:r>
          </a:p>
          <a:p>
            <a:pPr>
              <a:lnSpc>
                <a:spcPct val="100000"/>
              </a:lnSpc>
            </a:pPr>
            <a:r>
              <a:rPr lang="en-GB" sz="2200" dirty="0">
                <a:latin typeface="Tw Cen MT" panose="020B0602020104020603" pitchFamily="34" charset="0"/>
              </a:rPr>
              <a:t>The session had a panel of behavioural science experts and another of media representatives of major organizations including, Facebook, Sky News, and Reuters.</a:t>
            </a:r>
          </a:p>
        </p:txBody>
      </p:sp>
      <p:pic>
        <p:nvPicPr>
          <p:cNvPr id="5" name="Picture 2" descr="Let's flatten the infodemic curve">
            <a:extLst>
              <a:ext uri="{FF2B5EF4-FFF2-40B4-BE49-F238E27FC236}">
                <a16:creationId xmlns:a16="http://schemas.microsoft.com/office/drawing/2014/main" id="{304DA580-5CCC-4EB3-8A3C-63BB9FCC882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3845" y="-45640"/>
            <a:ext cx="1559998" cy="1559998"/>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F38E9E46-EE58-4497-9D92-C15FFE2032EA}"/>
              </a:ext>
            </a:extLst>
          </p:cNvPr>
          <p:cNvSpPr>
            <a:spLocks noGrp="1"/>
          </p:cNvSpPr>
          <p:nvPr>
            <p:ph type="ftr" sz="quarter" idx="11"/>
          </p:nvPr>
        </p:nvSpPr>
        <p:spPr>
          <a:xfrm>
            <a:off x="2766618" y="6356350"/>
            <a:ext cx="4114800" cy="365125"/>
          </a:xfrm>
        </p:spPr>
        <p:txBody>
          <a:bodyPr>
            <a:normAutofit/>
          </a:bodyPr>
          <a:lstStyle/>
          <a:p>
            <a:pPr algn="r">
              <a:spcAft>
                <a:spcPts val="600"/>
              </a:spcAft>
            </a:pPr>
            <a:r>
              <a:rPr lang="en-US">
                <a:solidFill>
                  <a:schemeClr val="tx2">
                    <a:lumMod val="50000"/>
                    <a:lumOff val="50000"/>
                  </a:schemeClr>
                </a:solidFill>
              </a:rPr>
              <a:t>Created by Tayo Alebiosu</a:t>
            </a:r>
          </a:p>
        </p:txBody>
      </p:sp>
    </p:spTree>
    <p:extLst>
      <p:ext uri="{BB962C8B-B14F-4D97-AF65-F5344CB8AC3E}">
        <p14:creationId xmlns:p14="http://schemas.microsoft.com/office/powerpoint/2010/main" val="3873386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1" name="Rectangle 140">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100+ Social Media Pictures [HQ] | Download Free Images on Unsplash">
            <a:extLst>
              <a:ext uri="{FF2B5EF4-FFF2-40B4-BE49-F238E27FC236}">
                <a16:creationId xmlns:a16="http://schemas.microsoft.com/office/drawing/2014/main" id="{66905351-F63A-459E-AFF2-FB19F5C29E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938" r="-2" b="15675"/>
          <a:stretch/>
        </p:blipFill>
        <p:spPr bwMode="auto">
          <a:xfrm>
            <a:off x="8918713" y="10"/>
            <a:ext cx="3273287"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a:noFill/>
          <a:extLst>
            <a:ext uri="{909E8E84-426E-40DD-AFC4-6F175D3DCCD1}">
              <a14:hiddenFill xmlns:a14="http://schemas.microsoft.com/office/drawing/2010/main">
                <a:solidFill>
                  <a:srgbClr val="FFFFFF"/>
                </a:solidFill>
              </a14:hiddenFill>
            </a:ext>
          </a:extLst>
        </p:spPr>
      </p:pic>
      <p:pic>
        <p:nvPicPr>
          <p:cNvPr id="4" name="Picture 4" descr="COVID-19: Free Articles from APA Journals">
            <a:extLst>
              <a:ext uri="{FF2B5EF4-FFF2-40B4-BE49-F238E27FC236}">
                <a16:creationId xmlns:a16="http://schemas.microsoft.com/office/drawing/2014/main" id="{65DF004E-73A5-4BFB-B6DE-6A7CF8D3C64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756" r="-2" b="12270"/>
          <a:stretch/>
        </p:blipFill>
        <p:spPr bwMode="auto">
          <a:xfrm>
            <a:off x="8918713" y="3493008"/>
            <a:ext cx="3273287"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143" name="Freeform: Shape 142">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5" name="Freeform: Shape 144">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588A327-6AA2-42CB-994A-488B43964ED1}"/>
              </a:ext>
            </a:extLst>
          </p:cNvPr>
          <p:cNvSpPr>
            <a:spLocks noGrp="1"/>
          </p:cNvSpPr>
          <p:nvPr>
            <p:ph type="title"/>
          </p:nvPr>
        </p:nvSpPr>
        <p:spPr>
          <a:xfrm>
            <a:off x="1316338" y="47134"/>
            <a:ext cx="6864626" cy="1105010"/>
          </a:xfrm>
        </p:spPr>
        <p:txBody>
          <a:bodyPr>
            <a:noAutofit/>
          </a:bodyPr>
          <a:lstStyle/>
          <a:p>
            <a:r>
              <a:rPr lang="en-GB" sz="4400" dirty="0">
                <a:solidFill>
                  <a:srgbClr val="0070C0"/>
                </a:solidFill>
                <a:latin typeface="Candara" panose="020E0502030303020204" pitchFamily="34" charset="0"/>
              </a:rPr>
              <a:t>Social media and COVID-19</a:t>
            </a:r>
          </a:p>
        </p:txBody>
      </p:sp>
      <p:sp>
        <p:nvSpPr>
          <p:cNvPr id="147" name="Rectangle 146">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9" name="Rectangle 148">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A076C0F-6196-491B-B7C1-5364A336770A}"/>
              </a:ext>
            </a:extLst>
          </p:cNvPr>
          <p:cNvSpPr>
            <a:spLocks noGrp="1"/>
          </p:cNvSpPr>
          <p:nvPr>
            <p:ph idx="1"/>
          </p:nvPr>
        </p:nvSpPr>
        <p:spPr>
          <a:xfrm>
            <a:off x="128016" y="1280493"/>
            <a:ext cx="9241271" cy="5341995"/>
          </a:xfrm>
        </p:spPr>
        <p:txBody>
          <a:bodyPr>
            <a:noAutofit/>
          </a:bodyPr>
          <a:lstStyle/>
          <a:p>
            <a:pPr>
              <a:lnSpc>
                <a:spcPct val="100000"/>
              </a:lnSpc>
            </a:pPr>
            <a:r>
              <a:rPr lang="en-GB" sz="2200" dirty="0">
                <a:latin typeface="Tw Cen MT" panose="020B0602020104020603" pitchFamily="34" charset="0"/>
              </a:rPr>
              <a:t> </a:t>
            </a:r>
            <a:r>
              <a:rPr lang="en-GB" dirty="0">
                <a:latin typeface="Tw Cen MT" panose="020B0602020104020603" pitchFamily="34" charset="0"/>
              </a:rPr>
              <a:t>Emerging infectious diseases, such as COVID-19, almost always result in increased usage and consumption of media of all forms by the general public for information.</a:t>
            </a:r>
          </a:p>
          <a:p>
            <a:pPr marL="0" indent="0">
              <a:lnSpc>
                <a:spcPct val="100000"/>
              </a:lnSpc>
              <a:buNone/>
            </a:pPr>
            <a:endParaRPr lang="en-GB" dirty="0">
              <a:latin typeface="Tw Cen MT" panose="020B0602020104020603" pitchFamily="34" charset="0"/>
            </a:endParaRPr>
          </a:p>
          <a:p>
            <a:pPr>
              <a:lnSpc>
                <a:spcPct val="100000"/>
              </a:lnSpc>
            </a:pPr>
            <a:r>
              <a:rPr lang="en-GB" dirty="0">
                <a:latin typeface="Tw Cen MT" panose="020B0602020104020603" pitchFamily="34" charset="0"/>
              </a:rPr>
              <a:t>Therefore, social media has a crucial role in people's perception of disease exposure, resultant decision making, and risk behaviours.</a:t>
            </a:r>
          </a:p>
          <a:p>
            <a:pPr>
              <a:lnSpc>
                <a:spcPct val="100000"/>
              </a:lnSpc>
            </a:pPr>
            <a:endParaRPr lang="en-GB" dirty="0">
              <a:latin typeface="Tw Cen MT" panose="020B0602020104020603" pitchFamily="34" charset="0"/>
            </a:endParaRPr>
          </a:p>
          <a:p>
            <a:pPr>
              <a:lnSpc>
                <a:spcPct val="100000"/>
              </a:lnSpc>
            </a:pPr>
            <a:r>
              <a:rPr lang="en-GB" dirty="0">
                <a:latin typeface="Tw Cen MT" panose="020B0602020104020603" pitchFamily="34" charset="0"/>
              </a:rPr>
              <a:t> As information on social media is generated by users, such information can be subjective or inaccurate, and frequently includes misinformation and conspiracy theories.</a:t>
            </a:r>
          </a:p>
          <a:p>
            <a:pPr>
              <a:lnSpc>
                <a:spcPct val="100000"/>
              </a:lnSpc>
            </a:pPr>
            <a:r>
              <a:rPr lang="en-GB" dirty="0">
                <a:latin typeface="Tw Cen MT" panose="020B0602020104020603" pitchFamily="34" charset="0"/>
              </a:rPr>
              <a:t> Hence, it is imperative that accurate and timely information is disseminated to the general public about emerging threats, such as SARS-CoV-2</a:t>
            </a:r>
          </a:p>
        </p:txBody>
      </p:sp>
      <p:sp>
        <p:nvSpPr>
          <p:cNvPr id="5" name="Footer Placeholder 4">
            <a:extLst>
              <a:ext uri="{FF2B5EF4-FFF2-40B4-BE49-F238E27FC236}">
                <a16:creationId xmlns:a16="http://schemas.microsoft.com/office/drawing/2014/main" id="{01AC4636-5A6A-4F9A-BDFE-5B996A9A34CA}"/>
              </a:ext>
            </a:extLst>
          </p:cNvPr>
          <p:cNvSpPr>
            <a:spLocks noGrp="1"/>
          </p:cNvSpPr>
          <p:nvPr>
            <p:ph type="ftr" sz="quarter" idx="11"/>
          </p:nvPr>
        </p:nvSpPr>
        <p:spPr>
          <a:xfrm>
            <a:off x="4166616" y="6428069"/>
            <a:ext cx="4114800" cy="365125"/>
          </a:xfrm>
        </p:spPr>
        <p:txBody>
          <a:bodyPr/>
          <a:lstStyle/>
          <a:p>
            <a:r>
              <a:rPr lang="en-US" sz="1000" dirty="0"/>
              <a:t>Created by Tayo Alebiosu</a:t>
            </a:r>
          </a:p>
        </p:txBody>
      </p:sp>
    </p:spTree>
    <p:extLst>
      <p:ext uri="{BB962C8B-B14F-4D97-AF65-F5344CB8AC3E}">
        <p14:creationId xmlns:p14="http://schemas.microsoft.com/office/powerpoint/2010/main" val="3506777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DD1DF1-339F-4A17-8ACF-7F113558D400}"/>
              </a:ext>
            </a:extLst>
          </p:cNvPr>
          <p:cNvSpPr>
            <a:spLocks noGrp="1"/>
          </p:cNvSpPr>
          <p:nvPr>
            <p:ph type="title"/>
          </p:nvPr>
        </p:nvSpPr>
        <p:spPr>
          <a:xfrm>
            <a:off x="143600" y="278257"/>
            <a:ext cx="7396806" cy="1536192"/>
          </a:xfrm>
        </p:spPr>
        <p:txBody>
          <a:bodyPr anchor="b">
            <a:normAutofit fontScale="90000"/>
          </a:bodyPr>
          <a:lstStyle/>
          <a:p>
            <a:pPr algn="ctr"/>
            <a:r>
              <a:rPr lang="en-GB" dirty="0">
                <a:solidFill>
                  <a:srgbClr val="0070C0"/>
                </a:solidFill>
                <a:latin typeface="Candara" panose="020E0502030303020204" pitchFamily="34" charset="0"/>
              </a:rPr>
              <a:t>Social media as contagion and vector</a:t>
            </a:r>
            <a:br>
              <a:rPr lang="en-GB" sz="3300" b="0" dirty="0"/>
            </a:br>
            <a:endParaRPr lang="en-GB" sz="3300" dirty="0"/>
          </a:p>
        </p:txBody>
      </p:sp>
      <p:sp>
        <p:nvSpPr>
          <p:cNvPr id="137" name="Rectangle 136">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9" name="Rectangle 138">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98D0923-F4C5-4C0D-91DB-621F1515281C}"/>
              </a:ext>
            </a:extLst>
          </p:cNvPr>
          <p:cNvSpPr>
            <a:spLocks noGrp="1"/>
          </p:cNvSpPr>
          <p:nvPr>
            <p:ph idx="1"/>
          </p:nvPr>
        </p:nvSpPr>
        <p:spPr>
          <a:xfrm>
            <a:off x="92765" y="1819656"/>
            <a:ext cx="7951305" cy="4896612"/>
          </a:xfrm>
        </p:spPr>
        <p:txBody>
          <a:bodyPr>
            <a:noAutofit/>
          </a:bodyPr>
          <a:lstStyle/>
          <a:p>
            <a:pPr>
              <a:lnSpc>
                <a:spcPct val="100000"/>
              </a:lnSpc>
            </a:pPr>
            <a:r>
              <a:rPr lang="en-GB" sz="2600" dirty="0">
                <a:latin typeface="Tw Cen MT" panose="020B0602020104020603" pitchFamily="34" charset="0"/>
              </a:rPr>
              <a:t>According to World Health Organisation (WHO), the term </a:t>
            </a:r>
            <a:r>
              <a:rPr lang="en-GB" sz="2600" dirty="0">
                <a:highlight>
                  <a:srgbClr val="FFFF00"/>
                </a:highlight>
                <a:latin typeface="Tw Cen MT" panose="020B0602020104020603" pitchFamily="34" charset="0"/>
              </a:rPr>
              <a:t>infodemic </a:t>
            </a:r>
            <a:r>
              <a:rPr lang="en-GB" sz="2600" dirty="0">
                <a:latin typeface="Tw Cen MT" panose="020B0602020104020603" pitchFamily="34" charset="0"/>
              </a:rPr>
              <a:t>is a combination of information and epidemic. This refers to a fast and widespread dissemination of both </a:t>
            </a:r>
            <a:r>
              <a:rPr lang="en-GB" sz="2600" dirty="0">
                <a:highlight>
                  <a:srgbClr val="FFFF00"/>
                </a:highlight>
                <a:latin typeface="Tw Cen MT" panose="020B0602020104020603" pitchFamily="34" charset="0"/>
              </a:rPr>
              <a:t>accurate and inaccurate </a:t>
            </a:r>
            <a:r>
              <a:rPr lang="en-GB" sz="2600" dirty="0">
                <a:latin typeface="Tw Cen MT" panose="020B0602020104020603" pitchFamily="34" charset="0"/>
              </a:rPr>
              <a:t>information </a:t>
            </a:r>
            <a:r>
              <a:rPr lang="en-GB" sz="2600" dirty="0">
                <a:highlight>
                  <a:srgbClr val="FFFF00"/>
                </a:highlight>
                <a:latin typeface="Tw Cen MT" panose="020B0602020104020603" pitchFamily="34" charset="0"/>
              </a:rPr>
              <a:t>about an epidemic</a:t>
            </a:r>
            <a:r>
              <a:rPr lang="en-GB" sz="2600" dirty="0">
                <a:latin typeface="Tw Cen MT" panose="020B0602020104020603" pitchFamily="34" charset="0"/>
              </a:rPr>
              <a:t>, such as COVID-19.</a:t>
            </a:r>
          </a:p>
          <a:p>
            <a:pPr>
              <a:lnSpc>
                <a:spcPct val="100000"/>
              </a:lnSpc>
            </a:pPr>
            <a:r>
              <a:rPr lang="en-GB" sz="2600" dirty="0">
                <a:latin typeface="Tw Cen MT" panose="020B0602020104020603" pitchFamily="34" charset="0"/>
              </a:rPr>
              <a:t>Analysing and disseminating information from </a:t>
            </a:r>
            <a:r>
              <a:rPr lang="en-GB" sz="2600" dirty="0">
                <a:highlight>
                  <a:srgbClr val="FFFF00"/>
                </a:highlight>
                <a:latin typeface="Tw Cen MT" panose="020B0602020104020603" pitchFamily="34" charset="0"/>
              </a:rPr>
              <a:t>peer-reviewed, published research </a:t>
            </a:r>
            <a:r>
              <a:rPr lang="en-GB" sz="2600" dirty="0">
                <a:latin typeface="Tw Cen MT" panose="020B0602020104020603" pitchFamily="34" charset="0"/>
              </a:rPr>
              <a:t>can guide policy makers and public health agencies to design interventions for accurate and timely knowledge translation to the general public. </a:t>
            </a:r>
          </a:p>
        </p:txBody>
      </p:sp>
      <p:pic>
        <p:nvPicPr>
          <p:cNvPr id="13314" name="Picture 2" descr="Contagion Images, Illustrations &amp; Vectors (Free) - Bigstock">
            <a:extLst>
              <a:ext uri="{FF2B5EF4-FFF2-40B4-BE49-F238E27FC236}">
                <a16:creationId xmlns:a16="http://schemas.microsoft.com/office/drawing/2014/main" id="{820E809D-5182-44C1-AE7C-EA02D224C6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079" r="16270"/>
          <a:stretch/>
        </p:blipFill>
        <p:spPr bwMode="auto">
          <a:xfrm>
            <a:off x="7684006" y="10"/>
            <a:ext cx="4507993"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D531DE89-4759-40C7-933F-3110D426F208}"/>
              </a:ext>
            </a:extLst>
          </p:cNvPr>
          <p:cNvSpPr>
            <a:spLocks noGrp="1"/>
          </p:cNvSpPr>
          <p:nvPr>
            <p:ph type="ftr" sz="quarter" idx="11"/>
          </p:nvPr>
        </p:nvSpPr>
        <p:spPr/>
        <p:txBody>
          <a:bodyPr/>
          <a:lstStyle/>
          <a:p>
            <a:r>
              <a:rPr lang="en-US" sz="1000" dirty="0"/>
              <a:t>Created by Tayo Alebiosu</a:t>
            </a:r>
          </a:p>
        </p:txBody>
      </p:sp>
    </p:spTree>
    <p:extLst>
      <p:ext uri="{BB962C8B-B14F-4D97-AF65-F5344CB8AC3E}">
        <p14:creationId xmlns:p14="http://schemas.microsoft.com/office/powerpoint/2010/main" val="643300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Rectangle 7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5" name="Rectangle 74">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7" name="Rectangle 76">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Rounded Corners 78">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1026" name="Picture 2" descr="Figure thumbnail gr2">
            <a:extLst>
              <a:ext uri="{FF2B5EF4-FFF2-40B4-BE49-F238E27FC236}">
                <a16:creationId xmlns:a16="http://schemas.microsoft.com/office/drawing/2014/main" id="{6847AFEB-FA96-4D21-AF01-FEC567783A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10241" y="357809"/>
            <a:ext cx="5610313" cy="601064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The Impact of Social Media on Society | The Ad Council">
            <a:extLst>
              <a:ext uri="{FF2B5EF4-FFF2-40B4-BE49-F238E27FC236}">
                <a16:creationId xmlns:a16="http://schemas.microsoft.com/office/drawing/2014/main" id="{06DDE930-DCE6-4559-81EF-88200438180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10302" y="357809"/>
            <a:ext cx="5596128" cy="6278518"/>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8325BE2F-7CF6-45B9-B6A9-69A0926E2FE9}"/>
              </a:ext>
            </a:extLst>
          </p:cNvPr>
          <p:cNvSpPr>
            <a:spLocks noGrp="1"/>
          </p:cNvSpPr>
          <p:nvPr>
            <p:ph type="ftr" sz="quarter" idx="11"/>
          </p:nvPr>
        </p:nvSpPr>
        <p:spPr>
          <a:xfrm rot="16200000">
            <a:off x="9287809" y="2377698"/>
            <a:ext cx="4114800" cy="365125"/>
          </a:xfrm>
        </p:spPr>
        <p:txBody>
          <a:bodyPr/>
          <a:lstStyle/>
          <a:p>
            <a:r>
              <a:rPr lang="en-US" sz="1000" dirty="0"/>
              <a:t>Created by Tayo Alebiosu</a:t>
            </a:r>
          </a:p>
        </p:txBody>
      </p:sp>
    </p:spTree>
    <p:extLst>
      <p:ext uri="{BB962C8B-B14F-4D97-AF65-F5344CB8AC3E}">
        <p14:creationId xmlns:p14="http://schemas.microsoft.com/office/powerpoint/2010/main" val="2127228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C92B301A-1E4A-46D5-8EE8-33125C341D82}"/>
              </a:ext>
            </a:extLst>
          </p:cNvPr>
          <p:cNvSpPr/>
          <p:nvPr/>
        </p:nvSpPr>
        <p:spPr>
          <a:xfrm>
            <a:off x="836676" y="1292700"/>
            <a:ext cx="10515600" cy="4604517"/>
          </a:xfrm>
          <a:prstGeom prst="rect">
            <a:avLst/>
          </a:prstGeom>
        </p:spPr>
        <p:txBody>
          <a:bodyPr vert="horz" lIns="91440" tIns="45720" rIns="91440" bIns="45720" rtlCol="0">
            <a:noAutofit/>
          </a:bodyPr>
          <a:lstStyle/>
          <a:p>
            <a:pPr>
              <a:spcAft>
                <a:spcPts val="600"/>
              </a:spcAft>
            </a:pPr>
            <a:r>
              <a:rPr lang="en-US" sz="2800" b="1" dirty="0">
                <a:highlight>
                  <a:srgbClr val="FFFF00"/>
                </a:highlight>
                <a:latin typeface="Tw Cen MT" panose="020B0602020104020603" pitchFamily="34" charset="0"/>
              </a:rPr>
              <a:t>Aim:</a:t>
            </a:r>
          </a:p>
          <a:p>
            <a:pPr indent="-228600">
              <a:spcAft>
                <a:spcPts val="600"/>
              </a:spcAft>
              <a:buFont typeface="Arial" panose="020B0604020202020204" pitchFamily="34" charset="0"/>
              <a:buChar char="•"/>
            </a:pPr>
            <a:r>
              <a:rPr lang="en-US" sz="2800" b="1" i="1" dirty="0">
                <a:latin typeface="Tw Cen MT" panose="020B0602020104020603" pitchFamily="34" charset="0"/>
              </a:rPr>
              <a:t>To explore how Covid 19 can be implemented to achieve appropriate results yet minimises disruptions to healthcare services provision</a:t>
            </a:r>
          </a:p>
          <a:p>
            <a:pPr>
              <a:spcAft>
                <a:spcPts val="600"/>
              </a:spcAft>
            </a:pPr>
            <a:endParaRPr lang="en-US" sz="2800" b="1" dirty="0">
              <a:highlight>
                <a:srgbClr val="FFFF00"/>
              </a:highlight>
              <a:latin typeface="Tw Cen MT" panose="020B0602020104020603" pitchFamily="34" charset="0"/>
            </a:endParaRPr>
          </a:p>
          <a:p>
            <a:pPr>
              <a:spcAft>
                <a:spcPts val="600"/>
              </a:spcAft>
            </a:pPr>
            <a:r>
              <a:rPr lang="en-US" sz="2800" b="1" dirty="0">
                <a:highlight>
                  <a:srgbClr val="FFFF00"/>
                </a:highlight>
                <a:latin typeface="Tw Cen MT" panose="020B0602020104020603" pitchFamily="34" charset="0"/>
              </a:rPr>
              <a:t>Learning Outcomes:</a:t>
            </a:r>
          </a:p>
          <a:p>
            <a:pPr indent="-228600">
              <a:spcAft>
                <a:spcPts val="600"/>
              </a:spcAft>
              <a:buFont typeface="Arial" panose="020B0604020202020204" pitchFamily="34" charset="0"/>
              <a:buChar char="•"/>
            </a:pPr>
            <a:r>
              <a:rPr lang="en-US" sz="2800" dirty="0">
                <a:latin typeface="Tw Cen MT" panose="020B0602020104020603" pitchFamily="34" charset="0"/>
              </a:rPr>
              <a:t>At the end of this session , students will be able to:</a:t>
            </a:r>
          </a:p>
          <a:p>
            <a:pPr marL="514350" indent="-228600">
              <a:spcAft>
                <a:spcPts val="600"/>
              </a:spcAft>
              <a:buFont typeface="Arial" panose="020B0604020202020204" pitchFamily="34" charset="0"/>
              <a:buChar char="•"/>
            </a:pPr>
            <a:r>
              <a:rPr lang="en-US" sz="2800" dirty="0">
                <a:latin typeface="Tw Cen MT" panose="020B0602020104020603" pitchFamily="34" charset="0"/>
              </a:rPr>
              <a:t>Explore the impact of the media as a stakeholder in Healthcare service delivery</a:t>
            </a:r>
          </a:p>
          <a:p>
            <a:pPr marL="514350" indent="-228600">
              <a:spcAft>
                <a:spcPts val="600"/>
              </a:spcAft>
              <a:buFont typeface="Arial" panose="020B0604020202020204" pitchFamily="34" charset="0"/>
              <a:buChar char="•"/>
            </a:pPr>
            <a:r>
              <a:rPr lang="en-US" sz="2800" dirty="0">
                <a:latin typeface="Tw Cen MT" panose="020B0602020104020603" pitchFamily="34" charset="0"/>
              </a:rPr>
              <a:t>Impact of the media on different perspectives</a:t>
            </a:r>
          </a:p>
        </p:txBody>
      </p:sp>
      <p:sp>
        <p:nvSpPr>
          <p:cNvPr id="5" name="Footer Placeholder 4">
            <a:extLst>
              <a:ext uri="{FF2B5EF4-FFF2-40B4-BE49-F238E27FC236}">
                <a16:creationId xmlns:a16="http://schemas.microsoft.com/office/drawing/2014/main" id="{770C0A0D-01F4-4DAD-BFBB-BB4343030887}"/>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2864411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on clear background">
            <a:extLst>
              <a:ext uri="{FF2B5EF4-FFF2-40B4-BE49-F238E27FC236}">
                <a16:creationId xmlns:a16="http://schemas.microsoft.com/office/drawing/2014/main" id="{DC33580F-F2F1-491B-ABF2-C4944AABA8FF}"/>
              </a:ext>
            </a:extLst>
          </p:cNvPr>
          <p:cNvPicPr>
            <a:picLocks noChangeAspect="1"/>
          </p:cNvPicPr>
          <p:nvPr/>
        </p:nvPicPr>
        <p:blipFill rotWithShape="1">
          <a:blip r:embed="rId2"/>
          <a:srcRect l="15628" r="-1" b="-1"/>
          <a:stretch/>
        </p:blipFill>
        <p:spPr>
          <a:xfrm>
            <a:off x="0" y="10"/>
            <a:ext cx="12192000" cy="6857990"/>
          </a:xfrm>
          <a:prstGeom prst="rect">
            <a:avLst/>
          </a:prstGeom>
        </p:spPr>
      </p:pic>
      <p:sp>
        <p:nvSpPr>
          <p:cNvPr id="15" name="Rectangle 14">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B2835CF-3884-4350-BF18-7E74B089E45C}"/>
              </a:ext>
            </a:extLst>
          </p:cNvPr>
          <p:cNvSpPr>
            <a:spLocks noGrp="1"/>
          </p:cNvSpPr>
          <p:nvPr>
            <p:ph type="title"/>
          </p:nvPr>
        </p:nvSpPr>
        <p:spPr>
          <a:xfrm>
            <a:off x="568253" y="1139687"/>
            <a:ext cx="9476895" cy="4856584"/>
          </a:xfrm>
        </p:spPr>
        <p:txBody>
          <a:bodyPr vert="horz" lIns="91440" tIns="45720" rIns="91440" bIns="45720" rtlCol="0" anchor="b">
            <a:normAutofit fontScale="90000"/>
          </a:bodyPr>
          <a:lstStyle/>
          <a:p>
            <a:r>
              <a:rPr lang="en-US" sz="4800" dirty="0"/>
              <a:t>Reference</a:t>
            </a:r>
            <a:br>
              <a:rPr lang="en-US" sz="4800" dirty="0"/>
            </a:br>
            <a:r>
              <a:rPr lang="en-GB" sz="1800" b="0" dirty="0">
                <a:latin typeface="Tw Cen MT" panose="020B0602020104020603" pitchFamily="34" charset="0"/>
              </a:rPr>
              <a:t>Tsao, S.F., Chen, H., </a:t>
            </a:r>
            <a:r>
              <a:rPr lang="en-GB" sz="1800" b="0" dirty="0" err="1">
                <a:latin typeface="Tw Cen MT" panose="020B0602020104020603" pitchFamily="34" charset="0"/>
              </a:rPr>
              <a:t>Tisseverasinghe</a:t>
            </a:r>
            <a:r>
              <a:rPr lang="en-GB" sz="1800" b="0" dirty="0">
                <a:latin typeface="Tw Cen MT" panose="020B0602020104020603" pitchFamily="34" charset="0"/>
              </a:rPr>
              <a:t>, T., Yang, Y., Li, L. and Butt, Z.A., 2021. What social media told about us in the time of COVID-19: a scoping review. </a:t>
            </a:r>
            <a:r>
              <a:rPr lang="en-GB" sz="1800" b="0" i="1" dirty="0" err="1">
                <a:latin typeface="Tw Cen MT" panose="020B0602020104020603" pitchFamily="34" charset="0"/>
              </a:rPr>
              <a:t>arXiv</a:t>
            </a:r>
            <a:r>
              <a:rPr lang="en-GB" sz="1800" b="0" i="1" dirty="0">
                <a:latin typeface="Tw Cen MT" panose="020B0602020104020603" pitchFamily="34" charset="0"/>
              </a:rPr>
              <a:t> preprint arXiv:2101.01688</a:t>
            </a:r>
            <a:r>
              <a:rPr lang="en-GB" dirty="0"/>
              <a:t>.</a:t>
            </a:r>
            <a:r>
              <a:rPr lang="en-GB" b="0" dirty="0"/>
              <a:t> </a:t>
            </a:r>
            <a:r>
              <a:rPr lang="en-GB" sz="1800" b="0" dirty="0" err="1">
                <a:latin typeface="Tw Cen MT" panose="020B0602020104020603" pitchFamily="34" charset="0"/>
              </a:rPr>
              <a:t>DOI:</a:t>
            </a:r>
            <a:r>
              <a:rPr lang="en-GB" sz="1800" b="0" dirty="0" err="1">
                <a:latin typeface="Tw Cen MT" panose="020B0602020104020603" pitchFamily="34" charset="0"/>
                <a:hlinkClick r:id="rId3">
                  <a:extLst>
                    <a:ext uri="{A12FA001-AC4F-418D-AE19-62706E023703}">
                      <ahyp:hlinkClr xmlns:ahyp="http://schemas.microsoft.com/office/drawing/2018/hyperlinkcolor" val="tx"/>
                    </a:ext>
                  </a:extLst>
                </a:hlinkClick>
              </a:rPr>
              <a:t>https</a:t>
            </a:r>
            <a:r>
              <a:rPr lang="en-GB" sz="1800" b="0" dirty="0">
                <a:latin typeface="Tw Cen MT" panose="020B0602020104020603" pitchFamily="34" charset="0"/>
                <a:hlinkClick r:id="rId3">
                  <a:extLst>
                    <a:ext uri="{A12FA001-AC4F-418D-AE19-62706E023703}">
                      <ahyp:hlinkClr xmlns:ahyp="http://schemas.microsoft.com/office/drawing/2018/hyperlinkcolor" val="tx"/>
                    </a:ext>
                  </a:extLst>
                </a:hlinkClick>
              </a:rPr>
              <a:t>://doi.org/10.1016/S2589-7500(20)30315-0</a:t>
            </a:r>
            <a:br>
              <a:rPr lang="en-GB" sz="1800" b="0" dirty="0">
                <a:latin typeface="Tw Cen MT" panose="020B0602020104020603" pitchFamily="34" charset="0"/>
              </a:rPr>
            </a:br>
            <a:r>
              <a:rPr lang="en-GB" sz="2000" b="0" dirty="0">
                <a:latin typeface="Tw Cen MT" panose="020B0602020104020603" pitchFamily="34" charset="0"/>
              </a:rPr>
              <a:t>Smith, A., 2021. </a:t>
            </a:r>
            <a:r>
              <a:rPr lang="en-GB" sz="2000" b="0" i="1" dirty="0">
                <a:latin typeface="Tw Cen MT" panose="020B0602020104020603" pitchFamily="34" charset="0"/>
              </a:rPr>
              <a:t>Facebook and Instagram to Limit Coronavirus Misinformation</a:t>
            </a:r>
            <a:r>
              <a:rPr lang="en-GB" sz="2000" b="0" dirty="0">
                <a:latin typeface="Tw Cen MT" panose="020B0602020104020603" pitchFamily="34" charset="0"/>
              </a:rPr>
              <a:t>. [online] Entrepreneur. Available at: &lt;https://www.entrepreneur.com/article/345770&gt; [Accessed 7 March 2021].</a:t>
            </a:r>
            <a:br>
              <a:rPr lang="en-GB" dirty="0"/>
            </a:br>
            <a:br>
              <a:rPr lang="en-GB" dirty="0"/>
            </a:br>
            <a:r>
              <a:rPr lang="en-GB" sz="1800" b="0" dirty="0"/>
              <a:t>Llewellyn, S., 2020. Covid-19: how to be careful with trust and expertise on social media. </a:t>
            </a:r>
            <a:r>
              <a:rPr lang="en-GB" sz="1800" b="0" i="1" dirty="0"/>
              <a:t>BMJ</a:t>
            </a:r>
            <a:r>
              <a:rPr lang="en-GB" sz="1800" b="0" dirty="0"/>
              <a:t>, </a:t>
            </a:r>
            <a:r>
              <a:rPr lang="en-GB" sz="1800" b="0" i="1" dirty="0"/>
              <a:t>368</a:t>
            </a:r>
            <a:r>
              <a:rPr lang="en-GB" sz="1800" b="0" dirty="0"/>
              <a:t>.</a:t>
            </a:r>
            <a:br>
              <a:rPr lang="en-GB" sz="1800" b="0" dirty="0"/>
            </a:br>
            <a:r>
              <a:rPr lang="en-GB" sz="1800" b="0" dirty="0" err="1">
                <a:latin typeface="Tw Cen MT" panose="020B0602020104020603" pitchFamily="34" charset="0"/>
              </a:rPr>
              <a:t>Zarocostas</a:t>
            </a:r>
            <a:r>
              <a:rPr lang="en-GB" sz="1800" b="0" dirty="0">
                <a:latin typeface="Tw Cen MT" panose="020B0602020104020603" pitchFamily="34" charset="0"/>
              </a:rPr>
              <a:t>, J., 2020. How to fight an infodemic. </a:t>
            </a:r>
            <a:r>
              <a:rPr lang="en-GB" sz="1800" b="0" i="1" dirty="0">
                <a:latin typeface="Tw Cen MT" panose="020B0602020104020603" pitchFamily="34" charset="0"/>
              </a:rPr>
              <a:t>The lancet</a:t>
            </a:r>
            <a:r>
              <a:rPr lang="en-GB" sz="1800" b="0" dirty="0">
                <a:latin typeface="Tw Cen MT" panose="020B0602020104020603" pitchFamily="34" charset="0"/>
              </a:rPr>
              <a:t>, </a:t>
            </a:r>
            <a:r>
              <a:rPr lang="en-GB" sz="1800" b="0" i="1" dirty="0">
                <a:latin typeface="Tw Cen MT" panose="020B0602020104020603" pitchFamily="34" charset="0"/>
              </a:rPr>
              <a:t>395</a:t>
            </a:r>
            <a:r>
              <a:rPr lang="en-GB" sz="1800" b="0" dirty="0">
                <a:latin typeface="Tw Cen MT" panose="020B0602020104020603" pitchFamily="34" charset="0"/>
              </a:rPr>
              <a:t>(10225), p.676.</a:t>
            </a:r>
            <a:br>
              <a:rPr lang="en-GB" sz="1800" b="0" dirty="0">
                <a:latin typeface="Tw Cen MT" panose="020B0602020104020603" pitchFamily="34" charset="0"/>
              </a:rPr>
            </a:br>
            <a:br>
              <a:rPr lang="en-GB" sz="1800" b="0" dirty="0">
                <a:latin typeface="Tw Cen MT" panose="020B0602020104020603" pitchFamily="34" charset="0"/>
              </a:rPr>
            </a:br>
            <a:r>
              <a:rPr lang="en-GB" sz="1800" b="0" dirty="0">
                <a:latin typeface="Tw Cen MT" panose="020B0602020104020603" pitchFamily="34" charset="0"/>
              </a:rPr>
              <a:t>BBC News. 2021. </a:t>
            </a:r>
            <a:r>
              <a:rPr lang="en-GB" sz="1800" b="0" i="1" dirty="0">
                <a:latin typeface="Tw Cen MT" panose="020B0602020104020603" pitchFamily="34" charset="0"/>
              </a:rPr>
              <a:t>Coronavirus: Fake news is spreading fast</a:t>
            </a:r>
            <a:r>
              <a:rPr lang="en-GB" sz="1800" b="0" dirty="0">
                <a:latin typeface="Tw Cen MT" panose="020B0602020104020603" pitchFamily="34" charset="0"/>
              </a:rPr>
              <a:t>. [online] Available at: &lt;https://www.bbc.co.uk/news/technology-51646309&gt; [Accessed 7 March 2021].</a:t>
            </a:r>
            <a:br>
              <a:rPr lang="en-GB" dirty="0"/>
            </a:br>
            <a:endParaRPr lang="en-US" sz="4800" dirty="0"/>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BEBF3AE5-C078-4EC1-B12F-2321E9130820}"/>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2584848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088F52-4AD3-4979-8202-54E17480CB69}"/>
              </a:ext>
            </a:extLst>
          </p:cNvPr>
          <p:cNvSpPr>
            <a:spLocks noGrp="1"/>
          </p:cNvSpPr>
          <p:nvPr>
            <p:ph type="title"/>
          </p:nvPr>
        </p:nvSpPr>
        <p:spPr>
          <a:xfrm>
            <a:off x="4159843" y="1514210"/>
            <a:ext cx="4825131" cy="1357729"/>
          </a:xfrm>
        </p:spPr>
        <p:txBody>
          <a:bodyPr anchor="b">
            <a:normAutofit/>
          </a:bodyPr>
          <a:lstStyle/>
          <a:p>
            <a:r>
              <a:rPr lang="en-GB" sz="5200" dirty="0"/>
              <a:t>The media</a:t>
            </a:r>
          </a:p>
        </p:txBody>
      </p:sp>
      <p:sp>
        <p:nvSpPr>
          <p:cNvPr id="137" name="Rectangle 136">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9" name="Rectangle 138">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1559E4F-F054-4342-B7E1-A6FE24F9E00F}"/>
              </a:ext>
            </a:extLst>
          </p:cNvPr>
          <p:cNvSpPr>
            <a:spLocks noGrp="1"/>
          </p:cNvSpPr>
          <p:nvPr>
            <p:ph idx="1"/>
          </p:nvPr>
        </p:nvSpPr>
        <p:spPr>
          <a:xfrm>
            <a:off x="612647" y="3355848"/>
            <a:ext cx="11380570" cy="3502152"/>
          </a:xfrm>
        </p:spPr>
        <p:txBody>
          <a:bodyPr>
            <a:normAutofit/>
          </a:bodyPr>
          <a:lstStyle/>
          <a:p>
            <a:pPr>
              <a:lnSpc>
                <a:spcPct val="100000"/>
              </a:lnSpc>
            </a:pPr>
            <a:r>
              <a:rPr lang="en-GB" sz="2200" dirty="0">
                <a:latin typeface="Tw Cen MT" panose="020B0602020104020603" pitchFamily="34" charset="0"/>
              </a:rPr>
              <a:t>Media present the both positive and negative aspects about health and social issues. It has great influence on contemporary health and social care issues.</a:t>
            </a:r>
          </a:p>
          <a:p>
            <a:pPr>
              <a:lnSpc>
                <a:spcPct val="100000"/>
              </a:lnSpc>
            </a:pPr>
            <a:r>
              <a:rPr lang="en-GB" sz="2200" dirty="0">
                <a:latin typeface="Tw Cen MT" panose="020B0602020104020603" pitchFamily="34" charset="0"/>
              </a:rPr>
              <a:t>The population quickly learn about different things and adopt it by watching on social media. Health issues are now common in various countries and internet has become important source for sharing the information. </a:t>
            </a:r>
          </a:p>
          <a:p>
            <a:pPr>
              <a:lnSpc>
                <a:spcPct val="100000"/>
              </a:lnSpc>
            </a:pPr>
            <a:r>
              <a:rPr lang="en-GB" sz="2200" dirty="0">
                <a:latin typeface="Tw Cen MT" panose="020B0602020104020603" pitchFamily="34" charset="0"/>
              </a:rPr>
              <a:t>People especially young are research on internet and embrace the theories and perceptions related to health. </a:t>
            </a:r>
          </a:p>
          <a:p>
            <a:pPr>
              <a:lnSpc>
                <a:spcPct val="100000"/>
              </a:lnSpc>
            </a:pPr>
            <a:r>
              <a:rPr lang="en-GB" sz="2200" dirty="0">
                <a:latin typeface="Tw Cen MT" panose="020B0602020104020603" pitchFamily="34" charset="0"/>
              </a:rPr>
              <a:t> In developed countries and underdeveloped countries, people have great influence of social media.</a:t>
            </a:r>
          </a:p>
        </p:txBody>
      </p:sp>
      <p:pic>
        <p:nvPicPr>
          <p:cNvPr id="1026" name="Picture 2" descr="What is media? Definition and meaning - Market Business News">
            <a:extLst>
              <a:ext uri="{FF2B5EF4-FFF2-40B4-BE49-F238E27FC236}">
                <a16:creationId xmlns:a16="http://schemas.microsoft.com/office/drawing/2014/main" id="{0CA3C1F3-6D4C-4795-A7D9-1E111A9AD13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4497"/>
          <a:stretch/>
        </p:blipFill>
        <p:spPr bwMode="auto">
          <a:xfrm>
            <a:off x="3977157" y="0"/>
            <a:ext cx="4237686" cy="2025868"/>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3D6A09C6-8D99-4584-8556-A64595247121}"/>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4126712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40FA64-CA6C-4CC2-9EB8-3291CF91788B}"/>
              </a:ext>
            </a:extLst>
          </p:cNvPr>
          <p:cNvSpPr>
            <a:spLocks noGrp="1"/>
          </p:cNvSpPr>
          <p:nvPr>
            <p:ph type="title"/>
          </p:nvPr>
        </p:nvSpPr>
        <p:spPr>
          <a:xfrm>
            <a:off x="6353607" y="49383"/>
            <a:ext cx="5056515" cy="825260"/>
          </a:xfrm>
        </p:spPr>
        <p:txBody>
          <a:bodyPr anchor="b">
            <a:normAutofit/>
          </a:bodyPr>
          <a:lstStyle/>
          <a:p>
            <a:r>
              <a:rPr lang="en-GB" sz="4400" dirty="0">
                <a:solidFill>
                  <a:srgbClr val="0070C0"/>
                </a:solidFill>
                <a:latin typeface="Candara" panose="020E0502030303020204" pitchFamily="34" charset="0"/>
              </a:rPr>
              <a:t>The Media </a:t>
            </a:r>
            <a:r>
              <a:rPr lang="en-GB" sz="4400" dirty="0">
                <a:latin typeface="Candara" panose="020E0502030303020204" pitchFamily="34" charset="0"/>
              </a:rPr>
              <a:t>(cont.…)</a:t>
            </a:r>
          </a:p>
        </p:txBody>
      </p:sp>
      <p:pic>
        <p:nvPicPr>
          <p:cNvPr id="2050" name="Picture 2" descr="GEN">
            <a:extLst>
              <a:ext uri="{FF2B5EF4-FFF2-40B4-BE49-F238E27FC236}">
                <a16:creationId xmlns:a16="http://schemas.microsoft.com/office/drawing/2014/main" id="{EAD521BB-33A0-4B4E-A0D3-F27860881B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49"/>
          <a:stretch/>
        </p:blipFill>
        <p:spPr bwMode="auto">
          <a:xfrm>
            <a:off x="0" y="49383"/>
            <a:ext cx="6570242" cy="6707716"/>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noFill/>
          <a:effectLst>
            <a:outerShdw blurRad="50800" dist="38100" algn="l"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sp>
        <p:nvSpPr>
          <p:cNvPr id="137" name="Rectangle 136">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9" name="Rectangle 138">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572" y="2240371"/>
            <a:ext cx="42062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C2A8381-7DC0-4081-9FB7-4479818B2461}"/>
              </a:ext>
            </a:extLst>
          </p:cNvPr>
          <p:cNvSpPr>
            <a:spLocks noGrp="1"/>
          </p:cNvSpPr>
          <p:nvPr>
            <p:ph idx="1"/>
          </p:nvPr>
        </p:nvSpPr>
        <p:spPr>
          <a:xfrm>
            <a:off x="5220034" y="967680"/>
            <a:ext cx="6971946" cy="6036624"/>
          </a:xfrm>
        </p:spPr>
        <p:txBody>
          <a:bodyPr anchor="t">
            <a:noAutofit/>
          </a:bodyPr>
          <a:lstStyle/>
          <a:p>
            <a:pPr marL="0" indent="0">
              <a:lnSpc>
                <a:spcPct val="100000"/>
              </a:lnSpc>
              <a:buNone/>
            </a:pPr>
            <a:r>
              <a:rPr lang="en-GB" dirty="0">
                <a:latin typeface="Tw Cen MT" panose="020B0602020104020603" pitchFamily="34" charset="0"/>
              </a:rPr>
              <a:t>Demographic data using by media in reports has great influence on human minds and the expert opinions or words change the attitude, thoughts and behaviour of people. </a:t>
            </a:r>
          </a:p>
          <a:p>
            <a:pPr>
              <a:lnSpc>
                <a:spcPct val="100000"/>
              </a:lnSpc>
            </a:pPr>
            <a:r>
              <a:rPr lang="en-GB" dirty="0">
                <a:latin typeface="Tw Cen MT" panose="020B0602020104020603" pitchFamily="34" charset="0"/>
              </a:rPr>
              <a:t>People suffering from health and social care issues rely on radio and newspaper reports. </a:t>
            </a:r>
          </a:p>
          <a:p>
            <a:pPr>
              <a:lnSpc>
                <a:spcPct val="100000"/>
              </a:lnSpc>
            </a:pPr>
            <a:r>
              <a:rPr lang="en-GB" dirty="0">
                <a:latin typeface="Tw Cen MT" panose="020B0602020104020603" pitchFamily="34" charset="0"/>
              </a:rPr>
              <a:t>Young people spend their all-time on face book, twitter and You-tube. Childcare and schools follow the weather report and depend on warning given by professional doctors on changing season. </a:t>
            </a:r>
          </a:p>
          <a:p>
            <a:pPr>
              <a:lnSpc>
                <a:spcPct val="100000"/>
              </a:lnSpc>
            </a:pPr>
            <a:r>
              <a:rPr lang="en-GB" dirty="0">
                <a:latin typeface="Tw Cen MT" panose="020B0602020104020603" pitchFamily="34" charset="0"/>
              </a:rPr>
              <a:t>Health and social care area is changing issues on media and people believe on these reports. Similar way, gynaecologist or midwives gives opinions on TV ads and in magazines </a:t>
            </a:r>
            <a:r>
              <a:rPr lang="en-GB" sz="1600" dirty="0">
                <a:latin typeface="Tw Cen MT" panose="020B0602020104020603" pitchFamily="34" charset="0"/>
              </a:rPr>
              <a:t>(Bates, 2011).</a:t>
            </a:r>
          </a:p>
        </p:txBody>
      </p:sp>
      <p:sp>
        <p:nvSpPr>
          <p:cNvPr id="4" name="Footer Placeholder 3">
            <a:extLst>
              <a:ext uri="{FF2B5EF4-FFF2-40B4-BE49-F238E27FC236}">
                <a16:creationId xmlns:a16="http://schemas.microsoft.com/office/drawing/2014/main" id="{482642D9-DFB6-4A8D-9572-F0FF918816EB}"/>
              </a:ext>
            </a:extLst>
          </p:cNvPr>
          <p:cNvSpPr>
            <a:spLocks noGrp="1"/>
          </p:cNvSpPr>
          <p:nvPr>
            <p:ph type="ftr" sz="quarter" idx="11"/>
          </p:nvPr>
        </p:nvSpPr>
        <p:spPr>
          <a:xfrm>
            <a:off x="380154" y="6268279"/>
            <a:ext cx="3161490" cy="457610"/>
          </a:xfrm>
        </p:spPr>
        <p:txBody>
          <a:bodyPr/>
          <a:lstStyle/>
          <a:p>
            <a:r>
              <a:rPr lang="en-US" sz="1000" dirty="0"/>
              <a:t>Created by Tayo Alebiosu</a:t>
            </a:r>
          </a:p>
        </p:txBody>
      </p:sp>
    </p:spTree>
    <p:extLst>
      <p:ext uri="{BB962C8B-B14F-4D97-AF65-F5344CB8AC3E}">
        <p14:creationId xmlns:p14="http://schemas.microsoft.com/office/powerpoint/2010/main" val="1366726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676"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674" name="Picture 2" descr="The 'Social CEO': Why CEOs Should Engage via. Social Media - Ubermetrics  Technologies">
            <a:extLst>
              <a:ext uri="{FF2B5EF4-FFF2-40B4-BE49-F238E27FC236}">
                <a16:creationId xmlns:a16="http://schemas.microsoft.com/office/drawing/2014/main" id="{2D783432-3F22-4BF8-A058-DECBCC50FC15}"/>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27373" b="16377"/>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AE18762-DA82-4465-9DD7-E1B332A96158}"/>
              </a:ext>
            </a:extLst>
          </p:cNvPr>
          <p:cNvSpPr>
            <a:spLocks noGrp="1"/>
          </p:cNvSpPr>
          <p:nvPr>
            <p:ph type="title"/>
          </p:nvPr>
        </p:nvSpPr>
        <p:spPr>
          <a:xfrm>
            <a:off x="576205" y="136525"/>
            <a:ext cx="10506456" cy="2057400"/>
          </a:xfrm>
        </p:spPr>
        <p:txBody>
          <a:bodyPr anchor="b">
            <a:normAutofit/>
          </a:bodyPr>
          <a:lstStyle/>
          <a:p>
            <a:pPr algn="ctr"/>
            <a:r>
              <a:rPr lang="en-GB" sz="4600" i="1" dirty="0">
                <a:latin typeface="Candara" panose="020E0502030303020204" pitchFamily="34" charset="0"/>
              </a:rPr>
              <a:t>Impact of the COVID-19 pandemic on social media</a:t>
            </a:r>
            <a:br>
              <a:rPr lang="en-GB" sz="4600" dirty="0"/>
            </a:br>
            <a:endParaRPr lang="en-GB" sz="4600" dirty="0"/>
          </a:p>
        </p:txBody>
      </p:sp>
      <p:sp>
        <p:nvSpPr>
          <p:cNvPr id="28677" name="Rectangle 7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678" name="Rectangle 7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168E88E-542D-4EAF-843E-0794F59DE96F}"/>
              </a:ext>
            </a:extLst>
          </p:cNvPr>
          <p:cNvSpPr>
            <a:spLocks noGrp="1"/>
          </p:cNvSpPr>
          <p:nvPr>
            <p:ph idx="1"/>
          </p:nvPr>
        </p:nvSpPr>
        <p:spPr>
          <a:xfrm>
            <a:off x="443683" y="1855914"/>
            <a:ext cx="11390508" cy="4579606"/>
          </a:xfrm>
        </p:spPr>
        <p:txBody>
          <a:bodyPr>
            <a:noAutofit/>
          </a:bodyPr>
          <a:lstStyle/>
          <a:p>
            <a:pPr>
              <a:lnSpc>
                <a:spcPct val="100000"/>
              </a:lnSpc>
            </a:pPr>
            <a:r>
              <a:rPr lang="en-GB" sz="2200" dirty="0">
                <a:latin typeface="Tw Cen MT" panose="020B0602020104020603" pitchFamily="34" charset="0"/>
              </a:rPr>
              <a:t>During a time of social distance and limited contact with others, social media became an important place to interact. Social media platforms are meant to connect people and helped the world remain connected, largely increasing usage during the pandemic. Since many people are asked to remain home, they have turned to social media to maintain their relationships and to access entertainment to pass the time.</a:t>
            </a:r>
          </a:p>
          <a:p>
            <a:pPr>
              <a:lnSpc>
                <a:spcPct val="100000"/>
              </a:lnSpc>
            </a:pPr>
            <a:r>
              <a:rPr lang="en-GB" sz="2200" dirty="0">
                <a:latin typeface="Tw Cen MT" panose="020B0602020104020603" pitchFamily="34" charset="0"/>
              </a:rPr>
              <a:t>The </a:t>
            </a:r>
            <a:r>
              <a:rPr lang="en-GB" sz="2200" dirty="0">
                <a:highlight>
                  <a:srgbClr val="0000FF"/>
                </a:highlight>
                <a:latin typeface="Tw Cen MT" panose="020B0602020104020603" pitchFamily="34" charset="0"/>
              </a:rPr>
              <a:t>COVID-19 pandemic has affected the usage of social media </a:t>
            </a:r>
            <a:r>
              <a:rPr lang="en-GB" sz="2200" dirty="0">
                <a:latin typeface="Tw Cen MT" panose="020B0602020104020603" pitchFamily="34" charset="0"/>
              </a:rPr>
              <a:t>by the world's general population, celebrities, world leaders, and professionals alike. Social networking services have been used to spread information, and to find </a:t>
            </a:r>
            <a:r>
              <a:rPr lang="en-GB" sz="2200" dirty="0" err="1">
                <a:latin typeface="Tw Cen MT" panose="020B0602020104020603" pitchFamily="34" charset="0"/>
              </a:rPr>
              <a:t>humor</a:t>
            </a:r>
            <a:r>
              <a:rPr lang="en-GB" sz="2200" dirty="0">
                <a:latin typeface="Tw Cen MT" panose="020B0602020104020603" pitchFamily="34" charset="0"/>
              </a:rPr>
              <a:t> and distraction from the pandemic via Internet memes.</a:t>
            </a:r>
          </a:p>
          <a:p>
            <a:pPr>
              <a:lnSpc>
                <a:spcPct val="100000"/>
              </a:lnSpc>
            </a:pPr>
            <a:r>
              <a:rPr lang="en-GB" sz="2200" dirty="0">
                <a:latin typeface="Tw Cen MT" panose="020B0602020104020603" pitchFamily="34" charset="0"/>
              </a:rPr>
              <a:t> However, </a:t>
            </a:r>
            <a:r>
              <a:rPr lang="en-GB" sz="2200" dirty="0">
                <a:highlight>
                  <a:srgbClr val="0000FF"/>
                </a:highlight>
                <a:latin typeface="Tw Cen MT" panose="020B0602020104020603" pitchFamily="34" charset="0"/>
              </a:rPr>
              <a:t>social distancing has forced lifestyle changes </a:t>
            </a:r>
            <a:r>
              <a:rPr lang="en-GB" sz="2200" dirty="0">
                <a:latin typeface="Tw Cen MT" panose="020B0602020104020603" pitchFamily="34" charset="0"/>
              </a:rPr>
              <a:t>for many people, which put a strain on mental health. Many online counselling services that use social media were created and began to rise in popularity, as they could safely connect mental health workers with those who need them.</a:t>
            </a:r>
          </a:p>
        </p:txBody>
      </p:sp>
      <p:sp>
        <p:nvSpPr>
          <p:cNvPr id="4" name="Footer Placeholder 3">
            <a:extLst>
              <a:ext uri="{FF2B5EF4-FFF2-40B4-BE49-F238E27FC236}">
                <a16:creationId xmlns:a16="http://schemas.microsoft.com/office/drawing/2014/main" id="{C143442D-1290-44C5-A9C9-97587B4F4B3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solidFill>
              </a:rPr>
              <a:t>Created by Tayo Alebiosu</a:t>
            </a:r>
          </a:p>
        </p:txBody>
      </p:sp>
    </p:spTree>
    <p:extLst>
      <p:ext uri="{BB962C8B-B14F-4D97-AF65-F5344CB8AC3E}">
        <p14:creationId xmlns:p14="http://schemas.microsoft.com/office/powerpoint/2010/main" val="353450450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8" name="Rectangle 74">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SOCIAL MEDIA MARKETING – GPower Marketing">
            <a:extLst>
              <a:ext uri="{FF2B5EF4-FFF2-40B4-BE49-F238E27FC236}">
                <a16:creationId xmlns:a16="http://schemas.microsoft.com/office/drawing/2014/main" id="{9EBC48CD-F263-49C5-827B-538F6914E20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991" b="16422"/>
          <a:stretch/>
        </p:blipFill>
        <p:spPr bwMode="auto">
          <a:xfrm>
            <a:off x="8163338" y="272862"/>
            <a:ext cx="4028661" cy="6585138"/>
          </a:xfrm>
          <a:prstGeom prst="rect">
            <a:avLst/>
          </a:prstGeom>
          <a:noFill/>
          <a:extLst>
            <a:ext uri="{909E8E84-426E-40DD-AFC4-6F175D3DCCD1}">
              <a14:hiddenFill xmlns:a14="http://schemas.microsoft.com/office/drawing/2010/main">
                <a:solidFill>
                  <a:srgbClr val="FFFFFF"/>
                </a:solidFill>
              </a14:hiddenFill>
            </a:ext>
          </a:extLst>
        </p:spPr>
      </p:pic>
      <p:sp>
        <p:nvSpPr>
          <p:cNvPr id="5129" name="Rectangle 76">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6F663C-B2A9-462C-92A4-DFB8D63FD89C}"/>
              </a:ext>
            </a:extLst>
          </p:cNvPr>
          <p:cNvSpPr>
            <a:spLocks noGrp="1"/>
          </p:cNvSpPr>
          <p:nvPr>
            <p:ph type="title"/>
          </p:nvPr>
        </p:nvSpPr>
        <p:spPr>
          <a:xfrm>
            <a:off x="1968000" y="96172"/>
            <a:ext cx="5820603" cy="1124712"/>
          </a:xfrm>
        </p:spPr>
        <p:txBody>
          <a:bodyPr anchor="b">
            <a:noAutofit/>
          </a:bodyPr>
          <a:lstStyle/>
          <a:p>
            <a:pPr algn="ctr"/>
            <a:r>
              <a:rPr lang="en-GB" dirty="0">
                <a:solidFill>
                  <a:srgbClr val="0070C0"/>
                </a:solidFill>
                <a:latin typeface="Candara" panose="020E0502030303020204" pitchFamily="34" charset="0"/>
              </a:rPr>
              <a:t>Aim of social media on COVID-19 </a:t>
            </a:r>
          </a:p>
        </p:txBody>
      </p:sp>
      <p:sp>
        <p:nvSpPr>
          <p:cNvPr id="5130" name="Rectangle 7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31" name="Rectangle 8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7C9CFD2-8BA9-4F29-99FE-E45882C90BA5}"/>
              </a:ext>
            </a:extLst>
          </p:cNvPr>
          <p:cNvSpPr>
            <a:spLocks noGrp="1"/>
          </p:cNvSpPr>
          <p:nvPr>
            <p:ph idx="1"/>
          </p:nvPr>
        </p:nvSpPr>
        <p:spPr>
          <a:xfrm>
            <a:off x="371094" y="2718054"/>
            <a:ext cx="8030784" cy="3207258"/>
          </a:xfrm>
        </p:spPr>
        <p:txBody>
          <a:bodyPr anchor="t">
            <a:normAutofit lnSpcReduction="10000"/>
          </a:bodyPr>
          <a:lstStyle/>
          <a:p>
            <a:pPr>
              <a:lnSpc>
                <a:spcPct val="100000"/>
              </a:lnSpc>
            </a:pPr>
            <a:r>
              <a:rPr lang="en-GB" sz="2800" dirty="0">
                <a:latin typeface="Tw Cen MT" panose="020B0602020104020603" pitchFamily="34" charset="0"/>
              </a:rPr>
              <a:t>Investigated public attitudes and perceptions towards COVID-19 on social media, </a:t>
            </a:r>
          </a:p>
          <a:p>
            <a:pPr>
              <a:lnSpc>
                <a:spcPct val="100000"/>
              </a:lnSpc>
            </a:pPr>
            <a:r>
              <a:rPr lang="en-GB" sz="2800" dirty="0">
                <a:latin typeface="Tw Cen MT" panose="020B0602020104020603" pitchFamily="34" charset="0"/>
              </a:rPr>
              <a:t>Information about COVID-19 on social media, use of social media for prediction and detection of COVID-19,</a:t>
            </a:r>
          </a:p>
          <a:p>
            <a:pPr>
              <a:lnSpc>
                <a:spcPct val="100000"/>
              </a:lnSpc>
            </a:pPr>
            <a:r>
              <a:rPr lang="en-GB" sz="2800" dirty="0">
                <a:latin typeface="Tw Cen MT" panose="020B0602020104020603" pitchFamily="34" charset="0"/>
              </a:rPr>
              <a:t> The effects of COVID-19 on mental health, and government responses to COVID-19 on social media.</a:t>
            </a:r>
          </a:p>
        </p:txBody>
      </p:sp>
      <p:sp>
        <p:nvSpPr>
          <p:cNvPr id="4" name="Footer Placeholder 3">
            <a:extLst>
              <a:ext uri="{FF2B5EF4-FFF2-40B4-BE49-F238E27FC236}">
                <a16:creationId xmlns:a16="http://schemas.microsoft.com/office/drawing/2014/main" id="{C4E03055-9E74-4594-A281-0C0D94C753A5}"/>
              </a:ext>
            </a:extLst>
          </p:cNvPr>
          <p:cNvSpPr>
            <a:spLocks noGrp="1"/>
          </p:cNvSpPr>
          <p:nvPr>
            <p:ph type="ftr" sz="quarter" idx="11"/>
          </p:nvPr>
        </p:nvSpPr>
        <p:spPr/>
        <p:txBody>
          <a:bodyPr/>
          <a:lstStyle/>
          <a:p>
            <a:r>
              <a:rPr lang="en-US" sz="1000" dirty="0"/>
              <a:t>Created by Tayo Alebiosu</a:t>
            </a:r>
          </a:p>
        </p:txBody>
      </p:sp>
    </p:spTree>
    <p:extLst>
      <p:ext uri="{BB962C8B-B14F-4D97-AF65-F5344CB8AC3E}">
        <p14:creationId xmlns:p14="http://schemas.microsoft.com/office/powerpoint/2010/main" val="258797992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9758D3-DB1E-4711-A274-7D54FF4720EB}"/>
              </a:ext>
            </a:extLst>
          </p:cNvPr>
          <p:cNvSpPr>
            <a:spLocks noGrp="1"/>
          </p:cNvSpPr>
          <p:nvPr>
            <p:ph type="title"/>
          </p:nvPr>
        </p:nvSpPr>
        <p:spPr>
          <a:xfrm>
            <a:off x="1026778" y="148590"/>
            <a:ext cx="10509504" cy="1298448"/>
          </a:xfrm>
        </p:spPr>
        <p:txBody>
          <a:bodyPr anchor="b">
            <a:normAutofit/>
          </a:bodyPr>
          <a:lstStyle/>
          <a:p>
            <a:pPr algn="ctr"/>
            <a:r>
              <a:rPr lang="en-GB" sz="4800" dirty="0">
                <a:solidFill>
                  <a:srgbClr val="0070C0"/>
                </a:solidFill>
                <a:latin typeface="Candara" panose="020E0502030303020204" pitchFamily="34" charset="0"/>
              </a:rPr>
              <a:t>Aim of social media on COVID-19 </a:t>
            </a:r>
          </a:p>
        </p:txBody>
      </p:sp>
      <p:sp>
        <p:nvSpPr>
          <p:cNvPr id="17"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DDA42ED-3C12-49CB-8705-D794CB984264}"/>
              </a:ext>
            </a:extLst>
          </p:cNvPr>
          <p:cNvSpPr>
            <a:spLocks noGrp="1"/>
          </p:cNvSpPr>
          <p:nvPr>
            <p:ph idx="1"/>
          </p:nvPr>
        </p:nvSpPr>
        <p:spPr>
          <a:xfrm>
            <a:off x="596348" y="2107096"/>
            <a:ext cx="10751356" cy="4306955"/>
          </a:xfrm>
        </p:spPr>
        <p:txBody>
          <a:bodyPr>
            <a:noAutofit/>
          </a:bodyPr>
          <a:lstStyle/>
          <a:p>
            <a:pPr>
              <a:lnSpc>
                <a:spcPct val="100000"/>
              </a:lnSpc>
            </a:pPr>
            <a:r>
              <a:rPr lang="en-GB" dirty="0">
                <a:latin typeface="Tw Cen MT" panose="020B0602020104020603" pitchFamily="34" charset="0"/>
              </a:rPr>
              <a:t>The aim of understanding the roles that social media has had since the beginning of the COVID-19 crisis. </a:t>
            </a:r>
          </a:p>
          <a:p>
            <a:pPr>
              <a:lnSpc>
                <a:spcPct val="100000"/>
              </a:lnSpc>
            </a:pPr>
            <a:r>
              <a:rPr lang="en-GB" dirty="0">
                <a:latin typeface="Tw Cen MT" panose="020B0602020104020603" pitchFamily="34" charset="0"/>
              </a:rPr>
              <a:t>We investigated public attitudes and perceptions towards COVID-19 on social media, </a:t>
            </a:r>
          </a:p>
          <a:p>
            <a:pPr>
              <a:lnSpc>
                <a:spcPct val="100000"/>
              </a:lnSpc>
            </a:pPr>
            <a:r>
              <a:rPr lang="en-GB" dirty="0">
                <a:latin typeface="Tw Cen MT" panose="020B0602020104020603" pitchFamily="34" charset="0"/>
              </a:rPr>
              <a:t>information about COVID-19 on social media, use of social media for prediction and detection of COVID-19, </a:t>
            </a:r>
          </a:p>
          <a:p>
            <a:pPr>
              <a:lnSpc>
                <a:spcPct val="100000"/>
              </a:lnSpc>
            </a:pPr>
            <a:r>
              <a:rPr lang="en-GB" dirty="0">
                <a:latin typeface="Tw Cen MT" panose="020B0602020104020603" pitchFamily="34" charset="0"/>
              </a:rPr>
              <a:t>the effects of COVID-19 on mental health, and</a:t>
            </a:r>
          </a:p>
          <a:p>
            <a:pPr>
              <a:lnSpc>
                <a:spcPct val="100000"/>
              </a:lnSpc>
            </a:pPr>
            <a:r>
              <a:rPr lang="en-GB" dirty="0">
                <a:latin typeface="Tw Cen MT" panose="020B0602020104020603" pitchFamily="34" charset="0"/>
              </a:rPr>
              <a:t> government responses to COVID-19 on social media.</a:t>
            </a:r>
          </a:p>
        </p:txBody>
      </p:sp>
      <p:sp>
        <p:nvSpPr>
          <p:cNvPr id="4" name="Footer Placeholder 3">
            <a:extLst>
              <a:ext uri="{FF2B5EF4-FFF2-40B4-BE49-F238E27FC236}">
                <a16:creationId xmlns:a16="http://schemas.microsoft.com/office/drawing/2014/main" id="{0E9F2140-0D70-47D3-A31D-8FCB45B19310}"/>
              </a:ext>
            </a:extLst>
          </p:cNvPr>
          <p:cNvSpPr>
            <a:spLocks noGrp="1"/>
          </p:cNvSpPr>
          <p:nvPr>
            <p:ph type="ftr" sz="quarter" idx="11"/>
          </p:nvPr>
        </p:nvSpPr>
        <p:spPr/>
        <p:txBody>
          <a:bodyPr/>
          <a:lstStyle/>
          <a:p>
            <a:r>
              <a:rPr lang="en-US" sz="1000" dirty="0"/>
              <a:t>Created by Tayo Alebiosu</a:t>
            </a:r>
          </a:p>
        </p:txBody>
      </p:sp>
    </p:spTree>
    <p:extLst>
      <p:ext uri="{BB962C8B-B14F-4D97-AF65-F5344CB8AC3E}">
        <p14:creationId xmlns:p14="http://schemas.microsoft.com/office/powerpoint/2010/main" val="3956653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Premium Vector | The word coronavirus with covid-19 icon and virus  background with disease cells">
            <a:extLst>
              <a:ext uri="{FF2B5EF4-FFF2-40B4-BE49-F238E27FC236}">
                <a16:creationId xmlns:a16="http://schemas.microsoft.com/office/drawing/2014/main" id="{CDD504F6-1A3E-4375-B0D3-A2489193F5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745" r="19047"/>
          <a:stretch/>
        </p:blipFill>
        <p:spPr bwMode="auto">
          <a:xfrm>
            <a:off x="3522468" y="-37919"/>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136">
            <a:extLst>
              <a:ext uri="{FF2B5EF4-FFF2-40B4-BE49-F238E27FC236}">
                <a16:creationId xmlns:a16="http://schemas.microsoft.com/office/drawing/2014/main" id="{8A6DB0E6-E65F-4229-A5A0-2500203B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259DD5-93D7-47F7-91C1-5CFCA38D8C3A}"/>
              </a:ext>
            </a:extLst>
          </p:cNvPr>
          <p:cNvSpPr>
            <a:spLocks noGrp="1"/>
          </p:cNvSpPr>
          <p:nvPr>
            <p:ph type="title"/>
          </p:nvPr>
        </p:nvSpPr>
        <p:spPr>
          <a:xfrm>
            <a:off x="1398268" y="93390"/>
            <a:ext cx="3438144" cy="1124712"/>
          </a:xfrm>
        </p:spPr>
        <p:txBody>
          <a:bodyPr anchor="b">
            <a:normAutofit/>
          </a:bodyPr>
          <a:lstStyle/>
          <a:p>
            <a:r>
              <a:rPr lang="en-GB" sz="5400" dirty="0">
                <a:latin typeface="Candara" panose="020E0502030303020204" pitchFamily="34" charset="0"/>
              </a:rPr>
              <a:t>COVID-19</a:t>
            </a:r>
          </a:p>
        </p:txBody>
      </p:sp>
      <p:sp>
        <p:nvSpPr>
          <p:cNvPr id="139" name="Rectangle 13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1" name="Rectangle 14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A04B000-AFF5-44ED-91B5-607F82D0F6B6}"/>
              </a:ext>
            </a:extLst>
          </p:cNvPr>
          <p:cNvSpPr>
            <a:spLocks noGrp="1"/>
          </p:cNvSpPr>
          <p:nvPr>
            <p:ph idx="1"/>
          </p:nvPr>
        </p:nvSpPr>
        <p:spPr>
          <a:xfrm>
            <a:off x="148809" y="1405300"/>
            <a:ext cx="7988026" cy="5227573"/>
          </a:xfrm>
        </p:spPr>
        <p:txBody>
          <a:bodyPr anchor="t">
            <a:noAutofit/>
          </a:bodyPr>
          <a:lstStyle/>
          <a:p>
            <a:pPr>
              <a:lnSpc>
                <a:spcPct val="100000"/>
              </a:lnSpc>
            </a:pPr>
            <a:endParaRPr lang="en-GB" dirty="0">
              <a:latin typeface="Tw Cen MT" panose="020B0602020104020603" pitchFamily="34" charset="0"/>
            </a:endParaRPr>
          </a:p>
          <a:p>
            <a:pPr>
              <a:lnSpc>
                <a:spcPct val="100000"/>
              </a:lnSpc>
            </a:pPr>
            <a:r>
              <a:rPr lang="en-GB" sz="2800" dirty="0">
                <a:latin typeface="Tw Cen MT" panose="020B0602020104020603" pitchFamily="34" charset="0"/>
              </a:rPr>
              <a:t>Severe acute respiratory syndrome coronavirus 2 (SARS-CoV-2), and the resulting COVID-19, is a substantial international public health issue. </a:t>
            </a:r>
          </a:p>
          <a:p>
            <a:pPr>
              <a:lnSpc>
                <a:spcPct val="100000"/>
              </a:lnSpc>
            </a:pPr>
            <a:r>
              <a:rPr lang="en-GB" sz="2800" dirty="0">
                <a:latin typeface="Tw Cen MT" panose="020B0602020104020603" pitchFamily="34" charset="0"/>
              </a:rPr>
              <a:t>As of Jan 18, 2021, an estimated 95 million people worldwide had been infected with the virus, with about 2 million deaths.</a:t>
            </a:r>
            <a:r>
              <a:rPr lang="en-GB" sz="2800" baseline="30000" dirty="0">
                <a:latin typeface="Tw Cen MT" panose="020B0602020104020603" pitchFamily="34" charset="0"/>
              </a:rPr>
              <a:t>1</a:t>
            </a:r>
            <a:endParaRPr lang="en-GB" sz="2800" dirty="0">
              <a:latin typeface="Tw Cen MT" panose="020B0602020104020603" pitchFamily="34" charset="0"/>
            </a:endParaRPr>
          </a:p>
          <a:p>
            <a:pPr>
              <a:lnSpc>
                <a:spcPct val="100000"/>
              </a:lnSpc>
            </a:pPr>
            <a:r>
              <a:rPr lang="en-GB" sz="2800" dirty="0">
                <a:latin typeface="Tw Cen MT" panose="020B0602020104020603" pitchFamily="34" charset="0"/>
              </a:rPr>
              <a:t> As a consequence of the pandemic, social media is becoming the platform of choice for public opinions, perceptions, and attitudes towards various events or public health policies regarding COVID-19.</a:t>
            </a:r>
          </a:p>
        </p:txBody>
      </p:sp>
      <p:sp>
        <p:nvSpPr>
          <p:cNvPr id="4" name="Footer Placeholder 3">
            <a:extLst>
              <a:ext uri="{FF2B5EF4-FFF2-40B4-BE49-F238E27FC236}">
                <a16:creationId xmlns:a16="http://schemas.microsoft.com/office/drawing/2014/main" id="{7314485B-1F79-4477-83DB-2C222EE6E72F}"/>
              </a:ext>
            </a:extLst>
          </p:cNvPr>
          <p:cNvSpPr>
            <a:spLocks noGrp="1"/>
          </p:cNvSpPr>
          <p:nvPr>
            <p:ph type="ftr" sz="quarter" idx="11"/>
          </p:nvPr>
        </p:nvSpPr>
        <p:spPr>
          <a:xfrm>
            <a:off x="7395694" y="6450310"/>
            <a:ext cx="4114800" cy="365125"/>
          </a:xfrm>
        </p:spPr>
        <p:txBody>
          <a:bodyPr/>
          <a:lstStyle/>
          <a:p>
            <a:r>
              <a:rPr lang="en-US" sz="1000" dirty="0"/>
              <a:t>Created by Tayo Alebiosu</a:t>
            </a:r>
          </a:p>
        </p:txBody>
      </p:sp>
    </p:spTree>
    <p:extLst>
      <p:ext uri="{BB962C8B-B14F-4D97-AF65-F5344CB8AC3E}">
        <p14:creationId xmlns:p14="http://schemas.microsoft.com/office/powerpoint/2010/main" val="69713059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772" name="Rectangle 70">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773" name="Rectangle 72">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2741263-D3D7-45F4-90E3-6CB230F18653}"/>
              </a:ext>
            </a:extLst>
          </p:cNvPr>
          <p:cNvSpPr>
            <a:spLocks noGrp="1"/>
          </p:cNvSpPr>
          <p:nvPr>
            <p:ph type="title"/>
          </p:nvPr>
        </p:nvSpPr>
        <p:spPr>
          <a:xfrm>
            <a:off x="2312237" y="80407"/>
            <a:ext cx="5991244" cy="1106424"/>
          </a:xfrm>
        </p:spPr>
        <p:txBody>
          <a:bodyPr>
            <a:normAutofit/>
          </a:bodyPr>
          <a:lstStyle/>
          <a:p>
            <a:r>
              <a:rPr lang="en-GB" i="1" dirty="0">
                <a:solidFill>
                  <a:srgbClr val="0070C0"/>
                </a:solidFill>
                <a:effectLst>
                  <a:outerShdw blurRad="38100" dist="38100" dir="2700000" algn="tl">
                    <a:srgbClr val="000000">
                      <a:alpha val="43137"/>
                    </a:srgbClr>
                  </a:outerShdw>
                </a:effectLst>
                <a:latin typeface="Candara" panose="020E0502030303020204" pitchFamily="34" charset="0"/>
              </a:rPr>
              <a:t>COVID-19 as an infodemic</a:t>
            </a:r>
          </a:p>
        </p:txBody>
      </p:sp>
      <p:sp>
        <p:nvSpPr>
          <p:cNvPr id="32774" name="Rectangle 74">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647B12F-144B-40CA-8AC7-F973E5FC6149}"/>
              </a:ext>
            </a:extLst>
          </p:cNvPr>
          <p:cNvSpPr>
            <a:spLocks noGrp="1"/>
          </p:cNvSpPr>
          <p:nvPr>
            <p:ph idx="1"/>
          </p:nvPr>
        </p:nvSpPr>
        <p:spPr>
          <a:xfrm>
            <a:off x="0" y="1342643"/>
            <a:ext cx="10568874" cy="4877182"/>
          </a:xfrm>
        </p:spPr>
        <p:txBody>
          <a:bodyPr>
            <a:normAutofit fontScale="77500" lnSpcReduction="20000"/>
          </a:bodyPr>
          <a:lstStyle/>
          <a:p>
            <a:pPr>
              <a:lnSpc>
                <a:spcPct val="100000"/>
              </a:lnSpc>
            </a:pPr>
            <a:r>
              <a:rPr lang="en-GB" sz="3100" dirty="0">
                <a:latin typeface="Tw Cen MT" panose="020B0602020104020603" pitchFamily="34" charset="0"/>
              </a:rPr>
              <a:t>In addition to being a global threat, COVID-19 is referred to as an infodemic. The direct access to content through platforms such as Twitter and YouTube leave users susceptible to </a:t>
            </a:r>
            <a:r>
              <a:rPr lang="en-GB" sz="3100" dirty="0" err="1">
                <a:latin typeface="Tw Cen MT" panose="020B0602020104020603" pitchFamily="34" charset="0"/>
              </a:rPr>
              <a:t>rumors</a:t>
            </a:r>
            <a:r>
              <a:rPr lang="en-GB" sz="3100" dirty="0">
                <a:latin typeface="Tw Cen MT" panose="020B0602020104020603" pitchFamily="34" charset="0"/>
              </a:rPr>
              <a:t> and questionable information. </a:t>
            </a:r>
          </a:p>
          <a:p>
            <a:pPr>
              <a:lnSpc>
                <a:spcPct val="100000"/>
              </a:lnSpc>
            </a:pPr>
            <a:r>
              <a:rPr lang="en-GB" sz="3100" dirty="0">
                <a:latin typeface="Tw Cen MT" panose="020B0602020104020603" pitchFamily="34" charset="0"/>
              </a:rPr>
              <a:t>This information can strongly influence individual </a:t>
            </a:r>
            <a:r>
              <a:rPr lang="en-GB" sz="3100" dirty="0" err="1">
                <a:latin typeface="Tw Cen MT" panose="020B0602020104020603" pitchFamily="34" charset="0"/>
              </a:rPr>
              <a:t>behaviors</a:t>
            </a:r>
            <a:r>
              <a:rPr lang="en-GB" sz="3100" dirty="0">
                <a:latin typeface="Tw Cen MT" panose="020B0602020104020603" pitchFamily="34" charset="0"/>
              </a:rPr>
              <a:t>, limiting group cohesion and therefore the effectiveness of government countermeasures to the virus.</a:t>
            </a:r>
          </a:p>
          <a:p>
            <a:pPr>
              <a:lnSpc>
                <a:spcPct val="100000"/>
              </a:lnSpc>
            </a:pPr>
            <a:r>
              <a:rPr lang="en-GB" sz="3100" dirty="0">
                <a:latin typeface="Tw Cen MT" panose="020B0602020104020603" pitchFamily="34" charset="0"/>
              </a:rPr>
              <a:t> Platforms were additionally used by politicians, political movements, and national and state level health organizations to share information quickly and reach a lot of people.</a:t>
            </a:r>
          </a:p>
          <a:p>
            <a:pPr>
              <a:lnSpc>
                <a:spcPct val="100000"/>
              </a:lnSpc>
            </a:pPr>
            <a:r>
              <a:rPr lang="en-GB" sz="3100" dirty="0">
                <a:latin typeface="Tw Cen MT" panose="020B0602020104020603" pitchFamily="34" charset="0"/>
              </a:rPr>
              <a:t>Medical professionals have also used social media in an effort </a:t>
            </a:r>
            <a:r>
              <a:rPr lang="en-GB" sz="3100" dirty="0">
                <a:highlight>
                  <a:srgbClr val="00FF00"/>
                </a:highlight>
                <a:latin typeface="Tw Cen MT" panose="020B0602020104020603" pitchFamily="34" charset="0"/>
              </a:rPr>
              <a:t>to educate the general population</a:t>
            </a:r>
            <a:r>
              <a:rPr lang="en-GB" sz="3100" dirty="0">
                <a:latin typeface="Tw Cen MT" panose="020B0602020104020603" pitchFamily="34" charset="0"/>
              </a:rPr>
              <a:t> about the impact of working in PPE for upwards of twelve-hour shifts, utilizing a trend that showcased their faces after their shifts and their masks are removed. </a:t>
            </a:r>
          </a:p>
          <a:p>
            <a:pPr>
              <a:lnSpc>
                <a:spcPct val="100000"/>
              </a:lnSpc>
            </a:pPr>
            <a:r>
              <a:rPr lang="en-GB" sz="3100" dirty="0">
                <a:latin typeface="Tw Cen MT" panose="020B0602020104020603" pitchFamily="34" charset="0"/>
              </a:rPr>
              <a:t>Many of the individuals who participated had bruises, indents, redness and even </a:t>
            </a:r>
            <a:r>
              <a:rPr lang="en-GB" sz="3100" dirty="0" err="1">
                <a:latin typeface="Tw Cen MT" panose="020B0602020104020603" pitchFamily="34" charset="0"/>
              </a:rPr>
              <a:t>bandaids</a:t>
            </a:r>
            <a:r>
              <a:rPr lang="en-GB" sz="3100" dirty="0">
                <a:latin typeface="Tw Cen MT" panose="020B0602020104020603" pitchFamily="34" charset="0"/>
              </a:rPr>
              <a:t> covering blisters formed by the masks sitting tight on their faces for hours</a:t>
            </a:r>
          </a:p>
          <a:p>
            <a:pPr>
              <a:lnSpc>
                <a:spcPct val="100000"/>
              </a:lnSpc>
            </a:pPr>
            <a:endParaRPr lang="en-GB" sz="1500" dirty="0"/>
          </a:p>
        </p:txBody>
      </p:sp>
      <p:pic>
        <p:nvPicPr>
          <p:cNvPr id="32770" name="Picture 2" descr="Let's flatten the infodemic curve">
            <a:extLst>
              <a:ext uri="{FF2B5EF4-FFF2-40B4-BE49-F238E27FC236}">
                <a16:creationId xmlns:a16="http://schemas.microsoft.com/office/drawing/2014/main" id="{BCA1F8E1-2C9A-4608-A738-9F8FE785D4A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rot="538663">
            <a:off x="9243075" y="200757"/>
            <a:ext cx="2672892" cy="127274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CCD478B2-EAD8-468A-A351-E44B6BC4515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2">
                    <a:lumMod val="50000"/>
                    <a:lumOff val="50000"/>
                  </a:schemeClr>
                </a:solidFill>
              </a:rPr>
              <a:t>Created by Tayo Alebiosu</a:t>
            </a:r>
          </a:p>
        </p:txBody>
      </p:sp>
    </p:spTree>
    <p:extLst>
      <p:ext uri="{BB962C8B-B14F-4D97-AF65-F5344CB8AC3E}">
        <p14:creationId xmlns:p14="http://schemas.microsoft.com/office/powerpoint/2010/main" val="788065568"/>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1B2130"/>
      </a:dk2>
      <a:lt2>
        <a:srgbClr val="F0F3F0"/>
      </a:lt2>
      <a:accent1>
        <a:srgbClr val="E42CD9"/>
      </a:accent1>
      <a:accent2>
        <a:srgbClr val="911AD2"/>
      </a:accent2>
      <a:accent3>
        <a:srgbClr val="562CE4"/>
      </a:accent3>
      <a:accent4>
        <a:srgbClr val="1C3ED3"/>
      </a:accent4>
      <a:accent5>
        <a:srgbClr val="2C9BE4"/>
      </a:accent5>
      <a:accent6>
        <a:srgbClr val="17BFBB"/>
      </a:accent6>
      <a:hlink>
        <a:srgbClr val="3F77BF"/>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2099</Words>
  <Application>Microsoft Office PowerPoint</Application>
  <PresentationFormat>Widescreen</PresentationFormat>
  <Paragraphs>109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Avenir Next LT Pro</vt:lpstr>
      <vt:lpstr>Calibri</vt:lpstr>
      <vt:lpstr>Candara</vt:lpstr>
      <vt:lpstr>Neue Haas Grotesk Text Pro</vt:lpstr>
      <vt:lpstr>Tw Cen MT</vt:lpstr>
      <vt:lpstr>AccentBoxVTI</vt:lpstr>
      <vt:lpstr>The impact of the media as a stakeholder in the UK Healthcare service delivery:   Impact of the media on different perspectives (Global, National and Local). Week 7-(A)  </vt:lpstr>
      <vt:lpstr>PowerPoint Presentation</vt:lpstr>
      <vt:lpstr>The media</vt:lpstr>
      <vt:lpstr>The Media (cont.…)</vt:lpstr>
      <vt:lpstr>Impact of the COVID-19 pandemic on social media </vt:lpstr>
      <vt:lpstr>Aim of social media on COVID-19 </vt:lpstr>
      <vt:lpstr>Aim of social media on COVID-19 </vt:lpstr>
      <vt:lpstr>COVID-19</vt:lpstr>
      <vt:lpstr>COVID-19 as an infodemic</vt:lpstr>
      <vt:lpstr>Understanding the roles of social media</vt:lpstr>
      <vt:lpstr>Roles of social media</vt:lpstr>
      <vt:lpstr>Roles of social media (Cont.…)</vt:lpstr>
      <vt:lpstr>Role of social media (Cont.…)</vt:lpstr>
      <vt:lpstr>  Spreading information </vt:lpstr>
      <vt:lpstr> Spreading information</vt:lpstr>
      <vt:lpstr>Fighting an Infodemic </vt:lpstr>
      <vt:lpstr>Social media and COVID-19</vt:lpstr>
      <vt:lpstr>Social media as contagion and vector </vt:lpstr>
      <vt:lpstr>PowerPoint Presentation</vt:lpstr>
      <vt:lpstr>Reference Tsao, S.F., Chen, H., Tisseverasinghe, T., Yang, Y., Li, L. and Butt, Z.A., 2021. What social media told about us in the time of COVID-19: a scoping review. arXiv preprint arXiv:2101.01688. DOI:https://doi.org/10.1016/S2589-7500(20)30315-0 Smith, A., 2021. Facebook and Instagram to Limit Coronavirus Misinformation. [online] Entrepreneur. Available at: &lt;https://www.entrepreneur.com/article/345770&gt; [Accessed 7 March 2021].  Llewellyn, S., 2020. Covid-19: how to be careful with trust and expertise on social media. BMJ, 368. Zarocostas, J., 2020. How to fight an infodemic. The lancet, 395(10225), p.676.  BBC News. 2021. Coronavirus: Fake news is spreading fast. [online] Available at: &lt;https://www.bbc.co.uk/news/technology-51646309&gt; [Accessed 7 March 2021].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the media as a stakeholder in the UK Healthcare service delivery:   Impact of the media on different perspectives (Global, National and Local). Week 7</dc:title>
  <dc:creator>Tayo Alebiosu</dc:creator>
  <cp:lastModifiedBy>Tayo Alebiosu</cp:lastModifiedBy>
  <cp:revision>3</cp:revision>
  <dcterms:created xsi:type="dcterms:W3CDTF">2021-03-07T03:12:11Z</dcterms:created>
  <dcterms:modified xsi:type="dcterms:W3CDTF">2021-03-07T03:26:35Z</dcterms:modified>
</cp:coreProperties>
</file>