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0" r:id="rId2"/>
    <p:sldId id="294" r:id="rId3"/>
    <p:sldId id="260" r:id="rId4"/>
    <p:sldId id="263" r:id="rId5"/>
    <p:sldId id="265" r:id="rId6"/>
    <p:sldId id="271" r:id="rId7"/>
    <p:sldId id="267" r:id="rId8"/>
    <p:sldId id="268" r:id="rId9"/>
    <p:sldId id="288" r:id="rId10"/>
    <p:sldId id="269" r:id="rId11"/>
    <p:sldId id="270" r:id="rId12"/>
    <p:sldId id="285" r:id="rId13"/>
    <p:sldId id="272" r:id="rId14"/>
    <p:sldId id="273" r:id="rId15"/>
    <p:sldId id="302" r:id="rId16"/>
    <p:sldId id="292" r:id="rId17"/>
    <p:sldId id="274" r:id="rId18"/>
    <p:sldId id="282" r:id="rId19"/>
    <p:sldId id="283" r:id="rId20"/>
    <p:sldId id="301" r:id="rId21"/>
    <p:sldId id="300" r:id="rId22"/>
    <p:sldId id="29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603C-2B37-4B9F-8738-68A24A00EF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572A79C-A410-4366-AF99-F83B368E2D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58A9B8-AF0F-4077-A305-BE6467F8037D}"/>
              </a:ext>
            </a:extLst>
          </p:cNvPr>
          <p:cNvSpPr>
            <a:spLocks noGrp="1"/>
          </p:cNvSpPr>
          <p:nvPr>
            <p:ph type="dt" sz="half" idx="10"/>
          </p:nvPr>
        </p:nvSpPr>
        <p:spPr/>
        <p:txBody>
          <a:bodyPr/>
          <a:lstStyle/>
          <a:p>
            <a:fld id="{9B748D9A-71E7-4584-9645-DE42386AE3D8}" type="datetimeFigureOut">
              <a:rPr lang="en-GB" smtClean="0"/>
              <a:t>07/03/2021</a:t>
            </a:fld>
            <a:endParaRPr lang="en-GB"/>
          </a:p>
        </p:txBody>
      </p:sp>
      <p:sp>
        <p:nvSpPr>
          <p:cNvPr id="5" name="Footer Placeholder 4">
            <a:extLst>
              <a:ext uri="{FF2B5EF4-FFF2-40B4-BE49-F238E27FC236}">
                <a16:creationId xmlns:a16="http://schemas.microsoft.com/office/drawing/2014/main" id="{5C1B0B2B-3097-4823-8C4C-6EF7469965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D3E159-0D5D-4A00-866E-4FE809C723B0}"/>
              </a:ext>
            </a:extLst>
          </p:cNvPr>
          <p:cNvSpPr>
            <a:spLocks noGrp="1"/>
          </p:cNvSpPr>
          <p:nvPr>
            <p:ph type="sldNum" sz="quarter" idx="12"/>
          </p:nvPr>
        </p:nvSpPr>
        <p:spPr/>
        <p:txBody>
          <a:bodyPr/>
          <a:lstStyle/>
          <a:p>
            <a:fld id="{CF20B7CC-5B0E-416F-B8BD-E701045A747D}" type="slidenum">
              <a:rPr lang="en-GB" smtClean="0"/>
              <a:t>‹#›</a:t>
            </a:fld>
            <a:endParaRPr lang="en-GB"/>
          </a:p>
        </p:txBody>
      </p:sp>
    </p:spTree>
    <p:extLst>
      <p:ext uri="{BB962C8B-B14F-4D97-AF65-F5344CB8AC3E}">
        <p14:creationId xmlns:p14="http://schemas.microsoft.com/office/powerpoint/2010/main" val="1580604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08493-39DC-4F63-B7A8-1FCAF14B0D6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AEB5BED-F731-46D5-A86F-FF27F4B66A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1A6C67-E5D3-47CC-90F2-A4A46303CF30}"/>
              </a:ext>
            </a:extLst>
          </p:cNvPr>
          <p:cNvSpPr>
            <a:spLocks noGrp="1"/>
          </p:cNvSpPr>
          <p:nvPr>
            <p:ph type="dt" sz="half" idx="10"/>
          </p:nvPr>
        </p:nvSpPr>
        <p:spPr/>
        <p:txBody>
          <a:bodyPr/>
          <a:lstStyle/>
          <a:p>
            <a:fld id="{9B748D9A-71E7-4584-9645-DE42386AE3D8}" type="datetimeFigureOut">
              <a:rPr lang="en-GB" smtClean="0"/>
              <a:t>07/03/2021</a:t>
            </a:fld>
            <a:endParaRPr lang="en-GB"/>
          </a:p>
        </p:txBody>
      </p:sp>
      <p:sp>
        <p:nvSpPr>
          <p:cNvPr id="5" name="Footer Placeholder 4">
            <a:extLst>
              <a:ext uri="{FF2B5EF4-FFF2-40B4-BE49-F238E27FC236}">
                <a16:creationId xmlns:a16="http://schemas.microsoft.com/office/drawing/2014/main" id="{569236FB-00B1-4473-8C00-067EA0F272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CD2553-16C9-43FB-97E1-063BA8AE03C2}"/>
              </a:ext>
            </a:extLst>
          </p:cNvPr>
          <p:cNvSpPr>
            <a:spLocks noGrp="1"/>
          </p:cNvSpPr>
          <p:nvPr>
            <p:ph type="sldNum" sz="quarter" idx="12"/>
          </p:nvPr>
        </p:nvSpPr>
        <p:spPr/>
        <p:txBody>
          <a:bodyPr/>
          <a:lstStyle/>
          <a:p>
            <a:fld id="{CF20B7CC-5B0E-416F-B8BD-E701045A747D}" type="slidenum">
              <a:rPr lang="en-GB" smtClean="0"/>
              <a:t>‹#›</a:t>
            </a:fld>
            <a:endParaRPr lang="en-GB"/>
          </a:p>
        </p:txBody>
      </p:sp>
    </p:spTree>
    <p:extLst>
      <p:ext uri="{BB962C8B-B14F-4D97-AF65-F5344CB8AC3E}">
        <p14:creationId xmlns:p14="http://schemas.microsoft.com/office/powerpoint/2010/main" val="3063610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CC5F8-A0A6-4DDA-A073-97196BE3A1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7A3DEA9-E9C7-4919-98BB-77F328DE88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00297F-D2C9-4EED-B07C-8B0701C6FDF6}"/>
              </a:ext>
            </a:extLst>
          </p:cNvPr>
          <p:cNvSpPr>
            <a:spLocks noGrp="1"/>
          </p:cNvSpPr>
          <p:nvPr>
            <p:ph type="dt" sz="half" idx="10"/>
          </p:nvPr>
        </p:nvSpPr>
        <p:spPr/>
        <p:txBody>
          <a:bodyPr/>
          <a:lstStyle/>
          <a:p>
            <a:fld id="{9B748D9A-71E7-4584-9645-DE42386AE3D8}" type="datetimeFigureOut">
              <a:rPr lang="en-GB" smtClean="0"/>
              <a:t>07/03/2021</a:t>
            </a:fld>
            <a:endParaRPr lang="en-GB"/>
          </a:p>
        </p:txBody>
      </p:sp>
      <p:sp>
        <p:nvSpPr>
          <p:cNvPr id="5" name="Footer Placeholder 4">
            <a:extLst>
              <a:ext uri="{FF2B5EF4-FFF2-40B4-BE49-F238E27FC236}">
                <a16:creationId xmlns:a16="http://schemas.microsoft.com/office/drawing/2014/main" id="{EFA88035-277F-4F4D-97C8-0AB59E1C14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14EA72-C203-4DD1-AA72-2FA7C50D6BD0}"/>
              </a:ext>
            </a:extLst>
          </p:cNvPr>
          <p:cNvSpPr>
            <a:spLocks noGrp="1"/>
          </p:cNvSpPr>
          <p:nvPr>
            <p:ph type="sldNum" sz="quarter" idx="12"/>
          </p:nvPr>
        </p:nvSpPr>
        <p:spPr/>
        <p:txBody>
          <a:bodyPr/>
          <a:lstStyle/>
          <a:p>
            <a:fld id="{CF20B7CC-5B0E-416F-B8BD-E701045A747D}" type="slidenum">
              <a:rPr lang="en-GB" smtClean="0"/>
              <a:t>‹#›</a:t>
            </a:fld>
            <a:endParaRPr lang="en-GB"/>
          </a:p>
        </p:txBody>
      </p:sp>
    </p:spTree>
    <p:extLst>
      <p:ext uri="{BB962C8B-B14F-4D97-AF65-F5344CB8AC3E}">
        <p14:creationId xmlns:p14="http://schemas.microsoft.com/office/powerpoint/2010/main" val="1348843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4BE15-45FF-455A-970F-C75405594CB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387EA9-5145-440B-BE15-1A9D1A23D7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9F606BD-11BC-4B0A-AB46-7BCCAA495C4A}"/>
              </a:ext>
            </a:extLst>
          </p:cNvPr>
          <p:cNvSpPr>
            <a:spLocks noGrp="1"/>
          </p:cNvSpPr>
          <p:nvPr>
            <p:ph type="dt" sz="half" idx="10"/>
          </p:nvPr>
        </p:nvSpPr>
        <p:spPr/>
        <p:txBody>
          <a:bodyPr/>
          <a:lstStyle/>
          <a:p>
            <a:fld id="{9B748D9A-71E7-4584-9645-DE42386AE3D8}" type="datetimeFigureOut">
              <a:rPr lang="en-GB" smtClean="0"/>
              <a:t>07/03/2021</a:t>
            </a:fld>
            <a:endParaRPr lang="en-GB"/>
          </a:p>
        </p:txBody>
      </p:sp>
      <p:sp>
        <p:nvSpPr>
          <p:cNvPr id="5" name="Footer Placeholder 4">
            <a:extLst>
              <a:ext uri="{FF2B5EF4-FFF2-40B4-BE49-F238E27FC236}">
                <a16:creationId xmlns:a16="http://schemas.microsoft.com/office/drawing/2014/main" id="{D2D83DFA-D742-474E-B181-EB443E2EB7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FD5B18-631D-4170-A1A2-5CA20252A1DC}"/>
              </a:ext>
            </a:extLst>
          </p:cNvPr>
          <p:cNvSpPr>
            <a:spLocks noGrp="1"/>
          </p:cNvSpPr>
          <p:nvPr>
            <p:ph type="sldNum" sz="quarter" idx="12"/>
          </p:nvPr>
        </p:nvSpPr>
        <p:spPr/>
        <p:txBody>
          <a:bodyPr/>
          <a:lstStyle/>
          <a:p>
            <a:fld id="{CF20B7CC-5B0E-416F-B8BD-E701045A747D}" type="slidenum">
              <a:rPr lang="en-GB" smtClean="0"/>
              <a:t>‹#›</a:t>
            </a:fld>
            <a:endParaRPr lang="en-GB"/>
          </a:p>
        </p:txBody>
      </p:sp>
    </p:spTree>
    <p:extLst>
      <p:ext uri="{BB962C8B-B14F-4D97-AF65-F5344CB8AC3E}">
        <p14:creationId xmlns:p14="http://schemas.microsoft.com/office/powerpoint/2010/main" val="3568090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77DB4-0404-443A-A371-34D552E24A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4D7B8A7-A0E3-4DA9-81F6-FF8DFB92B0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29F025-BEAC-4CDF-A07D-2FC7318F13D7}"/>
              </a:ext>
            </a:extLst>
          </p:cNvPr>
          <p:cNvSpPr>
            <a:spLocks noGrp="1"/>
          </p:cNvSpPr>
          <p:nvPr>
            <p:ph type="dt" sz="half" idx="10"/>
          </p:nvPr>
        </p:nvSpPr>
        <p:spPr/>
        <p:txBody>
          <a:bodyPr/>
          <a:lstStyle/>
          <a:p>
            <a:fld id="{9B748D9A-71E7-4584-9645-DE42386AE3D8}" type="datetimeFigureOut">
              <a:rPr lang="en-GB" smtClean="0"/>
              <a:t>07/03/2021</a:t>
            </a:fld>
            <a:endParaRPr lang="en-GB"/>
          </a:p>
        </p:txBody>
      </p:sp>
      <p:sp>
        <p:nvSpPr>
          <p:cNvPr id="5" name="Footer Placeholder 4">
            <a:extLst>
              <a:ext uri="{FF2B5EF4-FFF2-40B4-BE49-F238E27FC236}">
                <a16:creationId xmlns:a16="http://schemas.microsoft.com/office/drawing/2014/main" id="{BC248418-5E6D-44D1-B502-5744905BD6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4EA7A1-7407-4C31-A5F7-6A8D699D88BE}"/>
              </a:ext>
            </a:extLst>
          </p:cNvPr>
          <p:cNvSpPr>
            <a:spLocks noGrp="1"/>
          </p:cNvSpPr>
          <p:nvPr>
            <p:ph type="sldNum" sz="quarter" idx="12"/>
          </p:nvPr>
        </p:nvSpPr>
        <p:spPr/>
        <p:txBody>
          <a:bodyPr/>
          <a:lstStyle/>
          <a:p>
            <a:fld id="{CF20B7CC-5B0E-416F-B8BD-E701045A747D}" type="slidenum">
              <a:rPr lang="en-GB" smtClean="0"/>
              <a:t>‹#›</a:t>
            </a:fld>
            <a:endParaRPr lang="en-GB"/>
          </a:p>
        </p:txBody>
      </p:sp>
    </p:spTree>
    <p:extLst>
      <p:ext uri="{BB962C8B-B14F-4D97-AF65-F5344CB8AC3E}">
        <p14:creationId xmlns:p14="http://schemas.microsoft.com/office/powerpoint/2010/main" val="2407401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674BB-536E-422A-87E9-B509941CAB1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E0081F4-59A3-498A-867C-DB5A26462B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B2B1D8F-A476-419E-AC78-D9CFDAA9A8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D17D6E4-63CF-45CE-85A1-F973C7BFD260}"/>
              </a:ext>
            </a:extLst>
          </p:cNvPr>
          <p:cNvSpPr>
            <a:spLocks noGrp="1"/>
          </p:cNvSpPr>
          <p:nvPr>
            <p:ph type="dt" sz="half" idx="10"/>
          </p:nvPr>
        </p:nvSpPr>
        <p:spPr/>
        <p:txBody>
          <a:bodyPr/>
          <a:lstStyle/>
          <a:p>
            <a:fld id="{9B748D9A-71E7-4584-9645-DE42386AE3D8}" type="datetimeFigureOut">
              <a:rPr lang="en-GB" smtClean="0"/>
              <a:t>07/03/2021</a:t>
            </a:fld>
            <a:endParaRPr lang="en-GB"/>
          </a:p>
        </p:txBody>
      </p:sp>
      <p:sp>
        <p:nvSpPr>
          <p:cNvPr id="6" name="Footer Placeholder 5">
            <a:extLst>
              <a:ext uri="{FF2B5EF4-FFF2-40B4-BE49-F238E27FC236}">
                <a16:creationId xmlns:a16="http://schemas.microsoft.com/office/drawing/2014/main" id="{EB316D45-1DDE-4D84-8042-2EE015106F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9C6CBD7-5AA9-4D57-A073-366210768401}"/>
              </a:ext>
            </a:extLst>
          </p:cNvPr>
          <p:cNvSpPr>
            <a:spLocks noGrp="1"/>
          </p:cNvSpPr>
          <p:nvPr>
            <p:ph type="sldNum" sz="quarter" idx="12"/>
          </p:nvPr>
        </p:nvSpPr>
        <p:spPr/>
        <p:txBody>
          <a:bodyPr/>
          <a:lstStyle/>
          <a:p>
            <a:fld id="{CF20B7CC-5B0E-416F-B8BD-E701045A747D}" type="slidenum">
              <a:rPr lang="en-GB" smtClean="0"/>
              <a:t>‹#›</a:t>
            </a:fld>
            <a:endParaRPr lang="en-GB"/>
          </a:p>
        </p:txBody>
      </p:sp>
    </p:spTree>
    <p:extLst>
      <p:ext uri="{BB962C8B-B14F-4D97-AF65-F5344CB8AC3E}">
        <p14:creationId xmlns:p14="http://schemas.microsoft.com/office/powerpoint/2010/main" val="2900645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9FE47-9479-41D7-98F1-1E94D1CCC1F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AFDB51-AFCA-403E-863A-AFE321A4BF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2C3A2F-0459-41D2-AF83-13FFF77E5A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698914D-7F23-4149-8F52-3543310BCF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59DBBA-5F9F-4003-B076-2D90F72C87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0B75145-9269-4141-9B8E-AE61CA2B41B6}"/>
              </a:ext>
            </a:extLst>
          </p:cNvPr>
          <p:cNvSpPr>
            <a:spLocks noGrp="1"/>
          </p:cNvSpPr>
          <p:nvPr>
            <p:ph type="dt" sz="half" idx="10"/>
          </p:nvPr>
        </p:nvSpPr>
        <p:spPr/>
        <p:txBody>
          <a:bodyPr/>
          <a:lstStyle/>
          <a:p>
            <a:fld id="{9B748D9A-71E7-4584-9645-DE42386AE3D8}" type="datetimeFigureOut">
              <a:rPr lang="en-GB" smtClean="0"/>
              <a:t>07/03/2021</a:t>
            </a:fld>
            <a:endParaRPr lang="en-GB"/>
          </a:p>
        </p:txBody>
      </p:sp>
      <p:sp>
        <p:nvSpPr>
          <p:cNvPr id="8" name="Footer Placeholder 7">
            <a:extLst>
              <a:ext uri="{FF2B5EF4-FFF2-40B4-BE49-F238E27FC236}">
                <a16:creationId xmlns:a16="http://schemas.microsoft.com/office/drawing/2014/main" id="{7363C8A8-AC91-46EE-9031-E13BD94CB0F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4B0D497-1526-4618-AE43-6146954AEC14}"/>
              </a:ext>
            </a:extLst>
          </p:cNvPr>
          <p:cNvSpPr>
            <a:spLocks noGrp="1"/>
          </p:cNvSpPr>
          <p:nvPr>
            <p:ph type="sldNum" sz="quarter" idx="12"/>
          </p:nvPr>
        </p:nvSpPr>
        <p:spPr/>
        <p:txBody>
          <a:bodyPr/>
          <a:lstStyle/>
          <a:p>
            <a:fld id="{CF20B7CC-5B0E-416F-B8BD-E701045A747D}" type="slidenum">
              <a:rPr lang="en-GB" smtClean="0"/>
              <a:t>‹#›</a:t>
            </a:fld>
            <a:endParaRPr lang="en-GB"/>
          </a:p>
        </p:txBody>
      </p:sp>
    </p:spTree>
    <p:extLst>
      <p:ext uri="{BB962C8B-B14F-4D97-AF65-F5344CB8AC3E}">
        <p14:creationId xmlns:p14="http://schemas.microsoft.com/office/powerpoint/2010/main" val="1500690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50947-C342-42EE-A6DA-38D085F355A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349397E-F918-4E74-9294-18CAC87DE4AE}"/>
              </a:ext>
            </a:extLst>
          </p:cNvPr>
          <p:cNvSpPr>
            <a:spLocks noGrp="1"/>
          </p:cNvSpPr>
          <p:nvPr>
            <p:ph type="dt" sz="half" idx="10"/>
          </p:nvPr>
        </p:nvSpPr>
        <p:spPr/>
        <p:txBody>
          <a:bodyPr/>
          <a:lstStyle/>
          <a:p>
            <a:fld id="{9B748D9A-71E7-4584-9645-DE42386AE3D8}" type="datetimeFigureOut">
              <a:rPr lang="en-GB" smtClean="0"/>
              <a:t>07/03/2021</a:t>
            </a:fld>
            <a:endParaRPr lang="en-GB"/>
          </a:p>
        </p:txBody>
      </p:sp>
      <p:sp>
        <p:nvSpPr>
          <p:cNvPr id="4" name="Footer Placeholder 3">
            <a:extLst>
              <a:ext uri="{FF2B5EF4-FFF2-40B4-BE49-F238E27FC236}">
                <a16:creationId xmlns:a16="http://schemas.microsoft.com/office/drawing/2014/main" id="{A84FAFF6-5841-4BFB-9D6D-30A9C8AB97F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CBE318E-E38D-4E62-A495-E61FF1E49B6B}"/>
              </a:ext>
            </a:extLst>
          </p:cNvPr>
          <p:cNvSpPr>
            <a:spLocks noGrp="1"/>
          </p:cNvSpPr>
          <p:nvPr>
            <p:ph type="sldNum" sz="quarter" idx="12"/>
          </p:nvPr>
        </p:nvSpPr>
        <p:spPr/>
        <p:txBody>
          <a:bodyPr/>
          <a:lstStyle/>
          <a:p>
            <a:fld id="{CF20B7CC-5B0E-416F-B8BD-E701045A747D}" type="slidenum">
              <a:rPr lang="en-GB" smtClean="0"/>
              <a:t>‹#›</a:t>
            </a:fld>
            <a:endParaRPr lang="en-GB"/>
          </a:p>
        </p:txBody>
      </p:sp>
    </p:spTree>
    <p:extLst>
      <p:ext uri="{BB962C8B-B14F-4D97-AF65-F5344CB8AC3E}">
        <p14:creationId xmlns:p14="http://schemas.microsoft.com/office/powerpoint/2010/main" val="4119414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36FF33-20CB-4280-BC79-362EE590369F}"/>
              </a:ext>
            </a:extLst>
          </p:cNvPr>
          <p:cNvSpPr>
            <a:spLocks noGrp="1"/>
          </p:cNvSpPr>
          <p:nvPr>
            <p:ph type="dt" sz="half" idx="10"/>
          </p:nvPr>
        </p:nvSpPr>
        <p:spPr/>
        <p:txBody>
          <a:bodyPr/>
          <a:lstStyle/>
          <a:p>
            <a:fld id="{9B748D9A-71E7-4584-9645-DE42386AE3D8}" type="datetimeFigureOut">
              <a:rPr lang="en-GB" smtClean="0"/>
              <a:t>07/03/2021</a:t>
            </a:fld>
            <a:endParaRPr lang="en-GB"/>
          </a:p>
        </p:txBody>
      </p:sp>
      <p:sp>
        <p:nvSpPr>
          <p:cNvPr id="3" name="Footer Placeholder 2">
            <a:extLst>
              <a:ext uri="{FF2B5EF4-FFF2-40B4-BE49-F238E27FC236}">
                <a16:creationId xmlns:a16="http://schemas.microsoft.com/office/drawing/2014/main" id="{A63E0C16-E41C-488C-BDB6-5EFA21EAFD1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30CFC25-363D-4D2E-A952-D3E0959FDD57}"/>
              </a:ext>
            </a:extLst>
          </p:cNvPr>
          <p:cNvSpPr>
            <a:spLocks noGrp="1"/>
          </p:cNvSpPr>
          <p:nvPr>
            <p:ph type="sldNum" sz="quarter" idx="12"/>
          </p:nvPr>
        </p:nvSpPr>
        <p:spPr/>
        <p:txBody>
          <a:bodyPr/>
          <a:lstStyle/>
          <a:p>
            <a:fld id="{CF20B7CC-5B0E-416F-B8BD-E701045A747D}" type="slidenum">
              <a:rPr lang="en-GB" smtClean="0"/>
              <a:t>‹#›</a:t>
            </a:fld>
            <a:endParaRPr lang="en-GB"/>
          </a:p>
        </p:txBody>
      </p:sp>
    </p:spTree>
    <p:extLst>
      <p:ext uri="{BB962C8B-B14F-4D97-AF65-F5344CB8AC3E}">
        <p14:creationId xmlns:p14="http://schemas.microsoft.com/office/powerpoint/2010/main" val="2890611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84B1B-BA02-4716-9002-021781B419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6A26226-643F-4ACC-97DD-CEF7EA763C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6BCF81E-8BEB-477E-A363-C32A066AA7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49B762-2397-47E5-8F12-CE5D4CF440B0}"/>
              </a:ext>
            </a:extLst>
          </p:cNvPr>
          <p:cNvSpPr>
            <a:spLocks noGrp="1"/>
          </p:cNvSpPr>
          <p:nvPr>
            <p:ph type="dt" sz="half" idx="10"/>
          </p:nvPr>
        </p:nvSpPr>
        <p:spPr/>
        <p:txBody>
          <a:bodyPr/>
          <a:lstStyle/>
          <a:p>
            <a:fld id="{9B748D9A-71E7-4584-9645-DE42386AE3D8}" type="datetimeFigureOut">
              <a:rPr lang="en-GB" smtClean="0"/>
              <a:t>07/03/2021</a:t>
            </a:fld>
            <a:endParaRPr lang="en-GB"/>
          </a:p>
        </p:txBody>
      </p:sp>
      <p:sp>
        <p:nvSpPr>
          <p:cNvPr id="6" name="Footer Placeholder 5">
            <a:extLst>
              <a:ext uri="{FF2B5EF4-FFF2-40B4-BE49-F238E27FC236}">
                <a16:creationId xmlns:a16="http://schemas.microsoft.com/office/drawing/2014/main" id="{116AC106-9C9A-47E7-BBFD-262D0BA025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02C43F-A176-430B-B374-841060FB40E8}"/>
              </a:ext>
            </a:extLst>
          </p:cNvPr>
          <p:cNvSpPr>
            <a:spLocks noGrp="1"/>
          </p:cNvSpPr>
          <p:nvPr>
            <p:ph type="sldNum" sz="quarter" idx="12"/>
          </p:nvPr>
        </p:nvSpPr>
        <p:spPr/>
        <p:txBody>
          <a:bodyPr/>
          <a:lstStyle/>
          <a:p>
            <a:fld id="{CF20B7CC-5B0E-416F-B8BD-E701045A747D}" type="slidenum">
              <a:rPr lang="en-GB" smtClean="0"/>
              <a:t>‹#›</a:t>
            </a:fld>
            <a:endParaRPr lang="en-GB"/>
          </a:p>
        </p:txBody>
      </p:sp>
    </p:spTree>
    <p:extLst>
      <p:ext uri="{BB962C8B-B14F-4D97-AF65-F5344CB8AC3E}">
        <p14:creationId xmlns:p14="http://schemas.microsoft.com/office/powerpoint/2010/main" val="34077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ED33-4E96-48E2-AE76-8DA17C093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22E840D-1E71-4C8C-B716-DE8F04E164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780C09D-700F-464F-89D3-F6C97B57F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06DFF7-751D-4405-893D-10468E6E128E}"/>
              </a:ext>
            </a:extLst>
          </p:cNvPr>
          <p:cNvSpPr>
            <a:spLocks noGrp="1"/>
          </p:cNvSpPr>
          <p:nvPr>
            <p:ph type="dt" sz="half" idx="10"/>
          </p:nvPr>
        </p:nvSpPr>
        <p:spPr/>
        <p:txBody>
          <a:bodyPr/>
          <a:lstStyle/>
          <a:p>
            <a:fld id="{9B748D9A-71E7-4584-9645-DE42386AE3D8}" type="datetimeFigureOut">
              <a:rPr lang="en-GB" smtClean="0"/>
              <a:t>07/03/2021</a:t>
            </a:fld>
            <a:endParaRPr lang="en-GB"/>
          </a:p>
        </p:txBody>
      </p:sp>
      <p:sp>
        <p:nvSpPr>
          <p:cNvPr id="6" name="Footer Placeholder 5">
            <a:extLst>
              <a:ext uri="{FF2B5EF4-FFF2-40B4-BE49-F238E27FC236}">
                <a16:creationId xmlns:a16="http://schemas.microsoft.com/office/drawing/2014/main" id="{E6710A6D-BDA5-4196-AC25-DFC1CD987BC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C14A48-1AEC-43E9-BA3C-C1F395FDE0B1}"/>
              </a:ext>
            </a:extLst>
          </p:cNvPr>
          <p:cNvSpPr>
            <a:spLocks noGrp="1"/>
          </p:cNvSpPr>
          <p:nvPr>
            <p:ph type="sldNum" sz="quarter" idx="12"/>
          </p:nvPr>
        </p:nvSpPr>
        <p:spPr/>
        <p:txBody>
          <a:bodyPr/>
          <a:lstStyle/>
          <a:p>
            <a:fld id="{CF20B7CC-5B0E-416F-B8BD-E701045A747D}" type="slidenum">
              <a:rPr lang="en-GB" smtClean="0"/>
              <a:t>‹#›</a:t>
            </a:fld>
            <a:endParaRPr lang="en-GB"/>
          </a:p>
        </p:txBody>
      </p:sp>
    </p:spTree>
    <p:extLst>
      <p:ext uri="{BB962C8B-B14F-4D97-AF65-F5344CB8AC3E}">
        <p14:creationId xmlns:p14="http://schemas.microsoft.com/office/powerpoint/2010/main" val="3897042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F5D6CA-2EB0-4510-8CD4-C7ABB4C90C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7224DCC-4319-4D89-A4A5-EEB4B12190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A92FBD4-4323-4797-8060-062DD9F1BC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748D9A-71E7-4584-9645-DE42386AE3D8}" type="datetimeFigureOut">
              <a:rPr lang="en-GB" smtClean="0"/>
              <a:t>07/03/2021</a:t>
            </a:fld>
            <a:endParaRPr lang="en-GB"/>
          </a:p>
        </p:txBody>
      </p:sp>
      <p:sp>
        <p:nvSpPr>
          <p:cNvPr id="5" name="Footer Placeholder 4">
            <a:extLst>
              <a:ext uri="{FF2B5EF4-FFF2-40B4-BE49-F238E27FC236}">
                <a16:creationId xmlns:a16="http://schemas.microsoft.com/office/drawing/2014/main" id="{31551DF8-928D-40C7-B1B8-FDA4BB3333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A4ABB45-2BB0-4C48-8CE7-E03837802C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0B7CC-5B0E-416F-B8BD-E701045A747D}" type="slidenum">
              <a:rPr lang="en-GB" smtClean="0"/>
              <a:t>‹#›</a:t>
            </a:fld>
            <a:endParaRPr lang="en-GB"/>
          </a:p>
        </p:txBody>
      </p:sp>
    </p:spTree>
    <p:extLst>
      <p:ext uri="{BB962C8B-B14F-4D97-AF65-F5344CB8AC3E}">
        <p14:creationId xmlns:p14="http://schemas.microsoft.com/office/powerpoint/2010/main" val="2244298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Shelter_in_place_order"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i.org/10.1016/S2589-7500(20)30315-0"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D74AC3-8081-4C22-9267-6DEB69498EE8}"/>
              </a:ext>
            </a:extLst>
          </p:cNvPr>
          <p:cNvPicPr>
            <a:picLocks noChangeAspect="1"/>
          </p:cNvPicPr>
          <p:nvPr/>
        </p:nvPicPr>
        <p:blipFill rotWithShape="1">
          <a:blip r:embed="rId2"/>
          <a:srcRect t="14608" r="-1" b="6278"/>
          <a:stretch/>
        </p:blipFill>
        <p:spPr>
          <a:xfrm>
            <a:off x="0" y="9240"/>
            <a:ext cx="8668512" cy="6857990"/>
          </a:xfrm>
          <a:prstGeom prst="rect">
            <a:avLst/>
          </a:prstGeom>
        </p:spPr>
      </p:pic>
      <p:sp>
        <p:nvSpPr>
          <p:cNvPr id="2" name="Title 1">
            <a:extLst>
              <a:ext uri="{FF2B5EF4-FFF2-40B4-BE49-F238E27FC236}">
                <a16:creationId xmlns:a16="http://schemas.microsoft.com/office/drawing/2014/main" id="{879E9B80-C46A-4453-BF4D-D1B9CA4DE493}"/>
              </a:ext>
            </a:extLst>
          </p:cNvPr>
          <p:cNvSpPr>
            <a:spLocks noGrp="1"/>
          </p:cNvSpPr>
          <p:nvPr>
            <p:ph type="ctrTitle"/>
          </p:nvPr>
        </p:nvSpPr>
        <p:spPr>
          <a:xfrm>
            <a:off x="7315201" y="792184"/>
            <a:ext cx="4729038" cy="3971869"/>
          </a:xfrm>
        </p:spPr>
        <p:txBody>
          <a:bodyPr anchor="b">
            <a:normAutofit/>
          </a:bodyPr>
          <a:lstStyle/>
          <a:p>
            <a:r>
              <a:rPr lang="en-US" sz="2600" dirty="0">
                <a:effectLst>
                  <a:outerShdw blurRad="38100" dist="38100" dir="2700000" algn="tl">
                    <a:srgbClr val="000000">
                      <a:alpha val="43137"/>
                    </a:srgbClr>
                  </a:outerShdw>
                </a:effectLst>
                <a:latin typeface="Candara" panose="020E0502030303020204" pitchFamily="34" charset="0"/>
              </a:rPr>
              <a:t>T</a:t>
            </a:r>
            <a:r>
              <a:rPr lang="en-US" sz="2600" b="1" dirty="0">
                <a:effectLst>
                  <a:outerShdw blurRad="38100" dist="38100" dir="2700000" algn="tl">
                    <a:srgbClr val="000000">
                      <a:alpha val="43137"/>
                    </a:srgbClr>
                  </a:outerShdw>
                </a:effectLst>
                <a:latin typeface="Candara" panose="020E0502030303020204" pitchFamily="34" charset="0"/>
              </a:rPr>
              <a:t>he impact of the media as a stakeholder in the UK Healthcare service delivery:</a:t>
            </a:r>
            <a:br>
              <a:rPr lang="en-US" sz="2600" b="1" dirty="0">
                <a:effectLst>
                  <a:outerShdw blurRad="38100" dist="38100" dir="2700000" algn="tl">
                    <a:srgbClr val="000000">
                      <a:alpha val="43137"/>
                    </a:srgbClr>
                  </a:outerShdw>
                </a:effectLst>
                <a:latin typeface="Candara" panose="020E0502030303020204" pitchFamily="34" charset="0"/>
              </a:rPr>
            </a:br>
            <a:br>
              <a:rPr lang="en-US" sz="2600" b="1" dirty="0">
                <a:effectLst>
                  <a:outerShdw blurRad="38100" dist="38100" dir="2700000" algn="tl">
                    <a:srgbClr val="000000">
                      <a:alpha val="43137"/>
                    </a:srgbClr>
                  </a:outerShdw>
                </a:effectLst>
                <a:latin typeface="Candara" panose="020E0502030303020204" pitchFamily="34" charset="0"/>
              </a:rPr>
            </a:br>
            <a:br>
              <a:rPr lang="en-US" sz="2600" b="1" i="1" dirty="0">
                <a:latin typeface="Candara" panose="020E0502030303020204" pitchFamily="34" charset="0"/>
              </a:rPr>
            </a:br>
            <a:r>
              <a:rPr lang="en-US" sz="2600" b="1" i="1" dirty="0">
                <a:latin typeface="Candara" panose="020E0502030303020204" pitchFamily="34" charset="0"/>
              </a:rPr>
              <a:t>Impact of the media on different perspectives (Global, National and Local).</a:t>
            </a:r>
            <a:br>
              <a:rPr lang="en-US" sz="2600" b="1" i="1" dirty="0">
                <a:latin typeface="Candara" panose="020E0502030303020204" pitchFamily="34" charset="0"/>
              </a:rPr>
            </a:br>
            <a:r>
              <a:rPr lang="en-US" sz="2400" i="1" dirty="0">
                <a:solidFill>
                  <a:srgbClr val="7030A0"/>
                </a:solidFill>
                <a:latin typeface="Tw Cen MT" panose="020B0602020104020603" pitchFamily="34" charset="0"/>
              </a:rPr>
              <a:t>Week 7-(B)</a:t>
            </a:r>
            <a:br>
              <a:rPr lang="en-GB" sz="2400" dirty="0">
                <a:latin typeface="Candara" panose="020E0502030303020204" pitchFamily="34" charset="0"/>
              </a:rPr>
            </a:br>
            <a:br>
              <a:rPr lang="en-US" sz="2300" b="1" i="1" dirty="0">
                <a:latin typeface="Tw Cen MT" panose="020B0602020104020603" pitchFamily="34" charset="0"/>
              </a:rPr>
            </a:br>
            <a:endParaRPr lang="en-US" sz="2300" b="1" i="1" dirty="0">
              <a:latin typeface="Tw Cen MT" panose="020B0602020104020603" pitchFamily="34" charset="0"/>
            </a:endParaRPr>
          </a:p>
        </p:txBody>
      </p:sp>
      <p:sp>
        <p:nvSpPr>
          <p:cNvPr id="4" name="Footer Placeholder 3">
            <a:extLst>
              <a:ext uri="{FF2B5EF4-FFF2-40B4-BE49-F238E27FC236}">
                <a16:creationId xmlns:a16="http://schemas.microsoft.com/office/drawing/2014/main" id="{514A478B-05BF-42A5-8719-AE449E1DD5E0}"/>
              </a:ext>
            </a:extLst>
          </p:cNvPr>
          <p:cNvSpPr>
            <a:spLocks noGrp="1"/>
          </p:cNvSpPr>
          <p:nvPr>
            <p:ph type="ftr" sz="quarter" idx="11"/>
          </p:nvPr>
        </p:nvSpPr>
        <p:spPr>
          <a:xfrm>
            <a:off x="9068395" y="6364768"/>
            <a:ext cx="2792896" cy="277207"/>
          </a:xfrm>
        </p:spPr>
        <p:txBody>
          <a:bodyPr>
            <a:normAutofit/>
          </a:bodyPr>
          <a:lstStyle/>
          <a:p>
            <a:pPr algn="l">
              <a:spcAft>
                <a:spcPts val="600"/>
              </a:spcAft>
            </a:pPr>
            <a:r>
              <a:rPr lang="en-GB" sz="1000" dirty="0">
                <a:solidFill>
                  <a:schemeClr val="tx1"/>
                </a:solidFill>
              </a:rPr>
              <a:t>Created by Tayo Alebiosu</a:t>
            </a:r>
          </a:p>
        </p:txBody>
      </p:sp>
    </p:spTree>
    <p:extLst>
      <p:ext uri="{BB962C8B-B14F-4D97-AF65-F5344CB8AC3E}">
        <p14:creationId xmlns:p14="http://schemas.microsoft.com/office/powerpoint/2010/main" val="3402413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0C44-DCC7-4EF4-A8A1-8392D433DFD9}"/>
              </a:ext>
            </a:extLst>
          </p:cNvPr>
          <p:cNvSpPr>
            <a:spLocks noGrp="1"/>
          </p:cNvSpPr>
          <p:nvPr>
            <p:ph type="title"/>
          </p:nvPr>
        </p:nvSpPr>
        <p:spPr>
          <a:xfrm>
            <a:off x="3875334" y="94886"/>
            <a:ext cx="3055554" cy="694923"/>
          </a:xfrm>
        </p:spPr>
        <p:txBody>
          <a:bodyPr>
            <a:normAutofit/>
          </a:bodyPr>
          <a:lstStyle/>
          <a:p>
            <a:r>
              <a:rPr lang="en-GB" sz="3600" dirty="0">
                <a:solidFill>
                  <a:srgbClr val="0070C0"/>
                </a:solidFill>
              </a:rPr>
              <a:t>Cont.…</a:t>
            </a:r>
          </a:p>
        </p:txBody>
      </p:sp>
      <p:pic>
        <p:nvPicPr>
          <p:cNvPr id="19458" name="Picture 2" descr="1 In 4 YouTube Coronavirus Videos Had Bad Information—Long Before Plandemic">
            <a:extLst>
              <a:ext uri="{FF2B5EF4-FFF2-40B4-BE49-F238E27FC236}">
                <a16:creationId xmlns:a16="http://schemas.microsoft.com/office/drawing/2014/main" id="{F5630685-2DC8-4FAD-9AA3-9C45CA2239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96"/>
          <a:stretch/>
        </p:blipFill>
        <p:spPr bwMode="auto">
          <a:xfrm>
            <a:off x="429769" y="318052"/>
            <a:ext cx="3055554" cy="628153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6C06B8A-124E-4624-A340-6E1C938B8627}"/>
              </a:ext>
            </a:extLst>
          </p:cNvPr>
          <p:cNvSpPr>
            <a:spLocks noGrp="1"/>
          </p:cNvSpPr>
          <p:nvPr>
            <p:ph idx="1"/>
          </p:nvPr>
        </p:nvSpPr>
        <p:spPr>
          <a:xfrm>
            <a:off x="3697357" y="1459616"/>
            <a:ext cx="8064874" cy="4520560"/>
          </a:xfrm>
        </p:spPr>
        <p:txBody>
          <a:bodyPr anchor="ctr">
            <a:normAutofit/>
          </a:bodyPr>
          <a:lstStyle/>
          <a:p>
            <a:r>
              <a:rPr lang="en-GB" sz="2800" dirty="0">
                <a:latin typeface="Tw Cen MT" panose="020B0602020104020603" pitchFamily="34" charset="0"/>
              </a:rPr>
              <a:t>Most YouTube videos were of </a:t>
            </a:r>
            <a:r>
              <a:rPr lang="en-GB" sz="2800" dirty="0">
                <a:highlight>
                  <a:srgbClr val="FFFF00"/>
                </a:highlight>
                <a:latin typeface="Tw Cen MT" panose="020B0602020104020603" pitchFamily="34" charset="0"/>
              </a:rPr>
              <a:t>undesirable quality </a:t>
            </a:r>
            <a:r>
              <a:rPr lang="en-GB" sz="2800" dirty="0">
                <a:latin typeface="Tw Cen MT" panose="020B0602020104020603" pitchFamily="34" charset="0"/>
              </a:rPr>
              <a:t>because they contained </a:t>
            </a:r>
            <a:r>
              <a:rPr lang="en-GB" sz="2800" dirty="0">
                <a:highlight>
                  <a:srgbClr val="FFFF00"/>
                </a:highlight>
                <a:latin typeface="Tw Cen MT" panose="020B0602020104020603" pitchFamily="34" charset="0"/>
              </a:rPr>
              <a:t>few recommended </a:t>
            </a:r>
            <a:r>
              <a:rPr lang="en-GB" sz="2800" dirty="0">
                <a:latin typeface="Tw Cen MT" panose="020B0602020104020603" pitchFamily="34" charset="0"/>
              </a:rPr>
              <a:t>preventions from governments or public health organisations. </a:t>
            </a:r>
          </a:p>
          <a:p>
            <a:r>
              <a:rPr lang="en-GB" sz="2800" dirty="0">
                <a:latin typeface="Tw Cen MT" panose="020B0602020104020603" pitchFamily="34" charset="0"/>
              </a:rPr>
              <a:t>The undesirable quality is a </a:t>
            </a:r>
            <a:r>
              <a:rPr lang="en-GB" sz="2800" dirty="0">
                <a:highlight>
                  <a:srgbClr val="FFFF00"/>
                </a:highlight>
                <a:latin typeface="Tw Cen MT" panose="020B0602020104020603" pitchFamily="34" charset="0"/>
              </a:rPr>
              <a:t>worrisome</a:t>
            </a:r>
            <a:r>
              <a:rPr lang="en-GB" sz="2800" dirty="0">
                <a:latin typeface="Tw Cen MT" panose="020B0602020104020603" pitchFamily="34" charset="0"/>
              </a:rPr>
              <a:t> observation if accurate and reliable videos and other types of information are not created and disseminated in a timely manner.</a:t>
            </a:r>
          </a:p>
          <a:p>
            <a:endParaRPr lang="en-GB" sz="1700" dirty="0"/>
          </a:p>
        </p:txBody>
      </p:sp>
      <p:sp>
        <p:nvSpPr>
          <p:cNvPr id="4" name="Footer Placeholder 3">
            <a:extLst>
              <a:ext uri="{FF2B5EF4-FFF2-40B4-BE49-F238E27FC236}">
                <a16:creationId xmlns:a16="http://schemas.microsoft.com/office/drawing/2014/main" id="{AAE6F81E-41BE-4B1F-A147-6C5E926E2BF7}"/>
              </a:ext>
            </a:extLst>
          </p:cNvPr>
          <p:cNvSpPr>
            <a:spLocks noGrp="1"/>
          </p:cNvSpPr>
          <p:nvPr>
            <p:ph type="ftr" sz="quarter" idx="11"/>
          </p:nvPr>
        </p:nvSpPr>
        <p:spPr>
          <a:xfrm>
            <a:off x="630208" y="6242482"/>
            <a:ext cx="2654676" cy="214658"/>
          </a:xfrm>
        </p:spPr>
        <p:txBody>
          <a:bodyPr/>
          <a:lstStyle/>
          <a:p>
            <a:r>
              <a:rPr lang="en-US" dirty="0"/>
              <a:t>Created by Tayo Alebiosu</a:t>
            </a:r>
          </a:p>
        </p:txBody>
      </p:sp>
    </p:spTree>
    <p:extLst>
      <p:ext uri="{BB962C8B-B14F-4D97-AF65-F5344CB8AC3E}">
        <p14:creationId xmlns:p14="http://schemas.microsoft.com/office/powerpoint/2010/main" val="3726476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The A to Z of social media for academia | THE essential guide">
            <a:extLst>
              <a:ext uri="{FF2B5EF4-FFF2-40B4-BE49-F238E27FC236}">
                <a16:creationId xmlns:a16="http://schemas.microsoft.com/office/drawing/2014/main" id="{E864D2CC-DE6F-4558-87E6-55B0EFA8E0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31" r="7690"/>
          <a:stretch/>
        </p:blipFill>
        <p:spPr bwMode="auto">
          <a:xfrm>
            <a:off x="8282609" y="10"/>
            <a:ext cx="3909393"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651EBFF-EED1-40A8-811E-F3906F261E47}"/>
              </a:ext>
            </a:extLst>
          </p:cNvPr>
          <p:cNvSpPr>
            <a:spLocks noGrp="1"/>
          </p:cNvSpPr>
          <p:nvPr>
            <p:ph type="title"/>
          </p:nvPr>
        </p:nvSpPr>
        <p:spPr>
          <a:xfrm>
            <a:off x="1237143" y="190566"/>
            <a:ext cx="6499187" cy="1206951"/>
          </a:xfrm>
        </p:spPr>
        <p:txBody>
          <a:bodyPr anchor="b">
            <a:noAutofit/>
          </a:bodyPr>
          <a:lstStyle/>
          <a:p>
            <a:pPr algn="ctr"/>
            <a:br>
              <a:rPr lang="en-GB" sz="3600" dirty="0">
                <a:solidFill>
                  <a:srgbClr val="0070C0"/>
                </a:solidFill>
                <a:latin typeface="Candara" panose="020E0502030303020204" pitchFamily="34" charset="0"/>
              </a:rPr>
            </a:br>
            <a:r>
              <a:rPr lang="en-GB" sz="3600" dirty="0">
                <a:solidFill>
                  <a:srgbClr val="0070C0"/>
                </a:solidFill>
                <a:latin typeface="Candara" panose="020E0502030303020204" pitchFamily="34" charset="0"/>
              </a:rPr>
              <a:t>Social media as disease control</a:t>
            </a:r>
            <a:br>
              <a:rPr lang="en-GB" sz="3600" dirty="0">
                <a:latin typeface="Candara" panose="020E0502030303020204" pitchFamily="34" charset="0"/>
              </a:rPr>
            </a:br>
            <a:endParaRPr lang="en-GB" sz="3600" dirty="0">
              <a:latin typeface="Candara" panose="020E0502030303020204" pitchFamily="34" charset="0"/>
            </a:endParaRPr>
          </a:p>
        </p:txBody>
      </p:sp>
      <p:sp>
        <p:nvSpPr>
          <p:cNvPr id="3" name="Content Placeholder 2">
            <a:extLst>
              <a:ext uri="{FF2B5EF4-FFF2-40B4-BE49-F238E27FC236}">
                <a16:creationId xmlns:a16="http://schemas.microsoft.com/office/drawing/2014/main" id="{6B268B4B-E997-429C-BCF4-812C91650EBC}"/>
              </a:ext>
            </a:extLst>
          </p:cNvPr>
          <p:cNvSpPr>
            <a:spLocks noGrp="1"/>
          </p:cNvSpPr>
          <p:nvPr>
            <p:ph idx="1"/>
          </p:nvPr>
        </p:nvSpPr>
        <p:spPr>
          <a:xfrm>
            <a:off x="107097" y="1672956"/>
            <a:ext cx="8493563" cy="4568818"/>
          </a:xfrm>
        </p:spPr>
        <p:txBody>
          <a:bodyPr anchor="t">
            <a:normAutofit fontScale="92500" lnSpcReduction="10000"/>
          </a:bodyPr>
          <a:lstStyle/>
          <a:p>
            <a:pPr>
              <a:lnSpc>
                <a:spcPct val="100000"/>
              </a:lnSpc>
            </a:pPr>
            <a:r>
              <a:rPr lang="en-GB" sz="2600" dirty="0">
                <a:latin typeface="Tw Cen MT" panose="020B0602020104020603" pitchFamily="34" charset="0"/>
              </a:rPr>
              <a:t>Whether COVID-19 is a </a:t>
            </a:r>
            <a:r>
              <a:rPr lang="en-GB" sz="2600" dirty="0">
                <a:highlight>
                  <a:srgbClr val="FFFF00"/>
                </a:highlight>
                <a:latin typeface="Tw Cen MT" panose="020B0602020104020603" pitchFamily="34" charset="0"/>
              </a:rPr>
              <a:t>one-time event </a:t>
            </a:r>
            <a:r>
              <a:rPr lang="en-GB" sz="2600" dirty="0">
                <a:latin typeface="Tw Cen MT" panose="020B0602020104020603" pitchFamily="34" charset="0"/>
              </a:rPr>
              <a:t>or will become </a:t>
            </a:r>
            <a:r>
              <a:rPr lang="en-GB" sz="2600" dirty="0">
                <a:highlight>
                  <a:srgbClr val="FFFF00"/>
                </a:highlight>
                <a:latin typeface="Tw Cen MT" panose="020B0602020104020603" pitchFamily="34" charset="0"/>
              </a:rPr>
              <a:t>seasonal</a:t>
            </a:r>
            <a:r>
              <a:rPr lang="en-GB" sz="2600" dirty="0">
                <a:latin typeface="Tw Cen MT" panose="020B0602020104020603" pitchFamily="34" charset="0"/>
              </a:rPr>
              <a:t>, like influenza, is unknown.</a:t>
            </a:r>
          </a:p>
          <a:p>
            <a:pPr marL="0" indent="0">
              <a:lnSpc>
                <a:spcPct val="100000"/>
              </a:lnSpc>
              <a:buNone/>
            </a:pPr>
            <a:endParaRPr lang="en-GB" sz="2600" dirty="0">
              <a:latin typeface="Tw Cen MT" panose="020B0602020104020603" pitchFamily="34" charset="0"/>
            </a:endParaRPr>
          </a:p>
          <a:p>
            <a:pPr>
              <a:lnSpc>
                <a:spcPct val="100000"/>
              </a:lnSpc>
            </a:pPr>
            <a:r>
              <a:rPr lang="en-GB" sz="2600" dirty="0">
                <a:latin typeface="Tw Cen MT" panose="020B0602020104020603" pitchFamily="34" charset="0"/>
              </a:rPr>
              <a:t> If COVID-19 </a:t>
            </a:r>
            <a:r>
              <a:rPr lang="en-GB" sz="2600" dirty="0">
                <a:highlight>
                  <a:srgbClr val="FFFF00"/>
                </a:highlight>
                <a:latin typeface="Tw Cen MT" panose="020B0602020104020603" pitchFamily="34" charset="0"/>
              </a:rPr>
              <a:t>becomes seasonal</a:t>
            </a:r>
            <a:r>
              <a:rPr lang="en-GB" sz="2600" dirty="0">
                <a:latin typeface="Tw Cen MT" panose="020B0602020104020603" pitchFamily="34" charset="0"/>
              </a:rPr>
              <a:t>, then it might be meaningful and useful to establish a </a:t>
            </a:r>
            <a:r>
              <a:rPr lang="en-GB" sz="2600" dirty="0">
                <a:highlight>
                  <a:srgbClr val="FFFF00"/>
                </a:highlight>
                <a:latin typeface="Tw Cen MT" panose="020B0602020104020603" pitchFamily="34" charset="0"/>
              </a:rPr>
              <a:t>real-time model to monitor </a:t>
            </a:r>
            <a:r>
              <a:rPr lang="en-GB" sz="2600" dirty="0">
                <a:latin typeface="Tw Cen MT" panose="020B0602020104020603" pitchFamily="34" charset="0"/>
              </a:rPr>
              <a:t>the disease by use of social media data.</a:t>
            </a:r>
          </a:p>
          <a:p>
            <a:pPr marL="0" indent="0">
              <a:lnSpc>
                <a:spcPct val="100000"/>
              </a:lnSpc>
              <a:buNone/>
            </a:pPr>
            <a:endParaRPr lang="en-GB" sz="2600" dirty="0">
              <a:latin typeface="Tw Cen MT" panose="020B0602020104020603" pitchFamily="34" charset="0"/>
            </a:endParaRPr>
          </a:p>
          <a:p>
            <a:pPr>
              <a:lnSpc>
                <a:spcPct val="100000"/>
              </a:lnSpc>
            </a:pPr>
            <a:r>
              <a:rPr lang="en-GB" sz="2600" dirty="0">
                <a:latin typeface="Tw Cen MT" panose="020B0602020104020603" pitchFamily="34" charset="0"/>
              </a:rPr>
              <a:t>To </a:t>
            </a:r>
            <a:r>
              <a:rPr lang="en-GB" sz="2600" dirty="0">
                <a:highlight>
                  <a:srgbClr val="FFFF00"/>
                </a:highlight>
                <a:latin typeface="Tw Cen MT" panose="020B0602020104020603" pitchFamily="34" charset="0"/>
              </a:rPr>
              <a:t>inoculate</a:t>
            </a:r>
            <a:r>
              <a:rPr lang="en-GB" sz="2600" dirty="0">
                <a:latin typeface="Tw Cen MT" panose="020B0602020104020603" pitchFamily="34" charset="0"/>
              </a:rPr>
              <a:t> the public against </a:t>
            </a:r>
            <a:r>
              <a:rPr lang="en-GB" sz="2600" dirty="0">
                <a:highlight>
                  <a:srgbClr val="FFFF00"/>
                </a:highlight>
                <a:latin typeface="Tw Cen MT" panose="020B0602020104020603" pitchFamily="34" charset="0"/>
              </a:rPr>
              <a:t>misinformation</a:t>
            </a:r>
            <a:r>
              <a:rPr lang="en-GB" sz="2600" dirty="0">
                <a:latin typeface="Tw Cen MT" panose="020B0602020104020603" pitchFamily="34" charset="0"/>
              </a:rPr>
              <a:t>, public health organisations and governments </a:t>
            </a:r>
            <a:r>
              <a:rPr lang="en-GB" sz="2600" dirty="0">
                <a:highlight>
                  <a:srgbClr val="FFFF00"/>
                </a:highlight>
                <a:latin typeface="Tw Cen MT" panose="020B0602020104020603" pitchFamily="34" charset="0"/>
              </a:rPr>
              <a:t>should create and spread accurate information on social media </a:t>
            </a:r>
            <a:r>
              <a:rPr lang="en-GB" sz="2600" dirty="0">
                <a:latin typeface="Tw Cen MT" panose="020B0602020104020603" pitchFamily="34" charset="0"/>
              </a:rPr>
              <a:t>because social media has had an increasingly important role in policy announcement and health education.</a:t>
            </a:r>
          </a:p>
          <a:p>
            <a:pPr>
              <a:lnSpc>
                <a:spcPct val="100000"/>
              </a:lnSpc>
            </a:pPr>
            <a:endParaRPr lang="en-GB" sz="1200" dirty="0"/>
          </a:p>
        </p:txBody>
      </p:sp>
      <p:sp>
        <p:nvSpPr>
          <p:cNvPr id="4" name="Footer Placeholder 3">
            <a:extLst>
              <a:ext uri="{FF2B5EF4-FFF2-40B4-BE49-F238E27FC236}">
                <a16:creationId xmlns:a16="http://schemas.microsoft.com/office/drawing/2014/main" id="{1ADC9A63-EEC9-4DAC-9072-A75472CCDDB7}"/>
              </a:ext>
            </a:extLst>
          </p:cNvPr>
          <p:cNvSpPr>
            <a:spLocks noGrp="1"/>
          </p:cNvSpPr>
          <p:nvPr>
            <p:ph type="ftr" sz="quarter" idx="11"/>
          </p:nvPr>
        </p:nvSpPr>
        <p:spPr>
          <a:xfrm>
            <a:off x="8751405" y="6305178"/>
            <a:ext cx="2971800" cy="307423"/>
          </a:xfrm>
        </p:spPr>
        <p:txBody>
          <a:bodyPr/>
          <a:lstStyle/>
          <a:p>
            <a:r>
              <a:rPr lang="en-US" dirty="0"/>
              <a:t>Created by Tayo Alebiosu</a:t>
            </a:r>
          </a:p>
        </p:txBody>
      </p:sp>
    </p:spTree>
    <p:extLst>
      <p:ext uri="{BB962C8B-B14F-4D97-AF65-F5344CB8AC3E}">
        <p14:creationId xmlns:p14="http://schemas.microsoft.com/office/powerpoint/2010/main" val="1571427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The A to Z of social media for academia | THE essential guide">
            <a:extLst>
              <a:ext uri="{FF2B5EF4-FFF2-40B4-BE49-F238E27FC236}">
                <a16:creationId xmlns:a16="http://schemas.microsoft.com/office/drawing/2014/main" id="{7F64D2A8-A13C-419D-AD30-35DD877969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46" r="7704"/>
          <a:stretch/>
        </p:blipFill>
        <p:spPr bwMode="auto">
          <a:xfrm>
            <a:off x="9382539" y="-1"/>
            <a:ext cx="2809461"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FE766CF-70E3-44FA-BF92-B98614DF4871}"/>
              </a:ext>
            </a:extLst>
          </p:cNvPr>
          <p:cNvSpPr>
            <a:spLocks noGrp="1"/>
          </p:cNvSpPr>
          <p:nvPr>
            <p:ph type="title"/>
          </p:nvPr>
        </p:nvSpPr>
        <p:spPr>
          <a:xfrm>
            <a:off x="1351755" y="394589"/>
            <a:ext cx="7474193" cy="964438"/>
          </a:xfrm>
        </p:spPr>
        <p:txBody>
          <a:bodyPr anchor="ctr">
            <a:normAutofit/>
          </a:bodyPr>
          <a:lstStyle/>
          <a:p>
            <a:pPr algn="ctr"/>
            <a:r>
              <a:rPr lang="en-GB" dirty="0">
                <a:solidFill>
                  <a:srgbClr val="0070C0"/>
                </a:solidFill>
                <a:effectLst>
                  <a:outerShdw blurRad="38100" dist="38100" dir="2700000" algn="tl">
                    <a:srgbClr val="000000">
                      <a:alpha val="43137"/>
                    </a:srgbClr>
                  </a:outerShdw>
                </a:effectLst>
                <a:latin typeface="Candara" panose="020E0502030303020204" pitchFamily="34" charset="0"/>
              </a:rPr>
              <a:t>Social media as disease control</a:t>
            </a:r>
          </a:p>
        </p:txBody>
      </p:sp>
      <p:sp>
        <p:nvSpPr>
          <p:cNvPr id="3" name="Content Placeholder 2">
            <a:extLst>
              <a:ext uri="{FF2B5EF4-FFF2-40B4-BE49-F238E27FC236}">
                <a16:creationId xmlns:a16="http://schemas.microsoft.com/office/drawing/2014/main" id="{72BEB028-9B35-4FAA-B29A-29926F00BA11}"/>
              </a:ext>
            </a:extLst>
          </p:cNvPr>
          <p:cNvSpPr>
            <a:spLocks noGrp="1"/>
          </p:cNvSpPr>
          <p:nvPr>
            <p:ph idx="1"/>
          </p:nvPr>
        </p:nvSpPr>
        <p:spPr>
          <a:xfrm>
            <a:off x="225319" y="1728713"/>
            <a:ext cx="9002301" cy="4479926"/>
          </a:xfrm>
        </p:spPr>
        <p:txBody>
          <a:bodyPr anchor="t">
            <a:normAutofit fontScale="92500"/>
          </a:bodyPr>
          <a:lstStyle/>
          <a:p>
            <a:pPr>
              <a:lnSpc>
                <a:spcPct val="100000"/>
              </a:lnSpc>
            </a:pPr>
            <a:r>
              <a:rPr lang="en-GB" sz="2800" dirty="0">
                <a:latin typeface="Tw Cen MT" panose="020B0602020104020603" pitchFamily="34" charset="0"/>
              </a:rPr>
              <a:t>The importance of measures for physical distancing and proper hand-hygiene practices to cope with the COVID-19 pandemic.</a:t>
            </a:r>
            <a:endParaRPr lang="en-GB" sz="2800" dirty="0">
              <a:highlight>
                <a:srgbClr val="FFFF00"/>
              </a:highlight>
              <a:latin typeface="Tw Cen MT" panose="020B0602020104020603" pitchFamily="34" charset="0"/>
            </a:endParaRPr>
          </a:p>
          <a:p>
            <a:pPr>
              <a:lnSpc>
                <a:spcPct val="100000"/>
              </a:lnSpc>
            </a:pPr>
            <a:r>
              <a:rPr lang="en-GB" sz="2800" dirty="0">
                <a:latin typeface="Tw Cen MT" panose="020B0602020104020603" pitchFamily="34" charset="0"/>
              </a:rPr>
              <a:t>Studies investigated the quality of YouTube videos with COVID-19 prevention information. (</a:t>
            </a:r>
            <a:r>
              <a:rPr lang="en-GB" sz="2800" dirty="0" err="1">
                <a:latin typeface="Tw Cen MT" panose="020B0602020104020603" pitchFamily="34" charset="0"/>
              </a:rPr>
              <a:t>i.e</a:t>
            </a:r>
            <a:r>
              <a:rPr lang="en-GB" sz="2800" dirty="0">
                <a:latin typeface="Tw Cen MT" panose="020B0602020104020603" pitchFamily="34" charset="0"/>
              </a:rPr>
              <a:t>, the number of recommended prevention behaviours that were covered in the videos—</a:t>
            </a:r>
            <a:r>
              <a:rPr lang="en-GB" sz="2800" dirty="0" err="1">
                <a:latin typeface="Tw Cen MT" panose="020B0602020104020603" pitchFamily="34" charset="0"/>
              </a:rPr>
              <a:t>eg</a:t>
            </a:r>
            <a:r>
              <a:rPr lang="en-GB" sz="2800" dirty="0">
                <a:latin typeface="Tw Cen MT" panose="020B0602020104020603" pitchFamily="34" charset="0"/>
              </a:rPr>
              <a:t>, wearing a facemask, washing hands, physical distancing, etc).</a:t>
            </a:r>
          </a:p>
          <a:p>
            <a:pPr>
              <a:lnSpc>
                <a:spcPct val="100000"/>
              </a:lnSpc>
            </a:pPr>
            <a:endParaRPr lang="en-GB" sz="2800" dirty="0">
              <a:latin typeface="Tw Cen MT" panose="020B0602020104020603" pitchFamily="34" charset="0"/>
            </a:endParaRPr>
          </a:p>
          <a:p>
            <a:pPr>
              <a:lnSpc>
                <a:spcPct val="100000"/>
              </a:lnSpc>
            </a:pPr>
            <a:r>
              <a:rPr lang="en-GB" sz="2800" dirty="0">
                <a:highlight>
                  <a:srgbClr val="FFFF00"/>
                </a:highlight>
                <a:latin typeface="Tw Cen MT" panose="020B0602020104020603" pitchFamily="34" charset="0"/>
              </a:rPr>
              <a:t>Four crucial preventive topics </a:t>
            </a:r>
            <a:r>
              <a:rPr lang="en-GB" sz="2800" dirty="0">
                <a:latin typeface="Tw Cen MT" panose="020B0602020104020603" pitchFamily="34" charset="0"/>
              </a:rPr>
              <a:t>is identified regarding Covid 19 on the social media; </a:t>
            </a:r>
            <a:r>
              <a:rPr lang="en-GB" sz="2800" dirty="0">
                <a:highlight>
                  <a:srgbClr val="FFFF00"/>
                </a:highlight>
                <a:latin typeface="Tw Cen MT" panose="020B0602020104020603" pitchFamily="34" charset="0"/>
              </a:rPr>
              <a:t>mask wearing</a:t>
            </a:r>
            <a:r>
              <a:rPr lang="en-GB" sz="2800" dirty="0">
                <a:latin typeface="Tw Cen MT" panose="020B0602020104020603" pitchFamily="34" charset="0"/>
              </a:rPr>
              <a:t>, </a:t>
            </a:r>
            <a:r>
              <a:rPr lang="en-GB" sz="2800" dirty="0">
                <a:highlight>
                  <a:srgbClr val="FFFF00"/>
                </a:highlight>
                <a:latin typeface="Tw Cen MT" panose="020B0602020104020603" pitchFamily="34" charset="0"/>
              </a:rPr>
              <a:t>risk assessments</a:t>
            </a:r>
            <a:r>
              <a:rPr lang="en-GB" sz="2800" dirty="0">
                <a:latin typeface="Tw Cen MT" panose="020B0602020104020603" pitchFamily="34" charset="0"/>
              </a:rPr>
              <a:t>, </a:t>
            </a:r>
            <a:r>
              <a:rPr lang="en-GB" sz="2800" dirty="0">
                <a:highlight>
                  <a:srgbClr val="FFFF00"/>
                </a:highlight>
                <a:latin typeface="Tw Cen MT" panose="020B0602020104020603" pitchFamily="34" charset="0"/>
              </a:rPr>
              <a:t>stay at home </a:t>
            </a:r>
            <a:r>
              <a:rPr lang="en-GB" sz="2800" dirty="0">
                <a:latin typeface="Tw Cen MT" panose="020B0602020104020603" pitchFamily="34" charset="0"/>
              </a:rPr>
              <a:t>order, and </a:t>
            </a:r>
            <a:r>
              <a:rPr lang="en-GB" sz="2800" dirty="0">
                <a:highlight>
                  <a:srgbClr val="FFFF00"/>
                </a:highlight>
                <a:latin typeface="Tw Cen MT" panose="020B0602020104020603" pitchFamily="34" charset="0"/>
              </a:rPr>
              <a:t>disinfectants or sanitisers.</a:t>
            </a:r>
          </a:p>
          <a:p>
            <a:pPr>
              <a:lnSpc>
                <a:spcPct val="100000"/>
              </a:lnSpc>
            </a:pPr>
            <a:endParaRPr lang="en-GB" sz="2800" dirty="0">
              <a:latin typeface="Tw Cen MT" panose="020B0602020104020603" pitchFamily="34" charset="0"/>
            </a:endParaRPr>
          </a:p>
          <a:p>
            <a:pPr>
              <a:lnSpc>
                <a:spcPct val="100000"/>
              </a:lnSpc>
            </a:pPr>
            <a:endParaRPr lang="en-GB" sz="1700" dirty="0"/>
          </a:p>
        </p:txBody>
      </p:sp>
      <p:sp>
        <p:nvSpPr>
          <p:cNvPr id="4" name="Footer Placeholder 3">
            <a:extLst>
              <a:ext uri="{FF2B5EF4-FFF2-40B4-BE49-F238E27FC236}">
                <a16:creationId xmlns:a16="http://schemas.microsoft.com/office/drawing/2014/main" id="{F9A7EA39-E339-4B19-B11B-0028423BB87F}"/>
              </a:ext>
            </a:extLst>
          </p:cNvPr>
          <p:cNvSpPr>
            <a:spLocks noGrp="1"/>
          </p:cNvSpPr>
          <p:nvPr>
            <p:ph type="ftr" sz="quarter" idx="11"/>
          </p:nvPr>
        </p:nvSpPr>
        <p:spPr>
          <a:xfrm>
            <a:off x="9373394" y="6440557"/>
            <a:ext cx="2725841" cy="221794"/>
          </a:xfrm>
        </p:spPr>
        <p:txBody>
          <a:bodyPr/>
          <a:lstStyle/>
          <a:p>
            <a:r>
              <a:rPr lang="en-US" dirty="0"/>
              <a:t>Created by Tayo Alebiosu</a:t>
            </a:r>
          </a:p>
        </p:txBody>
      </p:sp>
    </p:spTree>
    <p:extLst>
      <p:ext uri="{BB962C8B-B14F-4D97-AF65-F5344CB8AC3E}">
        <p14:creationId xmlns:p14="http://schemas.microsoft.com/office/powerpoint/2010/main" val="844048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1CE19-E3CB-4CF1-86F5-365A65FA2B38}"/>
              </a:ext>
            </a:extLst>
          </p:cNvPr>
          <p:cNvSpPr>
            <a:spLocks noGrp="1"/>
          </p:cNvSpPr>
          <p:nvPr>
            <p:ph type="title"/>
          </p:nvPr>
        </p:nvSpPr>
        <p:spPr/>
        <p:txBody>
          <a:bodyPr>
            <a:normAutofit/>
          </a:bodyPr>
          <a:lstStyle/>
          <a:p>
            <a:pPr algn="ctr"/>
            <a:r>
              <a:rPr lang="en-GB" dirty="0">
                <a:solidFill>
                  <a:srgbClr val="0070C0"/>
                </a:solidFill>
              </a:rPr>
              <a:t>Social media data were useful to detect mental health</a:t>
            </a:r>
          </a:p>
        </p:txBody>
      </p:sp>
      <p:sp>
        <p:nvSpPr>
          <p:cNvPr id="3" name="Content Placeholder 2">
            <a:extLst>
              <a:ext uri="{FF2B5EF4-FFF2-40B4-BE49-F238E27FC236}">
                <a16:creationId xmlns:a16="http://schemas.microsoft.com/office/drawing/2014/main" id="{1A164211-C2A8-47C8-902C-D2767E089D41}"/>
              </a:ext>
            </a:extLst>
          </p:cNvPr>
          <p:cNvSpPr>
            <a:spLocks noGrp="1"/>
          </p:cNvSpPr>
          <p:nvPr>
            <p:ph idx="1"/>
          </p:nvPr>
        </p:nvSpPr>
        <p:spPr/>
        <p:txBody>
          <a:bodyPr>
            <a:normAutofit/>
          </a:bodyPr>
          <a:lstStyle/>
          <a:p>
            <a:r>
              <a:rPr lang="en-GB" dirty="0"/>
              <a:t>Public health measures, such as physical distancing and lockdown, that were implemented in the COVID-19 pandemic </a:t>
            </a:r>
            <a:r>
              <a:rPr lang="en-GB" dirty="0">
                <a:highlight>
                  <a:srgbClr val="FFFF00"/>
                </a:highlight>
              </a:rPr>
              <a:t>aggravated risk factors </a:t>
            </a:r>
            <a:r>
              <a:rPr lang="en-GB" dirty="0"/>
              <a:t>and adverse </a:t>
            </a:r>
            <a:r>
              <a:rPr lang="en-GB" dirty="0">
                <a:highlight>
                  <a:srgbClr val="FFFF00"/>
                </a:highlight>
              </a:rPr>
              <a:t>health behaviours </a:t>
            </a:r>
            <a:r>
              <a:rPr lang="en-GB" dirty="0"/>
              <a:t>at the individual and population levels. </a:t>
            </a:r>
          </a:p>
          <a:p>
            <a:r>
              <a:rPr lang="en-GB" dirty="0"/>
              <a:t>Studies showed that social media data were useful to detect mental health issues at the population level. Due to the early outbreak of COVID-19 and the prevalence of social media, reports showed an increase in issues of mental health among the population.</a:t>
            </a:r>
          </a:p>
          <a:p>
            <a:r>
              <a:rPr lang="en-GB" dirty="0"/>
              <a:t>Studies on social media data showed our attitudes and mental state to some extent during the COVID-19 crisis.</a:t>
            </a:r>
          </a:p>
        </p:txBody>
      </p:sp>
      <p:sp>
        <p:nvSpPr>
          <p:cNvPr id="4" name="Footer Placeholder 3">
            <a:extLst>
              <a:ext uri="{FF2B5EF4-FFF2-40B4-BE49-F238E27FC236}">
                <a16:creationId xmlns:a16="http://schemas.microsoft.com/office/drawing/2014/main" id="{A1F8CE40-A127-4F50-BEC6-27CBCE2F6946}"/>
              </a:ext>
            </a:extLst>
          </p:cNvPr>
          <p:cNvSpPr>
            <a:spLocks noGrp="1"/>
          </p:cNvSpPr>
          <p:nvPr>
            <p:ph type="ftr" sz="quarter" idx="11"/>
          </p:nvPr>
        </p:nvSpPr>
        <p:spPr>
          <a:xfrm>
            <a:off x="4863548" y="6440557"/>
            <a:ext cx="3289852" cy="280918"/>
          </a:xfrm>
        </p:spPr>
        <p:txBody>
          <a:bodyPr/>
          <a:lstStyle/>
          <a:p>
            <a:r>
              <a:rPr lang="en-US" dirty="0"/>
              <a:t>Created by Tayo Alebiosu</a:t>
            </a:r>
          </a:p>
        </p:txBody>
      </p:sp>
    </p:spTree>
    <p:extLst>
      <p:ext uri="{BB962C8B-B14F-4D97-AF65-F5344CB8AC3E}">
        <p14:creationId xmlns:p14="http://schemas.microsoft.com/office/powerpoint/2010/main" val="3447585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Monitor the COVID-19 Outbreak with These APIs | Nordic APIs |">
            <a:extLst>
              <a:ext uri="{FF2B5EF4-FFF2-40B4-BE49-F238E27FC236}">
                <a16:creationId xmlns:a16="http://schemas.microsoft.com/office/drawing/2014/main" id="{E3CA6191-97D6-4CA1-8A2C-850AFC95CF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32" r="1268"/>
          <a:stretch/>
        </p:blipFill>
        <p:spPr bwMode="auto">
          <a:xfrm>
            <a:off x="8891016" y="10"/>
            <a:ext cx="33009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6FAA300-EBE4-4612-870D-2E7167C165AC}"/>
              </a:ext>
            </a:extLst>
          </p:cNvPr>
          <p:cNvSpPr>
            <a:spLocks noGrp="1"/>
          </p:cNvSpPr>
          <p:nvPr>
            <p:ph type="title"/>
          </p:nvPr>
        </p:nvSpPr>
        <p:spPr>
          <a:xfrm>
            <a:off x="834886" y="234315"/>
            <a:ext cx="7673009" cy="1124712"/>
          </a:xfrm>
        </p:spPr>
        <p:txBody>
          <a:bodyPr anchor="b">
            <a:normAutofit/>
          </a:bodyPr>
          <a:lstStyle/>
          <a:p>
            <a:pPr algn="ctr"/>
            <a:r>
              <a:rPr lang="en-GB" sz="3600" dirty="0">
                <a:solidFill>
                  <a:srgbClr val="0070C0"/>
                </a:solidFill>
                <a:effectLst>
                  <a:outerShdw blurRad="38100" dist="38100" dir="2700000" algn="tl">
                    <a:srgbClr val="000000">
                      <a:alpha val="43137"/>
                    </a:srgbClr>
                  </a:outerShdw>
                </a:effectLst>
                <a:latin typeface="Candara" panose="020E0502030303020204" pitchFamily="34" charset="0"/>
              </a:rPr>
              <a:t>Social media data for monitoring surveillance</a:t>
            </a:r>
          </a:p>
        </p:txBody>
      </p:sp>
      <p:sp>
        <p:nvSpPr>
          <p:cNvPr id="3" name="Content Placeholder 2">
            <a:extLst>
              <a:ext uri="{FF2B5EF4-FFF2-40B4-BE49-F238E27FC236}">
                <a16:creationId xmlns:a16="http://schemas.microsoft.com/office/drawing/2014/main" id="{C3B963F5-0762-4C48-A6ED-66DCD68C88B5}"/>
              </a:ext>
            </a:extLst>
          </p:cNvPr>
          <p:cNvSpPr>
            <a:spLocks noGrp="1"/>
          </p:cNvSpPr>
          <p:nvPr>
            <p:ph idx="1"/>
          </p:nvPr>
        </p:nvSpPr>
        <p:spPr>
          <a:xfrm>
            <a:off x="184952" y="1473164"/>
            <a:ext cx="8706064" cy="5150521"/>
          </a:xfrm>
        </p:spPr>
        <p:txBody>
          <a:bodyPr anchor="t">
            <a:normAutofit fontScale="85000" lnSpcReduction="20000"/>
          </a:bodyPr>
          <a:lstStyle/>
          <a:p>
            <a:pPr>
              <a:lnSpc>
                <a:spcPct val="100000"/>
              </a:lnSpc>
            </a:pPr>
            <a:r>
              <a:rPr lang="en-GB" dirty="0">
                <a:latin typeface="Tw Cen MT" panose="020B0602020104020603" pitchFamily="34" charset="0"/>
              </a:rPr>
              <a:t>In terms of the surveillance of the COVID-19 pandemic, six chosen studies showed methods to detect or predict the number of COVID-19 cases by use of social media data.</a:t>
            </a:r>
          </a:p>
          <a:p>
            <a:pPr>
              <a:lnSpc>
                <a:spcPct val="100000"/>
              </a:lnSpc>
            </a:pPr>
            <a:r>
              <a:rPr lang="en-GB" dirty="0">
                <a:latin typeface="Tw Cen MT" panose="020B0602020104020603" pitchFamily="34" charset="0"/>
              </a:rPr>
              <a:t>Unlike other infectious diseases, such as influenza and malaria, COVID-19 has not had real-time monitoring surveillance developed with social media data. </a:t>
            </a:r>
          </a:p>
          <a:p>
            <a:pPr>
              <a:lnSpc>
                <a:spcPct val="100000"/>
              </a:lnSpc>
            </a:pPr>
            <a:r>
              <a:rPr lang="en-GB" dirty="0">
                <a:latin typeface="Tw Cen MT" panose="020B0602020104020603" pitchFamily="34" charset="0"/>
              </a:rPr>
              <a:t>It is possible that the pandemic has evolved so rapidly that finding COVID-19 vaccinations or therapies has been prioritised over real-time monitoring surveillance with social media.</a:t>
            </a:r>
          </a:p>
          <a:p>
            <a:pPr>
              <a:lnSpc>
                <a:spcPct val="100000"/>
              </a:lnSpc>
            </a:pPr>
            <a:r>
              <a:rPr lang="en-GB" dirty="0">
                <a:latin typeface="Tw Cen MT" panose="020B0602020104020603" pitchFamily="34" charset="0"/>
              </a:rPr>
              <a:t>Moreover, whether COVID-19 is a one-time event or will become seasonal, like influenza, is unknown. </a:t>
            </a:r>
          </a:p>
          <a:p>
            <a:pPr>
              <a:lnSpc>
                <a:spcPct val="100000"/>
              </a:lnSpc>
            </a:pPr>
            <a:r>
              <a:rPr lang="en-GB" dirty="0">
                <a:latin typeface="Tw Cen MT" panose="020B0602020104020603" pitchFamily="34" charset="0"/>
              </a:rPr>
              <a:t>If COVID-19 becomes seasonal, then it might be meaningful and useful to establish a real-time model to monitor the disease by use of social media data.</a:t>
            </a:r>
          </a:p>
          <a:p>
            <a:pPr>
              <a:lnSpc>
                <a:spcPct val="100000"/>
              </a:lnSpc>
            </a:pPr>
            <a:endParaRPr lang="en-GB" sz="900" dirty="0"/>
          </a:p>
        </p:txBody>
      </p:sp>
      <p:sp>
        <p:nvSpPr>
          <p:cNvPr id="4" name="Footer Placeholder 3">
            <a:extLst>
              <a:ext uri="{FF2B5EF4-FFF2-40B4-BE49-F238E27FC236}">
                <a16:creationId xmlns:a16="http://schemas.microsoft.com/office/drawing/2014/main" id="{C33D048F-AFDF-4965-8437-70C9A3C0F184}"/>
              </a:ext>
            </a:extLst>
          </p:cNvPr>
          <p:cNvSpPr>
            <a:spLocks noGrp="1"/>
          </p:cNvSpPr>
          <p:nvPr>
            <p:ph type="ftr" sz="quarter" idx="11"/>
          </p:nvPr>
        </p:nvSpPr>
        <p:spPr>
          <a:xfrm>
            <a:off x="8891014" y="6536417"/>
            <a:ext cx="3300984" cy="201405"/>
          </a:xfrm>
        </p:spPr>
        <p:txBody>
          <a:bodyPr/>
          <a:lstStyle/>
          <a:p>
            <a:r>
              <a:rPr lang="en-US" dirty="0"/>
              <a:t>Created by Tayo Alebiosu</a:t>
            </a:r>
          </a:p>
        </p:txBody>
      </p:sp>
    </p:spTree>
    <p:extLst>
      <p:ext uri="{BB962C8B-B14F-4D97-AF65-F5344CB8AC3E}">
        <p14:creationId xmlns:p14="http://schemas.microsoft.com/office/powerpoint/2010/main" val="4198911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e Impact of Social Media on Society | The Ad Council">
            <a:extLst>
              <a:ext uri="{FF2B5EF4-FFF2-40B4-BE49-F238E27FC236}">
                <a16:creationId xmlns:a16="http://schemas.microsoft.com/office/drawing/2014/main" id="{75C061D0-47E3-4280-8C5E-60301A9B6F94}"/>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l="4889" r="1" b="1"/>
          <a:stretch/>
        </p:blipFill>
        <p:spPr bwMode="auto">
          <a:xfrm>
            <a:off x="20" y="10"/>
            <a:ext cx="12191979" cy="24645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4C35018-AF50-4723-AEEB-2A704DE85E5B}"/>
              </a:ext>
            </a:extLst>
          </p:cNvPr>
          <p:cNvSpPr>
            <a:spLocks noGrp="1"/>
          </p:cNvSpPr>
          <p:nvPr>
            <p:ph type="title"/>
          </p:nvPr>
        </p:nvSpPr>
        <p:spPr>
          <a:xfrm>
            <a:off x="3379304" y="136525"/>
            <a:ext cx="5237922" cy="1440936"/>
          </a:xfrm>
        </p:spPr>
        <p:txBody>
          <a:bodyPr anchor="b">
            <a:normAutofit fontScale="90000"/>
          </a:bodyPr>
          <a:lstStyle/>
          <a:p>
            <a:pPr algn="ctr"/>
            <a:br>
              <a:rPr lang="en-GB" sz="6000" b="0" dirty="0">
                <a:solidFill>
                  <a:srgbClr val="FFFFFF"/>
                </a:solidFill>
              </a:rPr>
            </a:br>
            <a:br>
              <a:rPr lang="en-GB" sz="6000" b="0" dirty="0">
                <a:solidFill>
                  <a:srgbClr val="FFFFFF"/>
                </a:solidFill>
              </a:rPr>
            </a:br>
            <a:br>
              <a:rPr lang="en-GB" sz="6000" b="0" dirty="0">
                <a:solidFill>
                  <a:srgbClr val="FFFFFF"/>
                </a:solidFill>
              </a:rPr>
            </a:br>
            <a:r>
              <a:rPr lang="en-GB" sz="4900" i="1" dirty="0">
                <a:solidFill>
                  <a:schemeClr val="bg1"/>
                </a:solidFill>
                <a:effectLst>
                  <a:outerShdw blurRad="38100" dist="38100" dir="2700000" algn="tl">
                    <a:srgbClr val="000000">
                      <a:alpha val="43137"/>
                    </a:srgbClr>
                  </a:outerShdw>
                </a:effectLst>
                <a:latin typeface="Candara" panose="020E0502030303020204" pitchFamily="34" charset="0"/>
              </a:rPr>
              <a:t>Increase in usage</a:t>
            </a:r>
            <a:br>
              <a:rPr lang="en-GB" sz="4900" i="1" dirty="0">
                <a:solidFill>
                  <a:schemeClr val="bg1"/>
                </a:solidFill>
                <a:effectLst>
                  <a:outerShdw blurRad="38100" dist="38100" dir="2700000" algn="tl">
                    <a:srgbClr val="000000">
                      <a:alpha val="43137"/>
                    </a:srgbClr>
                  </a:outerShdw>
                </a:effectLst>
                <a:latin typeface="Candara" panose="020E0502030303020204" pitchFamily="34" charset="0"/>
              </a:rPr>
            </a:br>
            <a:endParaRPr lang="en-GB" sz="4900" i="1" dirty="0">
              <a:solidFill>
                <a:schemeClr val="bg1"/>
              </a:solidFill>
              <a:effectLst>
                <a:outerShdw blurRad="38100" dist="38100" dir="2700000" algn="tl">
                  <a:srgbClr val="000000">
                    <a:alpha val="43137"/>
                  </a:srgbClr>
                </a:outerShdw>
              </a:effectLst>
              <a:latin typeface="Candara" panose="020E0502030303020204" pitchFamily="34" charset="0"/>
            </a:endParaRPr>
          </a:p>
        </p:txBody>
      </p:sp>
      <p:sp>
        <p:nvSpPr>
          <p:cNvPr id="3" name="Content Placeholder 2">
            <a:extLst>
              <a:ext uri="{FF2B5EF4-FFF2-40B4-BE49-F238E27FC236}">
                <a16:creationId xmlns:a16="http://schemas.microsoft.com/office/drawing/2014/main" id="{6100BAFF-380D-456E-ABA1-0792B7077C86}"/>
              </a:ext>
            </a:extLst>
          </p:cNvPr>
          <p:cNvSpPr>
            <a:spLocks noGrp="1"/>
          </p:cNvSpPr>
          <p:nvPr>
            <p:ph idx="1"/>
          </p:nvPr>
        </p:nvSpPr>
        <p:spPr>
          <a:xfrm>
            <a:off x="92766" y="1879529"/>
            <a:ext cx="11807686" cy="4960172"/>
          </a:xfrm>
        </p:spPr>
        <p:txBody>
          <a:bodyPr>
            <a:noAutofit/>
          </a:bodyPr>
          <a:lstStyle/>
          <a:p>
            <a:pPr>
              <a:lnSpc>
                <a:spcPct val="100000"/>
              </a:lnSpc>
            </a:pPr>
            <a:r>
              <a:rPr lang="en-GB" dirty="0">
                <a:solidFill>
                  <a:srgbClr val="FFFFFF"/>
                </a:solidFill>
                <a:latin typeface="Tw Cen MT" panose="020B0602020104020603" pitchFamily="34" charset="0"/>
              </a:rPr>
              <a:t>Multiple social media websites </a:t>
            </a:r>
            <a:r>
              <a:rPr lang="en-GB" dirty="0">
                <a:solidFill>
                  <a:srgbClr val="FFFFFF"/>
                </a:solidFill>
                <a:highlight>
                  <a:srgbClr val="0000FF"/>
                </a:highlight>
                <a:latin typeface="Tw Cen MT" panose="020B0602020104020603" pitchFamily="34" charset="0"/>
              </a:rPr>
              <a:t>reported a sharp increase in usage </a:t>
            </a:r>
            <a:r>
              <a:rPr lang="en-GB" dirty="0">
                <a:solidFill>
                  <a:srgbClr val="FFFFFF"/>
                </a:solidFill>
                <a:latin typeface="Tw Cen MT" panose="020B0602020104020603" pitchFamily="34" charset="0"/>
              </a:rPr>
              <a:t>after social distancing measures were put into place. Since many people cannot connect with their friends and family in person, for the time being, social media has become the main form of communication to maintain these valuable connections. </a:t>
            </a:r>
          </a:p>
          <a:p>
            <a:pPr>
              <a:lnSpc>
                <a:spcPct val="100000"/>
              </a:lnSpc>
            </a:pPr>
            <a:r>
              <a:rPr lang="en-GB" dirty="0">
                <a:solidFill>
                  <a:srgbClr val="FFFFFF"/>
                </a:solidFill>
                <a:highlight>
                  <a:srgbClr val="0000FF"/>
                </a:highlight>
                <a:latin typeface="Tw Cen MT" panose="020B0602020104020603" pitchFamily="34" charset="0"/>
              </a:rPr>
              <a:t>For example</a:t>
            </a:r>
            <a:r>
              <a:rPr lang="en-GB" dirty="0">
                <a:solidFill>
                  <a:srgbClr val="FFFFFF"/>
                </a:solidFill>
                <a:latin typeface="Tw Cen MT" panose="020B0602020104020603" pitchFamily="34" charset="0"/>
              </a:rPr>
              <a:t>, Facebook's analytics department reported over 50 percent increase in overall messaging during the last month of March 2020. WhatsApp has also reported a 40 per cent increase in usage.</a:t>
            </a:r>
          </a:p>
          <a:p>
            <a:pPr>
              <a:lnSpc>
                <a:spcPct val="100000"/>
              </a:lnSpc>
            </a:pPr>
            <a:r>
              <a:rPr lang="en-GB" dirty="0">
                <a:solidFill>
                  <a:srgbClr val="FFFFFF"/>
                </a:solidFill>
                <a:latin typeface="Tw Cen MT" panose="020B0602020104020603" pitchFamily="34" charset="0"/>
              </a:rPr>
              <a:t>Moreover, there has been a noticeable increase in the </a:t>
            </a:r>
            <a:r>
              <a:rPr lang="en-GB" dirty="0">
                <a:solidFill>
                  <a:srgbClr val="FFFFFF"/>
                </a:solidFill>
                <a:highlight>
                  <a:srgbClr val="0000FF"/>
                </a:highlight>
                <a:latin typeface="Tw Cen MT" panose="020B0602020104020603" pitchFamily="34" charset="0"/>
              </a:rPr>
              <a:t>use of Zoom </a:t>
            </a:r>
            <a:r>
              <a:rPr lang="en-GB" dirty="0">
                <a:solidFill>
                  <a:srgbClr val="FFFFFF"/>
                </a:solidFill>
                <a:latin typeface="Tw Cen MT" panose="020B0602020104020603" pitchFamily="34" charset="0"/>
              </a:rPr>
              <a:t>since the start of the pandemic. Global downloads for </a:t>
            </a:r>
            <a:r>
              <a:rPr lang="en-GB" dirty="0" err="1">
                <a:solidFill>
                  <a:srgbClr val="FFFFFF"/>
                </a:solidFill>
                <a:highlight>
                  <a:srgbClr val="0000FF"/>
                </a:highlight>
                <a:latin typeface="Tw Cen MT" panose="020B0602020104020603" pitchFamily="34" charset="0"/>
              </a:rPr>
              <a:t>TikTok</a:t>
            </a:r>
            <a:r>
              <a:rPr lang="en-GB" dirty="0">
                <a:solidFill>
                  <a:srgbClr val="FFFFFF"/>
                </a:solidFill>
                <a:latin typeface="Tw Cen MT" panose="020B0602020104020603" pitchFamily="34" charset="0"/>
              </a:rPr>
              <a:t> went up 5% in March 2020 compared to February.</a:t>
            </a:r>
          </a:p>
          <a:p>
            <a:pPr>
              <a:lnSpc>
                <a:spcPct val="100000"/>
              </a:lnSpc>
            </a:pPr>
            <a:r>
              <a:rPr lang="en-GB" dirty="0">
                <a:solidFill>
                  <a:srgbClr val="FFFFFF"/>
                </a:solidFill>
                <a:latin typeface="Tw Cen MT" panose="020B0602020104020603" pitchFamily="34" charset="0"/>
              </a:rPr>
              <a:t>A new service called </a:t>
            </a:r>
            <a:r>
              <a:rPr lang="en-GB" dirty="0">
                <a:solidFill>
                  <a:srgbClr val="FFFFFF"/>
                </a:solidFill>
                <a:highlight>
                  <a:srgbClr val="0000FF"/>
                </a:highlight>
                <a:latin typeface="Tw Cen MT" panose="020B0602020104020603" pitchFamily="34" charset="0"/>
              </a:rPr>
              <a:t>Quarantine Chat </a:t>
            </a:r>
            <a:r>
              <a:rPr lang="en-GB" dirty="0">
                <a:solidFill>
                  <a:srgbClr val="FFFFFF"/>
                </a:solidFill>
                <a:latin typeface="Tw Cen MT" panose="020B0602020104020603" pitchFamily="34" charset="0"/>
              </a:rPr>
              <a:t>that connects people randomly reported having over 15,000 users a month after its launch on 1 March 2020.</a:t>
            </a:r>
          </a:p>
        </p:txBody>
      </p:sp>
      <p:sp>
        <p:nvSpPr>
          <p:cNvPr id="4" name="Footer Placeholder 3">
            <a:extLst>
              <a:ext uri="{FF2B5EF4-FFF2-40B4-BE49-F238E27FC236}">
                <a16:creationId xmlns:a16="http://schemas.microsoft.com/office/drawing/2014/main" id="{F194F399-9107-4598-8682-E3A34E438D6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Created by Tayo Alebiosu</a:t>
            </a:r>
          </a:p>
        </p:txBody>
      </p:sp>
    </p:spTree>
    <p:extLst>
      <p:ext uri="{BB962C8B-B14F-4D97-AF65-F5344CB8AC3E}">
        <p14:creationId xmlns:p14="http://schemas.microsoft.com/office/powerpoint/2010/main" val="3496465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S&amp;D Group on Twitter: &quot;⚠️ Warning: Watch out for #COVID19 fake news⚠️  Always look for official and verified sources of information. Social  distancing and strict hygiene remain our best chance to beat">
            <a:extLst>
              <a:ext uri="{FF2B5EF4-FFF2-40B4-BE49-F238E27FC236}">
                <a16:creationId xmlns:a16="http://schemas.microsoft.com/office/drawing/2014/main" id="{7FC25C2E-D922-44FC-A728-6779B151186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826" b="497"/>
          <a:stretch/>
        </p:blipFill>
        <p:spPr bwMode="auto">
          <a:xfrm>
            <a:off x="20" y="0"/>
            <a:ext cx="12191980" cy="6857999"/>
          </a:xfrm>
          <a:custGeom>
            <a:avLst/>
            <a:gdLst/>
            <a:ahLst/>
            <a:cxnLst/>
            <a:rect l="l" t="t" r="r" b="b"/>
            <a:pathLst>
              <a:path w="12188952" h="6216557">
                <a:moveTo>
                  <a:pt x="0" y="0"/>
                </a:moveTo>
                <a:lnTo>
                  <a:pt x="12188952" y="0"/>
                </a:lnTo>
                <a:lnTo>
                  <a:pt x="12188952" y="5609705"/>
                </a:lnTo>
                <a:lnTo>
                  <a:pt x="12049115" y="5640762"/>
                </a:lnTo>
                <a:cubicBezTo>
                  <a:pt x="10313281" y="6006147"/>
                  <a:pt x="8275571" y="6216557"/>
                  <a:pt x="6096001" y="6216557"/>
                </a:cubicBezTo>
                <a:cubicBezTo>
                  <a:pt x="3916432" y="6216557"/>
                  <a:pt x="1878721" y="6006147"/>
                  <a:pt x="142887" y="5640762"/>
                </a:cubicBezTo>
                <a:lnTo>
                  <a:pt x="0" y="5609028"/>
                </a:lnTo>
                <a:close/>
              </a:path>
            </a:pathLst>
          </a:cu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BE8B3B7B-2386-4B06-8355-AF763E406766}"/>
              </a:ext>
            </a:extLst>
          </p:cNvPr>
          <p:cNvSpPr>
            <a:spLocks noGrp="1"/>
          </p:cNvSpPr>
          <p:nvPr>
            <p:ph type="ftr" sz="quarter" idx="11"/>
          </p:nvPr>
        </p:nvSpPr>
        <p:spPr>
          <a:xfrm rot="16200000">
            <a:off x="9710531" y="3262035"/>
            <a:ext cx="3872948" cy="333927"/>
          </a:xfrm>
        </p:spPr>
        <p:txBody>
          <a:bodyPr/>
          <a:lstStyle/>
          <a:p>
            <a:r>
              <a:rPr lang="en-US" dirty="0"/>
              <a:t>Created by Tayo Alebiosu</a:t>
            </a:r>
          </a:p>
        </p:txBody>
      </p:sp>
    </p:spTree>
    <p:extLst>
      <p:ext uri="{BB962C8B-B14F-4D97-AF65-F5344CB8AC3E}">
        <p14:creationId xmlns:p14="http://schemas.microsoft.com/office/powerpoint/2010/main" val="3793436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ontrols to manage fake news in Africa are affecting freedom of expression">
            <a:extLst>
              <a:ext uri="{FF2B5EF4-FFF2-40B4-BE49-F238E27FC236}">
                <a16:creationId xmlns:a16="http://schemas.microsoft.com/office/drawing/2014/main" id="{3AF42B8F-DD3E-42BB-B508-C7381F8ADA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032" r="14589"/>
          <a:stretch/>
        </p:blipFill>
        <p:spPr bwMode="auto">
          <a:xfrm>
            <a:off x="8335617" y="1032913"/>
            <a:ext cx="3856383" cy="5825085"/>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00575F8-5AEA-4846-9213-985E34356A97}"/>
              </a:ext>
            </a:extLst>
          </p:cNvPr>
          <p:cNvSpPr>
            <a:spLocks noGrp="1"/>
          </p:cNvSpPr>
          <p:nvPr>
            <p:ph type="title"/>
          </p:nvPr>
        </p:nvSpPr>
        <p:spPr>
          <a:xfrm>
            <a:off x="2223264" y="-66261"/>
            <a:ext cx="8191899" cy="1032911"/>
          </a:xfrm>
        </p:spPr>
        <p:txBody>
          <a:bodyPr anchor="ctr">
            <a:normAutofit/>
          </a:bodyPr>
          <a:lstStyle/>
          <a:p>
            <a:r>
              <a:rPr lang="en-GB" sz="3600" dirty="0">
                <a:solidFill>
                  <a:srgbClr val="0070C0"/>
                </a:solidFill>
                <a:effectLst>
                  <a:outerShdw blurRad="38100" dist="38100" dir="2700000" algn="tl">
                    <a:srgbClr val="000000">
                      <a:alpha val="43137"/>
                    </a:srgbClr>
                  </a:outerShdw>
                </a:effectLst>
                <a:latin typeface="Candara" panose="020E0502030303020204" pitchFamily="34" charset="0"/>
              </a:rPr>
              <a:t>Proportion of fake news-</a:t>
            </a:r>
            <a:r>
              <a:rPr lang="en-GB" sz="3600" i="1" dirty="0">
                <a:effectLst>
                  <a:outerShdw blurRad="38100" dist="38100" dir="2700000" algn="tl">
                    <a:srgbClr val="000000">
                      <a:alpha val="43137"/>
                    </a:srgbClr>
                  </a:outerShdw>
                </a:effectLst>
                <a:latin typeface="Candara" panose="020E0502030303020204" pitchFamily="34" charset="0"/>
              </a:rPr>
              <a:t>Misinformation</a:t>
            </a:r>
            <a:endParaRPr lang="en-GB" sz="3600" dirty="0">
              <a:solidFill>
                <a:srgbClr val="0070C0"/>
              </a:solidFill>
              <a:effectLst>
                <a:outerShdw blurRad="38100" dist="38100" dir="2700000" algn="tl">
                  <a:srgbClr val="000000">
                    <a:alpha val="43137"/>
                  </a:srgbClr>
                </a:outerShdw>
              </a:effectLst>
              <a:latin typeface="Candara" panose="020E0502030303020204" pitchFamily="34" charset="0"/>
            </a:endParaRPr>
          </a:p>
        </p:txBody>
      </p:sp>
      <p:sp>
        <p:nvSpPr>
          <p:cNvPr id="3" name="Content Placeholder 2">
            <a:extLst>
              <a:ext uri="{FF2B5EF4-FFF2-40B4-BE49-F238E27FC236}">
                <a16:creationId xmlns:a16="http://schemas.microsoft.com/office/drawing/2014/main" id="{639252B2-EB50-4C0D-9F9C-12486D55ACE7}"/>
              </a:ext>
            </a:extLst>
          </p:cNvPr>
          <p:cNvSpPr>
            <a:spLocks noGrp="1"/>
          </p:cNvSpPr>
          <p:nvPr>
            <p:ph idx="1"/>
          </p:nvPr>
        </p:nvSpPr>
        <p:spPr>
          <a:xfrm>
            <a:off x="64008" y="1032913"/>
            <a:ext cx="8335584" cy="7143677"/>
          </a:xfrm>
        </p:spPr>
        <p:txBody>
          <a:bodyPr anchor="t">
            <a:noAutofit/>
          </a:bodyPr>
          <a:lstStyle/>
          <a:p>
            <a:pPr>
              <a:lnSpc>
                <a:spcPct val="100000"/>
              </a:lnSpc>
            </a:pPr>
            <a:r>
              <a:rPr lang="en-GB" dirty="0">
                <a:latin typeface="Tw Cen MT" panose="020B0602020104020603" pitchFamily="34" charset="0"/>
              </a:rPr>
              <a:t>This system failed to prevent COVID-19 misinformation from spreading as well as took down other valuable information and links to articles.</a:t>
            </a:r>
          </a:p>
          <a:p>
            <a:pPr>
              <a:lnSpc>
                <a:spcPct val="100000"/>
              </a:lnSpc>
            </a:pPr>
            <a:r>
              <a:rPr lang="en-GB" dirty="0">
                <a:latin typeface="Tw Cen MT" panose="020B0602020104020603" pitchFamily="34" charset="0"/>
              </a:rPr>
              <a:t>Many platforms struggled to moderate what was posted and shared in a timely manner before misinformation was spread. This was due to an increase in AI usage as many human moderators were sent home during </a:t>
            </a:r>
            <a:r>
              <a:rPr lang="en-GB" dirty="0">
                <a:latin typeface="Tw Cen MT" panose="020B0602020104020603" pitchFamily="34" charset="0"/>
                <a:hlinkClick r:id="rId3" tooltip="Shelter in place order"/>
              </a:rPr>
              <a:t>shelter in place</a:t>
            </a:r>
            <a:r>
              <a:rPr lang="en-GB" dirty="0">
                <a:latin typeface="Tw Cen MT" panose="020B0602020104020603" pitchFamily="34" charset="0"/>
              </a:rPr>
              <a:t> orders and faced contract restrictions and couldn't continue their work at home</a:t>
            </a:r>
          </a:p>
          <a:p>
            <a:pPr>
              <a:lnSpc>
                <a:spcPct val="100000"/>
              </a:lnSpc>
            </a:pPr>
            <a:r>
              <a:rPr lang="en-GB" sz="2600" dirty="0">
                <a:latin typeface="Tw Cen MT" panose="020B0602020104020603" pitchFamily="34" charset="0"/>
              </a:rPr>
              <a:t>YouTube has served as one of the major platforms to spread information concerning the control of COVID-19. </a:t>
            </a:r>
          </a:p>
          <a:p>
            <a:pPr>
              <a:lnSpc>
                <a:spcPct val="100000"/>
              </a:lnSpc>
            </a:pPr>
            <a:r>
              <a:rPr lang="en-GB" sz="1000" dirty="0">
                <a:latin typeface="Tw Cen MT" panose="020B0602020104020603" pitchFamily="34" charset="0"/>
              </a:rPr>
              <a:t>Therefore, videos, especially from public health authorities, should include accurate and reliable medical and scientific information and use relevant hashtags to reach a large audience, generate a high number of views, and increase </a:t>
            </a:r>
            <a:r>
              <a:rPr lang="en-GB" sz="2600" dirty="0">
                <a:latin typeface="Tw Cen MT" panose="020B0602020104020603" pitchFamily="34" charset="0"/>
              </a:rPr>
              <a:t>responses.</a:t>
            </a:r>
          </a:p>
          <a:p>
            <a:pPr>
              <a:lnSpc>
                <a:spcPct val="100000"/>
              </a:lnSpc>
            </a:pPr>
            <a:endParaRPr lang="en-GB" sz="2600" dirty="0">
              <a:latin typeface="Tw Cen MT" panose="020B0602020104020603" pitchFamily="34" charset="0"/>
            </a:endParaRPr>
          </a:p>
          <a:p>
            <a:pPr>
              <a:lnSpc>
                <a:spcPct val="100000"/>
              </a:lnSpc>
            </a:pPr>
            <a:endParaRPr lang="en-GB" sz="2600" dirty="0">
              <a:latin typeface="Tw Cen MT" panose="020B0602020104020603" pitchFamily="34" charset="0"/>
            </a:endParaRPr>
          </a:p>
        </p:txBody>
      </p:sp>
      <p:sp>
        <p:nvSpPr>
          <p:cNvPr id="4" name="Footer Placeholder 3">
            <a:extLst>
              <a:ext uri="{FF2B5EF4-FFF2-40B4-BE49-F238E27FC236}">
                <a16:creationId xmlns:a16="http://schemas.microsoft.com/office/drawing/2014/main" id="{3BD3A692-AB24-4F7A-83B3-DD2B6F34AED1}"/>
              </a:ext>
            </a:extLst>
          </p:cNvPr>
          <p:cNvSpPr>
            <a:spLocks noGrp="1"/>
          </p:cNvSpPr>
          <p:nvPr>
            <p:ph type="ftr" sz="quarter" idx="11"/>
          </p:nvPr>
        </p:nvSpPr>
        <p:spPr>
          <a:xfrm>
            <a:off x="8756374" y="6531040"/>
            <a:ext cx="3250096" cy="212520"/>
          </a:xfrm>
        </p:spPr>
        <p:txBody>
          <a:bodyPr/>
          <a:lstStyle/>
          <a:p>
            <a:r>
              <a:rPr lang="en-US" dirty="0"/>
              <a:t>Created by Tayo Alebiosu</a:t>
            </a:r>
          </a:p>
        </p:txBody>
      </p:sp>
    </p:spTree>
    <p:extLst>
      <p:ext uri="{BB962C8B-B14F-4D97-AF65-F5344CB8AC3E}">
        <p14:creationId xmlns:p14="http://schemas.microsoft.com/office/powerpoint/2010/main" val="2832211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ontrols to manage fake news in Africa are affecting freedom of expression">
            <a:extLst>
              <a:ext uri="{FF2B5EF4-FFF2-40B4-BE49-F238E27FC236}">
                <a16:creationId xmlns:a16="http://schemas.microsoft.com/office/drawing/2014/main" id="{188F7064-B597-43C9-BFF8-33DE981344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032" r="14589"/>
          <a:stretch/>
        </p:blipFill>
        <p:spPr bwMode="auto">
          <a:xfrm>
            <a:off x="9342783" y="-1"/>
            <a:ext cx="2849217"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4DB5C32-4D01-4403-A85A-81E19F4DD3B9}"/>
              </a:ext>
            </a:extLst>
          </p:cNvPr>
          <p:cNvSpPr>
            <a:spLocks noGrp="1"/>
          </p:cNvSpPr>
          <p:nvPr>
            <p:ph type="title"/>
          </p:nvPr>
        </p:nvSpPr>
        <p:spPr>
          <a:xfrm>
            <a:off x="583128" y="221838"/>
            <a:ext cx="8322332" cy="1239012"/>
          </a:xfrm>
        </p:spPr>
        <p:txBody>
          <a:bodyPr anchor="ctr">
            <a:normAutofit/>
          </a:bodyPr>
          <a:lstStyle/>
          <a:p>
            <a:pPr algn="ctr"/>
            <a:r>
              <a:rPr lang="en-GB" sz="2800" dirty="0">
                <a:solidFill>
                  <a:srgbClr val="0070C0"/>
                </a:solidFill>
                <a:effectLst>
                  <a:outerShdw blurRad="38100" dist="38100" dir="2700000" algn="tl">
                    <a:srgbClr val="000000">
                      <a:alpha val="43137"/>
                    </a:srgbClr>
                  </a:outerShdw>
                </a:effectLst>
                <a:latin typeface="Candara" panose="020E0502030303020204" pitchFamily="34" charset="0"/>
              </a:rPr>
              <a:t>Proportion of fake news-</a:t>
            </a:r>
            <a:r>
              <a:rPr lang="en-GB" sz="2800" i="1" dirty="0">
                <a:effectLst>
                  <a:outerShdw blurRad="38100" dist="38100" dir="2700000" algn="tl">
                    <a:srgbClr val="000000">
                      <a:alpha val="43137"/>
                    </a:srgbClr>
                  </a:outerShdw>
                </a:effectLst>
                <a:latin typeface="Candara" panose="020E0502030303020204" pitchFamily="34" charset="0"/>
              </a:rPr>
              <a:t>Misinformation</a:t>
            </a:r>
            <a:endParaRPr lang="en-GB" sz="2800" dirty="0">
              <a:solidFill>
                <a:srgbClr val="0070C0"/>
              </a:solidFill>
            </a:endParaRPr>
          </a:p>
        </p:txBody>
      </p:sp>
      <p:sp>
        <p:nvSpPr>
          <p:cNvPr id="3" name="Content Placeholder 2">
            <a:extLst>
              <a:ext uri="{FF2B5EF4-FFF2-40B4-BE49-F238E27FC236}">
                <a16:creationId xmlns:a16="http://schemas.microsoft.com/office/drawing/2014/main" id="{E788ECC6-5052-471F-85CF-8CF47FF5D692}"/>
              </a:ext>
            </a:extLst>
          </p:cNvPr>
          <p:cNvSpPr>
            <a:spLocks noGrp="1"/>
          </p:cNvSpPr>
          <p:nvPr>
            <p:ph idx="1"/>
          </p:nvPr>
        </p:nvSpPr>
        <p:spPr>
          <a:xfrm>
            <a:off x="371093" y="1682688"/>
            <a:ext cx="8971689" cy="4837382"/>
          </a:xfrm>
        </p:spPr>
        <p:txBody>
          <a:bodyPr anchor="t">
            <a:noAutofit/>
          </a:bodyPr>
          <a:lstStyle/>
          <a:p>
            <a:pPr>
              <a:lnSpc>
                <a:spcPct val="100000"/>
              </a:lnSpc>
            </a:pPr>
            <a:r>
              <a:rPr lang="en-GB" sz="2600" dirty="0">
                <a:latin typeface="Tw Cen MT" panose="020B0602020104020603" pitchFamily="34" charset="0"/>
              </a:rPr>
              <a:t>Comparing the proportion of fake news shared on WhatsApp, Instagram, and Facebook in Brazil showed that fake news was mainly shared on WhatsApp.</a:t>
            </a:r>
          </a:p>
          <a:p>
            <a:pPr>
              <a:lnSpc>
                <a:spcPct val="100000"/>
              </a:lnSpc>
            </a:pPr>
            <a:r>
              <a:rPr lang="en-GB" sz="2600" dirty="0">
                <a:latin typeface="Tw Cen MT" panose="020B0602020104020603" pitchFamily="34" charset="0"/>
              </a:rPr>
              <a:t>A UK study by Ahmed and colleagues analysed 22 785 tweets posted by 11 333 Twitter users with </a:t>
            </a:r>
            <a:r>
              <a:rPr lang="en-GB" sz="2600" i="1" dirty="0">
                <a:highlight>
                  <a:srgbClr val="FFFF00"/>
                </a:highlight>
                <a:latin typeface="Tw Cen MT" panose="020B0602020104020603" pitchFamily="34" charset="0"/>
              </a:rPr>
              <a:t>#FilmYourHospital</a:t>
            </a:r>
            <a:r>
              <a:rPr lang="en-GB" sz="2600" dirty="0">
                <a:highlight>
                  <a:srgbClr val="FFFF00"/>
                </a:highlight>
                <a:latin typeface="Tw Cen MT" panose="020B0602020104020603" pitchFamily="34" charset="0"/>
              </a:rPr>
              <a:t> </a:t>
            </a:r>
            <a:r>
              <a:rPr lang="en-GB" sz="2600" dirty="0">
                <a:latin typeface="Tw Cen MT" panose="020B0602020104020603" pitchFamily="34" charset="0"/>
              </a:rPr>
              <a:t>to identify and evaluate the source of the conspiracy theory on Twitter.</a:t>
            </a:r>
          </a:p>
          <a:p>
            <a:pPr>
              <a:lnSpc>
                <a:spcPct val="100000"/>
              </a:lnSpc>
            </a:pPr>
            <a:r>
              <a:rPr lang="en-GB" sz="2600" dirty="0">
                <a:latin typeface="Tw Cen MT" panose="020B0602020104020603" pitchFamily="34" charset="0"/>
              </a:rPr>
              <a:t> Their work uncovered that ordinary people were the major driver behind the spread of conspiracy theories</a:t>
            </a:r>
          </a:p>
        </p:txBody>
      </p:sp>
      <p:sp>
        <p:nvSpPr>
          <p:cNvPr id="5" name="Footer Placeholder 4">
            <a:extLst>
              <a:ext uri="{FF2B5EF4-FFF2-40B4-BE49-F238E27FC236}">
                <a16:creationId xmlns:a16="http://schemas.microsoft.com/office/drawing/2014/main" id="{FD03467B-C477-441D-9ED6-B2705BDFD8C5}"/>
              </a:ext>
            </a:extLst>
          </p:cNvPr>
          <p:cNvSpPr>
            <a:spLocks noGrp="1"/>
          </p:cNvSpPr>
          <p:nvPr>
            <p:ph type="ftr" sz="quarter" idx="11"/>
          </p:nvPr>
        </p:nvSpPr>
        <p:spPr>
          <a:xfrm>
            <a:off x="9263303" y="6520070"/>
            <a:ext cx="2849218" cy="221838"/>
          </a:xfrm>
        </p:spPr>
        <p:txBody>
          <a:bodyPr/>
          <a:lstStyle/>
          <a:p>
            <a:r>
              <a:rPr lang="en-US"/>
              <a:t>Created by Tayo Alebiosu</a:t>
            </a:r>
          </a:p>
        </p:txBody>
      </p:sp>
    </p:spTree>
    <p:extLst>
      <p:ext uri="{BB962C8B-B14F-4D97-AF65-F5344CB8AC3E}">
        <p14:creationId xmlns:p14="http://schemas.microsoft.com/office/powerpoint/2010/main" val="2413000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EB602-7764-4B6F-BEA0-952FA40EE0DF}"/>
              </a:ext>
            </a:extLst>
          </p:cNvPr>
          <p:cNvSpPr>
            <a:spLocks noGrp="1"/>
          </p:cNvSpPr>
          <p:nvPr>
            <p:ph type="title"/>
          </p:nvPr>
        </p:nvSpPr>
        <p:spPr>
          <a:xfrm>
            <a:off x="3008245" y="105542"/>
            <a:ext cx="6997147" cy="1391954"/>
          </a:xfrm>
        </p:spPr>
        <p:txBody>
          <a:bodyPr anchor="b">
            <a:normAutofit/>
          </a:bodyPr>
          <a:lstStyle/>
          <a:p>
            <a:pPr algn="ctr"/>
            <a:r>
              <a:rPr lang="en-GB" sz="3600" dirty="0">
                <a:solidFill>
                  <a:srgbClr val="0070C0"/>
                </a:solidFill>
                <a:effectLst>
                  <a:outerShdw blurRad="38100" dist="38100" dir="2700000" algn="tl">
                    <a:srgbClr val="000000">
                      <a:alpha val="43137"/>
                    </a:srgbClr>
                  </a:outerShdw>
                </a:effectLst>
                <a:latin typeface="Candara" panose="020E0502030303020204" pitchFamily="34" charset="0"/>
              </a:rPr>
              <a:t>Proportion of fake news-</a:t>
            </a:r>
            <a:r>
              <a:rPr lang="en-GB" sz="3600" i="1" dirty="0">
                <a:effectLst>
                  <a:outerShdw blurRad="38100" dist="38100" dir="2700000" algn="tl">
                    <a:srgbClr val="000000">
                      <a:alpha val="43137"/>
                    </a:srgbClr>
                  </a:outerShdw>
                </a:effectLst>
                <a:latin typeface="Candara" panose="020E0502030303020204" pitchFamily="34" charset="0"/>
              </a:rPr>
              <a:t>Misinformation</a:t>
            </a:r>
            <a:endParaRPr lang="en-GB" sz="3600" dirty="0">
              <a:solidFill>
                <a:srgbClr val="0070C0"/>
              </a:solidFill>
              <a:effectLst>
                <a:outerShdw blurRad="38100" dist="38100" dir="2700000" algn="tl">
                  <a:srgbClr val="000000">
                    <a:alpha val="43137"/>
                  </a:srgbClr>
                </a:outerShdw>
              </a:effectLst>
              <a:latin typeface="Candara" panose="020E0502030303020204" pitchFamily="34" charset="0"/>
            </a:endParaRPr>
          </a:p>
        </p:txBody>
      </p:sp>
      <p:pic>
        <p:nvPicPr>
          <p:cNvPr id="26626" name="Picture 2" descr="Here's how you can spot coronavirus fake news stories | ITV News - YouTube">
            <a:extLst>
              <a:ext uri="{FF2B5EF4-FFF2-40B4-BE49-F238E27FC236}">
                <a16:creationId xmlns:a16="http://schemas.microsoft.com/office/drawing/2014/main" id="{C7896384-37E0-4F1C-820F-5D6EE86905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94" r="40909"/>
          <a:stretch/>
        </p:blipFill>
        <p:spPr bwMode="auto">
          <a:xfrm>
            <a:off x="20" y="10"/>
            <a:ext cx="2345615"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noFill/>
          <a:effectLst>
            <a:outerShdw blurRad="50800" dist="38100" algn="l"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152306D-ABE7-44F5-825F-55112E1FE5CA}"/>
              </a:ext>
            </a:extLst>
          </p:cNvPr>
          <p:cNvSpPr>
            <a:spLocks noGrp="1"/>
          </p:cNvSpPr>
          <p:nvPr>
            <p:ph idx="1"/>
          </p:nvPr>
        </p:nvSpPr>
        <p:spPr>
          <a:xfrm>
            <a:off x="2676409" y="1640327"/>
            <a:ext cx="8614973" cy="5576656"/>
          </a:xfrm>
        </p:spPr>
        <p:txBody>
          <a:bodyPr anchor="t">
            <a:noAutofit/>
          </a:bodyPr>
          <a:lstStyle/>
          <a:p>
            <a:pPr marL="0" indent="0">
              <a:lnSpc>
                <a:spcPct val="100000"/>
              </a:lnSpc>
              <a:buNone/>
            </a:pPr>
            <a:r>
              <a:rPr lang="en-GB" sz="2600" b="1" i="1" dirty="0">
                <a:highlight>
                  <a:srgbClr val="FFFF00"/>
                </a:highlight>
                <a:latin typeface="Tw Cen MT" panose="020B0602020104020603" pitchFamily="34" charset="0"/>
              </a:rPr>
              <a:t>5G and COVID-19 </a:t>
            </a:r>
          </a:p>
          <a:p>
            <a:pPr>
              <a:lnSpc>
                <a:spcPct val="100000"/>
              </a:lnSpc>
            </a:pPr>
            <a:r>
              <a:rPr lang="en-GB" sz="2600" dirty="0">
                <a:latin typeface="Tw Cen MT" panose="020B0602020104020603" pitchFamily="34" charset="0"/>
              </a:rPr>
              <a:t>The conspiracy went viral after March 19, 2020, with unusual coalition among various groups on Facebook</a:t>
            </a:r>
          </a:p>
          <a:p>
            <a:pPr>
              <a:lnSpc>
                <a:spcPct val="100000"/>
              </a:lnSpc>
            </a:pPr>
            <a:r>
              <a:rPr lang="en-GB" sz="2600" dirty="0">
                <a:latin typeface="Tw Cen MT" panose="020B0602020104020603" pitchFamily="34" charset="0"/>
              </a:rPr>
              <a:t> Another study investigated the 5G and COVID-19 </a:t>
            </a:r>
            <a:r>
              <a:rPr lang="en-GB" sz="2600" dirty="0">
                <a:highlight>
                  <a:srgbClr val="FFFF00"/>
                </a:highlight>
                <a:latin typeface="Tw Cen MT" panose="020B0602020104020603" pitchFamily="34" charset="0"/>
              </a:rPr>
              <a:t>conspiracy theory </a:t>
            </a:r>
            <a:r>
              <a:rPr lang="en-GB" sz="2600" dirty="0">
                <a:latin typeface="Tw Cen MT" panose="020B0602020104020603" pitchFamily="34" charset="0"/>
              </a:rPr>
              <a:t>that was circulating on Twitter with a random subsample of 233 tweets. </a:t>
            </a:r>
          </a:p>
          <a:p>
            <a:pPr>
              <a:lnSpc>
                <a:spcPct val="100000"/>
              </a:lnSpc>
            </a:pPr>
            <a:r>
              <a:rPr lang="en-GB" sz="2600" dirty="0">
                <a:latin typeface="Tw Cen MT" panose="020B0602020104020603" pitchFamily="34" charset="0"/>
              </a:rPr>
              <a:t>The content analysis showed that 34·8% (81) of tweets linked 5G and COVID-19 and 32·2% (75) condemned such theory</a:t>
            </a:r>
          </a:p>
          <a:p>
            <a:pPr>
              <a:lnSpc>
                <a:spcPct val="100000"/>
              </a:lnSpc>
            </a:pPr>
            <a:r>
              <a:rPr lang="en-GB" sz="2600" dirty="0">
                <a:highlight>
                  <a:srgbClr val="FFFF00"/>
                </a:highlight>
                <a:latin typeface="Tw Cen MT" panose="020B0602020104020603" pitchFamily="34" charset="0"/>
              </a:rPr>
              <a:t>Misinformation </a:t>
            </a:r>
            <a:r>
              <a:rPr lang="en-GB" sz="2600" dirty="0">
                <a:latin typeface="Tw Cen MT" panose="020B0602020104020603" pitchFamily="34" charset="0"/>
              </a:rPr>
              <a:t>was mainly driven by rumours, stigma, and conspiracy theories that were circulating on various social media and other online platforms.</a:t>
            </a:r>
          </a:p>
          <a:p>
            <a:pPr>
              <a:lnSpc>
                <a:spcPct val="100000"/>
              </a:lnSpc>
            </a:pPr>
            <a:endParaRPr lang="en-GB" sz="2600" dirty="0">
              <a:latin typeface="Tw Cen MT" panose="020B0602020104020603" pitchFamily="34" charset="0"/>
            </a:endParaRPr>
          </a:p>
        </p:txBody>
      </p:sp>
      <p:sp>
        <p:nvSpPr>
          <p:cNvPr id="4" name="Footer Placeholder 3">
            <a:extLst>
              <a:ext uri="{FF2B5EF4-FFF2-40B4-BE49-F238E27FC236}">
                <a16:creationId xmlns:a16="http://schemas.microsoft.com/office/drawing/2014/main" id="{447F6A90-5687-4AC8-95BC-8917FD436434}"/>
              </a:ext>
            </a:extLst>
          </p:cNvPr>
          <p:cNvSpPr>
            <a:spLocks noGrp="1"/>
          </p:cNvSpPr>
          <p:nvPr>
            <p:ph type="ftr" sz="quarter" idx="11"/>
          </p:nvPr>
        </p:nvSpPr>
        <p:spPr>
          <a:xfrm>
            <a:off x="7626440" y="6484024"/>
            <a:ext cx="3995716" cy="262829"/>
          </a:xfrm>
        </p:spPr>
        <p:txBody>
          <a:bodyPr/>
          <a:lstStyle/>
          <a:p>
            <a:r>
              <a:rPr lang="en-US" dirty="0"/>
              <a:t>Created by Tayo Alebiosu</a:t>
            </a:r>
          </a:p>
        </p:txBody>
      </p:sp>
    </p:spTree>
    <p:extLst>
      <p:ext uri="{BB962C8B-B14F-4D97-AF65-F5344CB8AC3E}">
        <p14:creationId xmlns:p14="http://schemas.microsoft.com/office/powerpoint/2010/main" val="3079465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2B301A-1E4A-46D5-8EE8-33125C341D82}"/>
              </a:ext>
            </a:extLst>
          </p:cNvPr>
          <p:cNvSpPr/>
          <p:nvPr/>
        </p:nvSpPr>
        <p:spPr>
          <a:xfrm>
            <a:off x="836676" y="1292700"/>
            <a:ext cx="10515600" cy="4604517"/>
          </a:xfrm>
          <a:prstGeom prst="rect">
            <a:avLst/>
          </a:prstGeom>
        </p:spPr>
        <p:txBody>
          <a:bodyPr vert="horz" lIns="91440" tIns="45720" rIns="91440" bIns="45720" rtlCol="0">
            <a:noAutofit/>
          </a:bodyPr>
          <a:lstStyle/>
          <a:p>
            <a:pPr>
              <a:spcAft>
                <a:spcPts val="600"/>
              </a:spcAft>
            </a:pPr>
            <a:r>
              <a:rPr lang="en-US" sz="2800" b="1" dirty="0">
                <a:highlight>
                  <a:srgbClr val="FFFF00"/>
                </a:highlight>
                <a:latin typeface="Tw Cen MT" panose="020B0602020104020603" pitchFamily="34" charset="0"/>
              </a:rPr>
              <a:t>Aim:</a:t>
            </a:r>
          </a:p>
          <a:p>
            <a:pPr indent="-228600">
              <a:spcAft>
                <a:spcPts val="600"/>
              </a:spcAft>
              <a:buFont typeface="Arial" panose="020B0604020202020204" pitchFamily="34" charset="0"/>
              <a:buChar char="•"/>
            </a:pPr>
            <a:r>
              <a:rPr lang="en-US" sz="2800" b="1" i="1" dirty="0">
                <a:latin typeface="Tw Cen MT" panose="020B0602020104020603" pitchFamily="34" charset="0"/>
              </a:rPr>
              <a:t>To explore how Covid 19 can be implemented to achieve appropriate results yet minimises disruptions to healthcare services provision</a:t>
            </a:r>
          </a:p>
          <a:p>
            <a:pPr>
              <a:spcAft>
                <a:spcPts val="600"/>
              </a:spcAft>
            </a:pPr>
            <a:endParaRPr lang="en-US" sz="2800" b="1" dirty="0">
              <a:highlight>
                <a:srgbClr val="FFFF00"/>
              </a:highlight>
              <a:latin typeface="Tw Cen MT" panose="020B0602020104020603" pitchFamily="34" charset="0"/>
            </a:endParaRPr>
          </a:p>
          <a:p>
            <a:pPr>
              <a:spcAft>
                <a:spcPts val="600"/>
              </a:spcAft>
            </a:pPr>
            <a:r>
              <a:rPr lang="en-US" sz="2800" b="1" dirty="0">
                <a:highlight>
                  <a:srgbClr val="FFFF00"/>
                </a:highlight>
                <a:latin typeface="Tw Cen MT" panose="020B0602020104020603" pitchFamily="34" charset="0"/>
              </a:rPr>
              <a:t>Learning Outcomes:</a:t>
            </a:r>
          </a:p>
          <a:p>
            <a:pPr indent="-228600">
              <a:spcAft>
                <a:spcPts val="600"/>
              </a:spcAft>
              <a:buFont typeface="Arial" panose="020B0604020202020204" pitchFamily="34" charset="0"/>
              <a:buChar char="•"/>
            </a:pPr>
            <a:r>
              <a:rPr lang="en-US" sz="2800" dirty="0">
                <a:latin typeface="Tw Cen MT" panose="020B0602020104020603" pitchFamily="34" charset="0"/>
              </a:rPr>
              <a:t>At the end of this session , students will be able to:</a:t>
            </a:r>
          </a:p>
          <a:p>
            <a:pPr marL="514350" indent="-228600">
              <a:spcAft>
                <a:spcPts val="600"/>
              </a:spcAft>
              <a:buFont typeface="Arial" panose="020B0604020202020204" pitchFamily="34" charset="0"/>
              <a:buChar char="•"/>
            </a:pPr>
            <a:r>
              <a:rPr lang="en-US" sz="2800" dirty="0">
                <a:latin typeface="Tw Cen MT" panose="020B0602020104020603" pitchFamily="34" charset="0"/>
              </a:rPr>
              <a:t>Explore the impact of the media as a stakeholder in Healthcare service delivery</a:t>
            </a:r>
          </a:p>
          <a:p>
            <a:pPr marL="514350" indent="-228600">
              <a:spcAft>
                <a:spcPts val="600"/>
              </a:spcAft>
              <a:buFont typeface="Arial" panose="020B0604020202020204" pitchFamily="34" charset="0"/>
              <a:buChar char="•"/>
            </a:pPr>
            <a:r>
              <a:rPr lang="en-US" sz="2800" dirty="0">
                <a:latin typeface="Tw Cen MT" panose="020B0602020104020603" pitchFamily="34" charset="0"/>
              </a:rPr>
              <a:t>Impact of the media on different perspectives</a:t>
            </a:r>
          </a:p>
        </p:txBody>
      </p:sp>
      <p:sp>
        <p:nvSpPr>
          <p:cNvPr id="5" name="Footer Placeholder 4">
            <a:extLst>
              <a:ext uri="{FF2B5EF4-FFF2-40B4-BE49-F238E27FC236}">
                <a16:creationId xmlns:a16="http://schemas.microsoft.com/office/drawing/2014/main" id="{770C0A0D-01F4-4DAD-BFBB-BB4343030887}"/>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2864411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D2340-5442-4388-BE38-69E20FD7380B}"/>
              </a:ext>
            </a:extLst>
          </p:cNvPr>
          <p:cNvSpPr>
            <a:spLocks noGrp="1"/>
          </p:cNvSpPr>
          <p:nvPr>
            <p:ph type="title"/>
          </p:nvPr>
        </p:nvSpPr>
        <p:spPr>
          <a:xfrm>
            <a:off x="889778" y="345033"/>
            <a:ext cx="7403759" cy="786377"/>
          </a:xfrm>
        </p:spPr>
        <p:txBody>
          <a:bodyPr anchor="b">
            <a:noAutofit/>
          </a:bodyPr>
          <a:lstStyle/>
          <a:p>
            <a:pPr algn="ctr"/>
            <a:br>
              <a:rPr lang="en-GB" sz="3600" dirty="0">
                <a:solidFill>
                  <a:srgbClr val="0070C0"/>
                </a:solidFill>
                <a:effectLst>
                  <a:outerShdw blurRad="38100" dist="38100" dir="2700000" algn="tl">
                    <a:srgbClr val="000000">
                      <a:alpha val="43137"/>
                    </a:srgbClr>
                  </a:outerShdw>
                </a:effectLst>
                <a:latin typeface="Candara" panose="020E0502030303020204" pitchFamily="34" charset="0"/>
              </a:rPr>
            </a:br>
            <a:br>
              <a:rPr lang="en-GB" sz="3600" dirty="0">
                <a:solidFill>
                  <a:srgbClr val="0070C0"/>
                </a:solidFill>
                <a:effectLst>
                  <a:outerShdw blurRad="38100" dist="38100" dir="2700000" algn="tl">
                    <a:srgbClr val="000000">
                      <a:alpha val="43137"/>
                    </a:srgbClr>
                  </a:outerShdw>
                </a:effectLst>
                <a:latin typeface="Candara" panose="020E0502030303020204" pitchFamily="34" charset="0"/>
              </a:rPr>
            </a:br>
            <a:r>
              <a:rPr lang="en-GB" sz="3600" dirty="0">
                <a:solidFill>
                  <a:srgbClr val="0070C0"/>
                </a:solidFill>
                <a:effectLst>
                  <a:outerShdw blurRad="38100" dist="38100" dir="2700000" algn="tl">
                    <a:srgbClr val="000000">
                      <a:alpha val="43137"/>
                    </a:srgbClr>
                  </a:outerShdw>
                </a:effectLst>
                <a:latin typeface="Candara" panose="020E0502030303020204" pitchFamily="34" charset="0"/>
              </a:rPr>
              <a:t>Proportion of fake news-</a:t>
            </a:r>
            <a:r>
              <a:rPr lang="en-GB" sz="3600" i="1" dirty="0">
                <a:solidFill>
                  <a:srgbClr val="0070C0"/>
                </a:solidFill>
                <a:effectLst>
                  <a:outerShdw blurRad="38100" dist="38100" dir="2700000" algn="tl">
                    <a:srgbClr val="000000">
                      <a:alpha val="43137"/>
                    </a:srgbClr>
                  </a:outerShdw>
                </a:effectLst>
                <a:latin typeface="Candara" panose="020E0502030303020204" pitchFamily="34" charset="0"/>
              </a:rPr>
              <a:t>Misinformation</a:t>
            </a:r>
            <a:endParaRPr lang="en-GB" sz="3600" dirty="0">
              <a:solidFill>
                <a:srgbClr val="0070C0"/>
              </a:solidFill>
            </a:endParaRPr>
          </a:p>
        </p:txBody>
      </p:sp>
      <p:sp>
        <p:nvSpPr>
          <p:cNvPr id="3" name="Content Placeholder 2">
            <a:extLst>
              <a:ext uri="{FF2B5EF4-FFF2-40B4-BE49-F238E27FC236}">
                <a16:creationId xmlns:a16="http://schemas.microsoft.com/office/drawing/2014/main" id="{3B16F33F-C478-4BB1-B201-D903EDF2B79C}"/>
              </a:ext>
            </a:extLst>
          </p:cNvPr>
          <p:cNvSpPr>
            <a:spLocks noGrp="1"/>
          </p:cNvSpPr>
          <p:nvPr>
            <p:ph idx="1"/>
          </p:nvPr>
        </p:nvSpPr>
        <p:spPr>
          <a:xfrm>
            <a:off x="185531" y="1275418"/>
            <a:ext cx="8680174" cy="5582582"/>
          </a:xfrm>
        </p:spPr>
        <p:txBody>
          <a:bodyPr>
            <a:noAutofit/>
          </a:bodyPr>
          <a:lstStyle/>
          <a:p>
            <a:pPr>
              <a:lnSpc>
                <a:spcPct val="100000"/>
              </a:lnSpc>
            </a:pPr>
            <a:r>
              <a:rPr lang="en-GB" sz="2000" b="1" i="1" dirty="0">
                <a:highlight>
                  <a:srgbClr val="FFFF00"/>
                </a:highlight>
                <a:latin typeface="Tw Cen MT" panose="020B0602020104020603" pitchFamily="34" charset="0"/>
              </a:rPr>
              <a:t>5G and COVID-19 </a:t>
            </a:r>
          </a:p>
          <a:p>
            <a:pPr>
              <a:lnSpc>
                <a:spcPct val="100000"/>
              </a:lnSpc>
            </a:pPr>
            <a:r>
              <a:rPr lang="en-GB" sz="2000" dirty="0">
                <a:latin typeface="Tw Cen MT" panose="020B0602020104020603" pitchFamily="34" charset="0"/>
              </a:rPr>
              <a:t>BBC News reported on Facebook, groups </a:t>
            </a:r>
            <a:r>
              <a:rPr lang="en-GB" sz="2000" dirty="0">
                <a:highlight>
                  <a:srgbClr val="FFFF00"/>
                </a:highlight>
                <a:latin typeface="Tw Cen MT" panose="020B0602020104020603" pitchFamily="34" charset="0"/>
              </a:rPr>
              <a:t>opposing vaccines </a:t>
            </a:r>
            <a:r>
              <a:rPr lang="en-GB" sz="2000" dirty="0">
                <a:latin typeface="Tw Cen MT" panose="020B0602020104020603" pitchFamily="34" charset="0"/>
              </a:rPr>
              <a:t>and those campaigning against 5G mobile phone networks created unwanted rumours.</a:t>
            </a:r>
          </a:p>
          <a:p>
            <a:pPr>
              <a:lnSpc>
                <a:spcPct val="100000"/>
              </a:lnSpc>
            </a:pPr>
            <a:r>
              <a:rPr lang="en-GB" sz="2000" dirty="0">
                <a:latin typeface="Tw Cen MT" panose="020B0602020104020603" pitchFamily="34" charset="0"/>
              </a:rPr>
              <a:t>The Stop </a:t>
            </a:r>
            <a:r>
              <a:rPr lang="en-GB" sz="2000" dirty="0">
                <a:highlight>
                  <a:srgbClr val="FFFF00"/>
                </a:highlight>
                <a:latin typeface="Tw Cen MT" panose="020B0602020104020603" pitchFamily="34" charset="0"/>
              </a:rPr>
              <a:t>5G UK group on Facebook </a:t>
            </a:r>
            <a:r>
              <a:rPr lang="en-GB" sz="2000" dirty="0">
                <a:latin typeface="Tw Cen MT" panose="020B0602020104020603" pitchFamily="34" charset="0"/>
              </a:rPr>
              <a:t>5G and other groups posted an article from Technocracy News that claims: "It is becoming pretty clear that the Hunan coronavirus is an engineered bio-weapon that was either purposely or accidentally released.</a:t>
            </a:r>
          </a:p>
          <a:p>
            <a:pPr>
              <a:lnSpc>
                <a:spcPct val="100000"/>
              </a:lnSpc>
            </a:pPr>
            <a:r>
              <a:rPr lang="en-GB" sz="2000" dirty="0">
                <a:latin typeface="Tw Cen MT" panose="020B0602020104020603" pitchFamily="34" charset="0"/>
              </a:rPr>
              <a:t>Misinformation and </a:t>
            </a:r>
            <a:r>
              <a:rPr lang="en-GB" sz="2000" dirty="0">
                <a:highlight>
                  <a:srgbClr val="FFFF00"/>
                </a:highlight>
                <a:latin typeface="Tw Cen MT" panose="020B0602020104020603" pitchFamily="34" charset="0"/>
              </a:rPr>
              <a:t>conspiracy theories regarding COVID-19 </a:t>
            </a:r>
            <a:r>
              <a:rPr lang="en-GB" sz="2000" dirty="0">
                <a:latin typeface="Tw Cen MT" panose="020B0602020104020603" pitchFamily="34" charset="0"/>
              </a:rPr>
              <a:t>have been removed by Facebook and Instagram from their social media platforms.</a:t>
            </a:r>
          </a:p>
          <a:p>
            <a:pPr>
              <a:lnSpc>
                <a:spcPct val="100000"/>
              </a:lnSpc>
            </a:pPr>
            <a:r>
              <a:rPr lang="en-GB" sz="2000" dirty="0">
                <a:latin typeface="Tw Cen MT" panose="020B0602020104020603" pitchFamily="34" charset="0"/>
              </a:rPr>
              <a:t>Facebook has placed its focus on discouraging claims that include fake cures and methods of prevention.</a:t>
            </a:r>
          </a:p>
          <a:p>
            <a:pPr>
              <a:lnSpc>
                <a:spcPct val="100000"/>
              </a:lnSpc>
            </a:pPr>
            <a:r>
              <a:rPr lang="en-GB" sz="2000" dirty="0">
                <a:latin typeface="Tw Cen MT" panose="020B0602020104020603" pitchFamily="34" charset="0"/>
              </a:rPr>
              <a:t> Facebook's </a:t>
            </a:r>
            <a:r>
              <a:rPr lang="en-GB" sz="2000" dirty="0">
                <a:highlight>
                  <a:srgbClr val="FFFF00"/>
                </a:highlight>
                <a:latin typeface="Tw Cen MT" panose="020B0602020104020603" pitchFamily="34" charset="0"/>
              </a:rPr>
              <a:t>third-party fact-checkers </a:t>
            </a:r>
            <a:r>
              <a:rPr lang="en-GB" sz="2000" dirty="0">
                <a:latin typeface="Tw Cen MT" panose="020B0602020104020603" pitchFamily="34" charset="0"/>
              </a:rPr>
              <a:t>work to limit the spread of false content by sending links to fact-checked information to the accounts who were attempting or who already shared the content in order to notify them and provide correct information.</a:t>
            </a:r>
          </a:p>
        </p:txBody>
      </p:sp>
      <p:sp>
        <p:nvSpPr>
          <p:cNvPr id="4" name="Footer Placeholder 3">
            <a:extLst>
              <a:ext uri="{FF2B5EF4-FFF2-40B4-BE49-F238E27FC236}">
                <a16:creationId xmlns:a16="http://schemas.microsoft.com/office/drawing/2014/main" id="{75F15674-D572-4D94-A44C-1CF57FE4E9FA}"/>
              </a:ext>
            </a:extLst>
          </p:cNvPr>
          <p:cNvSpPr>
            <a:spLocks noGrp="1"/>
          </p:cNvSpPr>
          <p:nvPr>
            <p:ph type="ftr" sz="quarter" idx="11"/>
          </p:nvPr>
        </p:nvSpPr>
        <p:spPr>
          <a:xfrm>
            <a:off x="1893611" y="6356350"/>
            <a:ext cx="3712464" cy="365125"/>
          </a:xfrm>
        </p:spPr>
        <p:txBody>
          <a:bodyPr>
            <a:normAutofit/>
          </a:bodyPr>
          <a:lstStyle/>
          <a:p>
            <a:pPr>
              <a:spcAft>
                <a:spcPts val="600"/>
              </a:spcAft>
            </a:pPr>
            <a:r>
              <a:rPr lang="en-US"/>
              <a:t>Created by Tayo Alebiosu</a:t>
            </a:r>
          </a:p>
        </p:txBody>
      </p:sp>
      <p:pic>
        <p:nvPicPr>
          <p:cNvPr id="5" name="Picture 4" descr="Pursuit of verified content: Covid infodemic can be as terrible as virus |  Business Standard News">
            <a:extLst>
              <a:ext uri="{FF2B5EF4-FFF2-40B4-BE49-F238E27FC236}">
                <a16:creationId xmlns:a16="http://schemas.microsoft.com/office/drawing/2014/main" id="{3F3EEBBB-D8DD-49B3-A215-ABDFDA3D2E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251" r="8613" b="-2"/>
          <a:stretch/>
        </p:blipFill>
        <p:spPr bwMode="auto">
          <a:xfrm>
            <a:off x="8973671" y="2027582"/>
            <a:ext cx="3218328" cy="4830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938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OII | How the rise of Religious Misinformation is contributing to the  Covid-19 infodemic">
            <a:extLst>
              <a:ext uri="{FF2B5EF4-FFF2-40B4-BE49-F238E27FC236}">
                <a16:creationId xmlns:a16="http://schemas.microsoft.com/office/drawing/2014/main" id="{5E630A5D-400D-4100-96FD-AE9B3CEBD892}"/>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l="2222" r="1" b="1"/>
          <a:stretch/>
        </p:blipFill>
        <p:spPr bwMode="auto">
          <a:xfrm>
            <a:off x="20" y="9"/>
            <a:ext cx="12191979" cy="32238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F8B70B5-7F18-42C6-873D-C250ABD3A753}"/>
              </a:ext>
            </a:extLst>
          </p:cNvPr>
          <p:cNvSpPr>
            <a:spLocks noGrp="1"/>
          </p:cNvSpPr>
          <p:nvPr>
            <p:ph type="title"/>
          </p:nvPr>
        </p:nvSpPr>
        <p:spPr>
          <a:xfrm>
            <a:off x="841248" y="426720"/>
            <a:ext cx="10506456" cy="1919141"/>
          </a:xfrm>
        </p:spPr>
        <p:txBody>
          <a:bodyPr anchor="b">
            <a:normAutofit/>
          </a:bodyPr>
          <a:lstStyle/>
          <a:p>
            <a:pPr algn="ctr"/>
            <a:r>
              <a:rPr lang="en-GB" sz="6000" b="1" i="1" dirty="0">
                <a:solidFill>
                  <a:schemeClr val="bg1"/>
                </a:solidFill>
                <a:effectLst>
                  <a:outerShdw blurRad="38100" dist="38100" dir="2700000" algn="tl">
                    <a:srgbClr val="000000">
                      <a:alpha val="43137"/>
                    </a:srgbClr>
                  </a:outerShdw>
                </a:effectLst>
                <a:latin typeface="Candara" panose="020E0502030303020204" pitchFamily="34" charset="0"/>
              </a:rPr>
              <a:t>Proportion of fake news-</a:t>
            </a:r>
            <a:r>
              <a:rPr lang="en-GB" sz="6000" b="1" i="1" dirty="0">
                <a:solidFill>
                  <a:schemeClr val="bg1"/>
                </a:solidFill>
                <a:effectLst>
                  <a:outerShdw blurRad="38100" dist="38100" dir="2700000" algn="tl">
                    <a:srgbClr val="000000">
                      <a:alpha val="43137"/>
                    </a:srgbClr>
                  </a:outerShdw>
                </a:effectLst>
                <a:highlight>
                  <a:srgbClr val="0000FF"/>
                </a:highlight>
                <a:latin typeface="Candara" panose="020E0502030303020204" pitchFamily="34" charset="0"/>
              </a:rPr>
              <a:t>Misinformation</a:t>
            </a:r>
            <a:endParaRPr lang="en-GB" sz="6000" b="1" i="1" dirty="0">
              <a:solidFill>
                <a:schemeClr val="bg1"/>
              </a:solidFill>
              <a:highlight>
                <a:srgbClr val="0000FF"/>
              </a:highlight>
            </a:endParaRPr>
          </a:p>
        </p:txBody>
      </p:sp>
      <p:sp>
        <p:nvSpPr>
          <p:cNvPr id="3" name="Content Placeholder 2">
            <a:extLst>
              <a:ext uri="{FF2B5EF4-FFF2-40B4-BE49-F238E27FC236}">
                <a16:creationId xmlns:a16="http://schemas.microsoft.com/office/drawing/2014/main" id="{0D3DE40B-A11D-4DFF-8AD5-F7FB836A5798}"/>
              </a:ext>
            </a:extLst>
          </p:cNvPr>
          <p:cNvSpPr>
            <a:spLocks noGrp="1"/>
          </p:cNvSpPr>
          <p:nvPr>
            <p:ph idx="1"/>
          </p:nvPr>
        </p:nvSpPr>
        <p:spPr>
          <a:xfrm>
            <a:off x="841248" y="3337269"/>
            <a:ext cx="10509504" cy="3384206"/>
          </a:xfrm>
        </p:spPr>
        <p:txBody>
          <a:bodyPr>
            <a:noAutofit/>
          </a:bodyPr>
          <a:lstStyle/>
          <a:p>
            <a:r>
              <a:rPr lang="en-GB" sz="2400" dirty="0">
                <a:latin typeface="Tw Cen MT" panose="020B0602020104020603" pitchFamily="34" charset="0"/>
              </a:rPr>
              <a:t>BBC News reported on Facebook, </a:t>
            </a:r>
            <a:r>
              <a:rPr lang="en-GB" sz="2400" dirty="0">
                <a:highlight>
                  <a:srgbClr val="FFFF00"/>
                </a:highlight>
                <a:latin typeface="Tw Cen MT" panose="020B0602020104020603" pitchFamily="34" charset="0"/>
              </a:rPr>
              <a:t>groups opposing vaccines </a:t>
            </a:r>
            <a:r>
              <a:rPr lang="en-GB" sz="2400" dirty="0">
                <a:latin typeface="Tw Cen MT" panose="020B0602020104020603" pitchFamily="34" charset="0"/>
              </a:rPr>
              <a:t>and those campaigning </a:t>
            </a:r>
            <a:r>
              <a:rPr lang="en-GB" sz="2400" dirty="0">
                <a:highlight>
                  <a:srgbClr val="FFFF00"/>
                </a:highlight>
                <a:latin typeface="Tw Cen MT" panose="020B0602020104020603" pitchFamily="34" charset="0"/>
              </a:rPr>
              <a:t>against 5G mobile phone networks </a:t>
            </a:r>
            <a:r>
              <a:rPr lang="en-GB" sz="2400" dirty="0">
                <a:latin typeface="Tw Cen MT" panose="020B0602020104020603" pitchFamily="34" charset="0"/>
              </a:rPr>
              <a:t>created unwanted rumours. </a:t>
            </a:r>
          </a:p>
          <a:p>
            <a:r>
              <a:rPr lang="en-GB" sz="2400" dirty="0">
                <a:latin typeface="Tw Cen MT" panose="020B0602020104020603" pitchFamily="34" charset="0"/>
              </a:rPr>
              <a:t>The Stop 5G UK group on Facebook 5G and other groups posted an article from Technocracy News that claims: "It is becoming pretty clear that the Hunan coronavirus is an engineered bio-weapon that was either purposely or accidentally released.“</a:t>
            </a:r>
          </a:p>
          <a:p>
            <a:r>
              <a:rPr lang="en-GB" sz="2400" dirty="0">
                <a:latin typeface="Tw Cen MT" panose="020B0602020104020603" pitchFamily="34" charset="0"/>
              </a:rPr>
              <a:t>Online </a:t>
            </a:r>
            <a:r>
              <a:rPr lang="en-GB" sz="2400" dirty="0" err="1">
                <a:latin typeface="Tw Cen MT" panose="020B0602020104020603" pitchFamily="34" charset="0"/>
              </a:rPr>
              <a:t>rumors</a:t>
            </a:r>
            <a:r>
              <a:rPr lang="en-GB" sz="2400" dirty="0">
                <a:latin typeface="Tw Cen MT" panose="020B0602020104020603" pitchFamily="34" charset="0"/>
              </a:rPr>
              <a:t> have led to mob attacks in India and mass poisonings in Iran, with telecommunications engineers threatened and attacked and phone masts set on fire in the United Kingdom.</a:t>
            </a:r>
          </a:p>
        </p:txBody>
      </p:sp>
      <p:sp>
        <p:nvSpPr>
          <p:cNvPr id="4" name="Footer Placeholder 3">
            <a:extLst>
              <a:ext uri="{FF2B5EF4-FFF2-40B4-BE49-F238E27FC236}">
                <a16:creationId xmlns:a16="http://schemas.microsoft.com/office/drawing/2014/main" id="{5BE5EDE8-2DB8-45FD-8635-BC1F3755CD2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Created by Tayo Alebiosu</a:t>
            </a:r>
          </a:p>
        </p:txBody>
      </p:sp>
    </p:spTree>
    <p:extLst>
      <p:ext uri="{BB962C8B-B14F-4D97-AF65-F5344CB8AC3E}">
        <p14:creationId xmlns:p14="http://schemas.microsoft.com/office/powerpoint/2010/main" val="3670421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gnifying glass on clear background">
            <a:extLst>
              <a:ext uri="{FF2B5EF4-FFF2-40B4-BE49-F238E27FC236}">
                <a16:creationId xmlns:a16="http://schemas.microsoft.com/office/drawing/2014/main" id="{DC33580F-F2F1-491B-ABF2-C4944AABA8FF}"/>
              </a:ext>
            </a:extLst>
          </p:cNvPr>
          <p:cNvPicPr>
            <a:picLocks noChangeAspect="1"/>
          </p:cNvPicPr>
          <p:nvPr/>
        </p:nvPicPr>
        <p:blipFill rotWithShape="1">
          <a:blip r:embed="rId2"/>
          <a:srcRect l="15628" r="-1" b="-1"/>
          <a:stretch/>
        </p:blipFill>
        <p:spPr>
          <a:xfrm>
            <a:off x="0" y="10"/>
            <a:ext cx="12192000" cy="6857990"/>
          </a:xfrm>
          <a:prstGeom prst="rect">
            <a:avLst/>
          </a:prstGeom>
        </p:spPr>
      </p:pic>
      <p:sp>
        <p:nvSpPr>
          <p:cNvPr id="2" name="Title 1">
            <a:extLst>
              <a:ext uri="{FF2B5EF4-FFF2-40B4-BE49-F238E27FC236}">
                <a16:creationId xmlns:a16="http://schemas.microsoft.com/office/drawing/2014/main" id="{3B2835CF-3884-4350-BF18-7E74B089E45C}"/>
              </a:ext>
            </a:extLst>
          </p:cNvPr>
          <p:cNvSpPr>
            <a:spLocks noGrp="1"/>
          </p:cNvSpPr>
          <p:nvPr>
            <p:ph type="title"/>
          </p:nvPr>
        </p:nvSpPr>
        <p:spPr>
          <a:xfrm>
            <a:off x="568253" y="1139687"/>
            <a:ext cx="9476895" cy="4856584"/>
          </a:xfrm>
        </p:spPr>
        <p:txBody>
          <a:bodyPr vert="horz" lIns="91440" tIns="45720" rIns="91440" bIns="45720" rtlCol="0" anchor="b">
            <a:normAutofit fontScale="90000"/>
          </a:bodyPr>
          <a:lstStyle/>
          <a:p>
            <a:r>
              <a:rPr lang="en-US" sz="4800" dirty="0"/>
              <a:t>Reference</a:t>
            </a:r>
            <a:br>
              <a:rPr lang="en-US" sz="4800" dirty="0"/>
            </a:br>
            <a:r>
              <a:rPr lang="en-GB" sz="1800" b="0" dirty="0">
                <a:latin typeface="Tw Cen MT" panose="020B0602020104020603" pitchFamily="34" charset="0"/>
              </a:rPr>
              <a:t>Tsao, S.F., Chen, H., </a:t>
            </a:r>
            <a:r>
              <a:rPr lang="en-GB" sz="1800" b="0" dirty="0" err="1">
                <a:latin typeface="Tw Cen MT" panose="020B0602020104020603" pitchFamily="34" charset="0"/>
              </a:rPr>
              <a:t>Tisseverasinghe</a:t>
            </a:r>
            <a:r>
              <a:rPr lang="en-GB" sz="1800" b="0" dirty="0">
                <a:latin typeface="Tw Cen MT" panose="020B0602020104020603" pitchFamily="34" charset="0"/>
              </a:rPr>
              <a:t>, T., Yang, Y., Li, L. and Butt, Z.A., 2021. What social media told about us in the time of COVID-19: a scoping review. </a:t>
            </a:r>
            <a:r>
              <a:rPr lang="en-GB" sz="1800" b="0" i="1" dirty="0" err="1">
                <a:latin typeface="Tw Cen MT" panose="020B0602020104020603" pitchFamily="34" charset="0"/>
              </a:rPr>
              <a:t>arXiv</a:t>
            </a:r>
            <a:r>
              <a:rPr lang="en-GB" sz="1800" b="0" i="1" dirty="0">
                <a:latin typeface="Tw Cen MT" panose="020B0602020104020603" pitchFamily="34" charset="0"/>
              </a:rPr>
              <a:t> preprint arXiv:2101.01688</a:t>
            </a:r>
            <a:r>
              <a:rPr lang="en-GB" dirty="0"/>
              <a:t>.</a:t>
            </a:r>
            <a:r>
              <a:rPr lang="en-GB" b="0" dirty="0"/>
              <a:t> </a:t>
            </a:r>
            <a:r>
              <a:rPr lang="en-GB" sz="1800" b="0" dirty="0" err="1">
                <a:latin typeface="Tw Cen MT" panose="020B0602020104020603" pitchFamily="34" charset="0"/>
              </a:rPr>
              <a:t>DOI:</a:t>
            </a:r>
            <a:r>
              <a:rPr lang="en-GB" sz="1800" b="0" dirty="0" err="1">
                <a:latin typeface="Tw Cen MT" panose="020B0602020104020603" pitchFamily="34" charset="0"/>
                <a:hlinkClick r:id="rId3">
                  <a:extLst>
                    <a:ext uri="{A12FA001-AC4F-418D-AE19-62706E023703}">
                      <ahyp:hlinkClr xmlns:ahyp="http://schemas.microsoft.com/office/drawing/2018/hyperlinkcolor" val="tx"/>
                    </a:ext>
                  </a:extLst>
                </a:hlinkClick>
              </a:rPr>
              <a:t>https</a:t>
            </a:r>
            <a:r>
              <a:rPr lang="en-GB" sz="1800" b="0" dirty="0">
                <a:latin typeface="Tw Cen MT" panose="020B0602020104020603" pitchFamily="34" charset="0"/>
                <a:hlinkClick r:id="rId3">
                  <a:extLst>
                    <a:ext uri="{A12FA001-AC4F-418D-AE19-62706E023703}">
                      <ahyp:hlinkClr xmlns:ahyp="http://schemas.microsoft.com/office/drawing/2018/hyperlinkcolor" val="tx"/>
                    </a:ext>
                  </a:extLst>
                </a:hlinkClick>
              </a:rPr>
              <a:t>://doi.org/10.1016/S2589-7500(20)30315-0</a:t>
            </a:r>
            <a:br>
              <a:rPr lang="en-GB" sz="1800" b="0" dirty="0">
                <a:latin typeface="Tw Cen MT" panose="020B0602020104020603" pitchFamily="34" charset="0"/>
              </a:rPr>
            </a:br>
            <a:r>
              <a:rPr lang="en-GB" sz="2000" b="0" dirty="0">
                <a:latin typeface="Tw Cen MT" panose="020B0602020104020603" pitchFamily="34" charset="0"/>
              </a:rPr>
              <a:t>Smith, A., 2021. </a:t>
            </a:r>
            <a:r>
              <a:rPr lang="en-GB" sz="2000" b="0" i="1" dirty="0">
                <a:latin typeface="Tw Cen MT" panose="020B0602020104020603" pitchFamily="34" charset="0"/>
              </a:rPr>
              <a:t>Facebook and Instagram to Limit Coronavirus Misinformation</a:t>
            </a:r>
            <a:r>
              <a:rPr lang="en-GB" sz="2000" b="0" dirty="0">
                <a:latin typeface="Tw Cen MT" panose="020B0602020104020603" pitchFamily="34" charset="0"/>
              </a:rPr>
              <a:t>. [online] Entrepreneur. Available at: &lt;https://www.entrepreneur.com/article/345770&gt; [Accessed 7 March 2021].</a:t>
            </a:r>
            <a:br>
              <a:rPr lang="en-GB" dirty="0"/>
            </a:br>
            <a:br>
              <a:rPr lang="en-GB" dirty="0"/>
            </a:br>
            <a:r>
              <a:rPr lang="en-GB" sz="1800" b="0" dirty="0"/>
              <a:t>Llewellyn, S., 2020. Covid-19: how to be careful with trust and expertise on social media. </a:t>
            </a:r>
            <a:r>
              <a:rPr lang="en-GB" sz="1800" b="0" i="1" dirty="0"/>
              <a:t>BMJ</a:t>
            </a:r>
            <a:r>
              <a:rPr lang="en-GB" sz="1800" b="0" dirty="0"/>
              <a:t>, </a:t>
            </a:r>
            <a:r>
              <a:rPr lang="en-GB" sz="1800" b="0" i="1" dirty="0"/>
              <a:t>368</a:t>
            </a:r>
            <a:r>
              <a:rPr lang="en-GB" sz="1800" b="0" dirty="0"/>
              <a:t>.</a:t>
            </a:r>
            <a:br>
              <a:rPr lang="en-GB" sz="1800" b="0" dirty="0"/>
            </a:br>
            <a:r>
              <a:rPr lang="en-GB" sz="1800" b="0" dirty="0" err="1">
                <a:latin typeface="Tw Cen MT" panose="020B0602020104020603" pitchFamily="34" charset="0"/>
              </a:rPr>
              <a:t>Zarocostas</a:t>
            </a:r>
            <a:r>
              <a:rPr lang="en-GB" sz="1800" b="0" dirty="0">
                <a:latin typeface="Tw Cen MT" panose="020B0602020104020603" pitchFamily="34" charset="0"/>
              </a:rPr>
              <a:t>, J., 2020. How to fight an infodemic. </a:t>
            </a:r>
            <a:r>
              <a:rPr lang="en-GB" sz="1800" b="0" i="1" dirty="0">
                <a:latin typeface="Tw Cen MT" panose="020B0602020104020603" pitchFamily="34" charset="0"/>
              </a:rPr>
              <a:t>The lancet</a:t>
            </a:r>
            <a:r>
              <a:rPr lang="en-GB" sz="1800" b="0" dirty="0">
                <a:latin typeface="Tw Cen MT" panose="020B0602020104020603" pitchFamily="34" charset="0"/>
              </a:rPr>
              <a:t>, </a:t>
            </a:r>
            <a:r>
              <a:rPr lang="en-GB" sz="1800" b="0" i="1" dirty="0">
                <a:latin typeface="Tw Cen MT" panose="020B0602020104020603" pitchFamily="34" charset="0"/>
              </a:rPr>
              <a:t>395</a:t>
            </a:r>
            <a:r>
              <a:rPr lang="en-GB" sz="1800" b="0" dirty="0">
                <a:latin typeface="Tw Cen MT" panose="020B0602020104020603" pitchFamily="34" charset="0"/>
              </a:rPr>
              <a:t>(10225), p.676.</a:t>
            </a:r>
            <a:br>
              <a:rPr lang="en-GB" sz="1800" b="0" dirty="0">
                <a:latin typeface="Tw Cen MT" panose="020B0602020104020603" pitchFamily="34" charset="0"/>
              </a:rPr>
            </a:br>
            <a:br>
              <a:rPr lang="en-GB" sz="1800" b="0" dirty="0">
                <a:latin typeface="Tw Cen MT" panose="020B0602020104020603" pitchFamily="34" charset="0"/>
              </a:rPr>
            </a:br>
            <a:r>
              <a:rPr lang="en-GB" sz="1800" b="0" dirty="0">
                <a:latin typeface="Tw Cen MT" panose="020B0602020104020603" pitchFamily="34" charset="0"/>
              </a:rPr>
              <a:t>BBC News. 2021. </a:t>
            </a:r>
            <a:r>
              <a:rPr lang="en-GB" sz="1800" b="0" i="1" dirty="0">
                <a:latin typeface="Tw Cen MT" panose="020B0602020104020603" pitchFamily="34" charset="0"/>
              </a:rPr>
              <a:t>Coronavirus: Fake news is spreading fast</a:t>
            </a:r>
            <a:r>
              <a:rPr lang="en-GB" sz="1800" b="0" dirty="0">
                <a:latin typeface="Tw Cen MT" panose="020B0602020104020603" pitchFamily="34" charset="0"/>
              </a:rPr>
              <a:t>. [online] Available at: &lt;https://www.bbc.co.uk/news/technology-51646309&gt; [Accessed 7 March 2021].</a:t>
            </a:r>
            <a:br>
              <a:rPr lang="en-GB" dirty="0"/>
            </a:br>
            <a:endParaRPr lang="en-US" sz="4800" dirty="0"/>
          </a:p>
        </p:txBody>
      </p:sp>
      <p:sp>
        <p:nvSpPr>
          <p:cNvPr id="4" name="Footer Placeholder 3">
            <a:extLst>
              <a:ext uri="{FF2B5EF4-FFF2-40B4-BE49-F238E27FC236}">
                <a16:creationId xmlns:a16="http://schemas.microsoft.com/office/drawing/2014/main" id="{BEBF3AE5-C078-4EC1-B12F-2321E9130820}"/>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2584848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gure thumbnail gr2">
            <a:extLst>
              <a:ext uri="{FF2B5EF4-FFF2-40B4-BE49-F238E27FC236}">
                <a16:creationId xmlns:a16="http://schemas.microsoft.com/office/drawing/2014/main" id="{6847AFEB-FA96-4D21-AF01-FEC567783A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10241" y="357809"/>
            <a:ext cx="5610313" cy="601064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he Impact of Social Media on Society | The Ad Council">
            <a:extLst>
              <a:ext uri="{FF2B5EF4-FFF2-40B4-BE49-F238E27FC236}">
                <a16:creationId xmlns:a16="http://schemas.microsoft.com/office/drawing/2014/main" id="{06DDE930-DCE6-4559-81EF-88200438180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10302" y="357809"/>
            <a:ext cx="5596128" cy="627851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8325BE2F-7CF6-45B9-B6A9-69A0926E2FE9}"/>
              </a:ext>
            </a:extLst>
          </p:cNvPr>
          <p:cNvSpPr>
            <a:spLocks noGrp="1"/>
          </p:cNvSpPr>
          <p:nvPr>
            <p:ph type="ftr" sz="quarter" idx="11"/>
          </p:nvPr>
        </p:nvSpPr>
        <p:spPr>
          <a:xfrm rot="16200000">
            <a:off x="9287809" y="2377698"/>
            <a:ext cx="4114800" cy="365125"/>
          </a:xfrm>
        </p:spPr>
        <p:txBody>
          <a:bodyPr/>
          <a:lstStyle/>
          <a:p>
            <a:r>
              <a:rPr lang="en-US" sz="1000" dirty="0"/>
              <a:t>Created by Tayo Alebiosu</a:t>
            </a:r>
          </a:p>
        </p:txBody>
      </p:sp>
    </p:spTree>
    <p:extLst>
      <p:ext uri="{BB962C8B-B14F-4D97-AF65-F5344CB8AC3E}">
        <p14:creationId xmlns:p14="http://schemas.microsoft.com/office/powerpoint/2010/main" val="2127228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descr="Eurasian Economic Union: Public Attitude and Awareness | Union of Informed  Citizens">
            <a:extLst>
              <a:ext uri="{FF2B5EF4-FFF2-40B4-BE49-F238E27FC236}">
                <a16:creationId xmlns:a16="http://schemas.microsoft.com/office/drawing/2014/main" id="{38DD4AD4-8C40-4044-8C75-1DF09FC3C3C6}"/>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b="7408"/>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594E813-29FC-4EA7-8E31-0D3910D2270E}"/>
              </a:ext>
            </a:extLst>
          </p:cNvPr>
          <p:cNvSpPr>
            <a:spLocks noGrp="1"/>
          </p:cNvSpPr>
          <p:nvPr>
            <p:ph type="title"/>
          </p:nvPr>
        </p:nvSpPr>
        <p:spPr>
          <a:xfrm>
            <a:off x="2719875" y="712616"/>
            <a:ext cx="6749201" cy="1280956"/>
          </a:xfrm>
        </p:spPr>
        <p:txBody>
          <a:bodyPr anchor="b">
            <a:normAutofit/>
          </a:bodyPr>
          <a:lstStyle/>
          <a:p>
            <a:r>
              <a:rPr lang="en-GB" sz="6000" dirty="0">
                <a:latin typeface="Candara" panose="020E0502030303020204" pitchFamily="34" charset="0"/>
              </a:rPr>
              <a:t>Public attitudes</a:t>
            </a:r>
          </a:p>
        </p:txBody>
      </p:sp>
      <p:sp>
        <p:nvSpPr>
          <p:cNvPr id="3" name="Content Placeholder 2">
            <a:extLst>
              <a:ext uri="{FF2B5EF4-FFF2-40B4-BE49-F238E27FC236}">
                <a16:creationId xmlns:a16="http://schemas.microsoft.com/office/drawing/2014/main" id="{82A6DDB4-871C-4113-A7E2-97494BFF8162}"/>
              </a:ext>
            </a:extLst>
          </p:cNvPr>
          <p:cNvSpPr>
            <a:spLocks noGrp="1"/>
          </p:cNvSpPr>
          <p:nvPr>
            <p:ph idx="1"/>
          </p:nvPr>
        </p:nvSpPr>
        <p:spPr>
          <a:xfrm>
            <a:off x="841248" y="3502152"/>
            <a:ext cx="10506456" cy="2670048"/>
          </a:xfrm>
        </p:spPr>
        <p:txBody>
          <a:bodyPr>
            <a:normAutofit/>
          </a:bodyPr>
          <a:lstStyle/>
          <a:p>
            <a:r>
              <a:rPr lang="en-GB" sz="2800" dirty="0">
                <a:latin typeface="Tw Cen MT" panose="020B0602020104020603" pitchFamily="34" charset="0"/>
              </a:rPr>
              <a:t>Studies on social media data showed our attitudes and mental state to some extent during the COVID-19 crisis. </a:t>
            </a:r>
          </a:p>
          <a:p>
            <a:r>
              <a:rPr lang="en-GB" sz="2800" dirty="0">
                <a:latin typeface="Tw Cen MT" panose="020B0602020104020603" pitchFamily="34" charset="0"/>
              </a:rPr>
              <a:t>These studies also showed how we generated, consumed, and propagated information on social media platforms when facing the rapid spread of the SARS-CoV-2 and extraordinary measures for the containment</a:t>
            </a:r>
            <a:r>
              <a:rPr lang="en-GB" sz="2000" dirty="0"/>
              <a:t>.</a:t>
            </a:r>
          </a:p>
        </p:txBody>
      </p:sp>
      <p:sp>
        <p:nvSpPr>
          <p:cNvPr id="4" name="Footer Placeholder 3">
            <a:extLst>
              <a:ext uri="{FF2B5EF4-FFF2-40B4-BE49-F238E27FC236}">
                <a16:creationId xmlns:a16="http://schemas.microsoft.com/office/drawing/2014/main" id="{19227779-B761-4F15-B117-1C127AFBCE3E}"/>
              </a:ext>
            </a:extLst>
          </p:cNvPr>
          <p:cNvSpPr>
            <a:spLocks noGrp="1"/>
          </p:cNvSpPr>
          <p:nvPr>
            <p:ph type="ftr" sz="quarter" idx="11"/>
          </p:nvPr>
        </p:nvSpPr>
        <p:spPr/>
        <p:txBody>
          <a:bodyPr/>
          <a:lstStyle/>
          <a:p>
            <a:r>
              <a:rPr lang="en-US" sz="1000" dirty="0"/>
              <a:t>Created by Tayo Alebiosu</a:t>
            </a:r>
          </a:p>
        </p:txBody>
      </p:sp>
    </p:spTree>
    <p:extLst>
      <p:ext uri="{BB962C8B-B14F-4D97-AF65-F5344CB8AC3E}">
        <p14:creationId xmlns:p14="http://schemas.microsoft.com/office/powerpoint/2010/main" val="4125268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D870-66E7-4291-B5DB-BC253B649CCA}"/>
              </a:ext>
            </a:extLst>
          </p:cNvPr>
          <p:cNvSpPr>
            <a:spLocks noGrp="1"/>
          </p:cNvSpPr>
          <p:nvPr>
            <p:ph type="title"/>
          </p:nvPr>
        </p:nvSpPr>
        <p:spPr>
          <a:xfrm>
            <a:off x="1603514" y="185928"/>
            <a:ext cx="7063408" cy="976105"/>
          </a:xfrm>
        </p:spPr>
        <p:txBody>
          <a:bodyPr anchor="t">
            <a:noAutofit/>
          </a:bodyPr>
          <a:lstStyle/>
          <a:p>
            <a:r>
              <a:rPr lang="en-GB" dirty="0">
                <a:solidFill>
                  <a:srgbClr val="0070C0"/>
                </a:solidFill>
                <a:latin typeface="Candara" panose="020E0502030303020204" pitchFamily="34" charset="0"/>
              </a:rPr>
              <a:t>Public attitudes (Cont.…)</a:t>
            </a:r>
          </a:p>
        </p:txBody>
      </p:sp>
      <p:sp>
        <p:nvSpPr>
          <p:cNvPr id="3" name="Content Placeholder 2">
            <a:extLst>
              <a:ext uri="{FF2B5EF4-FFF2-40B4-BE49-F238E27FC236}">
                <a16:creationId xmlns:a16="http://schemas.microsoft.com/office/drawing/2014/main" id="{31A67AE1-BD82-4AD5-A0CC-9F09A2C26039}"/>
              </a:ext>
            </a:extLst>
          </p:cNvPr>
          <p:cNvSpPr>
            <a:spLocks noGrp="1"/>
          </p:cNvSpPr>
          <p:nvPr>
            <p:ph idx="1"/>
          </p:nvPr>
        </p:nvSpPr>
        <p:spPr>
          <a:xfrm>
            <a:off x="498834" y="1162430"/>
            <a:ext cx="8923462" cy="5357639"/>
          </a:xfrm>
        </p:spPr>
        <p:txBody>
          <a:bodyPr>
            <a:normAutofit fontScale="92500" lnSpcReduction="20000"/>
          </a:bodyPr>
          <a:lstStyle/>
          <a:p>
            <a:pPr>
              <a:lnSpc>
                <a:spcPct val="100000"/>
              </a:lnSpc>
            </a:pPr>
            <a:endParaRPr lang="en-GB" sz="2000" dirty="0"/>
          </a:p>
          <a:p>
            <a:pPr>
              <a:lnSpc>
                <a:spcPct val="100000"/>
              </a:lnSpc>
            </a:pPr>
            <a:r>
              <a:rPr lang="en-GB" sz="3200" dirty="0">
                <a:latin typeface="Tw Cen MT" panose="020B0602020104020603" pitchFamily="34" charset="0"/>
              </a:rPr>
              <a:t>When a disease, such as COVID-19, starts spreading and causing negative sentiments</a:t>
            </a:r>
            <a:r>
              <a:rPr lang="en-GB" sz="3200" dirty="0">
                <a:highlight>
                  <a:srgbClr val="FFFF00"/>
                </a:highlight>
                <a:latin typeface="Tw Cen MT" panose="020B0602020104020603" pitchFamily="34" charset="0"/>
              </a:rPr>
              <a:t>, timely, proper, and effective risk communication</a:t>
            </a:r>
            <a:r>
              <a:rPr lang="en-GB" sz="3200" dirty="0">
                <a:latin typeface="Tw Cen MT" panose="020B0602020104020603" pitchFamily="34" charset="0"/>
              </a:rPr>
              <a:t> is needed to help ease people's anxiety or negative attitudes regarding the COVID-19 pandemic, especially </a:t>
            </a:r>
            <a:r>
              <a:rPr lang="en-GB" sz="3200" dirty="0">
                <a:highlight>
                  <a:srgbClr val="FFFF00"/>
                </a:highlight>
                <a:latin typeface="Tw Cen MT" panose="020B0602020104020603" pitchFamily="34" charset="0"/>
              </a:rPr>
              <a:t>through social media</a:t>
            </a:r>
            <a:r>
              <a:rPr lang="en-GB" sz="3200" dirty="0">
                <a:latin typeface="Tw Cen MT" panose="020B0602020104020603" pitchFamily="34" charset="0"/>
              </a:rPr>
              <a:t>.</a:t>
            </a:r>
          </a:p>
          <a:p>
            <a:pPr>
              <a:lnSpc>
                <a:spcPct val="100000"/>
              </a:lnSpc>
            </a:pPr>
            <a:r>
              <a:rPr lang="en-GB" sz="3200" dirty="0">
                <a:latin typeface="Tw Cen MT" panose="020B0602020104020603" pitchFamily="34" charset="0"/>
              </a:rPr>
              <a:t>Articles regarding public attitudes towards the COVID-19 pandemic have shown sentiments that shifted over time. </a:t>
            </a:r>
          </a:p>
          <a:p>
            <a:pPr>
              <a:lnSpc>
                <a:spcPct val="100000"/>
              </a:lnSpc>
            </a:pPr>
            <a:r>
              <a:rPr lang="en-GB" sz="3200" dirty="0">
                <a:latin typeface="Tw Cen MT" panose="020B0602020104020603" pitchFamily="34" charset="0"/>
              </a:rPr>
              <a:t>Yet, this theme can be a useful indicator when evaluating interventions, such as physical distancing and wearing masks, that aim to reduce the risk of COVID-19 infection. </a:t>
            </a:r>
          </a:p>
        </p:txBody>
      </p:sp>
      <p:pic>
        <p:nvPicPr>
          <p:cNvPr id="15362" name="Picture 2" descr="Eurasian Economic Union: Public Attitude and Awareness | Union of Informed  Citizens">
            <a:extLst>
              <a:ext uri="{FF2B5EF4-FFF2-40B4-BE49-F238E27FC236}">
                <a16:creationId xmlns:a16="http://schemas.microsoft.com/office/drawing/2014/main" id="{F7A8EC31-6166-4057-87D5-62BB296F2F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345" r="11866" b="-1"/>
          <a:stretch/>
        </p:blipFill>
        <p:spPr bwMode="auto">
          <a:xfrm>
            <a:off x="9715725" y="0"/>
            <a:ext cx="2435397"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E415A63-5BED-4323-AA0A-A598736ED224}"/>
              </a:ext>
            </a:extLst>
          </p:cNvPr>
          <p:cNvSpPr>
            <a:spLocks noGrp="1"/>
          </p:cNvSpPr>
          <p:nvPr>
            <p:ph type="ftr" sz="quarter" idx="11"/>
          </p:nvPr>
        </p:nvSpPr>
        <p:spPr>
          <a:xfrm rot="16200000">
            <a:off x="10282046" y="5657055"/>
            <a:ext cx="3030400" cy="296644"/>
          </a:xfrm>
        </p:spPr>
        <p:txBody>
          <a:bodyPr/>
          <a:lstStyle/>
          <a:p>
            <a:r>
              <a:rPr lang="en-US" sz="1000" dirty="0"/>
              <a:t>Created by Tayo Alebiosu</a:t>
            </a:r>
          </a:p>
        </p:txBody>
      </p:sp>
    </p:spTree>
    <p:extLst>
      <p:ext uri="{BB962C8B-B14F-4D97-AF65-F5344CB8AC3E}">
        <p14:creationId xmlns:p14="http://schemas.microsoft.com/office/powerpoint/2010/main" val="3746171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OVID-19: Free Articles from APA Journals">
            <a:extLst>
              <a:ext uri="{FF2B5EF4-FFF2-40B4-BE49-F238E27FC236}">
                <a16:creationId xmlns:a16="http://schemas.microsoft.com/office/drawing/2014/main" id="{D4D80DED-9D25-454E-B938-D95D69DCAD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308" r="12552" b="-1"/>
          <a:stretch/>
        </p:blipFill>
        <p:spPr bwMode="auto">
          <a:xfrm>
            <a:off x="9395790" y="10"/>
            <a:ext cx="2796209"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1FACF55-8EED-4337-A684-03CC390D3767}"/>
              </a:ext>
            </a:extLst>
          </p:cNvPr>
          <p:cNvSpPr>
            <a:spLocks noGrp="1"/>
          </p:cNvSpPr>
          <p:nvPr>
            <p:ph type="title"/>
          </p:nvPr>
        </p:nvSpPr>
        <p:spPr>
          <a:xfrm>
            <a:off x="1780960" y="133336"/>
            <a:ext cx="5958840" cy="1243584"/>
          </a:xfrm>
        </p:spPr>
        <p:txBody>
          <a:bodyPr anchor="ctr">
            <a:normAutofit/>
          </a:bodyPr>
          <a:lstStyle/>
          <a:p>
            <a:r>
              <a:rPr lang="en-GB" sz="3600" dirty="0">
                <a:solidFill>
                  <a:srgbClr val="0070C0"/>
                </a:solidFill>
                <a:latin typeface="Candara" panose="020E0502030303020204" pitchFamily="34" charset="0"/>
              </a:rPr>
              <a:t>Public attitudes (Cont.…)</a:t>
            </a:r>
            <a:endParaRPr lang="en-GB" sz="3400" dirty="0"/>
          </a:p>
        </p:txBody>
      </p:sp>
      <p:sp>
        <p:nvSpPr>
          <p:cNvPr id="3" name="Content Placeholder 2">
            <a:extLst>
              <a:ext uri="{FF2B5EF4-FFF2-40B4-BE49-F238E27FC236}">
                <a16:creationId xmlns:a16="http://schemas.microsoft.com/office/drawing/2014/main" id="{04BC4F12-C467-463B-9A68-228055B791B3}"/>
              </a:ext>
            </a:extLst>
          </p:cNvPr>
          <p:cNvSpPr>
            <a:spLocks noGrp="1"/>
          </p:cNvSpPr>
          <p:nvPr>
            <p:ph idx="1"/>
          </p:nvPr>
        </p:nvSpPr>
        <p:spPr>
          <a:xfrm>
            <a:off x="132259" y="1802088"/>
            <a:ext cx="9011742" cy="3402363"/>
          </a:xfrm>
        </p:spPr>
        <p:txBody>
          <a:bodyPr anchor="t">
            <a:noAutofit/>
          </a:bodyPr>
          <a:lstStyle/>
          <a:p>
            <a:pPr>
              <a:lnSpc>
                <a:spcPct val="100000"/>
              </a:lnSpc>
            </a:pPr>
            <a:r>
              <a:rPr lang="en-GB" sz="2800" dirty="0">
                <a:latin typeface="Tw Cen MT" panose="020B0602020104020603" pitchFamily="34" charset="0"/>
              </a:rPr>
              <a:t>Articles regarding public attitudes towards the COVID-19 pandemic have shown sentiments that shifted over time. </a:t>
            </a:r>
          </a:p>
          <a:p>
            <a:pPr>
              <a:lnSpc>
                <a:spcPct val="100000"/>
              </a:lnSpc>
            </a:pPr>
            <a:r>
              <a:rPr lang="en-GB" sz="2800" dirty="0">
                <a:latin typeface="Tw Cen MT" panose="020B0602020104020603" pitchFamily="34" charset="0"/>
              </a:rPr>
              <a:t>Yet, this theme can be a useful indicator when evaluating interventions, such as physical distancing and wearing masks, that aim to reduce the risk of COVID-19 infection. </a:t>
            </a:r>
          </a:p>
          <a:p>
            <a:pPr>
              <a:lnSpc>
                <a:spcPct val="100000"/>
              </a:lnSpc>
            </a:pPr>
            <a:r>
              <a:rPr lang="en-GB" sz="2800" dirty="0">
                <a:latin typeface="Tw Cen MT" panose="020B0602020104020603" pitchFamily="34" charset="0"/>
              </a:rPr>
              <a:t>When a disease, such as COVID-19, starts spreading and causing negative sentiments, timely, proper, and effective risk communication is needed to help ease people's anxiety or negative attitudes regarding the COVID-19 pandemic, especially through social media.</a:t>
            </a:r>
          </a:p>
        </p:txBody>
      </p:sp>
      <p:sp>
        <p:nvSpPr>
          <p:cNvPr id="4" name="Footer Placeholder 3">
            <a:extLst>
              <a:ext uri="{FF2B5EF4-FFF2-40B4-BE49-F238E27FC236}">
                <a16:creationId xmlns:a16="http://schemas.microsoft.com/office/drawing/2014/main" id="{3419F5B1-4B93-4C90-BB58-691CA2C56277}"/>
              </a:ext>
            </a:extLst>
          </p:cNvPr>
          <p:cNvSpPr>
            <a:spLocks noGrp="1"/>
          </p:cNvSpPr>
          <p:nvPr>
            <p:ph type="ftr" sz="quarter" idx="11"/>
          </p:nvPr>
        </p:nvSpPr>
        <p:spPr>
          <a:xfrm>
            <a:off x="4144618" y="6359539"/>
            <a:ext cx="4114800" cy="365125"/>
          </a:xfrm>
        </p:spPr>
        <p:txBody>
          <a:bodyPr/>
          <a:lstStyle/>
          <a:p>
            <a:r>
              <a:rPr lang="en-US" sz="1000" dirty="0"/>
              <a:t>Created by Tayo Alebiosu</a:t>
            </a:r>
          </a:p>
        </p:txBody>
      </p:sp>
    </p:spTree>
    <p:extLst>
      <p:ext uri="{BB962C8B-B14F-4D97-AF65-F5344CB8AC3E}">
        <p14:creationId xmlns:p14="http://schemas.microsoft.com/office/powerpoint/2010/main" val="3317707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Eurasian Economic Union: Public Attitude and Awareness | Union of Informed  Citizens">
            <a:extLst>
              <a:ext uri="{FF2B5EF4-FFF2-40B4-BE49-F238E27FC236}">
                <a16:creationId xmlns:a16="http://schemas.microsoft.com/office/drawing/2014/main" id="{DF6A3AA1-7615-435C-85CB-585C72826D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67" r="17888" b="-1"/>
          <a:stretch/>
        </p:blipFill>
        <p:spPr bwMode="auto">
          <a:xfrm>
            <a:off x="9647582" y="10"/>
            <a:ext cx="2544417"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40E136D-72DD-4DE3-AFC5-85DCBF622161}"/>
              </a:ext>
            </a:extLst>
          </p:cNvPr>
          <p:cNvSpPr>
            <a:spLocks noGrp="1"/>
          </p:cNvSpPr>
          <p:nvPr>
            <p:ph type="title"/>
          </p:nvPr>
        </p:nvSpPr>
        <p:spPr>
          <a:xfrm>
            <a:off x="1779633" y="242704"/>
            <a:ext cx="7655913" cy="1243584"/>
          </a:xfrm>
        </p:spPr>
        <p:txBody>
          <a:bodyPr anchor="ctr">
            <a:normAutofit/>
          </a:bodyPr>
          <a:lstStyle/>
          <a:p>
            <a:r>
              <a:rPr lang="en-GB" sz="3400" dirty="0">
                <a:solidFill>
                  <a:srgbClr val="0070C0"/>
                </a:solidFill>
              </a:rPr>
              <a:t>Public attitudes (Cont.…)</a:t>
            </a:r>
          </a:p>
        </p:txBody>
      </p:sp>
      <p:sp>
        <p:nvSpPr>
          <p:cNvPr id="3" name="Content Placeholder 2">
            <a:extLst>
              <a:ext uri="{FF2B5EF4-FFF2-40B4-BE49-F238E27FC236}">
                <a16:creationId xmlns:a16="http://schemas.microsoft.com/office/drawing/2014/main" id="{E536A5A8-36F1-4969-A6E4-100C8FBE0B2A}"/>
              </a:ext>
            </a:extLst>
          </p:cNvPr>
          <p:cNvSpPr>
            <a:spLocks noGrp="1"/>
          </p:cNvSpPr>
          <p:nvPr>
            <p:ph idx="1"/>
          </p:nvPr>
        </p:nvSpPr>
        <p:spPr>
          <a:xfrm>
            <a:off x="384047" y="2100072"/>
            <a:ext cx="9263534" cy="4430315"/>
          </a:xfrm>
        </p:spPr>
        <p:txBody>
          <a:bodyPr anchor="t">
            <a:noAutofit/>
          </a:bodyPr>
          <a:lstStyle/>
          <a:p>
            <a:pPr>
              <a:lnSpc>
                <a:spcPct val="100000"/>
              </a:lnSpc>
            </a:pPr>
            <a:r>
              <a:rPr lang="en-GB" sz="2800" dirty="0">
                <a:latin typeface="Tw Cen MT" panose="020B0602020104020603" pitchFamily="34" charset="0"/>
              </a:rPr>
              <a:t>Government responses that were distributed via social media have been increasingly crucial in </a:t>
            </a:r>
            <a:r>
              <a:rPr lang="en-GB" sz="2800" dirty="0">
                <a:highlight>
                  <a:srgbClr val="FFFF00"/>
                </a:highlight>
                <a:latin typeface="Tw Cen MT" panose="020B0602020104020603" pitchFamily="34" charset="0"/>
              </a:rPr>
              <a:t>combating infodemics </a:t>
            </a:r>
            <a:r>
              <a:rPr lang="en-GB" sz="2800" dirty="0">
                <a:latin typeface="Tw Cen MT" panose="020B0602020104020603" pitchFamily="34" charset="0"/>
              </a:rPr>
              <a:t>and </a:t>
            </a:r>
            <a:r>
              <a:rPr lang="en-GB" sz="2800" dirty="0">
                <a:highlight>
                  <a:srgbClr val="FFFF00"/>
                </a:highlight>
                <a:latin typeface="Tw Cen MT" panose="020B0602020104020603" pitchFamily="34" charset="0"/>
              </a:rPr>
              <a:t>promoting accurate and reliable information </a:t>
            </a:r>
            <a:r>
              <a:rPr lang="en-GB" sz="2800" dirty="0">
                <a:latin typeface="Tw Cen MT" panose="020B0602020104020603" pitchFamily="34" charset="0"/>
              </a:rPr>
              <a:t>for the public. </a:t>
            </a:r>
          </a:p>
          <a:p>
            <a:pPr>
              <a:lnSpc>
                <a:spcPct val="100000"/>
              </a:lnSpc>
            </a:pPr>
            <a:r>
              <a:rPr lang="en-GB" sz="2800" dirty="0">
                <a:latin typeface="Tw Cen MT" panose="020B0602020104020603" pitchFamily="34" charset="0"/>
              </a:rPr>
              <a:t>However, little has been studied about how efficient and effective these official responses are at leading to public belief or behavioural changes. </a:t>
            </a:r>
          </a:p>
          <a:p>
            <a:pPr>
              <a:lnSpc>
                <a:spcPct val="100000"/>
              </a:lnSpc>
            </a:pPr>
            <a:r>
              <a:rPr lang="en-GB" sz="2800" dirty="0">
                <a:latin typeface="Tw Cen MT" panose="020B0602020104020603" pitchFamily="34" charset="0"/>
              </a:rPr>
              <a:t>It also remained unknown whether government posts would reach greater numbers of social media users or have greater effects on them than would infodemics.</a:t>
            </a:r>
          </a:p>
        </p:txBody>
      </p:sp>
      <p:sp>
        <p:nvSpPr>
          <p:cNvPr id="4" name="Footer Placeholder 3">
            <a:extLst>
              <a:ext uri="{FF2B5EF4-FFF2-40B4-BE49-F238E27FC236}">
                <a16:creationId xmlns:a16="http://schemas.microsoft.com/office/drawing/2014/main" id="{42EF5484-C0FC-4681-8F0B-6B5D5D9BF0D1}"/>
              </a:ext>
            </a:extLst>
          </p:cNvPr>
          <p:cNvSpPr>
            <a:spLocks noGrp="1"/>
          </p:cNvSpPr>
          <p:nvPr>
            <p:ph type="ftr" sz="quarter" idx="11"/>
          </p:nvPr>
        </p:nvSpPr>
        <p:spPr>
          <a:xfrm rot="16200000">
            <a:off x="10189326" y="5534655"/>
            <a:ext cx="3467202" cy="269073"/>
          </a:xfrm>
        </p:spPr>
        <p:txBody>
          <a:bodyPr/>
          <a:lstStyle/>
          <a:p>
            <a:r>
              <a:rPr lang="en-US" sz="1000" dirty="0"/>
              <a:t>Created by Tayo Alebiosu</a:t>
            </a:r>
          </a:p>
        </p:txBody>
      </p:sp>
    </p:spTree>
    <p:extLst>
      <p:ext uri="{BB962C8B-B14F-4D97-AF65-F5344CB8AC3E}">
        <p14:creationId xmlns:p14="http://schemas.microsoft.com/office/powerpoint/2010/main" val="1375427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C631-69F0-4DE2-8895-13A8CA4263FA}"/>
              </a:ext>
            </a:extLst>
          </p:cNvPr>
          <p:cNvSpPr>
            <a:spLocks noGrp="1"/>
          </p:cNvSpPr>
          <p:nvPr>
            <p:ph type="title"/>
          </p:nvPr>
        </p:nvSpPr>
        <p:spPr>
          <a:xfrm>
            <a:off x="960120" y="164062"/>
            <a:ext cx="7852576" cy="1127188"/>
          </a:xfrm>
        </p:spPr>
        <p:txBody>
          <a:bodyPr anchor="b">
            <a:noAutofit/>
          </a:bodyPr>
          <a:lstStyle/>
          <a:p>
            <a:pPr algn="ctr"/>
            <a:br>
              <a:rPr lang="en-GB" sz="4400" dirty="0">
                <a:solidFill>
                  <a:srgbClr val="0070C0"/>
                </a:solidFill>
                <a:latin typeface="Candara" panose="020E0502030303020204" pitchFamily="34" charset="0"/>
              </a:rPr>
            </a:br>
            <a:br>
              <a:rPr lang="en-GB" sz="4400" dirty="0">
                <a:solidFill>
                  <a:srgbClr val="0070C0"/>
                </a:solidFill>
                <a:latin typeface="Candara" panose="020E0502030303020204" pitchFamily="34" charset="0"/>
              </a:rPr>
            </a:br>
            <a:r>
              <a:rPr lang="en-GB" sz="4400" dirty="0">
                <a:solidFill>
                  <a:srgbClr val="0070C0"/>
                </a:solidFill>
                <a:latin typeface="Candara" panose="020E0502030303020204" pitchFamily="34" charset="0"/>
              </a:rPr>
              <a:t>YouTube and the control of COVID-19</a:t>
            </a:r>
          </a:p>
        </p:txBody>
      </p:sp>
      <p:sp>
        <p:nvSpPr>
          <p:cNvPr id="3" name="Content Placeholder 2">
            <a:extLst>
              <a:ext uri="{FF2B5EF4-FFF2-40B4-BE49-F238E27FC236}">
                <a16:creationId xmlns:a16="http://schemas.microsoft.com/office/drawing/2014/main" id="{49139754-BEAF-42A3-B4DC-39EB1377CDFA}"/>
              </a:ext>
            </a:extLst>
          </p:cNvPr>
          <p:cNvSpPr>
            <a:spLocks noGrp="1"/>
          </p:cNvSpPr>
          <p:nvPr>
            <p:ph idx="1"/>
          </p:nvPr>
        </p:nvSpPr>
        <p:spPr>
          <a:xfrm>
            <a:off x="0" y="2286000"/>
            <a:ext cx="9077739" cy="3986784"/>
          </a:xfrm>
        </p:spPr>
        <p:txBody>
          <a:bodyPr anchor="t">
            <a:normAutofit/>
          </a:bodyPr>
          <a:lstStyle/>
          <a:p>
            <a:r>
              <a:rPr lang="en-GB" dirty="0">
                <a:latin typeface="Tw Cen MT" panose="020B0602020104020603" pitchFamily="34" charset="0"/>
              </a:rPr>
              <a:t>YouTube has served as one of the major platforms to spread information concerning the control of COVID-19. </a:t>
            </a:r>
          </a:p>
          <a:p>
            <a:r>
              <a:rPr lang="en-GB" dirty="0">
                <a:latin typeface="Tw Cen MT" panose="020B0602020104020603" pitchFamily="34" charset="0"/>
              </a:rPr>
              <a:t>YouTube has served as one of the major platforms to spread information concerning the control of COVID-19. </a:t>
            </a:r>
          </a:p>
          <a:p>
            <a:r>
              <a:rPr lang="en-GB" dirty="0">
                <a:latin typeface="Tw Cen MT" panose="020B0602020104020603" pitchFamily="34" charset="0"/>
              </a:rPr>
              <a:t>Therefore, videos, especially from </a:t>
            </a:r>
            <a:r>
              <a:rPr lang="en-GB" b="1" i="1" dirty="0">
                <a:highlight>
                  <a:srgbClr val="FFFF00"/>
                </a:highlight>
                <a:latin typeface="Tw Cen MT" panose="020B0602020104020603" pitchFamily="34" charset="0"/>
              </a:rPr>
              <a:t>public health authorities</a:t>
            </a:r>
            <a:r>
              <a:rPr lang="en-GB" dirty="0">
                <a:latin typeface="Tw Cen MT" panose="020B0602020104020603" pitchFamily="34" charset="0"/>
              </a:rPr>
              <a:t>, should include accurate and reliable medical and scientific information and use relevant hashtags to reach a large audience, generate a high number of views, and increase responses. </a:t>
            </a:r>
          </a:p>
          <a:p>
            <a:endParaRPr lang="en-GB" sz="1600" dirty="0"/>
          </a:p>
        </p:txBody>
      </p:sp>
      <p:pic>
        <p:nvPicPr>
          <p:cNvPr id="18434" name="Picture 2" descr="1 In 4 YouTube Coronavirus Videos Had Bad Information—Long Before Plandemic">
            <a:extLst>
              <a:ext uri="{FF2B5EF4-FFF2-40B4-BE49-F238E27FC236}">
                <a16:creationId xmlns:a16="http://schemas.microsoft.com/office/drawing/2014/main" id="{A3F2FF1F-262C-403F-8027-A007C30AFB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625" r="3371" b="-1"/>
          <a:stretch/>
        </p:blipFill>
        <p:spPr bwMode="auto">
          <a:xfrm>
            <a:off x="9316278" y="10"/>
            <a:ext cx="2875722"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12334036-D4B4-4FB8-887F-E05FC0A4D9C1}"/>
              </a:ext>
            </a:extLst>
          </p:cNvPr>
          <p:cNvSpPr>
            <a:spLocks noGrp="1"/>
          </p:cNvSpPr>
          <p:nvPr>
            <p:ph type="ftr" sz="quarter" idx="11"/>
          </p:nvPr>
        </p:nvSpPr>
        <p:spPr>
          <a:xfrm>
            <a:off x="9700591" y="6272784"/>
            <a:ext cx="2491410" cy="267666"/>
          </a:xfrm>
        </p:spPr>
        <p:txBody>
          <a:bodyPr/>
          <a:lstStyle/>
          <a:p>
            <a:r>
              <a:rPr lang="en-US" sz="1000" dirty="0"/>
              <a:t>Created by Tayo Alebiosu</a:t>
            </a:r>
          </a:p>
        </p:txBody>
      </p:sp>
    </p:spTree>
    <p:extLst>
      <p:ext uri="{BB962C8B-B14F-4D97-AF65-F5344CB8AC3E}">
        <p14:creationId xmlns:p14="http://schemas.microsoft.com/office/powerpoint/2010/main" val="3260197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3CC38-ECCA-49A4-A6DF-655D32C7E973}"/>
              </a:ext>
            </a:extLst>
          </p:cNvPr>
          <p:cNvSpPr>
            <a:spLocks noGrp="1"/>
          </p:cNvSpPr>
          <p:nvPr>
            <p:ph type="title"/>
          </p:nvPr>
        </p:nvSpPr>
        <p:spPr>
          <a:xfrm>
            <a:off x="948191" y="497375"/>
            <a:ext cx="7539824" cy="1291250"/>
          </a:xfrm>
        </p:spPr>
        <p:txBody>
          <a:bodyPr anchor="b">
            <a:noAutofit/>
          </a:bodyPr>
          <a:lstStyle/>
          <a:p>
            <a:pPr algn="ctr"/>
            <a:r>
              <a:rPr lang="en-GB" sz="4400" dirty="0">
                <a:solidFill>
                  <a:srgbClr val="0070C0"/>
                </a:solidFill>
                <a:latin typeface="Candara" panose="020E0502030303020204" pitchFamily="34" charset="0"/>
              </a:rPr>
              <a:t>YouTube and the control of COVID-19</a:t>
            </a:r>
          </a:p>
        </p:txBody>
      </p:sp>
      <p:sp>
        <p:nvSpPr>
          <p:cNvPr id="3" name="Content Placeholder 2">
            <a:extLst>
              <a:ext uri="{FF2B5EF4-FFF2-40B4-BE49-F238E27FC236}">
                <a16:creationId xmlns:a16="http://schemas.microsoft.com/office/drawing/2014/main" id="{14EF79AC-0106-48EB-874E-55E6C759286E}"/>
              </a:ext>
            </a:extLst>
          </p:cNvPr>
          <p:cNvSpPr>
            <a:spLocks noGrp="1"/>
          </p:cNvSpPr>
          <p:nvPr>
            <p:ph idx="1"/>
          </p:nvPr>
        </p:nvSpPr>
        <p:spPr>
          <a:xfrm>
            <a:off x="411478" y="2395728"/>
            <a:ext cx="8613251" cy="3877056"/>
          </a:xfrm>
        </p:spPr>
        <p:txBody>
          <a:bodyPr anchor="t">
            <a:noAutofit/>
          </a:bodyPr>
          <a:lstStyle/>
          <a:p>
            <a:pPr>
              <a:lnSpc>
                <a:spcPct val="100000"/>
              </a:lnSpc>
            </a:pPr>
            <a:r>
              <a:rPr lang="en-GB" dirty="0">
                <a:latin typeface="Tw Cen MT" panose="020B0602020104020603" pitchFamily="34" charset="0"/>
              </a:rPr>
              <a:t>Video’s play important role to understand </a:t>
            </a:r>
            <a:r>
              <a:rPr lang="en-GB" dirty="0">
                <a:highlight>
                  <a:srgbClr val="FFFF00"/>
                </a:highlight>
                <a:latin typeface="Tw Cen MT" panose="020B0602020104020603" pitchFamily="34" charset="0"/>
              </a:rPr>
              <a:t>the various health related issues</a:t>
            </a:r>
            <a:r>
              <a:rPr lang="en-GB" dirty="0">
                <a:latin typeface="Tw Cen MT" panose="020B0602020104020603" pitchFamily="34" charset="0"/>
              </a:rPr>
              <a:t> and </a:t>
            </a:r>
            <a:r>
              <a:rPr lang="en-GB" dirty="0">
                <a:highlight>
                  <a:srgbClr val="FFFF00"/>
                </a:highlight>
                <a:latin typeface="Tw Cen MT" panose="020B0602020104020603" pitchFamily="34" charset="0"/>
              </a:rPr>
              <a:t>guide</a:t>
            </a:r>
            <a:r>
              <a:rPr lang="en-GB" dirty="0">
                <a:latin typeface="Tw Cen MT" panose="020B0602020104020603" pitchFamily="34" charset="0"/>
              </a:rPr>
              <a:t> them about the </a:t>
            </a:r>
            <a:r>
              <a:rPr lang="en-GB" dirty="0">
                <a:highlight>
                  <a:srgbClr val="FFFF00"/>
                </a:highlight>
                <a:latin typeface="Tw Cen MT" panose="020B0602020104020603" pitchFamily="34" charset="0"/>
              </a:rPr>
              <a:t>prevention </a:t>
            </a:r>
            <a:r>
              <a:rPr lang="en-GB" dirty="0">
                <a:latin typeface="Tw Cen MT" panose="020B0602020104020603" pitchFamily="34" charset="0"/>
              </a:rPr>
              <a:t>or cure of disease. </a:t>
            </a:r>
          </a:p>
          <a:p>
            <a:pPr>
              <a:lnSpc>
                <a:spcPct val="100000"/>
              </a:lnSpc>
            </a:pPr>
            <a:r>
              <a:rPr lang="en-GB" dirty="0">
                <a:latin typeface="Tw Cen MT" panose="020B0602020104020603" pitchFamily="34" charset="0"/>
              </a:rPr>
              <a:t>Different ways of information related to health and social care present have great influence on thoughts and </a:t>
            </a:r>
            <a:r>
              <a:rPr lang="en-GB" dirty="0" err="1">
                <a:latin typeface="Tw Cen MT" panose="020B0602020104020603" pitchFamily="34" charset="0"/>
              </a:rPr>
              <a:t>behavior</a:t>
            </a:r>
            <a:r>
              <a:rPr lang="en-GB" dirty="0">
                <a:latin typeface="Tw Cen MT" panose="020B0602020104020603" pitchFamily="34" charset="0"/>
              </a:rPr>
              <a:t> of people. </a:t>
            </a:r>
          </a:p>
          <a:p>
            <a:pPr>
              <a:lnSpc>
                <a:spcPct val="100000"/>
              </a:lnSpc>
            </a:pPr>
            <a:r>
              <a:rPr lang="en-GB" dirty="0">
                <a:highlight>
                  <a:srgbClr val="FFFF00"/>
                </a:highlight>
                <a:latin typeface="Tw Cen MT" panose="020B0602020104020603" pitchFamily="34" charset="0"/>
              </a:rPr>
              <a:t>High-frequency word clusters</a:t>
            </a:r>
            <a:r>
              <a:rPr lang="en-GB" dirty="0">
                <a:latin typeface="Tw Cen MT" panose="020B0602020104020603" pitchFamily="34" charset="0"/>
              </a:rPr>
              <a:t>, such as </a:t>
            </a:r>
            <a:r>
              <a:rPr lang="en-GB" dirty="0">
                <a:highlight>
                  <a:srgbClr val="FFFF00"/>
                </a:highlight>
                <a:latin typeface="Tw Cen MT" panose="020B0602020104020603" pitchFamily="34" charset="0"/>
              </a:rPr>
              <a:t>death, test, spread</a:t>
            </a:r>
            <a:r>
              <a:rPr lang="en-GB" dirty="0">
                <a:latin typeface="Tw Cen MT" panose="020B0602020104020603" pitchFamily="34" charset="0"/>
              </a:rPr>
              <a:t>, and </a:t>
            </a:r>
            <a:r>
              <a:rPr lang="en-GB" dirty="0">
                <a:highlight>
                  <a:srgbClr val="FFFF00"/>
                </a:highlight>
                <a:latin typeface="Tw Cen MT" panose="020B0602020104020603" pitchFamily="34" charset="0"/>
              </a:rPr>
              <a:t>lockdown </a:t>
            </a:r>
            <a:r>
              <a:rPr lang="en-GB" dirty="0">
                <a:latin typeface="Tw Cen MT" panose="020B0602020104020603" pitchFamily="34" charset="0"/>
              </a:rPr>
              <a:t>denoted the public's underlying fear of infection and death from the COVID-19 virus, whereas terms such as </a:t>
            </a:r>
            <a:r>
              <a:rPr lang="en-GB" dirty="0">
                <a:highlight>
                  <a:srgbClr val="FFFF00"/>
                </a:highlight>
                <a:latin typeface="Tw Cen MT" panose="020B0602020104020603" pitchFamily="34" charset="0"/>
              </a:rPr>
              <a:t>stay home </a:t>
            </a:r>
            <a:r>
              <a:rPr lang="en-GB" dirty="0">
                <a:latin typeface="Tw Cen MT" panose="020B0602020104020603" pitchFamily="34" charset="0"/>
              </a:rPr>
              <a:t>and </a:t>
            </a:r>
            <a:r>
              <a:rPr lang="en-GB" dirty="0">
                <a:highlight>
                  <a:srgbClr val="FFFF00"/>
                </a:highlight>
                <a:latin typeface="Tw Cen MT" panose="020B0602020104020603" pitchFamily="34" charset="0"/>
              </a:rPr>
              <a:t>social distancing </a:t>
            </a:r>
            <a:r>
              <a:rPr lang="en-GB" dirty="0">
                <a:latin typeface="Tw Cen MT" panose="020B0602020104020603" pitchFamily="34" charset="0"/>
              </a:rPr>
              <a:t>corresponded to behavioural shifts.</a:t>
            </a:r>
          </a:p>
        </p:txBody>
      </p:sp>
      <p:pic>
        <p:nvPicPr>
          <p:cNvPr id="17410" name="Picture 2" descr="1 In 4 YouTube Coronavirus Videos Had Bad Information—Long Before Plandemic">
            <a:extLst>
              <a:ext uri="{FF2B5EF4-FFF2-40B4-BE49-F238E27FC236}">
                <a16:creationId xmlns:a16="http://schemas.microsoft.com/office/drawing/2014/main" id="{D6D97C04-F666-49BC-931D-E1D7A88D90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625" r="3371" b="-1"/>
          <a:stretch/>
        </p:blipFill>
        <p:spPr bwMode="auto">
          <a:xfrm>
            <a:off x="9197005" y="0"/>
            <a:ext cx="2994991"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noFill/>
          <a:effectLst>
            <a:outerShdw blurRad="50800" dist="38100" dir="10800000" algn="r"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1F60554-1D88-41C0-89A4-CE19B1CD2186}"/>
              </a:ext>
            </a:extLst>
          </p:cNvPr>
          <p:cNvSpPr>
            <a:spLocks noGrp="1"/>
          </p:cNvSpPr>
          <p:nvPr>
            <p:ph type="ftr" sz="quarter" idx="11"/>
          </p:nvPr>
        </p:nvSpPr>
        <p:spPr>
          <a:xfrm>
            <a:off x="9369281" y="6405033"/>
            <a:ext cx="2994991" cy="452967"/>
          </a:xfrm>
        </p:spPr>
        <p:txBody>
          <a:bodyPr/>
          <a:lstStyle/>
          <a:p>
            <a:r>
              <a:rPr lang="en-US" sz="1000" dirty="0"/>
              <a:t>Created by Tayo Alebiosu</a:t>
            </a:r>
          </a:p>
        </p:txBody>
      </p:sp>
    </p:spTree>
    <p:extLst>
      <p:ext uri="{BB962C8B-B14F-4D97-AF65-F5344CB8AC3E}">
        <p14:creationId xmlns:p14="http://schemas.microsoft.com/office/powerpoint/2010/main" val="811901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2069</Words>
  <Application>Microsoft Office PowerPoint</Application>
  <PresentationFormat>Widescreen</PresentationFormat>
  <Paragraphs>110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Candara</vt:lpstr>
      <vt:lpstr>Tw Cen MT</vt:lpstr>
      <vt:lpstr>Office Theme</vt:lpstr>
      <vt:lpstr>The impact of the media as a stakeholder in the UK Healthcare service delivery:   Impact of the media on different perspectives (Global, National and Local). Week 7-(B)  </vt:lpstr>
      <vt:lpstr>PowerPoint Presentation</vt:lpstr>
      <vt:lpstr>PowerPoint Presentation</vt:lpstr>
      <vt:lpstr>Public attitudes</vt:lpstr>
      <vt:lpstr>Public attitudes (Cont.…)</vt:lpstr>
      <vt:lpstr>Public attitudes (Cont.…)</vt:lpstr>
      <vt:lpstr>Public attitudes (Cont.…)</vt:lpstr>
      <vt:lpstr>  YouTube and the control of COVID-19</vt:lpstr>
      <vt:lpstr>YouTube and the control of COVID-19</vt:lpstr>
      <vt:lpstr>Cont.…</vt:lpstr>
      <vt:lpstr> Social media as disease control </vt:lpstr>
      <vt:lpstr>Social media as disease control</vt:lpstr>
      <vt:lpstr>Social media data were useful to detect mental health</vt:lpstr>
      <vt:lpstr>Social media data for monitoring surveillance</vt:lpstr>
      <vt:lpstr>   Increase in usage </vt:lpstr>
      <vt:lpstr>PowerPoint Presentation</vt:lpstr>
      <vt:lpstr>Proportion of fake news-Misinformation</vt:lpstr>
      <vt:lpstr>Proportion of fake news-Misinformation</vt:lpstr>
      <vt:lpstr>Proportion of fake news-Misinformation</vt:lpstr>
      <vt:lpstr>  Proportion of fake news-Misinformation</vt:lpstr>
      <vt:lpstr>Proportion of fake news-Misinformation</vt:lpstr>
      <vt:lpstr>Reference Tsao, S.F., Chen, H., Tisseverasinghe, T., Yang, Y., Li, L. and Butt, Z.A., 2021. What social media told about us in the time of COVID-19: a scoping review. arXiv preprint arXiv:2101.01688. DOI:https://doi.org/10.1016/S2589-7500(20)30315-0 Smith, A., 2021. Facebook and Instagram to Limit Coronavirus Misinformation. [online] Entrepreneur. Available at: &lt;https://www.entrepreneur.com/article/345770&gt; [Accessed 7 March 2021].  Llewellyn, S., 2020. Covid-19: how to be careful with trust and expertise on social media. BMJ, 368. Zarocostas, J., 2020. How to fight an infodemic. The lancet, 395(10225), p.676.  BBC News. 2021. Coronavirus: Fake news is spreading fast. [online] Available at: &lt;https://www.bbc.co.uk/news/technology-51646309&gt; [Accessed 7 March 2021].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the media as a stakeholder in the UK Healthcare service delivery:   Impact of the media on different perspectives (Global, National and Local). Week 7-(B)  </dc:title>
  <dc:creator>Tayo Alebiosu</dc:creator>
  <cp:lastModifiedBy>Tayo Alebiosu</cp:lastModifiedBy>
  <cp:revision>1</cp:revision>
  <dcterms:created xsi:type="dcterms:W3CDTF">2021-03-07T03:16:24Z</dcterms:created>
  <dcterms:modified xsi:type="dcterms:W3CDTF">2021-03-07T03:24:28Z</dcterms:modified>
</cp:coreProperties>
</file>