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262" r:id="rId5"/>
    <p:sldId id="263" r:id="rId6"/>
    <p:sldId id="264" r:id="rId7"/>
    <p:sldId id="267" r:id="rId8"/>
    <p:sldId id="268" r:id="rId9"/>
    <p:sldId id="258" r:id="rId10"/>
    <p:sldId id="269" r:id="rId11"/>
    <p:sldId id="281" r:id="rId12"/>
    <p:sldId id="266" r:id="rId13"/>
    <p:sldId id="270" r:id="rId14"/>
    <p:sldId id="271" r:id="rId15"/>
    <p:sldId id="272" r:id="rId16"/>
    <p:sldId id="273" r:id="rId17"/>
    <p:sldId id="280" r:id="rId18"/>
    <p:sldId id="274" r:id="rId19"/>
    <p:sldId id="275" r:id="rId20"/>
    <p:sldId id="276" r:id="rId21"/>
    <p:sldId id="277" r:id="rId22"/>
    <p:sldId id="278" r:id="rId23"/>
    <p:sldId id="27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22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822ADA-2648-4316-960F-50896E6B8221}"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61082F31-9C7E-4E16-B16C-32FDA16A3C10}">
      <dgm:prSet/>
      <dgm:spPr/>
      <dgm:t>
        <a:bodyPr/>
        <a:lstStyle/>
        <a:p>
          <a:pPr>
            <a:lnSpc>
              <a:spcPct val="100000"/>
            </a:lnSpc>
          </a:pPr>
          <a:r>
            <a:rPr lang="en-GB" dirty="0"/>
            <a:t>What are the learning outcomes and how do we use them?</a:t>
          </a:r>
          <a:endParaRPr lang="en-US" dirty="0"/>
        </a:p>
      </dgm:t>
    </dgm:pt>
    <dgm:pt modelId="{38FF11B2-5ADC-4A00-ACFB-499123D37073}" type="parTrans" cxnId="{E341E734-B289-4ECA-8D30-D9E496AB79A2}">
      <dgm:prSet/>
      <dgm:spPr/>
      <dgm:t>
        <a:bodyPr/>
        <a:lstStyle/>
        <a:p>
          <a:endParaRPr lang="en-US"/>
        </a:p>
      </dgm:t>
    </dgm:pt>
    <dgm:pt modelId="{8253025A-0149-4B38-A417-BA4F83C21514}" type="sibTrans" cxnId="{E341E734-B289-4ECA-8D30-D9E496AB79A2}">
      <dgm:prSet/>
      <dgm:spPr/>
      <dgm:t>
        <a:bodyPr/>
        <a:lstStyle/>
        <a:p>
          <a:endParaRPr lang="en-US"/>
        </a:p>
      </dgm:t>
    </dgm:pt>
    <dgm:pt modelId="{A5F7991C-B7F2-4ECF-AD11-26319EC4A09B}">
      <dgm:prSet/>
      <dgm:spPr/>
      <dgm:t>
        <a:bodyPr/>
        <a:lstStyle/>
        <a:p>
          <a:pPr>
            <a:lnSpc>
              <a:spcPct val="100000"/>
            </a:lnSpc>
          </a:pPr>
          <a:r>
            <a:rPr lang="en-GB" b="1" dirty="0"/>
            <a:t>LO1.</a:t>
          </a:r>
          <a:r>
            <a:rPr lang="en-GB" dirty="0"/>
            <a:t> Explore a variety of contemporary issues within your own area of health and social care sector that could influence service improvement. </a:t>
          </a:r>
          <a:endParaRPr lang="en-US" dirty="0"/>
        </a:p>
      </dgm:t>
    </dgm:pt>
    <dgm:pt modelId="{D488CDEE-0668-4FD6-B494-95E053D853A2}" type="parTrans" cxnId="{47364036-6693-4DE2-81ED-B71F1E1978AF}">
      <dgm:prSet/>
      <dgm:spPr/>
      <dgm:t>
        <a:bodyPr/>
        <a:lstStyle/>
        <a:p>
          <a:endParaRPr lang="en-US"/>
        </a:p>
      </dgm:t>
    </dgm:pt>
    <dgm:pt modelId="{CB7170E0-C499-45F6-92AB-BFBA8D1E57F2}" type="sibTrans" cxnId="{47364036-6693-4DE2-81ED-B71F1E1978AF}">
      <dgm:prSet/>
      <dgm:spPr/>
      <dgm:t>
        <a:bodyPr/>
        <a:lstStyle/>
        <a:p>
          <a:endParaRPr lang="en-US"/>
        </a:p>
      </dgm:t>
    </dgm:pt>
    <dgm:pt modelId="{38D157D3-EA95-4837-A6FE-458FCB4772F9}">
      <dgm:prSet/>
      <dgm:spPr/>
      <dgm:t>
        <a:bodyPr/>
        <a:lstStyle/>
        <a:p>
          <a:pPr>
            <a:lnSpc>
              <a:spcPct val="100000"/>
            </a:lnSpc>
          </a:pPr>
          <a:r>
            <a:rPr lang="en-GB" b="1" dirty="0"/>
            <a:t>LO2.</a:t>
          </a:r>
          <a:r>
            <a:rPr lang="en-GB" dirty="0"/>
            <a:t> Analyse a key perspective and the impact upon care delivery.</a:t>
          </a:r>
          <a:endParaRPr lang="en-US" dirty="0"/>
        </a:p>
      </dgm:t>
    </dgm:pt>
    <dgm:pt modelId="{EF23DCD5-31AE-4F30-BA41-20E43EF80035}" type="parTrans" cxnId="{F7045C9A-0955-4A11-8167-A08F6D69BC4C}">
      <dgm:prSet/>
      <dgm:spPr/>
      <dgm:t>
        <a:bodyPr/>
        <a:lstStyle/>
        <a:p>
          <a:endParaRPr lang="en-US"/>
        </a:p>
      </dgm:t>
    </dgm:pt>
    <dgm:pt modelId="{61EAD836-5D9E-4C9A-86EC-97152B5C0D5D}" type="sibTrans" cxnId="{F7045C9A-0955-4A11-8167-A08F6D69BC4C}">
      <dgm:prSet/>
      <dgm:spPr/>
      <dgm:t>
        <a:bodyPr/>
        <a:lstStyle/>
        <a:p>
          <a:endParaRPr lang="en-US"/>
        </a:p>
      </dgm:t>
    </dgm:pt>
    <dgm:pt modelId="{1424E643-EBB3-403B-B57A-7847F542064B}">
      <dgm:prSet/>
      <dgm:spPr/>
      <dgm:t>
        <a:bodyPr/>
        <a:lstStyle/>
        <a:p>
          <a:pPr>
            <a:lnSpc>
              <a:spcPct val="100000"/>
            </a:lnSpc>
          </a:pPr>
          <a:r>
            <a:rPr lang="en-GB" b="1" dirty="0"/>
            <a:t>LO3.</a:t>
          </a:r>
          <a:r>
            <a:rPr lang="en-GB" dirty="0"/>
            <a:t> Hypothesise a potential outcome to minimise disruption to services, based upon identified contemporary issue.  </a:t>
          </a:r>
          <a:endParaRPr lang="en-US" dirty="0"/>
        </a:p>
      </dgm:t>
    </dgm:pt>
    <dgm:pt modelId="{31ACEBDF-983B-44C8-9AD6-98C872BEDB2E}" type="parTrans" cxnId="{DDB988CC-6C67-4468-A07B-F3746121E614}">
      <dgm:prSet/>
      <dgm:spPr/>
      <dgm:t>
        <a:bodyPr/>
        <a:lstStyle/>
        <a:p>
          <a:endParaRPr lang="en-US"/>
        </a:p>
      </dgm:t>
    </dgm:pt>
    <dgm:pt modelId="{AF6C0BBA-A253-4266-B48B-1B247A2B36BB}" type="sibTrans" cxnId="{DDB988CC-6C67-4468-A07B-F3746121E614}">
      <dgm:prSet/>
      <dgm:spPr/>
      <dgm:t>
        <a:bodyPr/>
        <a:lstStyle/>
        <a:p>
          <a:endParaRPr lang="en-US"/>
        </a:p>
      </dgm:t>
    </dgm:pt>
    <dgm:pt modelId="{6F5102D9-554B-4F33-8C7E-6E3ACAA41F19}" type="pres">
      <dgm:prSet presAssocID="{16822ADA-2648-4316-960F-50896E6B8221}" presName="linear" presStyleCnt="0">
        <dgm:presLayoutVars>
          <dgm:animLvl val="lvl"/>
          <dgm:resizeHandles val="exact"/>
        </dgm:presLayoutVars>
      </dgm:prSet>
      <dgm:spPr/>
      <dgm:t>
        <a:bodyPr/>
        <a:lstStyle/>
        <a:p>
          <a:endParaRPr lang="en-US"/>
        </a:p>
      </dgm:t>
    </dgm:pt>
    <dgm:pt modelId="{7AD4FB1F-B16D-4B86-889D-81E89BA349E0}" type="pres">
      <dgm:prSet presAssocID="{61082F31-9C7E-4E16-B16C-32FDA16A3C10}" presName="parentText" presStyleLbl="node1" presStyleIdx="0" presStyleCnt="4">
        <dgm:presLayoutVars>
          <dgm:chMax val="0"/>
          <dgm:bulletEnabled val="1"/>
        </dgm:presLayoutVars>
      </dgm:prSet>
      <dgm:spPr/>
      <dgm:t>
        <a:bodyPr/>
        <a:lstStyle/>
        <a:p>
          <a:endParaRPr lang="en-US"/>
        </a:p>
      </dgm:t>
    </dgm:pt>
    <dgm:pt modelId="{779CF4D4-2B6F-493F-9262-F58FF6DD4863}" type="pres">
      <dgm:prSet presAssocID="{8253025A-0149-4B38-A417-BA4F83C21514}" presName="spacer" presStyleCnt="0"/>
      <dgm:spPr/>
    </dgm:pt>
    <dgm:pt modelId="{D6A61A24-BDCD-45D0-8AB0-B636850E2758}" type="pres">
      <dgm:prSet presAssocID="{A5F7991C-B7F2-4ECF-AD11-26319EC4A09B}" presName="parentText" presStyleLbl="node1" presStyleIdx="1" presStyleCnt="4">
        <dgm:presLayoutVars>
          <dgm:chMax val="0"/>
          <dgm:bulletEnabled val="1"/>
        </dgm:presLayoutVars>
      </dgm:prSet>
      <dgm:spPr/>
      <dgm:t>
        <a:bodyPr/>
        <a:lstStyle/>
        <a:p>
          <a:endParaRPr lang="en-US"/>
        </a:p>
      </dgm:t>
    </dgm:pt>
    <dgm:pt modelId="{4DB6E474-ED7C-4BDF-BC82-80A5F8BC83EB}" type="pres">
      <dgm:prSet presAssocID="{CB7170E0-C499-45F6-92AB-BFBA8D1E57F2}" presName="spacer" presStyleCnt="0"/>
      <dgm:spPr/>
    </dgm:pt>
    <dgm:pt modelId="{9ADEDAF1-0BC3-4C56-8E84-E930FE934160}" type="pres">
      <dgm:prSet presAssocID="{38D157D3-EA95-4837-A6FE-458FCB4772F9}" presName="parentText" presStyleLbl="node1" presStyleIdx="2" presStyleCnt="4">
        <dgm:presLayoutVars>
          <dgm:chMax val="0"/>
          <dgm:bulletEnabled val="1"/>
        </dgm:presLayoutVars>
      </dgm:prSet>
      <dgm:spPr/>
      <dgm:t>
        <a:bodyPr/>
        <a:lstStyle/>
        <a:p>
          <a:endParaRPr lang="en-US"/>
        </a:p>
      </dgm:t>
    </dgm:pt>
    <dgm:pt modelId="{06AFB03D-7BA8-4CFF-984D-F41E4E5CAE09}" type="pres">
      <dgm:prSet presAssocID="{61EAD836-5D9E-4C9A-86EC-97152B5C0D5D}" presName="spacer" presStyleCnt="0"/>
      <dgm:spPr/>
    </dgm:pt>
    <dgm:pt modelId="{F4E1B5A9-A8C6-4294-B0CF-413616F57BAA}" type="pres">
      <dgm:prSet presAssocID="{1424E643-EBB3-403B-B57A-7847F542064B}" presName="parentText" presStyleLbl="node1" presStyleIdx="3" presStyleCnt="4">
        <dgm:presLayoutVars>
          <dgm:chMax val="0"/>
          <dgm:bulletEnabled val="1"/>
        </dgm:presLayoutVars>
      </dgm:prSet>
      <dgm:spPr/>
      <dgm:t>
        <a:bodyPr/>
        <a:lstStyle/>
        <a:p>
          <a:endParaRPr lang="en-US"/>
        </a:p>
      </dgm:t>
    </dgm:pt>
  </dgm:ptLst>
  <dgm:cxnLst>
    <dgm:cxn modelId="{F7045C9A-0955-4A11-8167-A08F6D69BC4C}" srcId="{16822ADA-2648-4316-960F-50896E6B8221}" destId="{38D157D3-EA95-4837-A6FE-458FCB4772F9}" srcOrd="2" destOrd="0" parTransId="{EF23DCD5-31AE-4F30-BA41-20E43EF80035}" sibTransId="{61EAD836-5D9E-4C9A-86EC-97152B5C0D5D}"/>
    <dgm:cxn modelId="{99BD2215-612A-457F-962F-F8F991737569}" type="presOf" srcId="{61082F31-9C7E-4E16-B16C-32FDA16A3C10}" destId="{7AD4FB1F-B16D-4B86-889D-81E89BA349E0}" srcOrd="0" destOrd="0" presId="urn:microsoft.com/office/officeart/2005/8/layout/vList2"/>
    <dgm:cxn modelId="{47364036-6693-4DE2-81ED-B71F1E1978AF}" srcId="{16822ADA-2648-4316-960F-50896E6B8221}" destId="{A5F7991C-B7F2-4ECF-AD11-26319EC4A09B}" srcOrd="1" destOrd="0" parTransId="{D488CDEE-0668-4FD6-B494-95E053D853A2}" sibTransId="{CB7170E0-C499-45F6-92AB-BFBA8D1E57F2}"/>
    <dgm:cxn modelId="{49817679-CDCE-4CB0-9F45-414CE9422D42}" type="presOf" srcId="{1424E643-EBB3-403B-B57A-7847F542064B}" destId="{F4E1B5A9-A8C6-4294-B0CF-413616F57BAA}" srcOrd="0" destOrd="0" presId="urn:microsoft.com/office/officeart/2005/8/layout/vList2"/>
    <dgm:cxn modelId="{347E0380-5594-4D96-8275-A7BAE0A349A8}" type="presOf" srcId="{A5F7991C-B7F2-4ECF-AD11-26319EC4A09B}" destId="{D6A61A24-BDCD-45D0-8AB0-B636850E2758}" srcOrd="0" destOrd="0" presId="urn:microsoft.com/office/officeart/2005/8/layout/vList2"/>
    <dgm:cxn modelId="{DDB988CC-6C67-4468-A07B-F3746121E614}" srcId="{16822ADA-2648-4316-960F-50896E6B8221}" destId="{1424E643-EBB3-403B-B57A-7847F542064B}" srcOrd="3" destOrd="0" parTransId="{31ACEBDF-983B-44C8-9AD6-98C872BEDB2E}" sibTransId="{AF6C0BBA-A253-4266-B48B-1B247A2B36BB}"/>
    <dgm:cxn modelId="{E341E734-B289-4ECA-8D30-D9E496AB79A2}" srcId="{16822ADA-2648-4316-960F-50896E6B8221}" destId="{61082F31-9C7E-4E16-B16C-32FDA16A3C10}" srcOrd="0" destOrd="0" parTransId="{38FF11B2-5ADC-4A00-ACFB-499123D37073}" sibTransId="{8253025A-0149-4B38-A417-BA4F83C21514}"/>
    <dgm:cxn modelId="{73530C6F-3220-4127-9377-8F287747AD78}" type="presOf" srcId="{16822ADA-2648-4316-960F-50896E6B8221}" destId="{6F5102D9-554B-4F33-8C7E-6E3ACAA41F19}" srcOrd="0" destOrd="0" presId="urn:microsoft.com/office/officeart/2005/8/layout/vList2"/>
    <dgm:cxn modelId="{EC87C25F-65B1-450F-878B-AD0BDD8F56ED}" type="presOf" srcId="{38D157D3-EA95-4837-A6FE-458FCB4772F9}" destId="{9ADEDAF1-0BC3-4C56-8E84-E930FE934160}" srcOrd="0" destOrd="0" presId="urn:microsoft.com/office/officeart/2005/8/layout/vList2"/>
    <dgm:cxn modelId="{D2AB59ED-B9B9-475C-8041-8B8C202BD2EA}" type="presParOf" srcId="{6F5102D9-554B-4F33-8C7E-6E3ACAA41F19}" destId="{7AD4FB1F-B16D-4B86-889D-81E89BA349E0}" srcOrd="0" destOrd="0" presId="urn:microsoft.com/office/officeart/2005/8/layout/vList2"/>
    <dgm:cxn modelId="{4FC459B7-B26F-45EC-9822-AEA9AB47F3B0}" type="presParOf" srcId="{6F5102D9-554B-4F33-8C7E-6E3ACAA41F19}" destId="{779CF4D4-2B6F-493F-9262-F58FF6DD4863}" srcOrd="1" destOrd="0" presId="urn:microsoft.com/office/officeart/2005/8/layout/vList2"/>
    <dgm:cxn modelId="{EECA015F-17DB-4476-A28A-FEE11CFED60E}" type="presParOf" srcId="{6F5102D9-554B-4F33-8C7E-6E3ACAA41F19}" destId="{D6A61A24-BDCD-45D0-8AB0-B636850E2758}" srcOrd="2" destOrd="0" presId="urn:microsoft.com/office/officeart/2005/8/layout/vList2"/>
    <dgm:cxn modelId="{84F03D8F-AA8E-49F1-A1FB-2537A60C7CF1}" type="presParOf" srcId="{6F5102D9-554B-4F33-8C7E-6E3ACAA41F19}" destId="{4DB6E474-ED7C-4BDF-BC82-80A5F8BC83EB}" srcOrd="3" destOrd="0" presId="urn:microsoft.com/office/officeart/2005/8/layout/vList2"/>
    <dgm:cxn modelId="{2F36D620-189C-491E-9226-9B18840CAA39}" type="presParOf" srcId="{6F5102D9-554B-4F33-8C7E-6E3ACAA41F19}" destId="{9ADEDAF1-0BC3-4C56-8E84-E930FE934160}" srcOrd="4" destOrd="0" presId="urn:microsoft.com/office/officeart/2005/8/layout/vList2"/>
    <dgm:cxn modelId="{1806D79F-BA84-4C5E-9436-2655EF8C3944}" type="presParOf" srcId="{6F5102D9-554B-4F33-8C7E-6E3ACAA41F19}" destId="{06AFB03D-7BA8-4CFF-984D-F41E4E5CAE09}" srcOrd="5" destOrd="0" presId="urn:microsoft.com/office/officeart/2005/8/layout/vList2"/>
    <dgm:cxn modelId="{4F791121-4F50-482A-B337-31DA40685F19}" type="presParOf" srcId="{6F5102D9-554B-4F33-8C7E-6E3ACAA41F19}" destId="{F4E1B5A9-A8C6-4294-B0CF-413616F57BA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4FB1F-B16D-4B86-889D-81E89BA349E0}">
      <dsp:nvSpPr>
        <dsp:cNvPr id="0" name=""/>
        <dsp:cNvSpPr/>
      </dsp:nvSpPr>
      <dsp:spPr>
        <a:xfrm>
          <a:off x="0" y="937676"/>
          <a:ext cx="9102818" cy="99903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en-GB" sz="2300" kern="1200" dirty="0"/>
            <a:t>What are the learning outcomes and how do we use them?</a:t>
          </a:r>
          <a:endParaRPr lang="en-US" sz="2300" kern="1200" dirty="0"/>
        </a:p>
      </dsp:txBody>
      <dsp:txXfrm>
        <a:off x="48769" y="986445"/>
        <a:ext cx="9005280" cy="901495"/>
      </dsp:txXfrm>
    </dsp:sp>
    <dsp:sp modelId="{D6A61A24-BDCD-45D0-8AB0-B636850E2758}">
      <dsp:nvSpPr>
        <dsp:cNvPr id="0" name=""/>
        <dsp:cNvSpPr/>
      </dsp:nvSpPr>
      <dsp:spPr>
        <a:xfrm>
          <a:off x="0" y="2002950"/>
          <a:ext cx="9102818" cy="99903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en-GB" sz="2300" b="1" kern="1200" dirty="0"/>
            <a:t>LO1.</a:t>
          </a:r>
          <a:r>
            <a:rPr lang="en-GB" sz="2300" kern="1200" dirty="0"/>
            <a:t> Explore a variety of contemporary issues within your own area of health and social care sector that could influence service improvement. </a:t>
          </a:r>
          <a:endParaRPr lang="en-US" sz="2300" kern="1200" dirty="0"/>
        </a:p>
      </dsp:txBody>
      <dsp:txXfrm>
        <a:off x="48769" y="2051719"/>
        <a:ext cx="9005280" cy="901495"/>
      </dsp:txXfrm>
    </dsp:sp>
    <dsp:sp modelId="{9ADEDAF1-0BC3-4C56-8E84-E930FE934160}">
      <dsp:nvSpPr>
        <dsp:cNvPr id="0" name=""/>
        <dsp:cNvSpPr/>
      </dsp:nvSpPr>
      <dsp:spPr>
        <a:xfrm>
          <a:off x="0" y="3068224"/>
          <a:ext cx="9102818" cy="99903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en-GB" sz="2300" b="1" kern="1200" dirty="0"/>
            <a:t>LO2.</a:t>
          </a:r>
          <a:r>
            <a:rPr lang="en-GB" sz="2300" kern="1200" dirty="0"/>
            <a:t> Analyse a key perspective and the impact upon care delivery.</a:t>
          </a:r>
          <a:endParaRPr lang="en-US" sz="2300" kern="1200" dirty="0"/>
        </a:p>
      </dsp:txBody>
      <dsp:txXfrm>
        <a:off x="48769" y="3116993"/>
        <a:ext cx="9005280" cy="901495"/>
      </dsp:txXfrm>
    </dsp:sp>
    <dsp:sp modelId="{F4E1B5A9-A8C6-4294-B0CF-413616F57BAA}">
      <dsp:nvSpPr>
        <dsp:cNvPr id="0" name=""/>
        <dsp:cNvSpPr/>
      </dsp:nvSpPr>
      <dsp:spPr>
        <a:xfrm>
          <a:off x="0" y="4133498"/>
          <a:ext cx="9102818" cy="99903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en-GB" sz="2300" b="1" kern="1200" dirty="0"/>
            <a:t>LO3.</a:t>
          </a:r>
          <a:r>
            <a:rPr lang="en-GB" sz="2300" kern="1200" dirty="0"/>
            <a:t> Hypothesise a potential outcome to minimise disruption to services, based upon identified contemporary issue.  </a:t>
          </a:r>
          <a:endParaRPr lang="en-US" sz="2300" kern="1200" dirty="0"/>
        </a:p>
      </dsp:txBody>
      <dsp:txXfrm>
        <a:off x="48769" y="4182267"/>
        <a:ext cx="9005280" cy="9014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77E18-98C4-4683-B882-C53E7F72B78F}" type="datetimeFigureOut">
              <a:rPr lang="en-GB" smtClean="0"/>
              <a:t>14/09/2023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E5357-9DEF-442F-8399-172FF3DCC9F0}" type="slidenum">
              <a:rPr lang="en-GB" smtClean="0"/>
              <a:t>‹#›</a:t>
            </a:fld>
            <a:endParaRPr lang="en-GB" dirty="0"/>
          </a:p>
        </p:txBody>
      </p:sp>
    </p:spTree>
    <p:extLst>
      <p:ext uri="{BB962C8B-B14F-4D97-AF65-F5344CB8AC3E}">
        <p14:creationId xmlns:p14="http://schemas.microsoft.com/office/powerpoint/2010/main" val="14873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A2A7-3492-4B2C-BF53-897EF19D5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B2D4B3-D76A-41E9-9397-2267DA5A7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A6BB39-59E3-41B6-B15F-A61E1035ACDD}"/>
              </a:ext>
            </a:extLst>
          </p:cNvPr>
          <p:cNvSpPr>
            <a:spLocks noGrp="1"/>
          </p:cNvSpPr>
          <p:nvPr>
            <p:ph type="dt" sz="half" idx="10"/>
          </p:nvPr>
        </p:nvSpPr>
        <p:spPr/>
        <p:txBody>
          <a:bodyPr/>
          <a:lstStyle/>
          <a:p>
            <a:fld id="{BD360C71-3997-4451-AA86-558EDCD6C8D9}" type="datetime1">
              <a:rPr lang="en-GB" smtClean="0"/>
              <a:t>14/09/2023</a:t>
            </a:fld>
            <a:endParaRPr lang="en-GB" dirty="0"/>
          </a:p>
        </p:txBody>
      </p:sp>
      <p:sp>
        <p:nvSpPr>
          <p:cNvPr id="5" name="Footer Placeholder 4">
            <a:extLst>
              <a:ext uri="{FF2B5EF4-FFF2-40B4-BE49-F238E27FC236}">
                <a16:creationId xmlns:a16="http://schemas.microsoft.com/office/drawing/2014/main" id="{CE712478-F2A5-4FE6-BA9B-6E2BAABEBDBB}"/>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3260D040-33D8-4C46-AC47-CF1A8970246B}"/>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241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7B89-B6F9-4EF0-BD1D-34959A796F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F5BB4D-2230-41BB-A84B-BCE83813C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42FD37-C832-4467-98D5-D9A27ADEFE36}"/>
              </a:ext>
            </a:extLst>
          </p:cNvPr>
          <p:cNvSpPr>
            <a:spLocks noGrp="1"/>
          </p:cNvSpPr>
          <p:nvPr>
            <p:ph type="dt" sz="half" idx="10"/>
          </p:nvPr>
        </p:nvSpPr>
        <p:spPr/>
        <p:txBody>
          <a:bodyPr/>
          <a:lstStyle/>
          <a:p>
            <a:fld id="{F0D40A17-C863-4ADD-9F4D-DB275C62FD2C}" type="datetime1">
              <a:rPr lang="en-GB" smtClean="0"/>
              <a:t>14/09/2023</a:t>
            </a:fld>
            <a:endParaRPr lang="en-GB" dirty="0"/>
          </a:p>
        </p:txBody>
      </p:sp>
      <p:sp>
        <p:nvSpPr>
          <p:cNvPr id="5" name="Footer Placeholder 4">
            <a:extLst>
              <a:ext uri="{FF2B5EF4-FFF2-40B4-BE49-F238E27FC236}">
                <a16:creationId xmlns:a16="http://schemas.microsoft.com/office/drawing/2014/main" id="{1ADA46EC-F67D-4011-9A3E-3C3BFB2AEA98}"/>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907AD77A-B531-4EC9-871F-B010B37DB711}"/>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74978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0E0AD-2642-4520-8B94-6298FB1E00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71C021-1DE8-40E3-9B23-7D7EA1F19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605044-B77D-40A4-B94F-266E9A3EFCA9}"/>
              </a:ext>
            </a:extLst>
          </p:cNvPr>
          <p:cNvSpPr>
            <a:spLocks noGrp="1"/>
          </p:cNvSpPr>
          <p:nvPr>
            <p:ph type="dt" sz="half" idx="10"/>
          </p:nvPr>
        </p:nvSpPr>
        <p:spPr/>
        <p:txBody>
          <a:bodyPr/>
          <a:lstStyle/>
          <a:p>
            <a:fld id="{4B057954-FDD6-4FA1-82FD-29A945DE25C4}" type="datetime1">
              <a:rPr lang="en-GB" smtClean="0"/>
              <a:t>14/09/2023</a:t>
            </a:fld>
            <a:endParaRPr lang="en-GB" dirty="0"/>
          </a:p>
        </p:txBody>
      </p:sp>
      <p:sp>
        <p:nvSpPr>
          <p:cNvPr id="5" name="Footer Placeholder 4">
            <a:extLst>
              <a:ext uri="{FF2B5EF4-FFF2-40B4-BE49-F238E27FC236}">
                <a16:creationId xmlns:a16="http://schemas.microsoft.com/office/drawing/2014/main" id="{C0E2659A-BB15-45FD-9AA7-C2E3CBF1D76E}"/>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8163FD02-5CF0-4BE4-A968-16B0139D805F}"/>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103471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4F7-0D89-4242-B352-1D3FCF3221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1970B1-DD7B-4A57-A54A-6BCD81EA1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5C915-0328-4B67-94C1-3031D3590287}"/>
              </a:ext>
            </a:extLst>
          </p:cNvPr>
          <p:cNvSpPr>
            <a:spLocks noGrp="1"/>
          </p:cNvSpPr>
          <p:nvPr>
            <p:ph type="dt" sz="half" idx="10"/>
          </p:nvPr>
        </p:nvSpPr>
        <p:spPr/>
        <p:txBody>
          <a:bodyPr/>
          <a:lstStyle/>
          <a:p>
            <a:fld id="{E73710E7-2C9B-40D2-9606-FB642BCDE5C3}" type="datetime1">
              <a:rPr lang="en-GB" smtClean="0"/>
              <a:t>14/09/2023</a:t>
            </a:fld>
            <a:endParaRPr lang="en-GB" dirty="0"/>
          </a:p>
        </p:txBody>
      </p:sp>
      <p:sp>
        <p:nvSpPr>
          <p:cNvPr id="5" name="Footer Placeholder 4">
            <a:extLst>
              <a:ext uri="{FF2B5EF4-FFF2-40B4-BE49-F238E27FC236}">
                <a16:creationId xmlns:a16="http://schemas.microsoft.com/office/drawing/2014/main" id="{B6A495E8-6A91-4730-B884-3C19D9FD2DBC}"/>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A8E164F1-540F-4979-A948-F82493E4CA40}"/>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6464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11EE-DAF3-49B5-9A4A-813765917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717125-94CC-4A1F-B536-F844B5CD4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0D2AB-4F8E-4961-8294-62386584BB23}"/>
              </a:ext>
            </a:extLst>
          </p:cNvPr>
          <p:cNvSpPr>
            <a:spLocks noGrp="1"/>
          </p:cNvSpPr>
          <p:nvPr>
            <p:ph type="dt" sz="half" idx="10"/>
          </p:nvPr>
        </p:nvSpPr>
        <p:spPr/>
        <p:txBody>
          <a:bodyPr/>
          <a:lstStyle/>
          <a:p>
            <a:fld id="{96367103-8908-4C7B-A62F-0A3B3596E8D4}" type="datetime1">
              <a:rPr lang="en-GB" smtClean="0"/>
              <a:t>14/09/2023</a:t>
            </a:fld>
            <a:endParaRPr lang="en-GB" dirty="0"/>
          </a:p>
        </p:txBody>
      </p:sp>
      <p:sp>
        <p:nvSpPr>
          <p:cNvPr id="5" name="Footer Placeholder 4">
            <a:extLst>
              <a:ext uri="{FF2B5EF4-FFF2-40B4-BE49-F238E27FC236}">
                <a16:creationId xmlns:a16="http://schemas.microsoft.com/office/drawing/2014/main" id="{B8D17646-93C1-4F25-BD3C-93BFB7B3455B}"/>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81739273-D974-456C-A78F-95B99A3EAD28}"/>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227881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29B8-53C9-4E24-A6DF-6A86922E9C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1CAC4-8AB6-4D0F-8DA1-0DB4A6CDA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29C570-EB9D-45DE-BE38-0BC236A20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6CA00E-BBCA-4168-BBB0-9AB1B14F7CB9}"/>
              </a:ext>
            </a:extLst>
          </p:cNvPr>
          <p:cNvSpPr>
            <a:spLocks noGrp="1"/>
          </p:cNvSpPr>
          <p:nvPr>
            <p:ph type="dt" sz="half" idx="10"/>
          </p:nvPr>
        </p:nvSpPr>
        <p:spPr/>
        <p:txBody>
          <a:bodyPr/>
          <a:lstStyle/>
          <a:p>
            <a:fld id="{2D1A6A03-7440-410D-9986-F54A307C979D}" type="datetime1">
              <a:rPr lang="en-GB" smtClean="0"/>
              <a:t>14/09/2023</a:t>
            </a:fld>
            <a:endParaRPr lang="en-GB" dirty="0"/>
          </a:p>
        </p:txBody>
      </p:sp>
      <p:sp>
        <p:nvSpPr>
          <p:cNvPr id="6" name="Footer Placeholder 5">
            <a:extLst>
              <a:ext uri="{FF2B5EF4-FFF2-40B4-BE49-F238E27FC236}">
                <a16:creationId xmlns:a16="http://schemas.microsoft.com/office/drawing/2014/main" id="{9FE4DB40-3F31-4CB6-B8AB-6DEF1B0BA689}"/>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44696022-1DED-4D1E-A56B-882286A3FA50}"/>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14634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6195-441F-4A78-AF2F-8DAD6F5AAC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11BF0B-3A53-4F49-A74F-599A175E2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66EC7-3322-4B49-8776-2EB825912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AC0CB3-C611-4ACF-9AA3-C50BC715D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C0EE1-52F0-4569-A4E7-DB8BE235E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415CF4-C492-41AF-9733-EB6779C42C52}"/>
              </a:ext>
            </a:extLst>
          </p:cNvPr>
          <p:cNvSpPr>
            <a:spLocks noGrp="1"/>
          </p:cNvSpPr>
          <p:nvPr>
            <p:ph type="dt" sz="half" idx="10"/>
          </p:nvPr>
        </p:nvSpPr>
        <p:spPr/>
        <p:txBody>
          <a:bodyPr/>
          <a:lstStyle/>
          <a:p>
            <a:fld id="{53367323-CE41-4E9C-BC27-6A4BB6DD3E91}" type="datetime1">
              <a:rPr lang="en-GB" smtClean="0"/>
              <a:t>14/09/2023</a:t>
            </a:fld>
            <a:endParaRPr lang="en-GB" dirty="0"/>
          </a:p>
        </p:txBody>
      </p:sp>
      <p:sp>
        <p:nvSpPr>
          <p:cNvPr id="8" name="Footer Placeholder 7">
            <a:extLst>
              <a:ext uri="{FF2B5EF4-FFF2-40B4-BE49-F238E27FC236}">
                <a16:creationId xmlns:a16="http://schemas.microsoft.com/office/drawing/2014/main" id="{9723E3CE-78CA-4B19-B965-88C5BCE61500}"/>
              </a:ext>
            </a:extLst>
          </p:cNvPr>
          <p:cNvSpPr>
            <a:spLocks noGrp="1"/>
          </p:cNvSpPr>
          <p:nvPr>
            <p:ph type="ftr" sz="quarter" idx="11"/>
          </p:nvPr>
        </p:nvSpPr>
        <p:spPr/>
        <p:txBody>
          <a:bodyPr/>
          <a:lstStyle/>
          <a:p>
            <a:r>
              <a:rPr lang="en-GB" dirty="0"/>
              <a:t>Created by Tayo Alebiosu</a:t>
            </a:r>
          </a:p>
        </p:txBody>
      </p:sp>
      <p:sp>
        <p:nvSpPr>
          <p:cNvPr id="9" name="Slide Number Placeholder 8">
            <a:extLst>
              <a:ext uri="{FF2B5EF4-FFF2-40B4-BE49-F238E27FC236}">
                <a16:creationId xmlns:a16="http://schemas.microsoft.com/office/drawing/2014/main" id="{67D4A220-526D-42AA-B52C-AD39E7D4AC3A}"/>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244227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92A3-981D-49DE-BFA1-8E5396F859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D20B0C-0FBB-418C-8918-54053D1E5D7B}"/>
              </a:ext>
            </a:extLst>
          </p:cNvPr>
          <p:cNvSpPr>
            <a:spLocks noGrp="1"/>
          </p:cNvSpPr>
          <p:nvPr>
            <p:ph type="dt" sz="half" idx="10"/>
          </p:nvPr>
        </p:nvSpPr>
        <p:spPr/>
        <p:txBody>
          <a:bodyPr/>
          <a:lstStyle/>
          <a:p>
            <a:fld id="{3D22D66F-422B-4D49-A1F1-AE72DAFDF005}" type="datetime1">
              <a:rPr lang="en-GB" smtClean="0"/>
              <a:t>14/09/2023</a:t>
            </a:fld>
            <a:endParaRPr lang="en-GB" dirty="0"/>
          </a:p>
        </p:txBody>
      </p:sp>
      <p:sp>
        <p:nvSpPr>
          <p:cNvPr id="4" name="Footer Placeholder 3">
            <a:extLst>
              <a:ext uri="{FF2B5EF4-FFF2-40B4-BE49-F238E27FC236}">
                <a16:creationId xmlns:a16="http://schemas.microsoft.com/office/drawing/2014/main" id="{4861F90E-6943-4465-AD1C-416AFB8A065C}"/>
              </a:ext>
            </a:extLst>
          </p:cNvPr>
          <p:cNvSpPr>
            <a:spLocks noGrp="1"/>
          </p:cNvSpPr>
          <p:nvPr>
            <p:ph type="ftr" sz="quarter" idx="11"/>
          </p:nvPr>
        </p:nvSpPr>
        <p:spPr/>
        <p:txBody>
          <a:bodyPr/>
          <a:lstStyle/>
          <a:p>
            <a:r>
              <a:rPr lang="en-GB" dirty="0"/>
              <a:t>Created by Tayo Alebiosu</a:t>
            </a:r>
          </a:p>
        </p:txBody>
      </p:sp>
      <p:sp>
        <p:nvSpPr>
          <p:cNvPr id="5" name="Slide Number Placeholder 4">
            <a:extLst>
              <a:ext uri="{FF2B5EF4-FFF2-40B4-BE49-F238E27FC236}">
                <a16:creationId xmlns:a16="http://schemas.microsoft.com/office/drawing/2014/main" id="{97805A5F-C9E3-419B-876B-35D3B459E761}"/>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153496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31E84-32C8-4DC4-9960-1E2210A943C4}"/>
              </a:ext>
            </a:extLst>
          </p:cNvPr>
          <p:cNvSpPr>
            <a:spLocks noGrp="1"/>
          </p:cNvSpPr>
          <p:nvPr>
            <p:ph type="dt" sz="half" idx="10"/>
          </p:nvPr>
        </p:nvSpPr>
        <p:spPr/>
        <p:txBody>
          <a:bodyPr/>
          <a:lstStyle/>
          <a:p>
            <a:fld id="{32C38CE8-1000-4E73-925E-0BF4E83CA016}" type="datetime1">
              <a:rPr lang="en-GB" smtClean="0"/>
              <a:t>14/09/2023</a:t>
            </a:fld>
            <a:endParaRPr lang="en-GB" dirty="0"/>
          </a:p>
        </p:txBody>
      </p:sp>
      <p:sp>
        <p:nvSpPr>
          <p:cNvPr id="3" name="Footer Placeholder 2">
            <a:extLst>
              <a:ext uri="{FF2B5EF4-FFF2-40B4-BE49-F238E27FC236}">
                <a16:creationId xmlns:a16="http://schemas.microsoft.com/office/drawing/2014/main" id="{EB1AEEBD-6806-4E0B-B28E-31A6CA73B3DA}"/>
              </a:ext>
            </a:extLst>
          </p:cNvPr>
          <p:cNvSpPr>
            <a:spLocks noGrp="1"/>
          </p:cNvSpPr>
          <p:nvPr>
            <p:ph type="ftr" sz="quarter" idx="11"/>
          </p:nvPr>
        </p:nvSpPr>
        <p:spPr/>
        <p:txBody>
          <a:bodyPr/>
          <a:lstStyle/>
          <a:p>
            <a:r>
              <a:rPr lang="en-GB" dirty="0"/>
              <a:t>Created by Tayo Alebiosu</a:t>
            </a:r>
          </a:p>
        </p:txBody>
      </p:sp>
      <p:sp>
        <p:nvSpPr>
          <p:cNvPr id="4" name="Slide Number Placeholder 3">
            <a:extLst>
              <a:ext uri="{FF2B5EF4-FFF2-40B4-BE49-F238E27FC236}">
                <a16:creationId xmlns:a16="http://schemas.microsoft.com/office/drawing/2014/main" id="{58AADCE6-AD39-4AC6-99A6-09A1A01972BC}"/>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95880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57C-35E4-441C-A685-71C4A5F25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8D245A-12C7-4FC7-BAF9-19CE062AB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C44407-5C13-45F9-A243-3494DB796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08C1-9DF1-456D-B2E5-BCFBE56CB173}"/>
              </a:ext>
            </a:extLst>
          </p:cNvPr>
          <p:cNvSpPr>
            <a:spLocks noGrp="1"/>
          </p:cNvSpPr>
          <p:nvPr>
            <p:ph type="dt" sz="half" idx="10"/>
          </p:nvPr>
        </p:nvSpPr>
        <p:spPr/>
        <p:txBody>
          <a:bodyPr/>
          <a:lstStyle/>
          <a:p>
            <a:fld id="{5664D85A-3316-4935-A7BF-1D60ACAF104B}" type="datetime1">
              <a:rPr lang="en-GB" smtClean="0"/>
              <a:t>14/09/2023</a:t>
            </a:fld>
            <a:endParaRPr lang="en-GB" dirty="0"/>
          </a:p>
        </p:txBody>
      </p:sp>
      <p:sp>
        <p:nvSpPr>
          <p:cNvPr id="6" name="Footer Placeholder 5">
            <a:extLst>
              <a:ext uri="{FF2B5EF4-FFF2-40B4-BE49-F238E27FC236}">
                <a16:creationId xmlns:a16="http://schemas.microsoft.com/office/drawing/2014/main" id="{7E955E04-1973-4CFB-BE15-A419CD3F14A2}"/>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D2891E28-1F9A-483B-979A-55DA487A44BD}"/>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9432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FF7-EF2E-460A-8C1F-9D5C51CA7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977084-A842-4B66-AF76-12D74F6CB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69A986B5-D2DD-401E-9A9D-897A72796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8DD26-53A1-4CAC-84D4-6C5A8C779E63}"/>
              </a:ext>
            </a:extLst>
          </p:cNvPr>
          <p:cNvSpPr>
            <a:spLocks noGrp="1"/>
          </p:cNvSpPr>
          <p:nvPr>
            <p:ph type="dt" sz="half" idx="10"/>
          </p:nvPr>
        </p:nvSpPr>
        <p:spPr/>
        <p:txBody>
          <a:bodyPr/>
          <a:lstStyle/>
          <a:p>
            <a:fld id="{81F71611-8F40-499E-A40F-1AC319CBE1E8}" type="datetime1">
              <a:rPr lang="en-GB" smtClean="0"/>
              <a:t>14/09/2023</a:t>
            </a:fld>
            <a:endParaRPr lang="en-GB" dirty="0"/>
          </a:p>
        </p:txBody>
      </p:sp>
      <p:sp>
        <p:nvSpPr>
          <p:cNvPr id="6" name="Footer Placeholder 5">
            <a:extLst>
              <a:ext uri="{FF2B5EF4-FFF2-40B4-BE49-F238E27FC236}">
                <a16:creationId xmlns:a16="http://schemas.microsoft.com/office/drawing/2014/main" id="{4541C6D3-7548-48A8-88D5-5BD0AC79D72B}"/>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CCCE3864-058B-4B9D-903F-62CF75572B89}"/>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6006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9624F-2F0D-410F-BC24-2ADE80EEC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04B612-99BC-44A5-83B7-1376EE403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6A59C-CA1B-4D11-A29C-9D24EAB7E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EBBF5-D6FB-4F30-B6DD-396A167A13CD}" type="datetime1">
              <a:rPr lang="en-GB" smtClean="0"/>
              <a:t>14/09/2023</a:t>
            </a:fld>
            <a:endParaRPr lang="en-GB" dirty="0"/>
          </a:p>
        </p:txBody>
      </p:sp>
      <p:sp>
        <p:nvSpPr>
          <p:cNvPr id="5" name="Footer Placeholder 4">
            <a:extLst>
              <a:ext uri="{FF2B5EF4-FFF2-40B4-BE49-F238E27FC236}">
                <a16:creationId xmlns:a16="http://schemas.microsoft.com/office/drawing/2014/main" id="{995BDEE5-2923-4205-BE1F-23298C530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Created by Tayo Alebiosu</a:t>
            </a:r>
          </a:p>
        </p:txBody>
      </p:sp>
      <p:sp>
        <p:nvSpPr>
          <p:cNvPr id="6" name="Slide Number Placeholder 5">
            <a:extLst>
              <a:ext uri="{FF2B5EF4-FFF2-40B4-BE49-F238E27FC236}">
                <a16:creationId xmlns:a16="http://schemas.microsoft.com/office/drawing/2014/main" id="{B10972C5-CB03-4D39-A8B7-1E7CF9C4B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A15B-D350-441A-8ED9-EF2244A1D59B}" type="slidenum">
              <a:rPr lang="en-GB" smtClean="0"/>
              <a:t>‹#›</a:t>
            </a:fld>
            <a:endParaRPr lang="en-GB" dirty="0"/>
          </a:p>
        </p:txBody>
      </p:sp>
    </p:spTree>
    <p:extLst>
      <p:ext uri="{BB962C8B-B14F-4D97-AF65-F5344CB8AC3E}">
        <p14:creationId xmlns:p14="http://schemas.microsoft.com/office/powerpoint/2010/main" val="321762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www.epicentro.iss.it/en/coronavirus/bollettino/Report-COVID-2019_23_april_2020.pdf" TargetMode="External"/><Relationship Id="rId7" Type="http://schemas.openxmlformats.org/officeDocument/2006/relationships/image" Target="../media/image3.jpeg"/><Relationship Id="rId2" Type="http://schemas.openxmlformats.org/officeDocument/2006/relationships/hyperlink" Target="https://jamanetwork.com/journals/jamanetworkopen/fullarticle/2764293" TargetMode="External"/><Relationship Id="rId1" Type="http://schemas.openxmlformats.org/officeDocument/2006/relationships/slideLayout" Target="../slideLayouts/slideLayout2.xml"/><Relationship Id="rId6" Type="http://schemas.openxmlformats.org/officeDocument/2006/relationships/hyperlink" Target="https://www.england.nhs.uk/coronavirus/publication/specialty-guides/" TargetMode="External"/><Relationship Id="rId5" Type="http://schemas.openxmlformats.org/officeDocument/2006/relationships/hyperlink" Target="https://nhsproviders.org/confronting-coronavirus-in-the-nhs/1-how-the-nhs-has-prepared" TargetMode="External"/><Relationship Id="rId4" Type="http://schemas.openxmlformats.org/officeDocument/2006/relationships/hyperlink" Target="https://www.icnarc.org/Our-Audit/Audits/Cmp/Repor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rcgp.org.uk/about-us/news/2020/april/rcgp-calls-on-government-for-remote-care-plan-for-patients-during-covid19.aspx" TargetMode="External"/><Relationship Id="rId2" Type="http://schemas.openxmlformats.org/officeDocument/2006/relationships/hyperlink" Target="https://www.england.nhs.uk/coronavirus/wp-content/uploads/sites/52/2020/03/preparedness-letter-primary-care-19-march-2020.pdf"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hyperlink" Target="https://www.refuge.org.uk/refuge-sees-700-increase-in-website-visits/" TargetMode="External"/><Relationship Id="rId2" Type="http://schemas.openxmlformats.org/officeDocument/2006/relationships/hyperlink" Target="https://www.kcl.ac.uk/policy-institute/assets/coronavirus-in-the-uk.pdf"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voxeu.org/article/impact-covid-19-educa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org.uk/sites/default/files/upload/publications/2019/S05_Falling%20short_The%20NHS%20workforce%20challenge.pdf" TargetMode="External"/><Relationship Id="rId2" Type="http://schemas.openxmlformats.org/officeDocument/2006/relationships/hyperlink" Target="https://osf.io/g8s96/"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ingsfund.org.uk/publications/parties-pledges-health-care-2019#international-recruitment" TargetMode="External"/><Relationship Id="rId2" Type="http://schemas.openxmlformats.org/officeDocument/2006/relationships/hyperlink" Target="https://www.kingsfund.org.uk/node/93402"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v.uk/government/consultations/mutual-recognition-of-professional-qualifications-revised-direct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hijioke.agomo@lsclondon.co.uk"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c.europa.eu/social/main.jsp?catId=559"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ov.uk/government/collections/new-guidance-and-information-for-industry-from-the-mhra#importing-and-exporting" TargetMode="External"/><Relationship Id="rId2" Type="http://schemas.openxmlformats.org/officeDocument/2006/relationships/hyperlink" Target="https://commonslibrary.parliament.uk/research-briefings/cbp-7851/#:~:text=The%20EU%2C%20taken%20as%20a,%25%20of%20all%20UK%20imports)"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1C2BBC-D8B0-4B3C-98F4-D7D39557774E}"/>
              </a:ext>
            </a:extLst>
          </p:cNvPr>
          <p:cNvPicPr>
            <a:picLocks noChangeAspect="1"/>
          </p:cNvPicPr>
          <p:nvPr/>
        </p:nvPicPr>
        <p:blipFill rotWithShape="1">
          <a:blip r:embed="rId2"/>
          <a:srcRect t="11088" b="1391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C54F3D65-464D-4326-9F30-E198B70EBEB2}"/>
              </a:ext>
            </a:extLst>
          </p:cNvPr>
          <p:cNvSpPr>
            <a:spLocks noGrp="1"/>
          </p:cNvSpPr>
          <p:nvPr>
            <p:ph type="ctrTitle"/>
          </p:nvPr>
        </p:nvSpPr>
        <p:spPr>
          <a:xfrm>
            <a:off x="8022021" y="3231931"/>
            <a:ext cx="3852041" cy="1834056"/>
          </a:xfrm>
        </p:spPr>
        <p:txBody>
          <a:bodyPr>
            <a:normAutofit/>
          </a:bodyPr>
          <a:lstStyle/>
          <a:p>
            <a:endParaRPr lang="en-GB" sz="4000" dirty="0"/>
          </a:p>
        </p:txBody>
      </p:sp>
      <p:sp>
        <p:nvSpPr>
          <p:cNvPr id="3" name="Subtitle 2">
            <a:extLst>
              <a:ext uri="{FF2B5EF4-FFF2-40B4-BE49-F238E27FC236}">
                <a16:creationId xmlns:a16="http://schemas.microsoft.com/office/drawing/2014/main" id="{08CE4779-B614-4A00-85B6-72D0F9E5134C}"/>
              </a:ext>
            </a:extLst>
          </p:cNvPr>
          <p:cNvSpPr>
            <a:spLocks noGrp="1"/>
          </p:cNvSpPr>
          <p:nvPr>
            <p:ph type="subTitle" idx="1"/>
          </p:nvPr>
        </p:nvSpPr>
        <p:spPr>
          <a:xfrm>
            <a:off x="7782910" y="5242675"/>
            <a:ext cx="4330262" cy="683284"/>
          </a:xfrm>
        </p:spPr>
        <p:txBody>
          <a:bodyPr>
            <a:normAutofit/>
          </a:bodyPr>
          <a:lstStyle/>
          <a:p>
            <a:endParaRPr lang="en-GB"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21" name="Picture 20" descr="Social Issues in India - Photos | Facebook">
            <a:extLst>
              <a:ext uri="{FF2B5EF4-FFF2-40B4-BE49-F238E27FC236}">
                <a16:creationId xmlns:a16="http://schemas.microsoft.com/office/drawing/2014/main" id="{74F659AD-7091-4AD1-B083-655FCE1AE9E4}"/>
              </a:ext>
            </a:extLst>
          </p:cNvPr>
          <p:cNvPicPr/>
          <p:nvPr/>
        </p:nvPicPr>
        <p:blipFill rotWithShape="1">
          <a:blip r:embed="rId3">
            <a:extLst>
              <a:ext uri="{28A0092B-C50C-407E-A947-70E740481C1C}">
                <a14:useLocalDpi xmlns:a14="http://schemas.microsoft.com/office/drawing/2010/main" val="0"/>
              </a:ext>
            </a:extLst>
          </a:blip>
          <a:srcRect b="6906"/>
          <a:stretch/>
        </p:blipFill>
        <p:spPr bwMode="auto">
          <a:xfrm>
            <a:off x="7170683" y="1975838"/>
            <a:ext cx="5232938" cy="518393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p:spPr>
      </p:pic>
      <p:sp>
        <p:nvSpPr>
          <p:cNvPr id="6" name="Rectangle 5">
            <a:extLst>
              <a:ext uri="{FF2B5EF4-FFF2-40B4-BE49-F238E27FC236}">
                <a16:creationId xmlns:a16="http://schemas.microsoft.com/office/drawing/2014/main" id="{DC997672-1191-4730-975E-1A2BE680F185}"/>
              </a:ext>
            </a:extLst>
          </p:cNvPr>
          <p:cNvSpPr/>
          <p:nvPr/>
        </p:nvSpPr>
        <p:spPr>
          <a:xfrm>
            <a:off x="200242" y="3699212"/>
            <a:ext cx="6970441" cy="2123658"/>
          </a:xfrm>
          <a:prstGeom prst="rect">
            <a:avLst/>
          </a:prstGeom>
        </p:spPr>
        <p:txBody>
          <a:bodyPr wrap="square">
            <a:spAutoFit/>
          </a:bodyPr>
          <a:lstStyle/>
          <a:p>
            <a:pPr algn="ctr">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(LSC London)</a:t>
            </a:r>
            <a:endParaRPr lang="en-GB" sz="2800" dirty="0"/>
          </a:p>
          <a:p>
            <a:pPr>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FdSc Supporting Innovation in </a:t>
            </a:r>
            <a:endParaRPr lang="en-GB" sz="2800" dirty="0">
              <a:latin typeface="Candara" panose="020E0502030303020204" pitchFamily="34" charset="0"/>
              <a:ea typeface="Calibri" panose="020F0502020204030204" pitchFamily="34" charset="0"/>
              <a:cs typeface="Times New Roman" panose="02020603050405020304" pitchFamily="18" charset="0"/>
            </a:endParaRPr>
          </a:p>
          <a:p>
            <a:pPr>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Health and Social Care </a:t>
            </a:r>
            <a:endParaRPr lang="en-GB" sz="2800" dirty="0">
              <a:latin typeface="Candara" panose="020E0502030303020204" pitchFamily="34" charset="0"/>
              <a:ea typeface="Calibri" panose="020F0502020204030204" pitchFamily="34" charset="0"/>
              <a:cs typeface="Times New Roman" panose="02020603050405020304" pitchFamily="18" charset="0"/>
            </a:endParaRPr>
          </a:p>
          <a:p>
            <a:pPr>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Level 4</a:t>
            </a:r>
            <a:endParaRPr lang="en-GB" sz="2800" dirty="0">
              <a:latin typeface="Candara" panose="020E0502030303020204" pitchFamily="34" charset="0"/>
              <a:ea typeface="Calibri" panose="020F0502020204030204" pitchFamily="34"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3CAD0AB3-298C-4F00-B2D9-6AFF3E70063B}"/>
              </a:ext>
            </a:extLst>
          </p:cNvPr>
          <p:cNvSpPr>
            <a:spLocks noGrp="1"/>
          </p:cNvSpPr>
          <p:nvPr>
            <p:ph type="ftr" sz="quarter" idx="11"/>
          </p:nvPr>
        </p:nvSpPr>
        <p:spPr/>
        <p:txBody>
          <a:bodyPr/>
          <a:lstStyle/>
          <a:p>
            <a:r>
              <a:rPr lang="en-GB" dirty="0"/>
              <a:t>Created by Tayo Alebiosu</a:t>
            </a:r>
          </a:p>
        </p:txBody>
      </p:sp>
      <p:sp>
        <p:nvSpPr>
          <p:cNvPr id="10" name="Rectangle 9">
            <a:extLst>
              <a:ext uri="{FF2B5EF4-FFF2-40B4-BE49-F238E27FC236}">
                <a16:creationId xmlns:a16="http://schemas.microsoft.com/office/drawing/2014/main" id="{5EB85BAD-CDD3-4868-B929-554928A4AF64}"/>
              </a:ext>
            </a:extLst>
          </p:cNvPr>
          <p:cNvSpPr/>
          <p:nvPr/>
        </p:nvSpPr>
        <p:spPr>
          <a:xfrm>
            <a:off x="200242" y="340976"/>
            <a:ext cx="8705220" cy="2169697"/>
          </a:xfrm>
          <a:prstGeom prst="rect">
            <a:avLst/>
          </a:prstGeom>
        </p:spPr>
        <p:txBody>
          <a:bodyPr wrap="square">
            <a:spAutoFit/>
          </a:bodyPr>
          <a:lstStyle/>
          <a:p>
            <a:pPr>
              <a:lnSpc>
                <a:spcPct val="150000"/>
              </a:lnSpc>
              <a:spcAft>
                <a:spcPts val="800"/>
              </a:spcAft>
            </a:pPr>
            <a:r>
              <a:rPr lang="en-US" sz="2800" b="1" dirty="0">
                <a:latin typeface="Candara" panose="020E0502030303020204" pitchFamily="34" charset="0"/>
                <a:ea typeface="Calibri" panose="020F0502020204030204" pitchFamily="34" charset="0"/>
                <a:cs typeface="Times New Roman" panose="02020603050405020304" pitchFamily="18" charset="0"/>
              </a:rPr>
              <a:t>Contemporary Social Issues in UK Healthcare Sector</a:t>
            </a:r>
          </a:p>
          <a:p>
            <a:pPr>
              <a:lnSpc>
                <a:spcPct val="150000"/>
              </a:lnSpc>
              <a:spcAft>
                <a:spcPts val="800"/>
              </a:spcAft>
            </a:pPr>
            <a:r>
              <a:rPr lang="en-GB" sz="2800" dirty="0">
                <a:latin typeface="Candara" panose="020E0502030303020204" pitchFamily="34" charset="0"/>
                <a:ea typeface="Calibri" panose="020F0502020204030204" pitchFamily="34" charset="0"/>
                <a:cs typeface="Times New Roman" panose="02020603050405020304" pitchFamily="18" charset="0"/>
              </a:rPr>
              <a:t>Introductory slide</a:t>
            </a:r>
          </a:p>
          <a:p>
            <a:pPr>
              <a:lnSpc>
                <a:spcPct val="150000"/>
              </a:lnSpc>
              <a:spcAft>
                <a:spcPts val="800"/>
              </a:spcAft>
            </a:pPr>
            <a:r>
              <a:rPr lang="en-GB" sz="2800" b="1" dirty="0">
                <a:latin typeface="Candara" panose="020E0502030303020204" pitchFamily="34" charset="0"/>
                <a:ea typeface="Calibri" panose="020F0502020204030204" pitchFamily="34" charset="0"/>
                <a:cs typeface="Times New Roman" panose="02020603050405020304" pitchFamily="18" charset="0"/>
              </a:rPr>
              <a:t>Week </a:t>
            </a:r>
            <a:r>
              <a:rPr lang="en-GB" sz="2800" b="1" dirty="0">
                <a:latin typeface="Calibri" panose="020F0502020204030204" pitchFamily="34" charset="0"/>
                <a:ea typeface="Calibri" panose="020F0502020204030204" pitchFamily="34" charset="0"/>
                <a:cs typeface="Times New Roman" panose="02020603050405020304" pitchFamily="18" charset="0"/>
              </a:rPr>
              <a:t>1</a:t>
            </a:r>
          </a:p>
        </p:txBody>
      </p:sp>
    </p:spTree>
    <p:extLst>
      <p:ext uri="{BB962C8B-B14F-4D97-AF65-F5344CB8AC3E}">
        <p14:creationId xmlns:p14="http://schemas.microsoft.com/office/powerpoint/2010/main" val="9537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488F6DB-AE81-4C8D-B1F2-045AB0C89A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E1A424D-096C-4F12-9171-DE6EB6BD8E05}"/>
              </a:ext>
            </a:extLst>
          </p:cNvPr>
          <p:cNvPicPr>
            <a:picLocks noChangeAspect="1"/>
          </p:cNvPicPr>
          <p:nvPr/>
        </p:nvPicPr>
        <p:blipFill rotWithShape="1">
          <a:blip r:embed="rId2"/>
          <a:srcRect t="12951" b="8377"/>
          <a:stretch/>
        </p:blipFill>
        <p:spPr>
          <a:xfrm>
            <a:off x="-159006" y="0"/>
            <a:ext cx="12347958" cy="7185073"/>
          </a:xfrm>
          <a:prstGeom prst="rect">
            <a:avLst/>
          </a:prstGeom>
        </p:spPr>
      </p:pic>
      <p:sp>
        <p:nvSpPr>
          <p:cNvPr id="12"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C98B1E23-2D41-428C-87D0-B348E486F18F}"/>
              </a:ext>
            </a:extLst>
          </p:cNvPr>
          <p:cNvSpPr>
            <a:spLocks noGrp="1"/>
          </p:cNvSpPr>
          <p:nvPr>
            <p:ph type="title"/>
          </p:nvPr>
        </p:nvSpPr>
        <p:spPr>
          <a:xfrm>
            <a:off x="3003673" y="1468287"/>
            <a:ext cx="6181605" cy="1439331"/>
          </a:xfrm>
        </p:spPr>
        <p:txBody>
          <a:bodyPr vert="horz" lIns="91440" tIns="45720" rIns="91440" bIns="45720" rtlCol="0" anchor="b">
            <a:normAutofit/>
          </a:bodyPr>
          <a:lstStyle/>
          <a:p>
            <a:pPr algn="ctr"/>
            <a:r>
              <a:rPr lang="en-US" sz="3400" b="1" dirty="0">
                <a:solidFill>
                  <a:srgbClr val="0070C0"/>
                </a:solidFill>
                <a:latin typeface="Candara" panose="020E0502030303020204" pitchFamily="34" charset="0"/>
              </a:rPr>
              <a:t>Contemporary issues affecting the UK healthcare sector</a:t>
            </a:r>
          </a:p>
        </p:txBody>
      </p:sp>
      <p:sp>
        <p:nvSpPr>
          <p:cNvPr id="4" name="Rectangle 3">
            <a:extLst>
              <a:ext uri="{FF2B5EF4-FFF2-40B4-BE49-F238E27FC236}">
                <a16:creationId xmlns:a16="http://schemas.microsoft.com/office/drawing/2014/main" id="{5AF62329-0B7A-48EA-96F8-BECB362AE9C0}"/>
              </a:ext>
            </a:extLst>
          </p:cNvPr>
          <p:cNvSpPr/>
          <p:nvPr/>
        </p:nvSpPr>
        <p:spPr>
          <a:xfrm>
            <a:off x="2637183" y="2907618"/>
            <a:ext cx="6987336" cy="249354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dirty="0" smtClean="0">
                <a:latin typeface="Tw Cen MT" panose="020B0602020104020603" pitchFamily="34" charset="0"/>
              </a:rPr>
              <a:t>T</a:t>
            </a:r>
            <a:r>
              <a:rPr lang="en-US" sz="2800" dirty="0" smtClean="0">
                <a:latin typeface="Tw Cen MT" panose="020B0602020104020603" pitchFamily="34" charset="0"/>
              </a:rPr>
              <a:t>wo </a:t>
            </a:r>
            <a:r>
              <a:rPr lang="en-US" sz="2800" dirty="0">
                <a:latin typeface="Tw Cen MT" panose="020B0602020104020603" pitchFamily="34" charset="0"/>
              </a:rPr>
              <a:t>major contemporary issues </a:t>
            </a:r>
            <a:r>
              <a:rPr lang="en-US" sz="2800" dirty="0" smtClean="0">
                <a:latin typeface="Tw Cen MT" panose="020B0602020104020603" pitchFamily="34" charset="0"/>
              </a:rPr>
              <a:t>have affected </a:t>
            </a:r>
            <a:r>
              <a:rPr lang="en-US" sz="2800" dirty="0">
                <a:latin typeface="Tw Cen MT" panose="020B0602020104020603" pitchFamily="34" charset="0"/>
              </a:rPr>
              <a:t>the UK healthcare sector in the 21</a:t>
            </a:r>
            <a:r>
              <a:rPr lang="en-US" sz="2800" baseline="30000" dirty="0">
                <a:latin typeface="Tw Cen MT" panose="020B0602020104020603" pitchFamily="34" charset="0"/>
              </a:rPr>
              <a:t>st</a:t>
            </a:r>
            <a:r>
              <a:rPr lang="en-US" sz="2800" dirty="0">
                <a:latin typeface="Tw Cen MT" panose="020B0602020104020603" pitchFamily="34" charset="0"/>
              </a:rPr>
              <a:t>  namely;</a:t>
            </a:r>
          </a:p>
          <a:p>
            <a:pPr marL="457200" indent="-457200">
              <a:lnSpc>
                <a:spcPct val="90000"/>
              </a:lnSpc>
              <a:spcAft>
                <a:spcPts val="600"/>
              </a:spcAft>
              <a:buClr>
                <a:srgbClr val="0070C0"/>
              </a:buClr>
              <a:buFont typeface="Wingdings" panose="05000000000000000000" pitchFamily="2" charset="2"/>
              <a:buChar char="ü"/>
            </a:pPr>
            <a:r>
              <a:rPr lang="en-US" sz="2800" dirty="0">
                <a:latin typeface="Tw Cen MT" panose="020B0602020104020603" pitchFamily="34" charset="0"/>
              </a:rPr>
              <a:t> Covid 19</a:t>
            </a:r>
          </a:p>
          <a:p>
            <a:pPr marL="457200" indent="-457200">
              <a:lnSpc>
                <a:spcPct val="90000"/>
              </a:lnSpc>
              <a:spcAft>
                <a:spcPts val="600"/>
              </a:spcAft>
              <a:buClr>
                <a:srgbClr val="0070C0"/>
              </a:buClr>
              <a:buFont typeface="Wingdings" panose="05000000000000000000" pitchFamily="2" charset="2"/>
              <a:buChar char="ü"/>
            </a:pPr>
            <a:r>
              <a:rPr lang="en-US" sz="2800" dirty="0">
                <a:latin typeface="Tw Cen MT" panose="020B0602020104020603" pitchFamily="34" charset="0"/>
              </a:rPr>
              <a:t>Brexit</a:t>
            </a:r>
          </a:p>
        </p:txBody>
      </p:sp>
      <p:sp>
        <p:nvSpPr>
          <p:cNvPr id="6" name="Footer Placeholder 5">
            <a:extLst>
              <a:ext uri="{FF2B5EF4-FFF2-40B4-BE49-F238E27FC236}">
                <a16:creationId xmlns:a16="http://schemas.microsoft.com/office/drawing/2014/main" id="{1BD90F92-0BAD-4BC1-A47B-DCB6D91869C7}"/>
              </a:ext>
            </a:extLst>
          </p:cNvPr>
          <p:cNvSpPr>
            <a:spLocks noGrp="1"/>
          </p:cNvSpPr>
          <p:nvPr>
            <p:ph type="ftr" sz="quarter" idx="11"/>
          </p:nvPr>
        </p:nvSpPr>
        <p:spPr>
          <a:xfrm rot="18886544">
            <a:off x="8164961" y="4770569"/>
            <a:ext cx="4114800" cy="365125"/>
          </a:xfrm>
        </p:spPr>
        <p:txBody>
          <a:bodyPr/>
          <a:lstStyle/>
          <a:p>
            <a:r>
              <a:rPr lang="en-GB" dirty="0">
                <a:solidFill>
                  <a:schemeClr val="bg1"/>
                </a:solidFill>
              </a:rPr>
              <a:t>Edited by Chijioke Agomo</a:t>
            </a:r>
          </a:p>
          <a:p>
            <a:endParaRPr lang="en-GB" dirty="0">
              <a:solidFill>
                <a:schemeClr val="bg1"/>
              </a:solidFill>
            </a:endParaRPr>
          </a:p>
        </p:txBody>
      </p:sp>
    </p:spTree>
    <p:extLst>
      <p:ext uri="{BB962C8B-B14F-4D97-AF65-F5344CB8AC3E}">
        <p14:creationId xmlns:p14="http://schemas.microsoft.com/office/powerpoint/2010/main" val="218056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3DCAD-B844-41D0-9269-CE3FA1410215}"/>
              </a:ext>
            </a:extLst>
          </p:cNvPr>
          <p:cNvSpPr>
            <a:spLocks noGrp="1"/>
          </p:cNvSpPr>
          <p:nvPr>
            <p:ph type="title"/>
          </p:nvPr>
        </p:nvSpPr>
        <p:spPr>
          <a:xfrm>
            <a:off x="1245072" y="1289765"/>
            <a:ext cx="3651101" cy="4270963"/>
          </a:xfrm>
        </p:spPr>
        <p:txBody>
          <a:bodyPr anchor="ctr">
            <a:normAutofit/>
          </a:bodyPr>
          <a:lstStyle/>
          <a:p>
            <a:pPr algn="ctr"/>
            <a:r>
              <a:rPr lang="en-GB" sz="5200" b="1" dirty="0">
                <a:solidFill>
                  <a:srgbClr val="FFFFFF"/>
                </a:solidFill>
              </a:rPr>
              <a:t>What does 'coronavirus' mean?</a:t>
            </a:r>
            <a:r>
              <a:rPr lang="en-GB" sz="5200" dirty="0">
                <a:solidFill>
                  <a:srgbClr val="FFFFFF"/>
                </a:solidFill>
              </a:rPr>
              <a:t/>
            </a:r>
            <a:br>
              <a:rPr lang="en-GB" sz="5200" dirty="0">
                <a:solidFill>
                  <a:srgbClr val="FFFFFF"/>
                </a:solidFill>
              </a:rPr>
            </a:br>
            <a:endParaRPr lang="en-GB" sz="5200" dirty="0">
              <a:solidFill>
                <a:srgbClr val="FFFFFF"/>
              </a:solidFill>
            </a:endParaRPr>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dirty="0"/>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A8B990B4-0BD5-4F0E-99DD-8E105EDBE2BC}"/>
              </a:ext>
            </a:extLst>
          </p:cNvPr>
          <p:cNvSpPr>
            <a:spLocks noGrp="1"/>
          </p:cNvSpPr>
          <p:nvPr>
            <p:ph idx="1"/>
          </p:nvPr>
        </p:nvSpPr>
        <p:spPr>
          <a:xfrm>
            <a:off x="5941384" y="346259"/>
            <a:ext cx="5462212" cy="6356349"/>
          </a:xfrm>
        </p:spPr>
        <p:txBody>
          <a:bodyPr anchor="ctr">
            <a:normAutofit lnSpcReduction="10000"/>
          </a:bodyPr>
          <a:lstStyle/>
          <a:p>
            <a:r>
              <a:rPr lang="en-GB" b="1" dirty="0">
                <a:latin typeface="Tw Cen MT" panose="020B0602020104020603" pitchFamily="34" charset="0"/>
              </a:rPr>
              <a:t>Coronavirus</a:t>
            </a:r>
            <a:r>
              <a:rPr lang="en-GB" dirty="0">
                <a:latin typeface="Tw Cen MT" panose="020B0602020104020603" pitchFamily="34" charset="0"/>
              </a:rPr>
              <a:t> disease (</a:t>
            </a:r>
            <a:r>
              <a:rPr lang="en-GB" b="1" dirty="0">
                <a:latin typeface="Tw Cen MT" panose="020B0602020104020603" pitchFamily="34" charset="0"/>
              </a:rPr>
              <a:t>COVID</a:t>
            </a:r>
            <a:r>
              <a:rPr lang="en-GB" dirty="0">
                <a:latin typeface="Tw Cen MT" panose="020B0602020104020603" pitchFamily="34" charset="0"/>
              </a:rPr>
              <a:t>-</a:t>
            </a:r>
            <a:r>
              <a:rPr lang="en-GB" b="1" dirty="0">
                <a:latin typeface="Tw Cen MT" panose="020B0602020104020603" pitchFamily="34" charset="0"/>
              </a:rPr>
              <a:t>19</a:t>
            </a:r>
            <a:r>
              <a:rPr lang="en-GB" dirty="0">
                <a:latin typeface="Tw Cen MT" panose="020B0602020104020603" pitchFamily="34" charset="0"/>
              </a:rPr>
              <a:t>) is an infectious disease caused by a newly discovered </a:t>
            </a:r>
            <a:r>
              <a:rPr lang="en-GB" b="1" dirty="0">
                <a:latin typeface="Tw Cen MT" panose="020B0602020104020603" pitchFamily="34" charset="0"/>
              </a:rPr>
              <a:t>coronavirus</a:t>
            </a:r>
            <a:r>
              <a:rPr lang="en-GB" dirty="0">
                <a:latin typeface="Tw Cen MT" panose="020B0602020104020603" pitchFamily="34" charset="0"/>
              </a:rPr>
              <a:t>. Most people infected with the </a:t>
            </a:r>
            <a:r>
              <a:rPr lang="en-GB" b="1" dirty="0">
                <a:latin typeface="Tw Cen MT" panose="020B0602020104020603" pitchFamily="34" charset="0"/>
              </a:rPr>
              <a:t>COVID</a:t>
            </a:r>
            <a:r>
              <a:rPr lang="en-GB" dirty="0">
                <a:latin typeface="Tw Cen MT" panose="020B0602020104020603" pitchFamily="34" charset="0"/>
              </a:rPr>
              <a:t>-</a:t>
            </a:r>
            <a:r>
              <a:rPr lang="en-GB" b="1" dirty="0">
                <a:latin typeface="Tw Cen MT" panose="020B0602020104020603" pitchFamily="34" charset="0"/>
              </a:rPr>
              <a:t>19</a:t>
            </a:r>
            <a:r>
              <a:rPr lang="en-GB" dirty="0">
                <a:latin typeface="Tw Cen MT" panose="020B0602020104020603" pitchFamily="34" charset="0"/>
              </a:rPr>
              <a:t> virus will experience mild to moderate respiratory illness and recover without requiring special treatment.</a:t>
            </a:r>
            <a:endParaRPr lang="en-GB" sz="2400" dirty="0">
              <a:solidFill>
                <a:schemeClr val="tx1">
                  <a:alpha val="80000"/>
                </a:schemeClr>
              </a:solidFill>
              <a:latin typeface="Tw Cen MT" panose="020B0602020104020603" pitchFamily="34" charset="0"/>
            </a:endParaRPr>
          </a:p>
          <a:p>
            <a:endParaRPr lang="en-GB" sz="2400" dirty="0">
              <a:solidFill>
                <a:schemeClr val="tx1">
                  <a:alpha val="80000"/>
                </a:schemeClr>
              </a:solidFill>
              <a:latin typeface="Tw Cen MT" panose="020B0602020104020603" pitchFamily="34" charset="0"/>
            </a:endParaRPr>
          </a:p>
          <a:p>
            <a:r>
              <a:rPr lang="en-GB" sz="2400" dirty="0">
                <a:solidFill>
                  <a:schemeClr val="tx1">
                    <a:alpha val="80000"/>
                  </a:schemeClr>
                </a:solidFill>
                <a:latin typeface="Tw Cen MT" panose="020B0602020104020603" pitchFamily="34" charset="0"/>
              </a:rPr>
              <a:t>The main symptoms of coronavirus (COVID-19) are a high temperature, a new, continuous cough and a loss or change to your sense of smell or taste.</a:t>
            </a:r>
          </a:p>
          <a:p>
            <a:endParaRPr lang="en-GB" sz="2000" dirty="0">
              <a:solidFill>
                <a:schemeClr val="tx1">
                  <a:alpha val="80000"/>
                </a:schemeClr>
              </a:solidFill>
            </a:endParaRPr>
          </a:p>
        </p:txBody>
      </p:sp>
      <p:sp>
        <p:nvSpPr>
          <p:cNvPr id="4" name="Footer Placeholder 3">
            <a:extLst>
              <a:ext uri="{FF2B5EF4-FFF2-40B4-BE49-F238E27FC236}">
                <a16:creationId xmlns:a16="http://schemas.microsoft.com/office/drawing/2014/main" id="{A1F1807D-6E75-4CFF-B8F1-19A95EF3791B}"/>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dirty="0">
                <a:solidFill>
                  <a:schemeClr val="tx1">
                    <a:alpha val="60000"/>
                  </a:schemeClr>
                </a:solidFill>
              </a:rPr>
              <a:t>Edited by Chijioke Agomo</a:t>
            </a:r>
            <a:endParaRPr lang="en-GB" dirty="0">
              <a:solidFill>
                <a:schemeClr val="tx1">
                  <a:alpha val="60000"/>
                </a:schemeClr>
              </a:solidFill>
            </a:endParaRPr>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dirty="0"/>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2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solidFill>
                  <a:srgbClr val="0070C0"/>
                </a:solidFill>
              </a:rPr>
              <a:t>10 minutes break</a:t>
            </a:r>
          </a:p>
          <a:p>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dirty="0">
                <a:solidFill>
                  <a:schemeClr val="tx1">
                    <a:alpha val="60000"/>
                  </a:schemeClr>
                </a:solidFill>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solidFill>
                <a:srgbClr val="FFFFFF"/>
              </a:solidFill>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567049-96C8-4CBB-A4E7-B3D068FA0C17}"/>
              </a:ext>
            </a:extLst>
          </p:cNvPr>
          <p:cNvSpPr>
            <a:spLocks noGrp="1"/>
          </p:cNvSpPr>
          <p:nvPr>
            <p:ph idx="1"/>
          </p:nvPr>
        </p:nvSpPr>
        <p:spPr>
          <a:xfrm>
            <a:off x="0" y="106018"/>
            <a:ext cx="10098157" cy="6751982"/>
          </a:xfrm>
        </p:spPr>
        <p:txBody>
          <a:bodyPr>
            <a:normAutofit fontScale="92500"/>
          </a:bodyPr>
          <a:lstStyle/>
          <a:p>
            <a:pPr marL="0" indent="0" algn="ctr">
              <a:buNone/>
            </a:pPr>
            <a:r>
              <a:rPr lang="en-GB" sz="2400" b="1" dirty="0">
                <a:solidFill>
                  <a:srgbClr val="0070C0"/>
                </a:solidFill>
                <a:latin typeface="Candara" panose="020E0502030303020204" pitchFamily="34" charset="0"/>
              </a:rPr>
              <a:t>Impact of COVID-19 on UK healthcare</a:t>
            </a:r>
          </a:p>
          <a:p>
            <a:pPr marL="0" indent="0">
              <a:buNone/>
            </a:pPr>
            <a:r>
              <a:rPr lang="en-GB" sz="2400" b="1" dirty="0">
                <a:solidFill>
                  <a:srgbClr val="0070C0"/>
                </a:solidFill>
                <a:latin typeface="Candara" panose="020E0502030303020204" pitchFamily="34" charset="0"/>
              </a:rPr>
              <a:t>Direct impact of the virus itself </a:t>
            </a:r>
          </a:p>
          <a:p>
            <a:r>
              <a:rPr lang="en-GB" sz="2400" b="1" i="1" dirty="0">
                <a:solidFill>
                  <a:srgbClr val="7030A0"/>
                </a:solidFill>
                <a:latin typeface="Tw Cen MT" panose="020B0602020104020603" pitchFamily="34" charset="0"/>
              </a:rPr>
              <a:t>The first dimension </a:t>
            </a:r>
            <a:r>
              <a:rPr lang="en-GB" sz="2400" dirty="0">
                <a:latin typeface="Tw Cen MT" panose="020B0602020104020603" pitchFamily="34" charset="0"/>
              </a:rPr>
              <a:t>is the direct impact of the virus itself, in terms of death and serious illness. The early </a:t>
            </a:r>
            <a:r>
              <a:rPr lang="en-GB" sz="2400" dirty="0">
                <a:latin typeface="Tw Cen MT" panose="020B0602020104020603" pitchFamily="34" charset="0"/>
                <a:hlinkClick r:id="rId2"/>
              </a:rPr>
              <a:t>evidence from China</a:t>
            </a:r>
            <a:r>
              <a:rPr lang="en-GB" sz="2400" dirty="0">
                <a:latin typeface="Tw Cen MT" panose="020B0602020104020603" pitchFamily="34" charset="0"/>
              </a:rPr>
              <a:t> (and subsequently </a:t>
            </a:r>
            <a:r>
              <a:rPr lang="en-GB" sz="2400" dirty="0">
                <a:latin typeface="Tw Cen MT" panose="020B0602020104020603" pitchFamily="34" charset="0"/>
                <a:hlinkClick r:id="rId3"/>
              </a:rPr>
              <a:t>Italy</a:t>
            </a:r>
            <a:r>
              <a:rPr lang="en-GB" sz="2400" dirty="0">
                <a:latin typeface="Tw Cen MT" panose="020B0602020104020603" pitchFamily="34" charset="0"/>
              </a:rPr>
              <a:t>), suggested that the virus was more likely to kill those who were older, had underlying conditions (especially hypertension, diabetes and ischaemic heart disease), and were male. The </a:t>
            </a:r>
            <a:r>
              <a:rPr lang="en-GB" sz="2400" dirty="0">
                <a:latin typeface="Tw Cen MT" panose="020B0602020104020603" pitchFamily="34" charset="0"/>
                <a:hlinkClick r:id="rId4"/>
              </a:rPr>
              <a:t>pattern in England, Wales and Northern Ireland</a:t>
            </a:r>
            <a:r>
              <a:rPr lang="en-GB" sz="2400" dirty="0">
                <a:latin typeface="Tw Cen MT" panose="020B0602020104020603" pitchFamily="34" charset="0"/>
              </a:rPr>
              <a:t> is the same for patients with COVID-19 needing intensive care.</a:t>
            </a:r>
          </a:p>
          <a:p>
            <a:pPr marL="0" indent="0">
              <a:buNone/>
            </a:pPr>
            <a:r>
              <a:rPr lang="en-GB" sz="2400" b="1" dirty="0">
                <a:solidFill>
                  <a:srgbClr val="0070C0"/>
                </a:solidFill>
                <a:latin typeface="Candara" panose="020E0502030303020204" pitchFamily="34" charset="0"/>
              </a:rPr>
              <a:t>Impact on acute care</a:t>
            </a:r>
          </a:p>
          <a:p>
            <a:r>
              <a:rPr lang="en-GB" sz="2400" dirty="0">
                <a:latin typeface="Tw Cen MT" panose="020B0602020104020603" pitchFamily="34" charset="0"/>
              </a:rPr>
              <a:t>The </a:t>
            </a:r>
            <a:r>
              <a:rPr lang="en-GB" sz="2400" b="1" i="1" dirty="0">
                <a:solidFill>
                  <a:srgbClr val="7030A0"/>
                </a:solidFill>
                <a:latin typeface="Tw Cen MT" panose="020B0602020104020603" pitchFamily="34" charset="0"/>
              </a:rPr>
              <a:t>second dimension </a:t>
            </a:r>
            <a:r>
              <a:rPr lang="en-GB" sz="2400" dirty="0">
                <a:latin typeface="Tw Cen MT" panose="020B0602020104020603" pitchFamily="34" charset="0"/>
              </a:rPr>
              <a:t>of concern is the indirect impact on people with acute conditions not related to COVID-19. During March 2020, NHS trusts rapidly </a:t>
            </a:r>
            <a:r>
              <a:rPr lang="en-GB" sz="2400" dirty="0">
                <a:latin typeface="Tw Cen MT" panose="020B0602020104020603" pitchFamily="34" charset="0"/>
                <a:hlinkClick r:id="rId5"/>
              </a:rPr>
              <a:t>re-designed their services</a:t>
            </a:r>
            <a:r>
              <a:rPr lang="en-GB" sz="2400" dirty="0">
                <a:latin typeface="Tw Cen MT" panose="020B0602020104020603" pitchFamily="34" charset="0"/>
              </a:rPr>
              <a:t> on a large scale to release capacity for treating patients with COVID-19. This included discharging thousands to free up beds, postponing planned treatment, shifting appointments online where possible and redeploying staff, a process covered widely in the media. </a:t>
            </a:r>
            <a:r>
              <a:rPr lang="en-GB" sz="2400" dirty="0">
                <a:latin typeface="Tw Cen MT" panose="020B0602020104020603" pitchFamily="34" charset="0"/>
                <a:hlinkClick r:id="rId6"/>
              </a:rPr>
              <a:t>NHS England published</a:t>
            </a:r>
            <a:r>
              <a:rPr lang="en-GB" sz="2400" dirty="0">
                <a:latin typeface="Tw Cen MT" panose="020B0602020104020603" pitchFamily="34" charset="0"/>
              </a:rPr>
              <a:t> more than 50 sets of guidance to hospital specialists for the treatment of non-COVID-19 patients during the pandemic (COVID-19: Five dimensions of impact | The Health Foundation, 2021)</a:t>
            </a:r>
          </a:p>
          <a:p>
            <a:endParaRPr lang="en-GB" sz="1600" dirty="0"/>
          </a:p>
        </p:txBody>
      </p:sp>
      <p:pic>
        <p:nvPicPr>
          <p:cNvPr id="4" name="Picture 3">
            <a:extLst>
              <a:ext uri="{FF2B5EF4-FFF2-40B4-BE49-F238E27FC236}">
                <a16:creationId xmlns:a16="http://schemas.microsoft.com/office/drawing/2014/main" id="{C4A6D33A-B5AF-4783-9DA5-2360D85E1106}"/>
              </a:ext>
            </a:extLst>
          </p:cNvPr>
          <p:cNvPicPr>
            <a:picLocks noChangeAspect="1"/>
          </p:cNvPicPr>
          <p:nvPr/>
        </p:nvPicPr>
        <p:blipFill rotWithShape="1">
          <a:blip r:embed="rId7"/>
          <a:srcRect l="17002" r="18340"/>
          <a:stretch/>
        </p:blipFill>
        <p:spPr>
          <a:xfrm>
            <a:off x="10098157" y="2899053"/>
            <a:ext cx="2093841" cy="3958947"/>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8BBF9B4-F6C4-40E4-B0F8-38AFA8D5D2DA}"/>
              </a:ext>
            </a:extLst>
          </p:cNvPr>
          <p:cNvSpPr>
            <a:spLocks noGrp="1"/>
          </p:cNvSpPr>
          <p:nvPr>
            <p:ph type="ftr" sz="quarter" idx="11"/>
          </p:nvPr>
        </p:nvSpPr>
        <p:spPr>
          <a:xfrm>
            <a:off x="8672824" y="6361077"/>
            <a:ext cx="2307025" cy="405848"/>
          </a:xfrm>
        </p:spPr>
        <p:txBody>
          <a:bodyPr/>
          <a:lstStyle/>
          <a:p>
            <a:r>
              <a:rPr lang="en-GB" dirty="0"/>
              <a:t>Edited by Chijioke Agomo</a:t>
            </a:r>
          </a:p>
          <a:p>
            <a:endParaRPr lang="en-GB" dirty="0"/>
          </a:p>
        </p:txBody>
      </p:sp>
    </p:spTree>
    <p:extLst>
      <p:ext uri="{BB962C8B-B14F-4D97-AF65-F5344CB8AC3E}">
        <p14:creationId xmlns:p14="http://schemas.microsoft.com/office/powerpoint/2010/main" val="262589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CB036840-AAAC-487B-B5D9-128D045E6B57}"/>
              </a:ext>
            </a:extLst>
          </p:cNvPr>
          <p:cNvSpPr/>
          <p:nvPr/>
        </p:nvSpPr>
        <p:spPr>
          <a:xfrm>
            <a:off x="106680" y="70264"/>
            <a:ext cx="10619232" cy="6721475"/>
          </a:xfrm>
          <a:prstGeom prst="rect">
            <a:avLst/>
          </a:prstGeom>
        </p:spPr>
        <p:txBody>
          <a:bodyPr vert="horz" lIns="91440" tIns="45720" rIns="91440" bIns="45720" rtlCol="0">
            <a:noAutofit/>
          </a:bodyPr>
          <a:lstStyle/>
          <a:p>
            <a:pPr>
              <a:lnSpc>
                <a:spcPct val="90000"/>
              </a:lnSpc>
              <a:spcAft>
                <a:spcPts val="600"/>
              </a:spcAft>
            </a:pPr>
            <a:endParaRPr lang="en-US" sz="2200" b="1" dirty="0">
              <a:solidFill>
                <a:srgbClr val="0070C0"/>
              </a:solidFill>
              <a:latin typeface="Candara" panose="020E0502030303020204" pitchFamily="34" charset="0"/>
            </a:endParaRPr>
          </a:p>
          <a:p>
            <a:pPr>
              <a:lnSpc>
                <a:spcPct val="90000"/>
              </a:lnSpc>
              <a:spcAft>
                <a:spcPts val="600"/>
              </a:spcAft>
            </a:pPr>
            <a:r>
              <a:rPr lang="en-US" sz="2000" b="1" dirty="0">
                <a:solidFill>
                  <a:srgbClr val="0070C0"/>
                </a:solidFill>
                <a:latin typeface="Candara" panose="020E0502030303020204" pitchFamily="34" charset="0"/>
              </a:rPr>
              <a:t>Non-acute care including general practice</a:t>
            </a:r>
          </a:p>
          <a:p>
            <a:pPr indent="-228600">
              <a:lnSpc>
                <a:spcPct val="90000"/>
              </a:lnSpc>
              <a:spcAft>
                <a:spcPts val="600"/>
              </a:spcAft>
              <a:buFont typeface="Arial" panose="020B0604020202020204" pitchFamily="34" charset="0"/>
              <a:buChar char="•"/>
            </a:pPr>
            <a:r>
              <a:rPr lang="en-US" sz="2000" b="1" i="1" dirty="0">
                <a:solidFill>
                  <a:srgbClr val="7030A0"/>
                </a:solidFill>
                <a:latin typeface="Tw Cen MT" panose="020B0602020104020603" pitchFamily="34" charset="0"/>
              </a:rPr>
              <a:t>A third dimension </a:t>
            </a:r>
            <a:r>
              <a:rPr lang="en-US" sz="2000" dirty="0">
                <a:latin typeface="Tw Cen MT" panose="020B0602020104020603" pitchFamily="34" charset="0"/>
              </a:rPr>
              <a:t>of </a:t>
            </a:r>
            <a:r>
              <a:rPr lang="en-US" sz="2000" dirty="0" smtClean="0">
                <a:latin typeface="Tw Cen MT" panose="020B0602020104020603" pitchFamily="34" charset="0"/>
              </a:rPr>
              <a:t>disruption affects </a:t>
            </a:r>
            <a:r>
              <a:rPr lang="en-US" sz="2000" dirty="0">
                <a:latin typeface="Tw Cen MT" panose="020B0602020104020603" pitchFamily="34" charset="0"/>
              </a:rPr>
              <a:t>people with chronic conditions, or people needing less urgent care which may have been interrupted. General practice does much of the work of managing patients with chronic conditions. From </a:t>
            </a:r>
            <a:r>
              <a:rPr lang="en-US" sz="2000" dirty="0" smtClean="0">
                <a:latin typeface="Tw Cen MT" panose="020B0602020104020603" pitchFamily="34" charset="0"/>
              </a:rPr>
              <a:t>mid-March 2020, </a:t>
            </a:r>
            <a:r>
              <a:rPr lang="en-US" sz="2000" dirty="0">
                <a:latin typeface="Tw Cen MT" panose="020B0602020104020603" pitchFamily="34" charset="0"/>
              </a:rPr>
              <a:t>the way general practice works </a:t>
            </a:r>
            <a:r>
              <a:rPr lang="en-US" sz="2000" dirty="0" smtClean="0">
                <a:latin typeface="Tw Cen MT" panose="020B0602020104020603" pitchFamily="34" charset="0"/>
              </a:rPr>
              <a:t>has </a:t>
            </a:r>
            <a:r>
              <a:rPr lang="en-US" sz="2000" dirty="0">
                <a:latin typeface="Tw Cen MT" panose="020B0602020104020603" pitchFamily="34" charset="0"/>
              </a:rPr>
              <a:t>profoundly changed: according to </a:t>
            </a:r>
            <a:r>
              <a:rPr lang="en-US" sz="2000" dirty="0">
                <a:latin typeface="Tw Cen MT" panose="020B0602020104020603" pitchFamily="34" charset="0"/>
                <a:hlinkClick r:id="rId2"/>
              </a:rPr>
              <a:t>the guidance</a:t>
            </a:r>
            <a:r>
              <a:rPr lang="en-US" sz="2000" dirty="0">
                <a:latin typeface="Tw Cen MT" panose="020B0602020104020603" pitchFamily="34" charset="0"/>
              </a:rPr>
              <a:t>, all practices should have moved to remote triage, where patients are assessed by phone or online before they can access a GP or other health professional. </a:t>
            </a:r>
          </a:p>
          <a:p>
            <a:pPr>
              <a:lnSpc>
                <a:spcPct val="90000"/>
              </a:lnSpc>
              <a:spcAft>
                <a:spcPts val="600"/>
              </a:spcAft>
            </a:pPr>
            <a:endParaRPr lang="en-US" sz="20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000" dirty="0">
                <a:latin typeface="Tw Cen MT" panose="020B0602020104020603" pitchFamily="34" charset="0"/>
              </a:rPr>
              <a:t>To free up capacity, GP practices were given the option to defer some routine activities, including health checks for the people aged 75 and older and routine medication reviews. Other activities, such as child immunization’s, should have continued. At the same time, the public were given instructions to access NHS 111 rather than their GP if they had COVID-19 symptoms.</a:t>
            </a:r>
          </a:p>
          <a:p>
            <a:pPr>
              <a:lnSpc>
                <a:spcPct val="90000"/>
              </a:lnSpc>
              <a:spcAft>
                <a:spcPts val="600"/>
              </a:spcAft>
            </a:pPr>
            <a:endParaRPr lang="en-US" sz="20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000" dirty="0">
                <a:latin typeface="Tw Cen MT" panose="020B0602020104020603" pitchFamily="34" charset="0"/>
              </a:rPr>
              <a:t>Understanding how this has affected access to general practice will be critical. A key factor will be the ease with which general practices </a:t>
            </a:r>
            <a:r>
              <a:rPr lang="en-US" sz="2000" dirty="0" smtClean="0">
                <a:latin typeface="Tw Cen MT" panose="020B0602020104020603" pitchFamily="34" charset="0"/>
              </a:rPr>
              <a:t>were</a:t>
            </a:r>
            <a:r>
              <a:rPr lang="en-US" sz="2000" dirty="0" smtClean="0">
                <a:latin typeface="Tw Cen MT" panose="020B0602020104020603" pitchFamily="34" charset="0"/>
              </a:rPr>
              <a:t> </a:t>
            </a:r>
            <a:r>
              <a:rPr lang="en-US" sz="2000" dirty="0">
                <a:latin typeface="Tw Cen MT" panose="020B0602020104020603" pitchFamily="34" charset="0"/>
              </a:rPr>
              <a:t>able to move to online </a:t>
            </a:r>
            <a:r>
              <a:rPr lang="en-US" sz="2000" dirty="0" smtClean="0">
                <a:latin typeface="Tw Cen MT" panose="020B0602020104020603" pitchFamily="34" charset="0"/>
              </a:rPr>
              <a:t>working. </a:t>
            </a:r>
            <a:r>
              <a:rPr lang="en-US" sz="2000" dirty="0">
                <a:latin typeface="Tw Cen MT" panose="020B0602020104020603" pitchFamily="34" charset="0"/>
              </a:rPr>
              <a:t>T</a:t>
            </a:r>
            <a:r>
              <a:rPr lang="en-US" sz="2000" dirty="0" smtClean="0">
                <a:latin typeface="Tw Cen MT" panose="020B0602020104020603" pitchFamily="34" charset="0"/>
              </a:rPr>
              <a:t>he</a:t>
            </a:r>
            <a:r>
              <a:rPr lang="en-US" sz="2000" dirty="0">
                <a:latin typeface="Tw Cen MT" panose="020B0602020104020603" pitchFamily="34" charset="0"/>
              </a:rPr>
              <a:t> </a:t>
            </a:r>
            <a:r>
              <a:rPr lang="en-US" sz="2000" dirty="0">
                <a:latin typeface="Tw Cen MT" panose="020B0602020104020603" pitchFamily="34" charset="0"/>
                <a:hlinkClick r:id="rId3"/>
              </a:rPr>
              <a:t>Royal College of General Practitioners</a:t>
            </a:r>
            <a:r>
              <a:rPr lang="en-US" sz="2000" dirty="0">
                <a:latin typeface="Tw Cen MT" panose="020B0602020104020603" pitchFamily="34" charset="0"/>
              </a:rPr>
              <a:t> </a:t>
            </a:r>
            <a:r>
              <a:rPr lang="en-US" sz="2000" dirty="0" smtClean="0">
                <a:latin typeface="Tw Cen MT" panose="020B0602020104020603" pitchFamily="34" charset="0"/>
              </a:rPr>
              <a:t>reported </a:t>
            </a:r>
            <a:r>
              <a:rPr lang="en-US" sz="2000" dirty="0">
                <a:latin typeface="Tw Cen MT" panose="020B0602020104020603" pitchFamily="34" charset="0"/>
              </a:rPr>
              <a:t>that many practices </a:t>
            </a:r>
            <a:r>
              <a:rPr lang="en-US" sz="2000" dirty="0" smtClean="0">
                <a:latin typeface="Tw Cen MT" panose="020B0602020104020603" pitchFamily="34" charset="0"/>
              </a:rPr>
              <a:t>were</a:t>
            </a:r>
            <a:r>
              <a:rPr lang="en-US" sz="2000" dirty="0" smtClean="0">
                <a:latin typeface="Tw Cen MT" panose="020B0602020104020603" pitchFamily="34" charset="0"/>
              </a:rPr>
              <a:t> </a:t>
            </a:r>
            <a:r>
              <a:rPr lang="en-US" sz="2000" dirty="0">
                <a:latin typeface="Tw Cen MT" panose="020B0602020104020603" pitchFamily="34" charset="0"/>
              </a:rPr>
              <a:t>struggling with basic IT hardware and software), and </a:t>
            </a:r>
            <a:r>
              <a:rPr lang="en-US" sz="2000" dirty="0" smtClean="0">
                <a:latin typeface="Tw Cen MT" panose="020B0602020104020603" pitchFamily="34" charset="0"/>
              </a:rPr>
              <a:t>wondered whether </a:t>
            </a:r>
            <a:r>
              <a:rPr lang="en-US" sz="2000" dirty="0">
                <a:latin typeface="Tw Cen MT" panose="020B0602020104020603" pitchFamily="34" charset="0"/>
              </a:rPr>
              <a:t>an appropriate level of patient contacts </a:t>
            </a:r>
            <a:r>
              <a:rPr lang="en-US" sz="2000" dirty="0" smtClean="0">
                <a:latin typeface="Tw Cen MT" panose="020B0602020104020603" pitchFamily="34" charset="0"/>
              </a:rPr>
              <a:t>had </a:t>
            </a:r>
            <a:r>
              <a:rPr lang="en-US" sz="2000" dirty="0">
                <a:latin typeface="Tw Cen MT" panose="020B0602020104020603" pitchFamily="34" charset="0"/>
              </a:rPr>
              <a:t>been maintained (COVID-19: Five dimensions of impact | The Health Foundation, 2021).</a:t>
            </a:r>
          </a:p>
        </p:txBody>
      </p:sp>
      <p:pic>
        <p:nvPicPr>
          <p:cNvPr id="5" name="Picture 4">
            <a:extLst>
              <a:ext uri="{FF2B5EF4-FFF2-40B4-BE49-F238E27FC236}">
                <a16:creationId xmlns:a16="http://schemas.microsoft.com/office/drawing/2014/main" id="{865E32A4-93C1-4411-81B2-4361DE100363}"/>
              </a:ext>
            </a:extLst>
          </p:cNvPr>
          <p:cNvPicPr>
            <a:picLocks noChangeAspect="1"/>
          </p:cNvPicPr>
          <p:nvPr/>
        </p:nvPicPr>
        <p:blipFill rotWithShape="1">
          <a:blip r:embed="rId4"/>
          <a:srcRect l="18248" r="19586"/>
          <a:stretch/>
        </p:blipFill>
        <p:spPr>
          <a:xfrm>
            <a:off x="10725912" y="0"/>
            <a:ext cx="1466088"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Footer Placeholder 5">
            <a:extLst>
              <a:ext uri="{FF2B5EF4-FFF2-40B4-BE49-F238E27FC236}">
                <a16:creationId xmlns:a16="http://schemas.microsoft.com/office/drawing/2014/main" id="{12EFD962-CDC0-4360-906A-651671C15AA5}"/>
              </a:ext>
            </a:extLst>
          </p:cNvPr>
          <p:cNvSpPr>
            <a:spLocks noGrp="1"/>
          </p:cNvSpPr>
          <p:nvPr>
            <p:ph type="ftr" sz="quarter" idx="11"/>
          </p:nvPr>
        </p:nvSpPr>
        <p:spPr>
          <a:xfrm rot="16200000">
            <a:off x="9698306" y="3366020"/>
            <a:ext cx="4114800" cy="603956"/>
          </a:xfrm>
        </p:spPr>
        <p:txBody>
          <a:bodyPr/>
          <a:lstStyle/>
          <a:p>
            <a:r>
              <a:rPr lang="en-GB" dirty="0">
                <a:solidFill>
                  <a:schemeClr val="tx1"/>
                </a:solidFill>
              </a:rPr>
              <a:t>Edited by Chijioke Agomo</a:t>
            </a:r>
          </a:p>
          <a:p>
            <a:endParaRPr lang="en-GB" dirty="0">
              <a:solidFill>
                <a:schemeClr val="tx1"/>
              </a:solidFill>
            </a:endParaRPr>
          </a:p>
        </p:txBody>
      </p:sp>
    </p:spTree>
    <p:extLst>
      <p:ext uri="{BB962C8B-B14F-4D97-AF65-F5344CB8AC3E}">
        <p14:creationId xmlns:p14="http://schemas.microsoft.com/office/powerpoint/2010/main" val="53707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238195EF-8BF5-49BF-AD7A-60D90503EE08}"/>
              </a:ext>
            </a:extLst>
          </p:cNvPr>
          <p:cNvSpPr/>
          <p:nvPr/>
        </p:nvSpPr>
        <p:spPr>
          <a:xfrm>
            <a:off x="658525" y="1311965"/>
            <a:ext cx="8483233" cy="6629858"/>
          </a:xfrm>
          <a:prstGeom prst="rect">
            <a:avLst/>
          </a:prstGeom>
        </p:spPr>
        <p:txBody>
          <a:bodyPr vert="horz" lIns="91440" tIns="45720" rIns="91440" bIns="45720" rtlCol="0">
            <a:normAutofit/>
          </a:bodyPr>
          <a:lstStyle/>
          <a:p>
            <a:pPr>
              <a:lnSpc>
                <a:spcPct val="90000"/>
              </a:lnSpc>
              <a:spcAft>
                <a:spcPts val="600"/>
              </a:spcAft>
            </a:pPr>
            <a:r>
              <a:rPr lang="en-US" sz="2800" b="1" dirty="0">
                <a:solidFill>
                  <a:srgbClr val="0070C0"/>
                </a:solidFill>
                <a:latin typeface="Candara" panose="020E0502030303020204" pitchFamily="34" charset="0"/>
              </a:rPr>
              <a:t>The lockdown and social distancing</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1" i="1" dirty="0">
                <a:solidFill>
                  <a:srgbClr val="7030A0"/>
                </a:solidFill>
              </a:rPr>
              <a:t>The fourth dimension </a:t>
            </a:r>
            <a:r>
              <a:rPr lang="en-US" sz="2200" dirty="0" smtClean="0"/>
              <a:t>is</a:t>
            </a:r>
            <a:r>
              <a:rPr lang="en-US" sz="2200" dirty="0" smtClean="0"/>
              <a:t> </a:t>
            </a:r>
            <a:r>
              <a:rPr lang="en-US" sz="2200" dirty="0"/>
              <a:t>the medium and long-term impact on health of the government interventions to restrict movement to curb the transmission of COVID-19. The impact directly caused by the lockdown </a:t>
            </a:r>
            <a:r>
              <a:rPr lang="en-US" sz="2200" dirty="0" smtClean="0"/>
              <a:t>was</a:t>
            </a:r>
            <a:r>
              <a:rPr lang="en-US" sz="2200" dirty="0" smtClean="0"/>
              <a:t> </a:t>
            </a:r>
            <a:r>
              <a:rPr lang="en-US" sz="2200" dirty="0"/>
              <a:t>profound, for example resulting in bankruptcies, unemployment, more domestic abuse, neglect and hardship. </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dirty="0" smtClean="0"/>
              <a:t>There were </a:t>
            </a:r>
            <a:r>
              <a:rPr lang="en-US" sz="2200" dirty="0"/>
              <a:t>also the social consequences of a prolonged lockdown and period of social distancing: surveys </a:t>
            </a:r>
            <a:r>
              <a:rPr lang="en-US" sz="2200" dirty="0" smtClean="0"/>
              <a:t>showed</a:t>
            </a:r>
            <a:r>
              <a:rPr lang="en-US" sz="2200" dirty="0"/>
              <a:t> </a:t>
            </a:r>
            <a:r>
              <a:rPr lang="en-US" sz="2200" dirty="0">
                <a:hlinkClick r:id="rId2"/>
              </a:rPr>
              <a:t>increases in </a:t>
            </a:r>
            <a:r>
              <a:rPr lang="en-US" sz="2200" dirty="0" smtClean="0">
                <a:hlinkClick r:id="rId2"/>
              </a:rPr>
              <a:t>anxiety</a:t>
            </a:r>
            <a:r>
              <a:rPr lang="en-US" sz="2200" dirty="0" smtClean="0"/>
              <a:t>,</a:t>
            </a:r>
            <a:r>
              <a:rPr lang="en-US" sz="2200" dirty="0"/>
              <a:t> and </a:t>
            </a:r>
            <a:r>
              <a:rPr lang="en-US" sz="2200" dirty="0">
                <a:hlinkClick r:id="rId3"/>
              </a:rPr>
              <a:t>charities </a:t>
            </a:r>
            <a:r>
              <a:rPr lang="en-US" sz="2200" dirty="0" smtClean="0">
                <a:hlinkClick r:id="rId3"/>
              </a:rPr>
              <a:t>highlighted</a:t>
            </a:r>
            <a:r>
              <a:rPr lang="en-US" sz="2200" dirty="0"/>
              <a:t> a rise in people seeking help for domestic abuse. School </a:t>
            </a:r>
            <a:r>
              <a:rPr lang="en-US" sz="2200" dirty="0" smtClean="0"/>
              <a:t>closures reported to have had</a:t>
            </a:r>
            <a:r>
              <a:rPr lang="en-US" sz="2200" dirty="0"/>
              <a:t> </a:t>
            </a:r>
            <a:r>
              <a:rPr lang="en-US" sz="2200" dirty="0">
                <a:hlinkClick r:id="rId4"/>
              </a:rPr>
              <a:t>negative and unequal consequences</a:t>
            </a:r>
            <a:r>
              <a:rPr lang="en-US" sz="2200" dirty="0"/>
              <a:t> for pupils’ development.</a:t>
            </a:r>
          </a:p>
          <a:p>
            <a:pPr>
              <a:lnSpc>
                <a:spcPct val="90000"/>
              </a:lnSpc>
              <a:spcAft>
                <a:spcPts val="600"/>
              </a:spcAft>
            </a:pPr>
            <a:r>
              <a:rPr lang="en-US" sz="1400" dirty="0"/>
              <a:t>(COVID-19: Five dimensions of impact | The Health Foundation, 2021)</a:t>
            </a:r>
          </a:p>
        </p:txBody>
      </p:sp>
      <p:pic>
        <p:nvPicPr>
          <p:cNvPr id="5" name="Picture 4">
            <a:extLst>
              <a:ext uri="{FF2B5EF4-FFF2-40B4-BE49-F238E27FC236}">
                <a16:creationId xmlns:a16="http://schemas.microsoft.com/office/drawing/2014/main" id="{6C0249EB-92AF-41FD-9BF4-AB0F5AC17412}"/>
              </a:ext>
            </a:extLst>
          </p:cNvPr>
          <p:cNvPicPr>
            <a:picLocks noChangeAspect="1"/>
          </p:cNvPicPr>
          <p:nvPr/>
        </p:nvPicPr>
        <p:blipFill rotWithShape="1">
          <a:blip r:embed="rId5"/>
          <a:srcRect l="13529" r="14868" b="2"/>
          <a:stretch/>
        </p:blipFill>
        <p:spPr>
          <a:xfrm>
            <a:off x="9079826" y="3750364"/>
            <a:ext cx="3112173" cy="3107635"/>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0" name="Oval 29">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54DA2E1-3DFE-4326-9DFB-565C24186282}"/>
              </a:ext>
            </a:extLst>
          </p:cNvPr>
          <p:cNvSpPr>
            <a:spLocks noGrp="1"/>
          </p:cNvSpPr>
          <p:nvPr>
            <p:ph type="ftr" sz="quarter" idx="11"/>
          </p:nvPr>
        </p:nvSpPr>
        <p:spPr>
          <a:xfrm>
            <a:off x="4038600" y="6269064"/>
            <a:ext cx="4114800" cy="452411"/>
          </a:xfrm>
        </p:spPr>
        <p:txBody>
          <a:bodyPr/>
          <a:lstStyle/>
          <a:p>
            <a:r>
              <a:rPr lang="en-GB" dirty="0"/>
              <a:t>Edited by Chijioke Agomo</a:t>
            </a:r>
          </a:p>
          <a:p>
            <a:endParaRPr lang="en-GB" dirty="0"/>
          </a:p>
        </p:txBody>
      </p:sp>
    </p:spTree>
    <p:extLst>
      <p:ext uri="{BB962C8B-B14F-4D97-AF65-F5344CB8AC3E}">
        <p14:creationId xmlns:p14="http://schemas.microsoft.com/office/powerpoint/2010/main" val="77585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8BABA-DBB5-4C74-845C-2D5458E413E9}"/>
              </a:ext>
            </a:extLst>
          </p:cNvPr>
          <p:cNvSpPr>
            <a:spLocks noGrp="1"/>
          </p:cNvSpPr>
          <p:nvPr>
            <p:ph type="title"/>
          </p:nvPr>
        </p:nvSpPr>
        <p:spPr>
          <a:xfrm>
            <a:off x="2004459" y="39832"/>
            <a:ext cx="7605477" cy="972234"/>
          </a:xfrm>
        </p:spPr>
        <p:txBody>
          <a:bodyPr anchor="t">
            <a:noAutofit/>
          </a:bodyPr>
          <a:lstStyle/>
          <a:p>
            <a:pPr algn="ctr"/>
            <a:r>
              <a:rPr lang="en-GB" sz="3400" b="1" dirty="0">
                <a:solidFill>
                  <a:srgbClr val="0070C0"/>
                </a:solidFill>
                <a:latin typeface="Candara" panose="020E0502030303020204" pitchFamily="34" charset="0"/>
              </a:rPr>
              <a:t>NHS and social care capacity and resilience</a:t>
            </a:r>
          </a:p>
        </p:txBody>
      </p:sp>
      <p:sp>
        <p:nvSpPr>
          <p:cNvPr id="24" name="Rectangle 23">
            <a:extLst>
              <a:ext uri="{FF2B5EF4-FFF2-40B4-BE49-F238E27FC236}">
                <a16:creationId xmlns:a16="http://schemas.microsoft.com/office/drawing/2014/main"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D559379-502E-468E-9481-6B0E984EA326}"/>
              </a:ext>
            </a:extLst>
          </p:cNvPr>
          <p:cNvSpPr>
            <a:spLocks noGrp="1"/>
          </p:cNvSpPr>
          <p:nvPr>
            <p:ph idx="1"/>
          </p:nvPr>
        </p:nvSpPr>
        <p:spPr>
          <a:xfrm>
            <a:off x="0" y="1075563"/>
            <a:ext cx="10838675" cy="5377580"/>
          </a:xfrm>
        </p:spPr>
        <p:txBody>
          <a:bodyPr>
            <a:normAutofit fontScale="92500" lnSpcReduction="10000"/>
          </a:bodyPr>
          <a:lstStyle/>
          <a:p>
            <a:r>
              <a:rPr lang="en-GB" sz="2400" b="1" i="1" dirty="0">
                <a:solidFill>
                  <a:srgbClr val="7030A0"/>
                </a:solidFill>
                <a:latin typeface="Tw Cen MT" panose="020B0602020104020603" pitchFamily="34" charset="0"/>
              </a:rPr>
              <a:t>The fifth dimension </a:t>
            </a:r>
            <a:r>
              <a:rPr lang="en-GB" sz="2400" dirty="0">
                <a:latin typeface="Tw Cen MT" panose="020B0602020104020603" pitchFamily="34" charset="0"/>
              </a:rPr>
              <a:t>is the longer term impact on service capacity and resilience. The NHS entered the pandemic with a relatively low level of beds and staff per capita, and much of the policy response to the pandemic </a:t>
            </a:r>
            <a:r>
              <a:rPr lang="en-GB" sz="2400" dirty="0" smtClean="0">
                <a:latin typeface="Tw Cen MT" panose="020B0602020104020603" pitchFamily="34" charset="0"/>
              </a:rPr>
              <a:t>had </a:t>
            </a:r>
            <a:r>
              <a:rPr lang="en-GB" sz="2400" dirty="0">
                <a:latin typeface="Tw Cen MT" panose="020B0602020104020603" pitchFamily="34" charset="0"/>
              </a:rPr>
              <a:t>hinged on slowing infections to allow time for the NHS to increase critical care capacity in hospitals. Regions within England did not start at the same </a:t>
            </a:r>
            <a:r>
              <a:rPr lang="en-GB" sz="2400" dirty="0" smtClean="0">
                <a:latin typeface="Tw Cen MT" panose="020B0602020104020603" pitchFamily="34" charset="0"/>
              </a:rPr>
              <a:t>pace</a:t>
            </a:r>
            <a:r>
              <a:rPr lang="en-GB" sz="2400" dirty="0">
                <a:latin typeface="Tw Cen MT" panose="020B0602020104020603" pitchFamily="34" charset="0"/>
              </a:rPr>
              <a:t>, with </a:t>
            </a:r>
            <a:r>
              <a:rPr lang="en-GB" sz="2400" dirty="0">
                <a:latin typeface="Tw Cen MT" panose="020B0602020104020603" pitchFamily="34" charset="0"/>
                <a:hlinkClick r:id="rId2"/>
              </a:rPr>
              <a:t>London having more critical care beds per capita</a:t>
            </a:r>
            <a:r>
              <a:rPr lang="en-GB" sz="2400" dirty="0">
                <a:latin typeface="Tw Cen MT" panose="020B0602020104020603" pitchFamily="34" charset="0"/>
              </a:rPr>
              <a:t> than elsewhere. </a:t>
            </a:r>
          </a:p>
          <a:p>
            <a:r>
              <a:rPr lang="en-GB" sz="2400" dirty="0">
                <a:latin typeface="Tw Cen MT" panose="020B0602020104020603" pitchFamily="34" charset="0"/>
              </a:rPr>
              <a:t>As a whole, the NHS mobilised a large number of additional critical care beds and equipment. However, it will be important to track hospital admissions data over time, to understand what impact this has had on capacity within hospitals across all regions, for both COVID-19 and non-COVID-19 activity.</a:t>
            </a:r>
          </a:p>
          <a:p>
            <a:r>
              <a:rPr lang="en-GB" sz="2400" dirty="0">
                <a:latin typeface="Tw Cen MT" panose="020B0602020104020603" pitchFamily="34" charset="0"/>
              </a:rPr>
              <a:t>A second component of system resilience will be the impact on the workforce. Before the pandemic, the NHS and social care system both had significant staffing shortages. </a:t>
            </a:r>
            <a:r>
              <a:rPr lang="en-GB" sz="2400" dirty="0">
                <a:latin typeface="Tw Cen MT" panose="020B0602020104020603" pitchFamily="34" charset="0"/>
                <a:hlinkClick r:id="rId3"/>
              </a:rPr>
              <a:t>Stress levels for NHS staff were at 5-year </a:t>
            </a:r>
            <a:r>
              <a:rPr lang="en-GB" sz="2400" dirty="0" smtClean="0">
                <a:latin typeface="Tw Cen MT" panose="020B0602020104020603" pitchFamily="34" charset="0"/>
                <a:hlinkClick r:id="rId3"/>
              </a:rPr>
              <a:t>high, </a:t>
            </a:r>
            <a:r>
              <a:rPr lang="en-GB" sz="2400" dirty="0">
                <a:latin typeface="Tw Cen MT" panose="020B0602020104020603" pitchFamily="34" charset="0"/>
                <a:hlinkClick r:id="rId3"/>
              </a:rPr>
              <a:t>and only a third of staff felt there were sufficient staffing </a:t>
            </a:r>
            <a:r>
              <a:rPr lang="en-GB" sz="2400" dirty="0" smtClean="0">
                <a:latin typeface="Tw Cen MT" panose="020B0602020104020603" pitchFamily="34" charset="0"/>
                <a:hlinkClick r:id="rId3"/>
              </a:rPr>
              <a:t>levels</a:t>
            </a:r>
            <a:r>
              <a:rPr lang="en-GB" sz="2400" dirty="0">
                <a:latin typeface="Tw Cen MT" panose="020B0602020104020603" pitchFamily="34" charset="0"/>
              </a:rPr>
              <a:t> </a:t>
            </a:r>
            <a:r>
              <a:rPr lang="en-GB" sz="2400" dirty="0" smtClean="0">
                <a:latin typeface="Tw Cen MT" panose="020B0602020104020603" pitchFamily="34" charset="0"/>
              </a:rPr>
              <a:t> </a:t>
            </a:r>
            <a:r>
              <a:rPr lang="en-GB" sz="2400" dirty="0">
                <a:latin typeface="Tw Cen MT" panose="020B0602020104020603" pitchFamily="34" charset="0"/>
              </a:rPr>
              <a:t>(almost 1 in 3 leave their job every year) and a quarter of staff are on </a:t>
            </a:r>
            <a:r>
              <a:rPr lang="en-GB" sz="2400" dirty="0" smtClean="0">
                <a:latin typeface="Tw Cen MT" panose="020B0602020104020603" pitchFamily="34" charset="0"/>
              </a:rPr>
              <a:t>zero-hour </a:t>
            </a:r>
            <a:r>
              <a:rPr lang="en-GB" sz="2400" dirty="0">
                <a:latin typeface="Tw Cen MT" panose="020B0602020104020603" pitchFamily="34" charset="0"/>
              </a:rPr>
              <a:t>contracts. This </a:t>
            </a:r>
            <a:r>
              <a:rPr lang="en-GB" sz="2400" dirty="0" smtClean="0">
                <a:latin typeface="Tw Cen MT" panose="020B0602020104020603" pitchFamily="34" charset="0"/>
              </a:rPr>
              <a:t>was</a:t>
            </a:r>
            <a:r>
              <a:rPr lang="en-GB" sz="2400" dirty="0" smtClean="0">
                <a:latin typeface="Tw Cen MT" panose="020B0602020104020603" pitchFamily="34" charset="0"/>
              </a:rPr>
              <a:t> </a:t>
            </a:r>
            <a:r>
              <a:rPr lang="en-GB" sz="2400" dirty="0">
                <a:latin typeface="Tw Cen MT" panose="020B0602020104020603" pitchFamily="34" charset="0"/>
              </a:rPr>
              <a:t>an extremely challenging time for staff, and their safety and wellbeing </a:t>
            </a:r>
            <a:r>
              <a:rPr lang="en-GB" sz="2400" dirty="0" smtClean="0">
                <a:latin typeface="Tw Cen MT" panose="020B0602020104020603" pitchFamily="34" charset="0"/>
              </a:rPr>
              <a:t>had to</a:t>
            </a:r>
            <a:r>
              <a:rPr lang="en-GB" sz="2400" dirty="0" smtClean="0">
                <a:latin typeface="Tw Cen MT" panose="020B0602020104020603" pitchFamily="34" charset="0"/>
              </a:rPr>
              <a:t> </a:t>
            </a:r>
            <a:r>
              <a:rPr lang="en-GB" sz="2400" dirty="0">
                <a:latin typeface="Tw Cen MT" panose="020B0602020104020603" pitchFamily="34" charset="0"/>
              </a:rPr>
              <a:t>be a priority </a:t>
            </a:r>
            <a:r>
              <a:rPr lang="en-GB" sz="1500" dirty="0">
                <a:latin typeface="Tw Cen MT" panose="020B0602020104020603" pitchFamily="34" charset="0"/>
              </a:rPr>
              <a:t>(COVID-19: Five dimensions of impact | The Health Foundation, 2021).</a:t>
            </a:r>
          </a:p>
          <a:p>
            <a:endParaRPr lang="en-GB" sz="1400" dirty="0"/>
          </a:p>
        </p:txBody>
      </p:sp>
      <p:sp>
        <p:nvSpPr>
          <p:cNvPr id="32" name="Isosceles Triangle 31">
            <a:extLst>
              <a:ext uri="{FF2B5EF4-FFF2-40B4-BE49-F238E27FC236}">
                <a16:creationId xmlns:a16="http://schemas.microsoft.com/office/drawing/2014/main"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a:extLst>
              <a:ext uri="{FF2B5EF4-FFF2-40B4-BE49-F238E27FC236}">
                <a16:creationId xmlns:a16="http://schemas.microsoft.com/office/drawing/2014/main" id="{A5871A03-7B5E-4032-A970-6C530E7F52FD}"/>
              </a:ext>
            </a:extLst>
          </p:cNvPr>
          <p:cNvPicPr>
            <a:picLocks noChangeAspect="1"/>
          </p:cNvPicPr>
          <p:nvPr/>
        </p:nvPicPr>
        <p:blipFill rotWithShape="1">
          <a:blip r:embed="rId4"/>
          <a:srcRect l="18248" r="19586"/>
          <a:stretch/>
        </p:blipFill>
        <p:spPr>
          <a:xfrm>
            <a:off x="11432828" y="10"/>
            <a:ext cx="75917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1649E64-AEAC-44F8-9CD6-C1705FBF61F3}"/>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109044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F0B8CEB-8279-4E5E-A0CE-1FC9F71736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432964-0EA4-49EB-AF0B-F4A84C477C0A}"/>
              </a:ext>
            </a:extLst>
          </p:cNvPr>
          <p:cNvSpPr>
            <a:spLocks noGrp="1"/>
          </p:cNvSpPr>
          <p:nvPr>
            <p:ph type="title"/>
          </p:nvPr>
        </p:nvSpPr>
        <p:spPr>
          <a:xfrm>
            <a:off x="7320466" y="609600"/>
            <a:ext cx="4140014" cy="1330839"/>
          </a:xfrm>
        </p:spPr>
        <p:txBody>
          <a:bodyPr>
            <a:normAutofit/>
          </a:bodyPr>
          <a:lstStyle/>
          <a:p>
            <a:r>
              <a:rPr lang="en-GB" b="1" i="1" dirty="0">
                <a:solidFill>
                  <a:srgbClr val="0070C0"/>
                </a:solidFill>
              </a:rPr>
              <a:t>What is Brexit?</a:t>
            </a:r>
          </a:p>
        </p:txBody>
      </p:sp>
      <p:pic>
        <p:nvPicPr>
          <p:cNvPr id="12" name="Picture 11" descr="Map of the UK">
            <a:extLst>
              <a:ext uri="{FF2B5EF4-FFF2-40B4-BE49-F238E27FC236}">
                <a16:creationId xmlns:a16="http://schemas.microsoft.com/office/drawing/2014/main" id="{5F4B768A-02FD-46B4-AA75-CEDC36AF1086}"/>
              </a:ext>
            </a:extLst>
          </p:cNvPr>
          <p:cNvPicPr/>
          <p:nvPr/>
        </p:nvPicPr>
        <p:blipFill rotWithShape="1">
          <a:blip r:embed="rId2">
            <a:extLst>
              <a:ext uri="{28A0092B-C50C-407E-A947-70E740481C1C}">
                <a14:useLocalDpi xmlns:a14="http://schemas.microsoft.com/office/drawing/2010/main" val="0"/>
              </a:ext>
            </a:extLst>
          </a:blip>
          <a:srcRect l="26735" r="16657"/>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p:spPr>
      </p:pic>
      <p:sp>
        <p:nvSpPr>
          <p:cNvPr id="3" name="Content Placeholder 2">
            <a:extLst>
              <a:ext uri="{FF2B5EF4-FFF2-40B4-BE49-F238E27FC236}">
                <a16:creationId xmlns:a16="http://schemas.microsoft.com/office/drawing/2014/main" id="{2F88A0F3-5E18-4153-AFEE-356EB11489CB}"/>
              </a:ext>
            </a:extLst>
          </p:cNvPr>
          <p:cNvSpPr>
            <a:spLocks noGrp="1"/>
          </p:cNvSpPr>
          <p:nvPr>
            <p:ph idx="1"/>
          </p:nvPr>
        </p:nvSpPr>
        <p:spPr>
          <a:xfrm>
            <a:off x="6668087" y="2194102"/>
            <a:ext cx="5359790" cy="3908586"/>
          </a:xfrm>
        </p:spPr>
        <p:txBody>
          <a:bodyPr>
            <a:normAutofit/>
          </a:bodyPr>
          <a:lstStyle/>
          <a:p>
            <a:endParaRPr lang="en-GB" dirty="0">
              <a:latin typeface="Tw Cen MT" panose="020B0602020104020603" pitchFamily="34" charset="0"/>
            </a:endParaRPr>
          </a:p>
          <a:p>
            <a:r>
              <a:rPr lang="en-GB" dirty="0">
                <a:latin typeface="Tw Cen MT" panose="020B0602020104020603" pitchFamily="34" charset="0"/>
              </a:rPr>
              <a:t>Brexit refers to the withdrawal of the United Kingdom from the European Union and the European Atomic Energy Community at the end of 31 January 2020</a:t>
            </a:r>
          </a:p>
        </p:txBody>
      </p:sp>
      <p:sp>
        <p:nvSpPr>
          <p:cNvPr id="4" name="Footer Placeholder 3">
            <a:extLst>
              <a:ext uri="{FF2B5EF4-FFF2-40B4-BE49-F238E27FC236}">
                <a16:creationId xmlns:a16="http://schemas.microsoft.com/office/drawing/2014/main" id="{58C20C05-288D-45C6-908A-4113EFE60345}"/>
              </a:ext>
            </a:extLst>
          </p:cNvPr>
          <p:cNvSpPr>
            <a:spLocks noGrp="1"/>
          </p:cNvSpPr>
          <p:nvPr>
            <p:ph type="ftr" sz="quarter" idx="11"/>
          </p:nvPr>
        </p:nvSpPr>
        <p:spPr>
          <a:xfrm>
            <a:off x="2432448" y="6398520"/>
            <a:ext cx="4114800" cy="365125"/>
          </a:xfrm>
        </p:spPr>
        <p:txBody>
          <a:bodyPr>
            <a:normAutofit/>
          </a:bodyPr>
          <a:lstStyle/>
          <a:p>
            <a:pPr>
              <a:spcAft>
                <a:spcPts val="600"/>
              </a:spcAft>
            </a:pPr>
            <a:r>
              <a:rPr lang="en-GB" sz="1000" dirty="0">
                <a:solidFill>
                  <a:srgbClr val="FFFFFF"/>
                </a:solidFill>
              </a:rPr>
              <a:t>Edited by Chijioke Agomo</a:t>
            </a:r>
          </a:p>
          <a:p>
            <a:pPr>
              <a:spcAft>
                <a:spcPts val="600"/>
              </a:spcAft>
            </a:pPr>
            <a:endParaRPr lang="en-GB" sz="1000" dirty="0">
              <a:solidFill>
                <a:srgbClr val="FFFFFF"/>
              </a:solidFill>
            </a:endParaRPr>
          </a:p>
        </p:txBody>
      </p:sp>
    </p:spTree>
    <p:extLst>
      <p:ext uri="{BB962C8B-B14F-4D97-AF65-F5344CB8AC3E}">
        <p14:creationId xmlns:p14="http://schemas.microsoft.com/office/powerpoint/2010/main" val="377925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3FFC79-C9B2-40C5-BEA6-2AC732F2B5F0}"/>
              </a:ext>
            </a:extLst>
          </p:cNvPr>
          <p:cNvSpPr>
            <a:spLocks noGrp="1"/>
          </p:cNvSpPr>
          <p:nvPr>
            <p:ph type="title"/>
          </p:nvPr>
        </p:nvSpPr>
        <p:spPr>
          <a:xfrm>
            <a:off x="1236140" y="117967"/>
            <a:ext cx="8446688" cy="918100"/>
          </a:xfrm>
        </p:spPr>
        <p:txBody>
          <a:bodyPr>
            <a:normAutofit/>
          </a:bodyPr>
          <a:lstStyle/>
          <a:p>
            <a:pPr algn="ctr"/>
            <a:r>
              <a:rPr lang="en-GB" sz="3600" b="1" dirty="0">
                <a:solidFill>
                  <a:srgbClr val="0070C0"/>
                </a:solidFill>
                <a:latin typeface="Candara" panose="020E0502030303020204" pitchFamily="34" charset="0"/>
              </a:rPr>
              <a:t>Impact of Brexit on UK healthcare</a:t>
            </a:r>
          </a:p>
        </p:txBody>
      </p:sp>
      <p:sp>
        <p:nvSpPr>
          <p:cNvPr id="3" name="Content Placeholder 2">
            <a:extLst>
              <a:ext uri="{FF2B5EF4-FFF2-40B4-BE49-F238E27FC236}">
                <a16:creationId xmlns:a16="http://schemas.microsoft.com/office/drawing/2014/main" id="{6E646E0E-8BD3-4BA1-B077-65DA04749DE8}"/>
              </a:ext>
            </a:extLst>
          </p:cNvPr>
          <p:cNvSpPr>
            <a:spLocks noGrp="1"/>
          </p:cNvSpPr>
          <p:nvPr>
            <p:ph idx="1"/>
          </p:nvPr>
        </p:nvSpPr>
        <p:spPr>
          <a:xfrm>
            <a:off x="327348" y="1499217"/>
            <a:ext cx="9452755" cy="4393982"/>
          </a:xfrm>
        </p:spPr>
        <p:txBody>
          <a:bodyPr>
            <a:normAutofit fontScale="92500" lnSpcReduction="10000"/>
          </a:bodyPr>
          <a:lstStyle/>
          <a:p>
            <a:pPr marL="0" indent="0">
              <a:buNone/>
            </a:pPr>
            <a:r>
              <a:rPr lang="en-GB" b="1" dirty="0">
                <a:solidFill>
                  <a:srgbClr val="0070C0"/>
                </a:solidFill>
                <a:latin typeface="Candara" panose="020E0502030303020204" pitchFamily="34" charset="0"/>
              </a:rPr>
              <a:t>Workforce and immigration</a:t>
            </a:r>
          </a:p>
          <a:p>
            <a:r>
              <a:rPr lang="en-GB" dirty="0">
                <a:latin typeface="Tw Cen MT" panose="020B0602020104020603" pitchFamily="34" charset="0"/>
              </a:rPr>
              <a:t>The NHS and the social care sector would not be able to function </a:t>
            </a:r>
            <a:r>
              <a:rPr lang="en-GB" dirty="0" smtClean="0">
                <a:latin typeface="Tw Cen MT" panose="020B0602020104020603" pitchFamily="34" charset="0"/>
              </a:rPr>
              <a:t>properly without </a:t>
            </a:r>
            <a:r>
              <a:rPr lang="en-GB" dirty="0">
                <a:latin typeface="Tw Cen MT" panose="020B0602020104020603" pitchFamily="34" charset="0"/>
              </a:rPr>
              <a:t>their international workforce.</a:t>
            </a:r>
          </a:p>
          <a:p>
            <a:r>
              <a:rPr lang="en-GB" dirty="0" smtClean="0">
                <a:latin typeface="Tw Cen MT" panose="020B0602020104020603" pitchFamily="34" charset="0"/>
              </a:rPr>
              <a:t>The </a:t>
            </a:r>
            <a:r>
              <a:rPr lang="en-GB" dirty="0" smtClean="0">
                <a:latin typeface="Tw Cen MT" panose="020B0602020104020603" pitchFamily="34" charset="0"/>
              </a:rPr>
              <a:t>workforce </a:t>
            </a:r>
            <a:r>
              <a:rPr lang="en-GB" dirty="0">
                <a:latin typeface="Tw Cen MT" panose="020B0602020104020603" pitchFamily="34" charset="0"/>
              </a:rPr>
              <a:t>shortfall in the NHS </a:t>
            </a:r>
            <a:r>
              <a:rPr lang="en-GB" dirty="0" smtClean="0">
                <a:latin typeface="Tw Cen MT" panose="020B0602020104020603" pitchFamily="34" charset="0"/>
              </a:rPr>
              <a:t>(2020/</a:t>
            </a:r>
            <a:r>
              <a:rPr lang="en-GB" dirty="0" smtClean="0">
                <a:latin typeface="Tw Cen MT" panose="020B0602020104020603" pitchFamily="34" charset="0"/>
              </a:rPr>
              <a:t>2021) was </a:t>
            </a:r>
            <a:r>
              <a:rPr lang="en-GB" dirty="0">
                <a:latin typeface="Tw Cen MT" panose="020B0602020104020603" pitchFamily="34" charset="0"/>
              </a:rPr>
              <a:t>so severe that </a:t>
            </a:r>
            <a:r>
              <a:rPr lang="en-GB" dirty="0" smtClean="0">
                <a:latin typeface="Tw Cen MT" panose="020B0602020104020603" pitchFamily="34" charset="0"/>
              </a:rPr>
              <a:t>it required </a:t>
            </a:r>
            <a:r>
              <a:rPr lang="en-GB" dirty="0">
                <a:latin typeface="Tw Cen MT" panose="020B0602020104020603" pitchFamily="34" charset="0"/>
              </a:rPr>
              <a:t>at least </a:t>
            </a:r>
            <a:r>
              <a:rPr lang="en-GB" dirty="0">
                <a:latin typeface="Tw Cen MT" panose="020B0602020104020603" pitchFamily="34" charset="0"/>
                <a:hlinkClick r:id="rId2"/>
              </a:rPr>
              <a:t>5,000 more nurses a year to be recruited from overseas</a:t>
            </a:r>
            <a:r>
              <a:rPr lang="en-GB" dirty="0">
                <a:latin typeface="Tw Cen MT" panose="020B0602020104020603" pitchFamily="34" charset="0"/>
              </a:rPr>
              <a:t> while measures to increase domestic training capacity </a:t>
            </a:r>
            <a:r>
              <a:rPr lang="en-GB" dirty="0" smtClean="0">
                <a:latin typeface="Tw Cen MT" panose="020B0602020104020603" pitchFamily="34" charset="0"/>
              </a:rPr>
              <a:t>take </a:t>
            </a:r>
            <a:r>
              <a:rPr lang="en-GB" dirty="0">
                <a:latin typeface="Tw Cen MT" panose="020B0602020104020603" pitchFamily="34" charset="0"/>
              </a:rPr>
              <a:t>effect. </a:t>
            </a:r>
          </a:p>
          <a:p>
            <a:r>
              <a:rPr lang="en-GB" dirty="0">
                <a:latin typeface="Tw Cen MT" panose="020B0602020104020603" pitchFamily="34" charset="0"/>
              </a:rPr>
              <a:t>The government recognises that international recruitment is key to increasing NHS staff headcount and has </a:t>
            </a:r>
            <a:r>
              <a:rPr lang="en-GB" dirty="0">
                <a:latin typeface="Tw Cen MT" panose="020B0602020104020603" pitchFamily="34" charset="0"/>
                <a:hlinkClick r:id="rId3"/>
              </a:rPr>
              <a:t>committed to recruiting an additional 12,000 nurses</a:t>
            </a:r>
            <a:r>
              <a:rPr lang="en-GB" dirty="0">
                <a:latin typeface="Tw Cen MT" panose="020B0602020104020603" pitchFamily="34" charset="0"/>
              </a:rPr>
              <a:t> from overseas by 2024/25.</a:t>
            </a:r>
          </a:p>
          <a:p>
            <a:pPr marL="0" indent="0">
              <a:buNone/>
            </a:pPr>
            <a:r>
              <a:rPr lang="en-GB" sz="1600" dirty="0"/>
              <a:t>(Brexit and the end of the transition period, 2021)</a:t>
            </a:r>
          </a:p>
          <a:p>
            <a:endParaRPr lang="en-GB" sz="2000" dirty="0"/>
          </a:p>
        </p:txBody>
      </p:sp>
      <p:pic>
        <p:nvPicPr>
          <p:cNvPr id="11" name="Picture 10">
            <a:extLst>
              <a:ext uri="{FF2B5EF4-FFF2-40B4-BE49-F238E27FC236}">
                <a16:creationId xmlns:a16="http://schemas.microsoft.com/office/drawing/2014/main" id="{C50DD2EB-6B14-4637-B1F6-E898FBDD2B58}"/>
              </a:ext>
            </a:extLst>
          </p:cNvPr>
          <p:cNvPicPr>
            <a:picLocks noChangeAspect="1"/>
          </p:cNvPicPr>
          <p:nvPr/>
        </p:nvPicPr>
        <p:blipFill rotWithShape="1">
          <a:blip r:embed="rId4"/>
          <a:srcRect l="17002" r="18340"/>
          <a:stretch/>
        </p:blipFill>
        <p:spPr>
          <a:xfrm>
            <a:off x="9090155" y="3427945"/>
            <a:ext cx="3101844" cy="3430055"/>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2DAA4006-A3AF-460B-BE80-DCD5E86E2EAF}"/>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8827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C80F-16ED-412D-BEC3-E1A4BE565AA5}"/>
              </a:ext>
            </a:extLst>
          </p:cNvPr>
          <p:cNvSpPr>
            <a:spLocks noGrp="1"/>
          </p:cNvSpPr>
          <p:nvPr>
            <p:ph type="title"/>
          </p:nvPr>
        </p:nvSpPr>
        <p:spPr>
          <a:xfrm>
            <a:off x="1119722" y="127230"/>
            <a:ext cx="9799246" cy="1019133"/>
          </a:xfrm>
        </p:spPr>
        <p:txBody>
          <a:bodyPr>
            <a:normAutofit/>
          </a:bodyPr>
          <a:lstStyle/>
          <a:p>
            <a:r>
              <a:rPr lang="en-GB" sz="3600" dirty="0">
                <a:solidFill>
                  <a:srgbClr val="0070C0"/>
                </a:solidFill>
                <a:latin typeface="Candara" panose="020E0502030303020204" pitchFamily="34" charset="0"/>
              </a:rPr>
              <a:t>Mutual recognition of professional qualifications</a:t>
            </a:r>
          </a:p>
        </p:txBody>
      </p:sp>
      <p:sp>
        <p:nvSpPr>
          <p:cNvPr id="3" name="Content Placeholder 2">
            <a:extLst>
              <a:ext uri="{FF2B5EF4-FFF2-40B4-BE49-F238E27FC236}">
                <a16:creationId xmlns:a16="http://schemas.microsoft.com/office/drawing/2014/main" id="{6A7905AC-18B0-4C4A-B3D0-ED78DFAEEDCF}"/>
              </a:ext>
            </a:extLst>
          </p:cNvPr>
          <p:cNvSpPr>
            <a:spLocks noGrp="1"/>
          </p:cNvSpPr>
          <p:nvPr>
            <p:ph idx="1"/>
          </p:nvPr>
        </p:nvSpPr>
        <p:spPr>
          <a:xfrm>
            <a:off x="264714" y="1216305"/>
            <a:ext cx="10169838" cy="4641156"/>
          </a:xfrm>
        </p:spPr>
        <p:txBody>
          <a:bodyPr>
            <a:normAutofit fontScale="85000" lnSpcReduction="20000"/>
          </a:bodyPr>
          <a:lstStyle/>
          <a:p>
            <a:endParaRPr lang="en-GB" sz="2000" dirty="0"/>
          </a:p>
          <a:p>
            <a:r>
              <a:rPr lang="en-GB" sz="2400" dirty="0">
                <a:latin typeface="Tw Cen MT" panose="020B0602020104020603" pitchFamily="34" charset="0"/>
              </a:rPr>
              <a:t>The </a:t>
            </a:r>
            <a:r>
              <a:rPr lang="en-GB" sz="2400" dirty="0">
                <a:latin typeface="Tw Cen MT" panose="020B0602020104020603" pitchFamily="34" charset="0"/>
                <a:hlinkClick r:id="rId2"/>
              </a:rPr>
              <a:t>Mutual Recognition of Professional Qualifications Directive</a:t>
            </a:r>
            <a:r>
              <a:rPr lang="en-GB" sz="2400" dirty="0">
                <a:latin typeface="Tw Cen MT" panose="020B0602020104020603" pitchFamily="34" charset="0"/>
              </a:rPr>
              <a:t> is an EU-wide directive that allows professional regulators in all member states to automatically recognise professional qualifications gained in other member states and grants entry to all relevant professional registers, including medical and social work registers.</a:t>
            </a:r>
          </a:p>
          <a:p>
            <a:pPr marL="0" indent="0">
              <a:buNone/>
            </a:pPr>
            <a:r>
              <a:rPr lang="en-GB" sz="2600" b="1" i="1" dirty="0">
                <a:solidFill>
                  <a:srgbClr val="7030A0"/>
                </a:solidFill>
                <a:latin typeface="Tw Cen MT" panose="020B0602020104020603" pitchFamily="34" charset="0"/>
              </a:rPr>
              <a:t>Implications</a:t>
            </a:r>
          </a:p>
          <a:p>
            <a:r>
              <a:rPr lang="en-GB" sz="2400" dirty="0">
                <a:latin typeface="Tw Cen MT" panose="020B0602020104020603" pitchFamily="34" charset="0"/>
              </a:rPr>
              <a:t>With </a:t>
            </a:r>
            <a:r>
              <a:rPr lang="en-GB" sz="2400" dirty="0" smtClean="0">
                <a:latin typeface="Tw Cen MT" panose="020B0602020104020603" pitchFamily="34" charset="0"/>
              </a:rPr>
              <a:t>transitional </a:t>
            </a:r>
            <a:r>
              <a:rPr lang="en-GB" sz="2400" dirty="0">
                <a:latin typeface="Tw Cen MT" panose="020B0602020104020603" pitchFamily="34" charset="0"/>
              </a:rPr>
              <a:t>arrangements set to remain in place, </a:t>
            </a:r>
            <a:r>
              <a:rPr lang="en-GB" sz="2400" dirty="0" smtClean="0">
                <a:latin typeface="Tw Cen MT" panose="020B0602020104020603" pitchFamily="34" charset="0"/>
              </a:rPr>
              <a:t>minimal</a:t>
            </a:r>
            <a:r>
              <a:rPr lang="en-GB" sz="2400" dirty="0" smtClean="0">
                <a:latin typeface="Tw Cen MT" panose="020B0602020104020603" pitchFamily="34" charset="0"/>
              </a:rPr>
              <a:t> </a:t>
            </a:r>
            <a:r>
              <a:rPr lang="en-GB" sz="2400" dirty="0">
                <a:latin typeface="Tw Cen MT" panose="020B0602020104020603" pitchFamily="34" charset="0"/>
              </a:rPr>
              <a:t>change </a:t>
            </a:r>
            <a:r>
              <a:rPr lang="en-GB" sz="2400" dirty="0" smtClean="0">
                <a:latin typeface="Tw Cen MT" panose="020B0602020104020603" pitchFamily="34" charset="0"/>
              </a:rPr>
              <a:t>was expected for </a:t>
            </a:r>
            <a:r>
              <a:rPr lang="en-GB" sz="2400" dirty="0">
                <a:latin typeface="Tw Cen MT" panose="020B0602020104020603" pitchFamily="34" charset="0"/>
              </a:rPr>
              <a:t>UK-based employers until new arrangements </a:t>
            </a:r>
            <a:r>
              <a:rPr lang="en-GB" sz="2400" dirty="0" smtClean="0">
                <a:latin typeface="Tw Cen MT" panose="020B0602020104020603" pitchFamily="34" charset="0"/>
              </a:rPr>
              <a:t>were</a:t>
            </a:r>
            <a:r>
              <a:rPr lang="en-GB" sz="2400" dirty="0" smtClean="0">
                <a:latin typeface="Tw Cen MT" panose="020B0602020104020603" pitchFamily="34" charset="0"/>
              </a:rPr>
              <a:t> </a:t>
            </a:r>
            <a:r>
              <a:rPr lang="en-GB" sz="2400" dirty="0">
                <a:latin typeface="Tw Cen MT" panose="020B0602020104020603" pitchFamily="34" charset="0"/>
              </a:rPr>
              <a:t>decided and implemented in 2023. This </a:t>
            </a:r>
            <a:r>
              <a:rPr lang="en-GB" sz="2400" dirty="0" smtClean="0">
                <a:latin typeface="Tw Cen MT" panose="020B0602020104020603" pitchFamily="34" charset="0"/>
              </a:rPr>
              <a:t>uncertainty hindered </a:t>
            </a:r>
            <a:r>
              <a:rPr lang="en-GB" sz="2400" dirty="0">
                <a:latin typeface="Tw Cen MT" panose="020B0602020104020603" pitchFamily="34" charset="0"/>
              </a:rPr>
              <a:t>the government’s efforts to attract more international staff to work in health and care.</a:t>
            </a:r>
          </a:p>
          <a:p>
            <a:r>
              <a:rPr lang="en-GB" sz="2400" dirty="0">
                <a:latin typeface="Tw Cen MT" panose="020B0602020104020603" pitchFamily="34" charset="0"/>
              </a:rPr>
              <a:t>The greater change is for those with health and care professional qualifications gained in the UK. They will no longer be automatically accepted on EEA states’ professional registers and therefore will face new barriers to taking up roles in those nations. Arrangements and processes for those with UK qualifications being accepted onto professional registers will differ between member states. </a:t>
            </a:r>
          </a:p>
          <a:p>
            <a:pPr marL="0" indent="0">
              <a:buNone/>
            </a:pPr>
            <a:r>
              <a:rPr lang="en-GB" sz="1600" dirty="0"/>
              <a:t>(Brexit and the end of the transition period, 2021)</a:t>
            </a:r>
          </a:p>
          <a:p>
            <a:endParaRPr lang="en-GB" sz="1600" dirty="0"/>
          </a:p>
        </p:txBody>
      </p:sp>
      <p:pic>
        <p:nvPicPr>
          <p:cNvPr id="9" name="Picture 8">
            <a:extLst>
              <a:ext uri="{FF2B5EF4-FFF2-40B4-BE49-F238E27FC236}">
                <a16:creationId xmlns:a16="http://schemas.microsoft.com/office/drawing/2014/main" id="{176D541C-30FB-4CA6-8F61-C74765C894BD}"/>
              </a:ext>
            </a:extLst>
          </p:cNvPr>
          <p:cNvPicPr>
            <a:picLocks noChangeAspect="1"/>
          </p:cNvPicPr>
          <p:nvPr/>
        </p:nvPicPr>
        <p:blipFill rotWithShape="1">
          <a:blip r:embed="rId3"/>
          <a:srcRect l="17002" r="18340"/>
          <a:stretch/>
        </p:blipFill>
        <p:spPr>
          <a:xfrm>
            <a:off x="9685205" y="4085959"/>
            <a:ext cx="2506793" cy="2772041"/>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BD823CEB-5579-43CE-8B7B-A40E0E8D583A}"/>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13979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7">
            <a:extLst>
              <a:ext uri="{FF2B5EF4-FFF2-40B4-BE49-F238E27FC236}">
                <a16:creationId xmlns:a16="http://schemas.microsoft.com/office/drawing/2014/main" id="{8FC9BE17-9A7B-462D-AE50-3D87773873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110CAE8-0C71-43E4-8012-4EF2127814D4}"/>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3EBE8569-6AEC-4B8C-8D53-2DE337CDBA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E305F1F-E950-452F-9BC7-E3A0FC7BB8C0}"/>
              </a:ext>
            </a:extLst>
          </p:cNvPr>
          <p:cNvSpPr/>
          <p:nvPr/>
        </p:nvSpPr>
        <p:spPr>
          <a:xfrm>
            <a:off x="371094" y="2718054"/>
            <a:ext cx="6471408"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200" dirty="0"/>
              <a:t>Module </a:t>
            </a:r>
            <a:r>
              <a:rPr lang="en-US" sz="3200" dirty="0" smtClean="0"/>
              <a:t>lecturer- Dr Chijioke Agomo</a:t>
            </a:r>
            <a:endParaRPr lang="en-US" sz="3200" dirty="0"/>
          </a:p>
          <a:p>
            <a:pPr indent="-228600">
              <a:lnSpc>
                <a:spcPct val="90000"/>
              </a:lnSpc>
              <a:spcAft>
                <a:spcPts val="600"/>
              </a:spcAft>
              <a:buFont typeface="Arial" panose="020B0604020202020204" pitchFamily="34" charset="0"/>
              <a:buChar char="•"/>
            </a:pPr>
            <a:r>
              <a:rPr lang="en-US" sz="3200" dirty="0"/>
              <a:t>Health and Social Care</a:t>
            </a:r>
          </a:p>
          <a:p>
            <a:pPr indent="-228600">
              <a:lnSpc>
                <a:spcPct val="90000"/>
              </a:lnSpc>
              <a:spcAft>
                <a:spcPts val="600"/>
              </a:spcAft>
              <a:buFont typeface="Arial" panose="020B0604020202020204" pitchFamily="34" charset="0"/>
              <a:buChar char="•"/>
            </a:pPr>
            <a:r>
              <a:rPr lang="en-US" sz="3200" dirty="0"/>
              <a:t>Contact me: </a:t>
            </a:r>
            <a:r>
              <a:rPr lang="en-US" sz="3200" dirty="0" smtClean="0">
                <a:hlinkClick r:id="rId3"/>
              </a:rPr>
              <a:t>chijioke.agomo</a:t>
            </a:r>
            <a:r>
              <a:rPr lang="en-US" sz="3200" dirty="0" smtClean="0">
                <a:hlinkClick r:id="rId3"/>
              </a:rPr>
              <a:t>@lsclondon.co.uk</a:t>
            </a:r>
            <a:r>
              <a:rPr lang="en-US" sz="3200" dirty="0" smtClean="0"/>
              <a:t> </a:t>
            </a:r>
            <a:endParaRPr lang="en-US" sz="3200" dirty="0"/>
          </a:p>
          <a:p>
            <a:pPr indent="-228600">
              <a:lnSpc>
                <a:spcPct val="90000"/>
              </a:lnSpc>
              <a:spcAft>
                <a:spcPts val="600"/>
              </a:spcAft>
              <a:buFont typeface="Arial" panose="020B0604020202020204" pitchFamily="34" charset="0"/>
              <a:buChar char="•"/>
            </a:pPr>
            <a:endParaRPr lang="en-US" sz="1700"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dirty="0" smtClean="0">
                <a:solidFill>
                  <a:schemeClr val="tx1">
                    <a:lumMod val="50000"/>
                    <a:lumOff val="50000"/>
                  </a:schemeClr>
                </a:solidFill>
                <a:latin typeface="Calibri" panose="020F0502020204030204"/>
              </a:rPr>
              <a:t>Edi</a:t>
            </a:r>
            <a:r>
              <a:rPr lang="en-US" kern="1200" dirty="0" smtClean="0">
                <a:solidFill>
                  <a:schemeClr val="tx1">
                    <a:lumMod val="50000"/>
                    <a:lumOff val="50000"/>
                  </a:schemeClr>
                </a:solidFill>
                <a:latin typeface="Calibri" panose="020F0502020204030204"/>
                <a:ea typeface="+mn-ea"/>
                <a:cs typeface="+mn-cs"/>
              </a:rPr>
              <a:t>ted </a:t>
            </a:r>
            <a:r>
              <a:rPr lang="en-US" kern="1200" dirty="0">
                <a:solidFill>
                  <a:schemeClr val="tx1">
                    <a:lumMod val="50000"/>
                    <a:lumOff val="50000"/>
                  </a:schemeClr>
                </a:solidFill>
                <a:latin typeface="Calibri" panose="020F0502020204030204"/>
                <a:ea typeface="+mn-ea"/>
                <a:cs typeface="+mn-cs"/>
              </a:rPr>
              <a:t>by </a:t>
            </a:r>
            <a:r>
              <a:rPr lang="en-US" dirty="0" smtClean="0">
                <a:solidFill>
                  <a:schemeClr val="tx1">
                    <a:lumMod val="50000"/>
                    <a:lumOff val="50000"/>
                  </a:schemeClr>
                </a:solidFill>
                <a:latin typeface="Calibri" panose="020F0502020204030204"/>
              </a:rPr>
              <a:t>Dr Chijioke Agomo</a:t>
            </a:r>
            <a:endParaRPr lang="en-US" kern="1200" dirty="0">
              <a:solidFill>
                <a:schemeClr val="tx1">
                  <a:lumMod val="50000"/>
                  <a:lumOff val="50000"/>
                </a:schemeClr>
              </a:solidFill>
              <a:latin typeface="Calibri" panose="020F0502020204030204"/>
              <a:ea typeface="+mn-ea"/>
              <a:cs typeface="+mn-cs"/>
            </a:endParaRPr>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F666E30-6F0A-449A-BEC2-DF5912735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E3C5560-7A9C-489F-9148-18C5E1D0F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B2AF21FF-0A6A-48E5-AD03-F9B64E17D79D}"/>
              </a:ext>
            </a:extLst>
          </p:cNvPr>
          <p:cNvSpPr>
            <a:spLocks noGrp="1"/>
          </p:cNvSpPr>
          <p:nvPr>
            <p:ph type="title"/>
          </p:nvPr>
        </p:nvSpPr>
        <p:spPr>
          <a:xfrm>
            <a:off x="2199861" y="136525"/>
            <a:ext cx="7999197" cy="1063072"/>
          </a:xfrm>
        </p:spPr>
        <p:txBody>
          <a:bodyPr vert="horz" lIns="91440" tIns="45720" rIns="91440" bIns="45720" rtlCol="0" anchor="b">
            <a:normAutofit/>
          </a:bodyPr>
          <a:lstStyle/>
          <a:p>
            <a:r>
              <a:rPr lang="en-US" sz="5600" dirty="0">
                <a:solidFill>
                  <a:srgbClr val="FFFFFF"/>
                </a:solidFill>
                <a:latin typeface="Candara" panose="020E0502030303020204" pitchFamily="34" charset="0"/>
              </a:rPr>
              <a:t>Reciprocal health care</a:t>
            </a:r>
          </a:p>
        </p:txBody>
      </p:sp>
      <p:grpSp>
        <p:nvGrpSpPr>
          <p:cNvPr id="40" name="Group 39">
            <a:extLst>
              <a:ext uri="{FF2B5EF4-FFF2-40B4-BE49-F238E27FC236}">
                <a16:creationId xmlns:a16="http://schemas.microsoft.com/office/drawing/2014/main" id="{F922E01E-AEA7-4E04-B3AF-10DE5CF279D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3696" y="1606411"/>
            <a:ext cx="465456" cy="581432"/>
            <a:chOff x="653696" y="1606411"/>
            <a:chExt cx="465456" cy="581432"/>
          </a:xfrm>
          <a:solidFill>
            <a:srgbClr val="FFFFFF"/>
          </a:solidFill>
        </p:grpSpPr>
        <p:sp>
          <p:nvSpPr>
            <p:cNvPr id="4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dirty="0">
                <a:solidFill>
                  <a:srgbClr val="FFFFFF"/>
                </a:solidFill>
              </a:endParaRPr>
            </a:p>
          </p:txBody>
        </p:sp>
        <p:sp>
          <p:nvSpPr>
            <p:cNvPr id="4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dirty="0">
                <a:solidFill>
                  <a:srgbClr val="FFFFFF"/>
                </a:solidFill>
              </a:endParaRPr>
            </a:p>
          </p:txBody>
        </p:sp>
        <p:sp>
          <p:nvSpPr>
            <p:cNvPr id="4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dirty="0">
                <a:solidFill>
                  <a:srgbClr val="FFFFFF"/>
                </a:solidFill>
              </a:endParaRPr>
            </a:p>
          </p:txBody>
        </p:sp>
      </p:gr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B326699-95D8-461D-89FE-D2692E5EECDF}"/>
              </a:ext>
            </a:extLst>
          </p:cNvPr>
          <p:cNvPicPr>
            <a:picLocks noGrp="1" noChangeAspect="1"/>
          </p:cNvPicPr>
          <p:nvPr>
            <p:ph idx="1"/>
          </p:nvPr>
        </p:nvPicPr>
        <p:blipFill rotWithShape="1">
          <a:blip r:embed="rId2"/>
          <a:srcRect l="12219" r="13556" b="-1"/>
          <a:stretch/>
        </p:blipFill>
        <p:spPr>
          <a:xfrm>
            <a:off x="9640076" y="4399721"/>
            <a:ext cx="2551923" cy="2458279"/>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5" name="Rectangle 4">
            <a:extLst>
              <a:ext uri="{FF2B5EF4-FFF2-40B4-BE49-F238E27FC236}">
                <a16:creationId xmlns:a16="http://schemas.microsoft.com/office/drawing/2014/main" id="{6BE886DE-F01A-46AB-9070-44EA966173B9}"/>
              </a:ext>
            </a:extLst>
          </p:cNvPr>
          <p:cNvSpPr/>
          <p:nvPr/>
        </p:nvSpPr>
        <p:spPr>
          <a:xfrm>
            <a:off x="1301261" y="1598437"/>
            <a:ext cx="9287221" cy="4708981"/>
          </a:xfrm>
          <a:prstGeom prst="rect">
            <a:avLst/>
          </a:prstGeom>
        </p:spPr>
        <p:txBody>
          <a:bodyPr wrap="square">
            <a:spAutoFit/>
          </a:bodyPr>
          <a:lstStyle/>
          <a:p>
            <a:pPr marL="342900" indent="-342900">
              <a:buFont typeface="Arial" panose="020B0604020202020204" pitchFamily="34" charset="0"/>
              <a:buChar char="•"/>
            </a:pPr>
            <a:r>
              <a:rPr lang="en-GB" sz="2000" dirty="0">
                <a:solidFill>
                  <a:schemeClr val="bg1"/>
                </a:solidFill>
                <a:latin typeface="Tw Cen MT" panose="020B0602020104020603" pitchFamily="34" charset="0"/>
              </a:rPr>
              <a:t>EEA citizens </a:t>
            </a:r>
            <a:r>
              <a:rPr lang="en-GB" sz="2000" dirty="0" smtClean="0">
                <a:solidFill>
                  <a:schemeClr val="bg1"/>
                </a:solidFill>
                <a:latin typeface="Tw Cen MT" panose="020B0602020104020603" pitchFamily="34" charset="0"/>
              </a:rPr>
              <a:t>were</a:t>
            </a:r>
            <a:r>
              <a:rPr lang="en-GB" sz="2000" dirty="0" smtClean="0">
                <a:solidFill>
                  <a:schemeClr val="bg1"/>
                </a:solidFill>
                <a:latin typeface="Tw Cen MT" panose="020B0602020104020603" pitchFamily="34" charset="0"/>
              </a:rPr>
              <a:t> </a:t>
            </a:r>
            <a:r>
              <a:rPr lang="en-GB" sz="2000" dirty="0">
                <a:solidFill>
                  <a:schemeClr val="bg1"/>
                </a:solidFill>
                <a:latin typeface="Tw Cen MT" panose="020B0602020104020603" pitchFamily="34" charset="0"/>
              </a:rPr>
              <a:t>entitled to a </a:t>
            </a:r>
            <a:r>
              <a:rPr lang="en-GB" sz="2000" dirty="0">
                <a:solidFill>
                  <a:schemeClr val="bg1"/>
                </a:solidFill>
                <a:latin typeface="Tw Cen MT" panose="020B0602020104020603" pitchFamily="34" charset="0"/>
                <a:hlinkClick r:id="rId3">
                  <a:extLst>
                    <a:ext uri="{A12FA001-AC4F-418D-AE19-62706E023703}">
                      <ahyp:hlinkClr xmlns:ahyp="http://schemas.microsoft.com/office/drawing/2018/hyperlinkcolor" xmlns="" val="tx"/>
                    </a:ext>
                  </a:extLst>
                </a:hlinkClick>
              </a:rPr>
              <a:t>European Health Insurance Card</a:t>
            </a:r>
            <a:r>
              <a:rPr lang="en-GB" sz="2000" dirty="0">
                <a:solidFill>
                  <a:schemeClr val="bg1"/>
                </a:solidFill>
                <a:latin typeface="Tw Cen MT" panose="020B0602020104020603" pitchFamily="34" charset="0"/>
              </a:rPr>
              <a:t> (EHIC) that </a:t>
            </a:r>
            <a:r>
              <a:rPr lang="en-GB" sz="2000" dirty="0" smtClean="0">
                <a:solidFill>
                  <a:schemeClr val="bg1"/>
                </a:solidFill>
                <a:latin typeface="Tw Cen MT" panose="020B0602020104020603" pitchFamily="34" charset="0"/>
              </a:rPr>
              <a:t>provided </a:t>
            </a:r>
            <a:r>
              <a:rPr lang="en-GB" sz="2000" dirty="0">
                <a:solidFill>
                  <a:schemeClr val="bg1"/>
                </a:solidFill>
                <a:latin typeface="Tw Cen MT" panose="020B0602020104020603" pitchFamily="34" charset="0"/>
              </a:rPr>
              <a:t>them with access to medically necessary, state-provided health care during a temporary stay in any EEA country. While under </a:t>
            </a:r>
            <a:r>
              <a:rPr lang="en-GB" sz="2000" dirty="0" smtClean="0">
                <a:solidFill>
                  <a:schemeClr val="bg1"/>
                </a:solidFill>
                <a:latin typeface="Tw Cen MT" panose="020B0602020104020603" pitchFamily="34" charset="0"/>
              </a:rPr>
              <a:t>the former</a:t>
            </a:r>
            <a:r>
              <a:rPr lang="en-GB" sz="2000" dirty="0" smtClean="0">
                <a:solidFill>
                  <a:schemeClr val="bg1"/>
                </a:solidFill>
                <a:latin typeface="Tw Cen MT" panose="020B0602020104020603" pitchFamily="34" charset="0"/>
              </a:rPr>
              <a:t> </a:t>
            </a:r>
            <a:r>
              <a:rPr lang="en-GB" sz="2000" dirty="0">
                <a:solidFill>
                  <a:schemeClr val="bg1"/>
                </a:solidFill>
                <a:latin typeface="Tw Cen MT" panose="020B0602020104020603" pitchFamily="34" charset="0"/>
              </a:rPr>
              <a:t>EU rules, people who </a:t>
            </a:r>
            <a:r>
              <a:rPr lang="en-GB" sz="2000" dirty="0" smtClean="0">
                <a:solidFill>
                  <a:schemeClr val="bg1"/>
                </a:solidFill>
                <a:latin typeface="Tw Cen MT" panose="020B0602020104020603" pitchFamily="34" charset="0"/>
              </a:rPr>
              <a:t>moved </a:t>
            </a:r>
            <a:r>
              <a:rPr lang="en-GB" sz="2000" dirty="0">
                <a:solidFill>
                  <a:schemeClr val="bg1"/>
                </a:solidFill>
                <a:latin typeface="Tw Cen MT" panose="020B0602020104020603" pitchFamily="34" charset="0"/>
              </a:rPr>
              <a:t>from one EEA country to live in another </a:t>
            </a:r>
            <a:r>
              <a:rPr lang="en-GB" sz="2000" dirty="0" smtClean="0">
                <a:solidFill>
                  <a:schemeClr val="bg1"/>
                </a:solidFill>
                <a:latin typeface="Tw Cen MT" panose="020B0602020104020603" pitchFamily="34" charset="0"/>
              </a:rPr>
              <a:t>we</a:t>
            </a:r>
            <a:r>
              <a:rPr lang="en-GB" sz="2000" dirty="0" smtClean="0">
                <a:solidFill>
                  <a:schemeClr val="bg1"/>
                </a:solidFill>
                <a:latin typeface="Tw Cen MT" panose="020B0602020104020603" pitchFamily="34" charset="0"/>
              </a:rPr>
              <a:t>re </a:t>
            </a:r>
            <a:r>
              <a:rPr lang="en-GB" sz="2000" dirty="0">
                <a:solidFill>
                  <a:schemeClr val="bg1"/>
                </a:solidFill>
                <a:latin typeface="Tw Cen MT" panose="020B0602020104020603" pitchFamily="34" charset="0"/>
              </a:rPr>
              <a:t>given access to health care on the same basis as nationals of that country</a:t>
            </a:r>
            <a:r>
              <a:rPr lang="en-GB" sz="2000" dirty="0" smtClean="0">
                <a:solidFill>
                  <a:schemeClr val="bg1"/>
                </a:solidFill>
                <a:latin typeface="Tw Cen MT" panose="020B0602020104020603" pitchFamily="34" charset="0"/>
              </a:rPr>
              <a:t>.</a:t>
            </a:r>
          </a:p>
          <a:p>
            <a:pPr marL="342900" indent="-342900">
              <a:buFont typeface="Arial" panose="020B0604020202020204" pitchFamily="34" charset="0"/>
              <a:buChar char="•"/>
            </a:pPr>
            <a:endParaRPr lang="en-GB" sz="2000" dirty="0">
              <a:solidFill>
                <a:schemeClr val="bg1"/>
              </a:solidFill>
              <a:latin typeface="Tw Cen MT" panose="020B0602020104020603" pitchFamily="34" charset="0"/>
            </a:endParaRPr>
          </a:p>
          <a:p>
            <a:r>
              <a:rPr lang="en-GB" sz="2000" b="1" i="1" dirty="0">
                <a:solidFill>
                  <a:schemeClr val="bg1"/>
                </a:solidFill>
                <a:latin typeface="Tw Cen MT" panose="020B0602020104020603" pitchFamily="34" charset="0"/>
              </a:rPr>
              <a:t>Implications</a:t>
            </a:r>
          </a:p>
          <a:p>
            <a:pPr marL="342900" indent="-342900">
              <a:buFont typeface="Arial" panose="020B0604020202020204" pitchFamily="34" charset="0"/>
              <a:buChar char="•"/>
            </a:pPr>
            <a:r>
              <a:rPr lang="en-GB" sz="2000" dirty="0">
                <a:solidFill>
                  <a:schemeClr val="bg1"/>
                </a:solidFill>
                <a:latin typeface="Tw Cen MT" panose="020B0602020104020603" pitchFamily="34" charset="0"/>
              </a:rPr>
              <a:t>The arrangements for access to health care for people who move from the UK to live in an EEA state, or for EEA nationals who move to the </a:t>
            </a:r>
            <a:r>
              <a:rPr lang="en-GB" sz="2000" dirty="0">
                <a:latin typeface="Tw Cen MT" panose="020B0602020104020603" pitchFamily="34" charset="0"/>
              </a:rPr>
              <a:t>UK</a:t>
            </a:r>
            <a:r>
              <a:rPr lang="en-GB" sz="2000" dirty="0" smtClean="0">
                <a:latin typeface="Tw Cen MT" panose="020B0602020104020603" pitchFamily="34" charset="0"/>
              </a:rPr>
              <a:t>, is different</a:t>
            </a:r>
            <a:r>
              <a:rPr lang="en-GB" sz="2000" dirty="0" smtClean="0">
                <a:solidFill>
                  <a:schemeClr val="bg1"/>
                </a:solidFill>
                <a:latin typeface="Tw Cen MT" panose="020B0602020104020603" pitchFamily="34" charset="0"/>
              </a:rPr>
              <a:t> </a:t>
            </a:r>
            <a:r>
              <a:rPr lang="en-GB" sz="2000" dirty="0">
                <a:solidFill>
                  <a:schemeClr val="bg1"/>
                </a:solidFill>
                <a:latin typeface="Tw Cen MT" panose="020B0602020104020603" pitchFamily="34" charset="0"/>
              </a:rPr>
              <a:t>between each member state. In many cases it </a:t>
            </a:r>
            <a:r>
              <a:rPr lang="en-GB" sz="2000" dirty="0" smtClean="0">
                <a:solidFill>
                  <a:schemeClr val="bg1"/>
                </a:solidFill>
                <a:latin typeface="Tw Cen MT" panose="020B0602020104020603" pitchFamily="34" charset="0"/>
              </a:rPr>
              <a:t>was predicted</a:t>
            </a:r>
            <a:r>
              <a:rPr lang="en-GB" sz="2000" dirty="0" smtClean="0">
                <a:solidFill>
                  <a:schemeClr val="bg1"/>
                </a:solidFill>
                <a:latin typeface="Tw Cen MT" panose="020B0602020104020603" pitchFamily="34" charset="0"/>
              </a:rPr>
              <a:t> </a:t>
            </a:r>
            <a:r>
              <a:rPr lang="en-GB" sz="2000" dirty="0">
                <a:latin typeface="Tw Cen MT" panose="020B0602020104020603" pitchFamily="34" charset="0"/>
              </a:rPr>
              <a:t>that </a:t>
            </a:r>
            <a:r>
              <a:rPr lang="en-GB" sz="2000" dirty="0">
                <a:solidFill>
                  <a:schemeClr val="bg1"/>
                </a:solidFill>
                <a:latin typeface="Tw Cen MT" panose="020B0602020104020603" pitchFamily="34" charset="0"/>
              </a:rPr>
              <a:t>additional requirements and bureaucracy, such as providing </a:t>
            </a:r>
            <a:r>
              <a:rPr lang="en-GB" sz="2000" dirty="0">
                <a:latin typeface="Tw Cen MT" panose="020B0602020104020603" pitchFamily="34" charset="0"/>
              </a:rPr>
              <a:t>proof of </a:t>
            </a:r>
            <a:r>
              <a:rPr lang="en-GB" sz="2000" dirty="0">
                <a:solidFill>
                  <a:schemeClr val="bg1"/>
                </a:solidFill>
                <a:latin typeface="Tw Cen MT" panose="020B0602020104020603" pitchFamily="34" charset="0"/>
              </a:rPr>
              <a:t>residency, will be in place for UK citizens resident in the EEA.</a:t>
            </a:r>
          </a:p>
          <a:p>
            <a:r>
              <a:rPr lang="en-GB" sz="2000" dirty="0" smtClean="0">
                <a:solidFill>
                  <a:schemeClr val="bg1"/>
                </a:solidFill>
                <a:latin typeface="Tw Cen MT" panose="020B0602020104020603" pitchFamily="34" charset="0"/>
              </a:rPr>
              <a:t>    (</a:t>
            </a:r>
            <a:r>
              <a:rPr lang="en-GB" sz="2000" dirty="0">
                <a:solidFill>
                  <a:schemeClr val="bg1"/>
                </a:solidFill>
                <a:latin typeface="Tw Cen MT" panose="020B0602020104020603" pitchFamily="34" charset="0"/>
              </a:rPr>
              <a:t>Brexit and the end of the transition period, 2021)</a:t>
            </a:r>
          </a:p>
        </p:txBody>
      </p:sp>
      <p:sp>
        <p:nvSpPr>
          <p:cNvPr id="6" name="Footer Placeholder 5">
            <a:extLst>
              <a:ext uri="{FF2B5EF4-FFF2-40B4-BE49-F238E27FC236}">
                <a16:creationId xmlns:a16="http://schemas.microsoft.com/office/drawing/2014/main" id="{1D57852B-B4AD-4499-837C-A20B2450E19B}"/>
              </a:ext>
            </a:extLst>
          </p:cNvPr>
          <p:cNvSpPr>
            <a:spLocks noGrp="1"/>
          </p:cNvSpPr>
          <p:nvPr>
            <p:ph type="ftr" sz="quarter" idx="11"/>
          </p:nvPr>
        </p:nvSpPr>
        <p:spPr/>
        <p:txBody>
          <a:bodyPr/>
          <a:lstStyle/>
          <a:p>
            <a:r>
              <a:rPr lang="en-GB" dirty="0">
                <a:solidFill>
                  <a:schemeClr val="tx1"/>
                </a:solidFill>
              </a:rPr>
              <a:t>Edited by Chijioke Agomo</a:t>
            </a:r>
            <a:endParaRPr lang="en-GB" dirty="0">
              <a:solidFill>
                <a:schemeClr val="tx1"/>
              </a:solidFill>
            </a:endParaRPr>
          </a:p>
        </p:txBody>
      </p:sp>
    </p:spTree>
    <p:extLst>
      <p:ext uri="{BB962C8B-B14F-4D97-AF65-F5344CB8AC3E}">
        <p14:creationId xmlns:p14="http://schemas.microsoft.com/office/powerpoint/2010/main" val="335976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A673102-505B-4CE5-8D39-7C237EE76216}"/>
              </a:ext>
            </a:extLst>
          </p:cNvPr>
          <p:cNvSpPr>
            <a:spLocks noGrp="1"/>
          </p:cNvSpPr>
          <p:nvPr>
            <p:ph type="title"/>
          </p:nvPr>
        </p:nvSpPr>
        <p:spPr>
          <a:xfrm>
            <a:off x="2080591" y="1"/>
            <a:ext cx="7119681" cy="1301976"/>
          </a:xfrm>
        </p:spPr>
        <p:txBody>
          <a:bodyPr>
            <a:normAutofit fontScale="90000"/>
          </a:bodyPr>
          <a:lstStyle/>
          <a:p>
            <a:pPr algn="ctr"/>
            <a:r>
              <a:rPr lang="en-GB" sz="4000" dirty="0">
                <a:solidFill>
                  <a:srgbClr val="0070C0"/>
                </a:solidFill>
                <a:latin typeface="Candara" panose="020E0502030303020204" pitchFamily="34" charset="0"/>
              </a:rPr>
              <a:t>Supply of medicines and medical devices</a:t>
            </a:r>
            <a:r>
              <a:rPr lang="en-GB" sz="2800" dirty="0"/>
              <a:t/>
            </a:r>
            <a:br>
              <a:rPr lang="en-GB" sz="2800" dirty="0"/>
            </a:br>
            <a:endParaRPr lang="en-GB" sz="2800" dirty="0"/>
          </a:p>
        </p:txBody>
      </p:sp>
      <p:sp>
        <p:nvSpPr>
          <p:cNvPr id="3" name="Content Placeholder 2">
            <a:extLst>
              <a:ext uri="{FF2B5EF4-FFF2-40B4-BE49-F238E27FC236}">
                <a16:creationId xmlns:a16="http://schemas.microsoft.com/office/drawing/2014/main" id="{5864A018-5BCF-4402-AEEC-D57E1E5DFC34}"/>
              </a:ext>
            </a:extLst>
          </p:cNvPr>
          <p:cNvSpPr>
            <a:spLocks noGrp="1"/>
          </p:cNvSpPr>
          <p:nvPr>
            <p:ph idx="1"/>
          </p:nvPr>
        </p:nvSpPr>
        <p:spPr>
          <a:xfrm>
            <a:off x="590862" y="1301976"/>
            <a:ext cx="8314599" cy="4657121"/>
          </a:xfrm>
        </p:spPr>
        <p:txBody>
          <a:bodyPr>
            <a:normAutofit lnSpcReduction="10000"/>
          </a:bodyPr>
          <a:lstStyle/>
          <a:p>
            <a:r>
              <a:rPr lang="en-GB" sz="2400" dirty="0">
                <a:latin typeface="Tw Cen MT" panose="020B0602020104020603" pitchFamily="34" charset="0"/>
              </a:rPr>
              <a:t>The United Kingdom is a </a:t>
            </a:r>
            <a:r>
              <a:rPr lang="en-GB" sz="2400" dirty="0">
                <a:latin typeface="Tw Cen MT" panose="020B0602020104020603" pitchFamily="34" charset="0"/>
                <a:hlinkClick r:id="rId2"/>
              </a:rPr>
              <a:t>net importer of medicines and medical devices from the EEA</a:t>
            </a:r>
            <a:r>
              <a:rPr lang="en-GB" sz="2400" dirty="0">
                <a:latin typeface="Tw Cen MT" panose="020B0602020104020603" pitchFamily="34" charset="0"/>
              </a:rPr>
              <a:t>.</a:t>
            </a:r>
          </a:p>
          <a:p>
            <a:pPr marL="0" indent="0">
              <a:buNone/>
            </a:pPr>
            <a:r>
              <a:rPr lang="en-GB" sz="2400" i="1" dirty="0">
                <a:solidFill>
                  <a:srgbClr val="7030A0"/>
                </a:solidFill>
                <a:latin typeface="Tw Cen MT" panose="020B0602020104020603" pitchFamily="34" charset="0"/>
              </a:rPr>
              <a:t>Implications</a:t>
            </a:r>
          </a:p>
          <a:p>
            <a:r>
              <a:rPr lang="en-GB" sz="2400" dirty="0">
                <a:latin typeface="Tw Cen MT" panose="020B0602020104020603" pitchFamily="34" charset="0"/>
              </a:rPr>
              <a:t>In principle the key change for traders of medical products is that, from 1 January 2021, manufacturers will need to get a licence from the MHRA rather than the EMA to sell a medicine or medical device in the United Kingdom. </a:t>
            </a:r>
          </a:p>
          <a:p>
            <a:r>
              <a:rPr lang="en-GB" sz="2400" dirty="0">
                <a:latin typeface="Tw Cen MT" panose="020B0602020104020603" pitchFamily="34" charset="0"/>
              </a:rPr>
              <a:t>The government and the MHRA have prepared </a:t>
            </a:r>
            <a:r>
              <a:rPr lang="en-GB" sz="2400" dirty="0">
                <a:latin typeface="Tw Cen MT" panose="020B0602020104020603" pitchFamily="34" charset="0"/>
                <a:hlinkClick r:id="rId3"/>
              </a:rPr>
              <a:t>guidance</a:t>
            </a:r>
            <a:r>
              <a:rPr lang="en-GB" sz="2400" dirty="0">
                <a:latin typeface="Tw Cen MT" panose="020B0602020104020603" pitchFamily="34" charset="0"/>
              </a:rPr>
              <a:t> to explain what manufacturers must do to register and market their </a:t>
            </a:r>
            <a:r>
              <a:rPr lang="en-GB" sz="2400" dirty="0" smtClean="0">
                <a:latin typeface="Tw Cen MT" panose="020B0602020104020603" pitchFamily="34" charset="0"/>
              </a:rPr>
              <a:t>products in </a:t>
            </a:r>
            <a:r>
              <a:rPr lang="en-GB" sz="2400" dirty="0">
                <a:latin typeface="Tw Cen MT" panose="020B0602020104020603" pitchFamily="34" charset="0"/>
              </a:rPr>
              <a:t>Great Britain and how the requirements differ in Northern </a:t>
            </a:r>
            <a:r>
              <a:rPr lang="en-GB" sz="2400" dirty="0" smtClean="0">
                <a:latin typeface="Tw Cen MT" panose="020B0602020104020603" pitchFamily="34" charset="0"/>
              </a:rPr>
              <a:t>Ireland.</a:t>
            </a:r>
            <a:endParaRPr lang="en-GB" sz="2400" dirty="0">
              <a:latin typeface="Tw Cen MT" panose="020B0602020104020603" pitchFamily="34" charset="0"/>
            </a:endParaRPr>
          </a:p>
          <a:p>
            <a:pPr marL="0" indent="0">
              <a:buNone/>
            </a:pPr>
            <a:r>
              <a:rPr lang="en-GB" sz="1600" dirty="0"/>
              <a:t>(Brexit and the end of the transition period, 2021)</a:t>
            </a:r>
            <a:endParaRPr lang="en-GB" sz="1600" b="1" dirty="0"/>
          </a:p>
          <a:p>
            <a:endParaRPr lang="en-GB" sz="2000" dirty="0"/>
          </a:p>
        </p:txBody>
      </p:sp>
      <p:pic>
        <p:nvPicPr>
          <p:cNvPr id="15" name="Picture 14">
            <a:extLst>
              <a:ext uri="{FF2B5EF4-FFF2-40B4-BE49-F238E27FC236}">
                <a16:creationId xmlns:a16="http://schemas.microsoft.com/office/drawing/2014/main" id="{38304CB4-42F2-48C8-BFAA-8D548628BC13}"/>
              </a:ext>
            </a:extLst>
          </p:cNvPr>
          <p:cNvPicPr>
            <a:picLocks noChangeAspect="1"/>
          </p:cNvPicPr>
          <p:nvPr/>
        </p:nvPicPr>
        <p:blipFill rotWithShape="1">
          <a:blip r:embed="rId4"/>
          <a:srcRect l="13529" r="14868" b="2"/>
          <a:stretch/>
        </p:blipFill>
        <p:spPr>
          <a:xfrm>
            <a:off x="8905461" y="3052688"/>
            <a:ext cx="3286538" cy="3805311"/>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1" name="Oval 30">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9A9EA78-B92E-44D3-B952-2F261F9F0F54}"/>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69823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666E30-6F0A-449A-BEC2-DF5912735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A69B6E86-5F09-49AE-B782-9918EA775F71}"/>
              </a:ext>
            </a:extLst>
          </p:cNvPr>
          <p:cNvSpPr>
            <a:spLocks noGrp="1"/>
          </p:cNvSpPr>
          <p:nvPr>
            <p:ph type="title"/>
          </p:nvPr>
        </p:nvSpPr>
        <p:spPr>
          <a:xfrm>
            <a:off x="2938531" y="164268"/>
            <a:ext cx="5309140" cy="1305618"/>
          </a:xfrm>
        </p:spPr>
        <p:txBody>
          <a:bodyPr vert="horz" lIns="91440" tIns="45720" rIns="91440" bIns="45720" rtlCol="0" anchor="b">
            <a:normAutofit fontScale="90000"/>
          </a:bodyPr>
          <a:lstStyle/>
          <a:p>
            <a:r>
              <a:rPr lang="en-US" sz="5600" dirty="0">
                <a:solidFill>
                  <a:srgbClr val="FFFFFF"/>
                </a:solidFill>
                <a:latin typeface="Candara" panose="020E0502030303020204" pitchFamily="34" charset="0"/>
              </a:rPr>
              <a:t>Assessment guide</a:t>
            </a:r>
          </a:p>
        </p:txBody>
      </p:sp>
      <p:grpSp>
        <p:nvGrpSpPr>
          <p:cNvPr id="13" name="Group 12">
            <a:extLst>
              <a:ext uri="{FF2B5EF4-FFF2-40B4-BE49-F238E27FC236}">
                <a16:creationId xmlns:a16="http://schemas.microsoft.com/office/drawing/2014/main" id="{F922E01E-AEA7-4E04-B3AF-10DE5CF279D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3696" y="1606411"/>
            <a:ext cx="465456" cy="581432"/>
            <a:chOff x="653696" y="1606411"/>
            <a:chExt cx="465456" cy="581432"/>
          </a:xfrm>
          <a:solidFill>
            <a:srgbClr val="FFFFFF"/>
          </a:solidFill>
        </p:grpSpPr>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dirty="0">
                <a:solidFill>
                  <a:srgbClr val="FFFFFF"/>
                </a:solidFill>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dirty="0">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dirty="0">
                <a:solidFill>
                  <a:srgbClr val="FFFFFF"/>
                </a:solidFill>
              </a:endParaRPr>
            </a:p>
          </p:txBody>
        </p:sp>
      </p:gr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19E0EC4-4439-4499-ACD7-FC6FEBCC03D4}"/>
              </a:ext>
            </a:extLst>
          </p:cNvPr>
          <p:cNvPicPr>
            <a:picLocks noChangeAspect="1"/>
          </p:cNvPicPr>
          <p:nvPr/>
        </p:nvPicPr>
        <p:blipFill rotWithShape="1">
          <a:blip r:embed="rId2"/>
          <a:srcRect l="30707" r="1"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4" name="Rectangle 3">
            <a:extLst>
              <a:ext uri="{FF2B5EF4-FFF2-40B4-BE49-F238E27FC236}">
                <a16:creationId xmlns:a16="http://schemas.microsoft.com/office/drawing/2014/main" id="{79409A39-1525-4E25-98F4-624E342B93DF}"/>
              </a:ext>
            </a:extLst>
          </p:cNvPr>
          <p:cNvSpPr/>
          <p:nvPr/>
        </p:nvSpPr>
        <p:spPr>
          <a:xfrm rot="20960473">
            <a:off x="6582916" y="3729670"/>
            <a:ext cx="5716754" cy="461665"/>
          </a:xfrm>
          <a:prstGeom prst="rect">
            <a:avLst/>
          </a:prstGeom>
        </p:spPr>
        <p:txBody>
          <a:bodyPr wrap="square">
            <a:spAutoFit/>
          </a:bodyPr>
          <a:lstStyle/>
          <a:p>
            <a:r>
              <a:rPr lang="en-GB" sz="2400" dirty="0">
                <a:latin typeface="Tw Cen MT" panose="020B0602020104020603" pitchFamily="34" charset="0"/>
              </a:rPr>
              <a:t>Open the assessment guide in word document</a:t>
            </a:r>
          </a:p>
        </p:txBody>
      </p:sp>
      <p:sp>
        <p:nvSpPr>
          <p:cNvPr id="6" name="Footer Placeholder 5">
            <a:extLst>
              <a:ext uri="{FF2B5EF4-FFF2-40B4-BE49-F238E27FC236}">
                <a16:creationId xmlns:a16="http://schemas.microsoft.com/office/drawing/2014/main" id="{F78B1FCE-4848-43E2-B40E-66F86D6C5309}"/>
              </a:ext>
            </a:extLst>
          </p:cNvPr>
          <p:cNvSpPr>
            <a:spLocks noGrp="1"/>
          </p:cNvSpPr>
          <p:nvPr>
            <p:ph type="ftr" sz="quarter" idx="11"/>
          </p:nvPr>
        </p:nvSpPr>
        <p:spPr/>
        <p:txBody>
          <a:bodyPr/>
          <a:lstStyle/>
          <a:p>
            <a:r>
              <a:rPr lang="en-GB" dirty="0"/>
              <a:t>Edited by Chijioke Agomo</a:t>
            </a:r>
          </a:p>
          <a:p>
            <a:endParaRPr lang="en-GB" dirty="0"/>
          </a:p>
        </p:txBody>
      </p:sp>
      <p:pic>
        <p:nvPicPr>
          <p:cNvPr id="21" name="Picture 20">
            <a:extLst>
              <a:ext uri="{FF2B5EF4-FFF2-40B4-BE49-F238E27FC236}">
                <a16:creationId xmlns:a16="http://schemas.microsoft.com/office/drawing/2014/main" id="{8B0C0653-BD05-4A2A-9CB0-6B4915F93E9A}"/>
              </a:ext>
            </a:extLst>
          </p:cNvPr>
          <p:cNvPicPr/>
          <p:nvPr/>
        </p:nvPicPr>
        <p:blipFill>
          <a:blip r:embed="rId3"/>
          <a:stretch>
            <a:fillRect/>
          </a:stretch>
        </p:blipFill>
        <p:spPr>
          <a:xfrm>
            <a:off x="2270750" y="2356802"/>
            <a:ext cx="3500120" cy="4182110"/>
          </a:xfrm>
          <a:prstGeom prst="rect">
            <a:avLst/>
          </a:prstGeom>
        </p:spPr>
      </p:pic>
    </p:spTree>
    <p:extLst>
      <p:ext uri="{BB962C8B-B14F-4D97-AF65-F5344CB8AC3E}">
        <p14:creationId xmlns:p14="http://schemas.microsoft.com/office/powerpoint/2010/main" val="274265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4906370-1564-49FA-A802-58546B3922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4">
            <a:extLst>
              <a:ext uri="{FF2B5EF4-FFF2-40B4-BE49-F238E27FC236}">
                <a16:creationId xmlns:a16="http://schemas.microsoft.com/office/drawing/2014/main" id="{8B052EB6-EAAD-4652-90F1-B55DDA32193F}"/>
              </a:ext>
            </a:extLst>
          </p:cNvPr>
          <p:cNvPicPr>
            <a:picLocks noChangeAspect="1"/>
          </p:cNvPicPr>
          <p:nvPr/>
        </p:nvPicPr>
        <p:blipFill rotWithShape="1">
          <a:blip r:embed="rId2">
            <a:alphaModFix amt="55000"/>
          </a:blip>
          <a:srcRect t="16872" b="8128"/>
          <a:stretch/>
        </p:blipFill>
        <p:spPr>
          <a:xfrm>
            <a:off x="20" y="10"/>
            <a:ext cx="12191980" cy="6857990"/>
          </a:xfrm>
          <a:prstGeom prst="rect">
            <a:avLst/>
          </a:prstGeom>
        </p:spPr>
      </p:pic>
      <p:sp>
        <p:nvSpPr>
          <p:cNvPr id="47" name="Oval 46">
            <a:extLst>
              <a:ext uri="{FF2B5EF4-FFF2-40B4-BE49-F238E27FC236}">
                <a16:creationId xmlns:a16="http://schemas.microsoft.com/office/drawing/2014/main" id="{EF640709-BDFD-453B-B75D-6212E7A87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ADA46A-FB82-4644-B71B-95DAB4044970}"/>
              </a:ext>
            </a:extLst>
          </p:cNvPr>
          <p:cNvSpPr>
            <a:spLocks noGrp="1"/>
          </p:cNvSpPr>
          <p:nvPr>
            <p:ph type="title"/>
          </p:nvPr>
        </p:nvSpPr>
        <p:spPr>
          <a:xfrm>
            <a:off x="3371732" y="1250689"/>
            <a:ext cx="5308442" cy="4356622"/>
          </a:xfrm>
        </p:spPr>
        <p:txBody>
          <a:bodyPr vert="horz" lIns="91440" tIns="45720" rIns="91440" bIns="45720" rtlCol="0" anchor="b">
            <a:noAutofit/>
          </a:bodyPr>
          <a:lstStyle/>
          <a:p>
            <a:pPr marL="342900" lvl="0" indent="-342900" algn="ctr">
              <a:buClr>
                <a:srgbClr val="90C226"/>
              </a:buClr>
              <a:buSzPct val="80000"/>
            </a:pPr>
            <a:r>
              <a:rPr lang="en-US" sz="2400" b="1" dirty="0">
                <a:solidFill>
                  <a:srgbClr val="0070C0"/>
                </a:solidFill>
                <a:latin typeface="Tw Cen MT" panose="020B0602020104020603" pitchFamily="34" charset="0"/>
              </a:rPr>
              <a:t>Reference</a:t>
            </a:r>
            <a:br>
              <a:rPr lang="en-US" sz="2400" b="1" dirty="0">
                <a:solidFill>
                  <a:srgbClr val="0070C0"/>
                </a:solidFill>
                <a:latin typeface="Tw Cen MT" panose="020B0602020104020603" pitchFamily="34" charset="0"/>
              </a:rPr>
            </a:br>
            <a:r>
              <a:rPr lang="en-US" sz="1800" b="1" dirty="0">
                <a:latin typeface="Tw Cen MT" panose="020B0602020104020603" pitchFamily="34" charset="0"/>
              </a:rPr>
              <a:t>The King's Fund. 2021. </a:t>
            </a:r>
            <a:r>
              <a:rPr lang="en-US" sz="1800" b="1" i="1" dirty="0">
                <a:latin typeface="Tw Cen MT" panose="020B0602020104020603" pitchFamily="34" charset="0"/>
              </a:rPr>
              <a:t>Brexit And The End Of The Transition Period</a:t>
            </a:r>
            <a:r>
              <a:rPr lang="en-US" sz="1800" b="1" dirty="0">
                <a:latin typeface="Tw Cen MT" panose="020B0602020104020603" pitchFamily="34" charset="0"/>
              </a:rPr>
              <a:t>. [online] Available at: &lt;https://www.kingsfund.org.uk/publications/articles/brexit-end-of-transition-period-impact-health-care-system&gt; [Accessed 21 January 2021].</a:t>
            </a:r>
            <a:br>
              <a:rPr lang="en-US" sz="1800" b="1" dirty="0">
                <a:latin typeface="Tw Cen MT" panose="020B0602020104020603" pitchFamily="34" charset="0"/>
              </a:rPr>
            </a:br>
            <a:r>
              <a:rPr lang="en-US" sz="1800" b="1" dirty="0">
                <a:latin typeface="Tw Cen MT" panose="020B0602020104020603" pitchFamily="34" charset="0"/>
              </a:rPr>
              <a:t/>
            </a:r>
            <a:br>
              <a:rPr lang="en-US" sz="1800" b="1" dirty="0">
                <a:latin typeface="Tw Cen MT" panose="020B0602020104020603" pitchFamily="34" charset="0"/>
              </a:rPr>
            </a:br>
            <a:r>
              <a:rPr lang="en-US" sz="1800" b="1" dirty="0">
                <a:latin typeface="Tw Cen MT" panose="020B0602020104020603" pitchFamily="34" charset="0"/>
              </a:rPr>
              <a:t/>
            </a:r>
            <a:br>
              <a:rPr lang="en-US" sz="1800" b="1" dirty="0">
                <a:latin typeface="Tw Cen MT" panose="020B0602020104020603" pitchFamily="34" charset="0"/>
              </a:rPr>
            </a:br>
            <a:r>
              <a:rPr lang="en-US" sz="1800" b="1" dirty="0">
                <a:latin typeface="Tw Cen MT" panose="020B0602020104020603" pitchFamily="34" charset="0"/>
              </a:rPr>
              <a:t>The Health Foundation. 2021. </a:t>
            </a:r>
            <a:r>
              <a:rPr lang="en-US" sz="1800" b="1" i="1" dirty="0">
                <a:latin typeface="Tw Cen MT" panose="020B0602020104020603" pitchFamily="34" charset="0"/>
              </a:rPr>
              <a:t>COVID-19: Five Dimensions Of Impact | The Health Foundation</a:t>
            </a:r>
            <a:r>
              <a:rPr lang="en-US" sz="1800" b="1" dirty="0">
                <a:latin typeface="Tw Cen MT" panose="020B0602020104020603" pitchFamily="34" charset="0"/>
              </a:rPr>
              <a:t>. [online] Available at: &lt;https://www.health.org.uk/news-and-comment/blogs/covid-19-five-dimensions-of-impact&gt; [Accessed 21 January 2021].</a:t>
            </a:r>
            <a:r>
              <a:rPr lang="en-US" sz="1800" dirty="0">
                <a:latin typeface="Tw Cen MT" panose="020B0602020104020603" pitchFamily="34" charset="0"/>
              </a:rPr>
              <a:t/>
            </a:r>
            <a:br>
              <a:rPr lang="en-US" sz="1800" dirty="0">
                <a:latin typeface="Tw Cen MT" panose="020B0602020104020603" pitchFamily="34" charset="0"/>
              </a:rPr>
            </a:br>
            <a:r>
              <a:rPr lang="en-US" sz="1800" dirty="0">
                <a:latin typeface="Tw Cen MT" panose="020B0602020104020603" pitchFamily="34" charset="0"/>
              </a:rPr>
              <a:t/>
            </a:r>
            <a:br>
              <a:rPr lang="en-US" sz="1800" dirty="0">
                <a:latin typeface="Tw Cen MT" panose="020B0602020104020603" pitchFamily="34" charset="0"/>
              </a:rPr>
            </a:br>
            <a:endParaRPr lang="en-US" sz="1800" dirty="0">
              <a:latin typeface="Tw Cen MT" panose="020B0602020104020603" pitchFamily="34" charset="0"/>
            </a:endParaRPr>
          </a:p>
        </p:txBody>
      </p:sp>
      <p:sp>
        <p:nvSpPr>
          <p:cNvPr id="49" name="Arc 48">
            <a:extLst>
              <a:ext uri="{FF2B5EF4-FFF2-40B4-BE49-F238E27FC236}">
                <a16:creationId xmlns:a16="http://schemas.microsoft.com/office/drawing/2014/main" id="{B4019478-3FDC-438C-8848-1D7DA864A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Oval 50">
            <a:extLst>
              <a:ext uri="{FF2B5EF4-FFF2-40B4-BE49-F238E27FC236}">
                <a16:creationId xmlns:a16="http://schemas.microsoft.com/office/drawing/2014/main" id="{FE406479-1D57-4209-B128-3C81746247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A522C535-F803-4868-9444-9361E9E6E5DC}"/>
              </a:ext>
            </a:extLst>
          </p:cNvPr>
          <p:cNvSpPr>
            <a:spLocks noGrp="1"/>
          </p:cNvSpPr>
          <p:nvPr>
            <p:ph type="ftr" sz="quarter" idx="11"/>
          </p:nvPr>
        </p:nvSpPr>
        <p:spPr/>
        <p:txBody>
          <a:bodyPr/>
          <a:lstStyle/>
          <a:p>
            <a:r>
              <a:rPr lang="en-GB" dirty="0"/>
              <a:t>Edited by Chijioke Agomo</a:t>
            </a:r>
          </a:p>
          <a:p>
            <a:endParaRPr lang="en-GB" dirty="0"/>
          </a:p>
        </p:txBody>
      </p:sp>
    </p:spTree>
    <p:extLst>
      <p:ext uri="{BB962C8B-B14F-4D97-AF65-F5344CB8AC3E}">
        <p14:creationId xmlns:p14="http://schemas.microsoft.com/office/powerpoint/2010/main" val="44934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1058-E10F-4B04-9372-C7DC7B51F64D}"/>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67E67E5-FF5C-4821-B386-5347F402B1E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675324F-4DCD-4060-8EF0-2FC3C2F22FF7}"/>
              </a:ext>
            </a:extLst>
          </p:cNvPr>
          <p:cNvPicPr>
            <a:picLocks noChangeAspect="1"/>
          </p:cNvPicPr>
          <p:nvPr/>
        </p:nvPicPr>
        <p:blipFill rotWithShape="1">
          <a:blip r:embed="rId2"/>
          <a:srcRect l="28740" r="30975"/>
          <a:stretch/>
        </p:blipFill>
        <p:spPr>
          <a:xfrm>
            <a:off x="20" y="10"/>
            <a:ext cx="3863955" cy="6857989"/>
          </a:xfrm>
          <a:prstGeom prst="rect">
            <a:avLst/>
          </a:prstGeom>
        </p:spPr>
      </p:pic>
      <p:sp>
        <p:nvSpPr>
          <p:cNvPr id="5" name="Footer Placeholder 4">
            <a:extLst>
              <a:ext uri="{FF2B5EF4-FFF2-40B4-BE49-F238E27FC236}">
                <a16:creationId xmlns:a16="http://schemas.microsoft.com/office/drawing/2014/main" id="{45958E3D-C1D5-436A-BA75-121B0B9D8784}"/>
              </a:ext>
            </a:extLst>
          </p:cNvPr>
          <p:cNvSpPr>
            <a:spLocks noGrp="1"/>
          </p:cNvSpPr>
          <p:nvPr>
            <p:ph type="ftr" sz="quarter" idx="11"/>
          </p:nvPr>
        </p:nvSpPr>
        <p:spPr/>
        <p:txBody>
          <a:bodyPr/>
          <a:lstStyle/>
          <a:p>
            <a:r>
              <a:rPr lang="en-GB" dirty="0"/>
              <a:t>Edited by Chijioke Agomo</a:t>
            </a:r>
          </a:p>
          <a:p>
            <a:endParaRPr lang="en-GB" dirty="0"/>
          </a:p>
        </p:txBody>
      </p:sp>
    </p:spTree>
    <p:extLst>
      <p:ext uri="{BB962C8B-B14F-4D97-AF65-F5344CB8AC3E}">
        <p14:creationId xmlns:p14="http://schemas.microsoft.com/office/powerpoint/2010/main" val="164801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BE91F8C-9DF7-4F5D-9C9B-2666FFE12453}"/>
              </a:ext>
            </a:extLst>
          </p:cNvPr>
          <p:cNvSpPr>
            <a:spLocks noGrp="1"/>
          </p:cNvSpPr>
          <p:nvPr>
            <p:ph type="title"/>
          </p:nvPr>
        </p:nvSpPr>
        <p:spPr>
          <a:xfrm>
            <a:off x="1069362" y="-75266"/>
            <a:ext cx="6848061" cy="1325563"/>
          </a:xfrm>
        </p:spPr>
        <p:txBody>
          <a:bodyPr>
            <a:normAutofit/>
          </a:bodyPr>
          <a:lstStyle/>
          <a:p>
            <a:r>
              <a:rPr lang="en-GB" b="1" dirty="0">
                <a:solidFill>
                  <a:srgbClr val="0070C0"/>
                </a:solidFill>
                <a:latin typeface="Candara" panose="020E0502030303020204" pitchFamily="34" charset="0"/>
              </a:rPr>
              <a:t>Module Introduction</a:t>
            </a:r>
            <a:r>
              <a:rPr lang="en-GB" dirty="0"/>
              <a:t>		</a:t>
            </a:r>
          </a:p>
        </p:txBody>
      </p:sp>
      <p:sp>
        <p:nvSpPr>
          <p:cNvPr id="3" name="Content Placeholder 2">
            <a:extLst>
              <a:ext uri="{FF2B5EF4-FFF2-40B4-BE49-F238E27FC236}">
                <a16:creationId xmlns:a16="http://schemas.microsoft.com/office/drawing/2014/main" id="{BE3A0D5B-2CB6-43F4-B3C7-9C495B9F8395}"/>
              </a:ext>
            </a:extLst>
          </p:cNvPr>
          <p:cNvSpPr>
            <a:spLocks noGrp="1"/>
          </p:cNvSpPr>
          <p:nvPr>
            <p:ph idx="1"/>
          </p:nvPr>
        </p:nvSpPr>
        <p:spPr>
          <a:xfrm>
            <a:off x="1" y="1399746"/>
            <a:ext cx="8481390" cy="4683002"/>
          </a:xfrm>
        </p:spPr>
        <p:txBody>
          <a:bodyPr>
            <a:normAutofit fontScale="92500" lnSpcReduction="10000"/>
          </a:bodyPr>
          <a:lstStyle/>
          <a:p>
            <a:pPr marL="0" indent="0">
              <a:buNone/>
            </a:pPr>
            <a:r>
              <a:rPr lang="en-GB" sz="2400" b="1" dirty="0">
                <a:solidFill>
                  <a:srgbClr val="7030A0"/>
                </a:solidFill>
                <a:latin typeface="Tw Cen MT" panose="020B0602020104020603" pitchFamily="34" charset="0"/>
              </a:rPr>
              <a:t>Module Credits 20</a:t>
            </a:r>
          </a:p>
          <a:p>
            <a:endParaRPr lang="en-GB" sz="2400" dirty="0">
              <a:latin typeface="Tw Cen MT" panose="020B0602020104020603" pitchFamily="34" charset="0"/>
            </a:endParaRPr>
          </a:p>
          <a:p>
            <a:r>
              <a:rPr lang="en-GB" sz="2400" dirty="0">
                <a:latin typeface="Tw Cen MT" panose="020B0602020104020603" pitchFamily="34" charset="0"/>
              </a:rPr>
              <a:t>This module of Contemporary Issues will lead on from the content explored in Work Related Learning, Exploration of Health Conditions and Collaborative Working, giving you the opportunity to explore </a:t>
            </a:r>
            <a:r>
              <a:rPr lang="en-GB" sz="2400" i="1" dirty="0">
                <a:latin typeface="Tw Cen MT" panose="020B0602020104020603" pitchFamily="34" charset="0"/>
              </a:rPr>
              <a:t>factors that have an impact on the health </a:t>
            </a:r>
            <a:r>
              <a:rPr lang="en-GB" sz="2400" dirty="0">
                <a:latin typeface="Tw Cen MT" panose="020B0602020104020603" pitchFamily="34" charset="0"/>
              </a:rPr>
              <a:t>and the social care policies and the potential influences on both sectors service provision</a:t>
            </a:r>
          </a:p>
          <a:p>
            <a:r>
              <a:rPr lang="en-GB" sz="2400" dirty="0">
                <a:latin typeface="Tw Cen MT" panose="020B0602020104020603" pitchFamily="34" charset="0"/>
              </a:rPr>
              <a:t>You will analyse a contemporary health and social care issue of particular interest to themselves. </a:t>
            </a:r>
            <a:r>
              <a:rPr lang="en-GB" sz="2400" dirty="0" smtClean="0">
                <a:latin typeface="Tw Cen MT" panose="020B0602020104020603" pitchFamily="34" charset="0"/>
              </a:rPr>
              <a:t>You </a:t>
            </a:r>
            <a:r>
              <a:rPr lang="en-GB" sz="2400" dirty="0">
                <a:latin typeface="Tw Cen MT" panose="020B0602020104020603" pitchFamily="34" charset="0"/>
              </a:rPr>
              <a:t>will evaluate the different perspectives, analyse the consequences of these perspectives on the provision of services, and link them to implications relating to biological/physiological outcomes</a:t>
            </a:r>
            <a:r>
              <a:rPr lang="en-GB" sz="1800" dirty="0">
                <a:latin typeface="Tw Cen MT" panose="020B0602020104020603" pitchFamily="34" charset="0"/>
              </a:rPr>
              <a:t>. </a:t>
            </a:r>
          </a:p>
          <a:p>
            <a:endParaRPr lang="en-GB" sz="1800" dirty="0"/>
          </a:p>
        </p:txBody>
      </p:sp>
      <p:pic>
        <p:nvPicPr>
          <p:cNvPr id="23" name="Picture 22">
            <a:extLst>
              <a:ext uri="{FF2B5EF4-FFF2-40B4-BE49-F238E27FC236}">
                <a16:creationId xmlns:a16="http://schemas.microsoft.com/office/drawing/2014/main" id="{68E3673F-56BA-40D8-84F6-1612E1066F49}"/>
              </a:ext>
            </a:extLst>
          </p:cNvPr>
          <p:cNvPicPr>
            <a:picLocks noChangeAspect="1"/>
          </p:cNvPicPr>
          <p:nvPr/>
        </p:nvPicPr>
        <p:blipFill rotWithShape="1">
          <a:blip r:embed="rId2"/>
          <a:srcRect l="13529" r="14868" b="2"/>
          <a:stretch/>
        </p:blipFill>
        <p:spPr>
          <a:xfrm>
            <a:off x="8137549" y="2809460"/>
            <a:ext cx="4054450" cy="4048539"/>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58" name="Oval 57">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0" name="Arc 59">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6D8B01B-C53D-4479-88DC-C61DA85E0FEA}"/>
              </a:ext>
            </a:extLst>
          </p:cNvPr>
          <p:cNvSpPr>
            <a:spLocks noGrp="1"/>
          </p:cNvSpPr>
          <p:nvPr>
            <p:ph type="ftr" sz="quarter" idx="11"/>
          </p:nvPr>
        </p:nvSpPr>
        <p:spPr/>
        <p:txBody>
          <a:bodyPr/>
          <a:lstStyle/>
          <a:p>
            <a:r>
              <a:rPr lang="en-GB" dirty="0" smtClean="0"/>
              <a:t>Edi</a:t>
            </a:r>
            <a:r>
              <a:rPr lang="en-GB" dirty="0" smtClean="0"/>
              <a:t>ted </a:t>
            </a:r>
            <a:r>
              <a:rPr lang="en-GB" dirty="0"/>
              <a:t>by </a:t>
            </a:r>
            <a:r>
              <a:rPr lang="en-GB" dirty="0" smtClean="0"/>
              <a:t>Chijioke Agomo</a:t>
            </a:r>
            <a:endParaRPr lang="en-GB" dirty="0"/>
          </a:p>
        </p:txBody>
      </p:sp>
    </p:spTree>
    <p:extLst>
      <p:ext uri="{BB962C8B-B14F-4D97-AF65-F5344CB8AC3E}">
        <p14:creationId xmlns:p14="http://schemas.microsoft.com/office/powerpoint/2010/main" val="292405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A5434FC0-1A82-450B-875C-F34C05522695}"/>
              </a:ext>
            </a:extLst>
          </p:cNvPr>
          <p:cNvSpPr/>
          <p:nvPr/>
        </p:nvSpPr>
        <p:spPr>
          <a:xfrm>
            <a:off x="145775" y="1825625"/>
            <a:ext cx="8481390" cy="4351338"/>
          </a:xfrm>
          <a:prstGeom prst="rect">
            <a:avLst/>
          </a:prstGeom>
        </p:spPr>
        <p:txBody>
          <a:bodyPr vert="horz" lIns="91440" tIns="45720" rIns="91440" bIns="45720" rtlCol="0">
            <a:normAutofit fontScale="85000" lnSpcReduction="20000"/>
          </a:bodyPr>
          <a:lstStyle/>
          <a:p>
            <a:pPr>
              <a:lnSpc>
                <a:spcPct val="90000"/>
              </a:lnSpc>
              <a:spcAft>
                <a:spcPts val="600"/>
              </a:spcAft>
            </a:pPr>
            <a:r>
              <a:rPr lang="en-US" sz="3500" b="1" dirty="0">
                <a:solidFill>
                  <a:srgbClr val="0070C0"/>
                </a:solidFill>
                <a:latin typeface="Candara" panose="020E0502030303020204" pitchFamily="34" charset="0"/>
              </a:rPr>
              <a:t>Overall Aim</a:t>
            </a: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The aim of the module is to develop an understanding of key contemporary issues that impact and influence service improvements within the sector. </a:t>
            </a:r>
          </a:p>
          <a:p>
            <a:pPr>
              <a:lnSpc>
                <a:spcPct val="90000"/>
              </a:lnSpc>
              <a:spcAft>
                <a:spcPts val="600"/>
              </a:spcAft>
            </a:pPr>
            <a:endParaRPr lang="en-US" sz="24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Students will be able to apply current issues relevant to the health and social care sector, but also unique to their own practice.  </a:t>
            </a: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By the end of the module students will have an awareness of a variety of contemporary issues, their underlining source and their potential influence they may cause.</a:t>
            </a:r>
          </a:p>
          <a:p>
            <a:pPr>
              <a:lnSpc>
                <a:spcPct val="90000"/>
              </a:lnSpc>
              <a:spcAft>
                <a:spcPts val="600"/>
              </a:spcAft>
            </a:pPr>
            <a:endParaRPr lang="en-US" sz="24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This module will challenge students to research and engage in current sector and wider issues. The requirement to absorb and respond to current media trends will be a skill developed throughout this module and develop wider reading skills.  </a:t>
            </a:r>
          </a:p>
        </p:txBody>
      </p:sp>
      <p:pic>
        <p:nvPicPr>
          <p:cNvPr id="5" name="Picture 4">
            <a:extLst>
              <a:ext uri="{FF2B5EF4-FFF2-40B4-BE49-F238E27FC236}">
                <a16:creationId xmlns:a16="http://schemas.microsoft.com/office/drawing/2014/main" id="{E206138D-9485-47B9-8DC5-D2B6FC2A6294}"/>
              </a:ext>
            </a:extLst>
          </p:cNvPr>
          <p:cNvPicPr>
            <a:picLocks noChangeAspect="1"/>
          </p:cNvPicPr>
          <p:nvPr/>
        </p:nvPicPr>
        <p:blipFill rotWithShape="1">
          <a:blip r:embed="rId2"/>
          <a:srcRect l="13529" r="14868" b="2"/>
          <a:stretch/>
        </p:blipFill>
        <p:spPr>
          <a:xfrm>
            <a:off x="8627164" y="3108960"/>
            <a:ext cx="3564835" cy="3749040"/>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7" name="Oval 36">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1986124-D58D-471E-B6F9-3C690F361439}"/>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396540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8ACBA50C-8927-42FF-ABC5-5901F77ABD43}"/>
              </a:ext>
            </a:extLst>
          </p:cNvPr>
          <p:cNvSpPr>
            <a:spLocks noGrp="1"/>
          </p:cNvSpPr>
          <p:nvPr>
            <p:ph type="title"/>
          </p:nvPr>
        </p:nvSpPr>
        <p:spPr>
          <a:xfrm>
            <a:off x="1011155" y="80553"/>
            <a:ext cx="7296538" cy="1002659"/>
          </a:xfrm>
        </p:spPr>
        <p:txBody>
          <a:bodyPr>
            <a:normAutofit/>
          </a:bodyPr>
          <a:lstStyle/>
          <a:p>
            <a:r>
              <a:rPr lang="en-GB" b="1" dirty="0">
                <a:solidFill>
                  <a:srgbClr val="0070C0"/>
                </a:solidFill>
              </a:rPr>
              <a:t>Module Learning Outcomes</a:t>
            </a:r>
            <a:endParaRPr lang="en-GB" dirty="0">
              <a:solidFill>
                <a:srgbClr val="0070C0"/>
              </a:solidFill>
            </a:endParaRPr>
          </a:p>
        </p:txBody>
      </p:sp>
      <p:pic>
        <p:nvPicPr>
          <p:cNvPr id="6" name="Picture 5">
            <a:extLst>
              <a:ext uri="{FF2B5EF4-FFF2-40B4-BE49-F238E27FC236}">
                <a16:creationId xmlns:a16="http://schemas.microsoft.com/office/drawing/2014/main" id="{45E01C22-39FE-4970-A8AB-ED80606B52E9}"/>
              </a:ext>
            </a:extLst>
          </p:cNvPr>
          <p:cNvPicPr>
            <a:picLocks noChangeAspect="1"/>
          </p:cNvPicPr>
          <p:nvPr/>
        </p:nvPicPr>
        <p:blipFill rotWithShape="1">
          <a:blip r:embed="rId2"/>
          <a:srcRect l="22103" r="11050" b="2"/>
          <a:stretch/>
        </p:blipFill>
        <p:spPr>
          <a:xfrm>
            <a:off x="9199737" y="3870100"/>
            <a:ext cx="2992262" cy="2987899"/>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40" name="Oval 39">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77515A1-70FD-4F68-BA6D-0C476CC59056}"/>
              </a:ext>
            </a:extLst>
          </p:cNvPr>
          <p:cNvGraphicFramePr>
            <a:graphicFrameLocks noGrp="1"/>
          </p:cNvGraphicFramePr>
          <p:nvPr>
            <p:ph idx="1"/>
            <p:extLst>
              <p:ext uri="{D42A27DB-BD31-4B8C-83A1-F6EECF244321}">
                <p14:modId xmlns:p14="http://schemas.microsoft.com/office/powerpoint/2010/main" val="831502890"/>
              </p:ext>
            </p:extLst>
          </p:nvPr>
        </p:nvGraphicFramePr>
        <p:xfrm>
          <a:off x="253217" y="787791"/>
          <a:ext cx="9102818" cy="6070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40A3339-5280-428F-A848-85AA85B8B674}"/>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3632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34CB26DE-F490-4FF8-B073-D878F54B5341}"/>
              </a:ext>
            </a:extLst>
          </p:cNvPr>
          <p:cNvSpPr/>
          <p:nvPr/>
        </p:nvSpPr>
        <p:spPr>
          <a:xfrm>
            <a:off x="0" y="450574"/>
            <a:ext cx="12065389" cy="6654388"/>
          </a:xfrm>
          <a:prstGeom prst="rect">
            <a:avLst/>
          </a:prstGeom>
        </p:spPr>
        <p:txBody>
          <a:bodyPr vert="horz" lIns="91440" tIns="45720" rIns="91440" bIns="45720" rtlCol="0">
            <a:noAutofit/>
          </a:bodyPr>
          <a:lstStyle/>
          <a:p>
            <a:pPr lvl="0">
              <a:lnSpc>
                <a:spcPct val="90000"/>
              </a:lnSpc>
              <a:spcAft>
                <a:spcPts val="600"/>
              </a:spcAft>
            </a:pPr>
            <a:r>
              <a:rPr lang="en-GB" sz="3600" b="1" dirty="0">
                <a:solidFill>
                  <a:srgbClr val="0070C0"/>
                </a:solidFill>
                <a:latin typeface="Candara" panose="020E0502030303020204" pitchFamily="34" charset="0"/>
              </a:rPr>
              <a:t>Assessment </a:t>
            </a:r>
          </a:p>
          <a:p>
            <a:pPr lvl="0">
              <a:lnSpc>
                <a:spcPct val="90000"/>
              </a:lnSpc>
              <a:spcAft>
                <a:spcPts val="600"/>
              </a:spcAft>
            </a:pPr>
            <a:r>
              <a:rPr lang="en-US" sz="2200" b="1" dirty="0" smtClean="0">
                <a:latin typeface="Tw Cen MT" panose="020B0602020104020603" pitchFamily="34" charset="0"/>
              </a:rPr>
              <a:t>Maximum 10-12 </a:t>
            </a:r>
            <a:r>
              <a:rPr lang="en-US" sz="2200" b="1" dirty="0">
                <a:latin typeface="Tw Cen MT" panose="020B0602020104020603" pitchFamily="34" charset="0"/>
              </a:rPr>
              <a:t>PowerPoint Slides </a:t>
            </a:r>
            <a:r>
              <a:rPr lang="en-US" sz="2200" b="1" dirty="0" smtClean="0">
                <a:latin typeface="Tw Cen MT" panose="020B0602020104020603" pitchFamily="34" charset="0"/>
              </a:rPr>
              <a:t>(Weighting - </a:t>
            </a:r>
            <a:r>
              <a:rPr lang="en-US" sz="2200" b="1" dirty="0" smtClean="0">
                <a:latin typeface="Tw Cen MT" panose="020B0602020104020603" pitchFamily="34" charset="0"/>
              </a:rPr>
              <a:t>100%)</a:t>
            </a:r>
            <a:endParaRPr lang="en-US" sz="22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800" b="1" i="1" dirty="0">
                <a:solidFill>
                  <a:srgbClr val="0070C0"/>
                </a:solidFill>
                <a:latin typeface="Tw Cen MT" panose="020B0602020104020603" pitchFamily="34" charset="0"/>
              </a:rPr>
              <a:t>Tasks to be completed –</a:t>
            </a:r>
          </a:p>
          <a:p>
            <a:pPr indent="-228600">
              <a:lnSpc>
                <a:spcPct val="90000"/>
              </a:lnSpc>
              <a:spcAft>
                <a:spcPts val="600"/>
              </a:spcAft>
              <a:buFont typeface="Arial" panose="020B0604020202020204" pitchFamily="34" charset="0"/>
              <a:buChar char="•"/>
            </a:pPr>
            <a:r>
              <a:rPr lang="en-US" sz="2200" dirty="0">
                <a:latin typeface="Tw Cen MT" panose="020B0602020104020603" pitchFamily="34" charset="0"/>
              </a:rPr>
              <a:t>Choose a specific area within the area of health and social care that aligns with your career interests. Explore a variety of contemporary issues (focus on the 21</a:t>
            </a:r>
            <a:r>
              <a:rPr lang="en-US" sz="2200" baseline="30000" dirty="0">
                <a:latin typeface="Tw Cen MT" panose="020B0602020104020603" pitchFamily="34" charset="0"/>
              </a:rPr>
              <a:t>st</a:t>
            </a:r>
            <a:r>
              <a:rPr lang="en-US" sz="2200" dirty="0">
                <a:latin typeface="Tw Cen MT" panose="020B0602020104020603" pitchFamily="34" charset="0"/>
              </a:rPr>
              <a:t> century) within that specified area that are currently being discussed by practitioners and writers. Pick a </a:t>
            </a:r>
            <a:r>
              <a:rPr lang="en-US" sz="2200" b="1" dirty="0">
                <a:latin typeface="Tw Cen MT" panose="020B0602020104020603" pitchFamily="34" charset="0"/>
              </a:rPr>
              <a:t>specific perspective</a:t>
            </a:r>
            <a:r>
              <a:rPr lang="en-US" sz="2200" dirty="0">
                <a:latin typeface="Tw Cen MT" panose="020B0602020104020603" pitchFamily="34" charset="0"/>
              </a:rPr>
              <a:t> within that framework and evaluate its impact on care delivery. Based on your analysis, put forward recommendations as to how the chosen issue can be implemented in such a way that it achieves the most appropriate results possible and yet </a:t>
            </a:r>
            <a:r>
              <a:rPr lang="en-US" sz="2200" dirty="0" smtClean="0">
                <a:latin typeface="Tw Cen MT" panose="020B0602020104020603" pitchFamily="34" charset="0"/>
              </a:rPr>
              <a:t>minimise </a:t>
            </a:r>
            <a:r>
              <a:rPr lang="en-US" sz="2200" dirty="0">
                <a:latin typeface="Tw Cen MT" panose="020B0602020104020603" pitchFamily="34" charset="0"/>
              </a:rPr>
              <a:t>disruptions to services provided. </a:t>
            </a:r>
          </a:p>
          <a:p>
            <a:pPr>
              <a:lnSpc>
                <a:spcPct val="90000"/>
              </a:lnSpc>
              <a:spcAft>
                <a:spcPts val="600"/>
              </a:spcAft>
            </a:pPr>
            <a:endParaRPr lang="en-US" sz="2400" b="1" dirty="0" smtClean="0">
              <a:solidFill>
                <a:srgbClr val="0070C0"/>
              </a:solidFill>
              <a:latin typeface="Candara" panose="020E0502030303020204" pitchFamily="34" charset="0"/>
            </a:endParaRPr>
          </a:p>
          <a:p>
            <a:pPr>
              <a:lnSpc>
                <a:spcPct val="90000"/>
              </a:lnSpc>
              <a:spcAft>
                <a:spcPts val="600"/>
              </a:spcAft>
            </a:pPr>
            <a:r>
              <a:rPr lang="en-US" sz="2400" b="1" dirty="0" smtClean="0">
                <a:solidFill>
                  <a:srgbClr val="0070C0"/>
                </a:solidFill>
                <a:latin typeface="Candara" panose="020E0502030303020204" pitchFamily="34" charset="0"/>
              </a:rPr>
              <a:t>You </a:t>
            </a:r>
            <a:r>
              <a:rPr lang="en-US" sz="2400" b="1" dirty="0">
                <a:solidFill>
                  <a:srgbClr val="0070C0"/>
                </a:solidFill>
                <a:latin typeface="Candara" panose="020E0502030303020204" pitchFamily="34" charset="0"/>
              </a:rPr>
              <a:t>are required to do the following:</a:t>
            </a:r>
          </a:p>
          <a:p>
            <a:pPr lvl="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Create a maximum </a:t>
            </a:r>
            <a:r>
              <a:rPr lang="en-US" sz="2200" dirty="0" smtClean="0">
                <a:latin typeface="Tw Cen MT" panose="020B0602020104020603" pitchFamily="34" charset="0"/>
              </a:rPr>
              <a:t>10-12 </a:t>
            </a:r>
            <a:r>
              <a:rPr lang="en-US" sz="2200" dirty="0">
                <a:latin typeface="Tw Cen MT" panose="020B0602020104020603" pitchFamily="34" charset="0"/>
              </a:rPr>
              <a:t>power point slides with key points of the summary of the findings</a:t>
            </a:r>
            <a:r>
              <a:rPr lang="en-US" sz="2200" dirty="0" smtClean="0">
                <a:latin typeface="Tw Cen MT" panose="020B0602020104020603" pitchFamily="34" charset="0"/>
              </a:rPr>
              <a:t>.</a:t>
            </a:r>
          </a:p>
          <a:p>
            <a:pPr lvl="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Prepare 15 minutes individually recorded presentation</a:t>
            </a:r>
            <a:r>
              <a:rPr lang="en-US" sz="2200" dirty="0" smtClean="0">
                <a:latin typeface="Tw Cen MT" panose="020B0602020104020603" pitchFamily="34" charset="0"/>
              </a:rPr>
              <a:t>.</a:t>
            </a:r>
            <a:endParaRPr lang="en-US" sz="2200" dirty="0">
              <a:latin typeface="Tw Cen MT" panose="020B0602020104020603" pitchFamily="34" charset="0"/>
            </a:endParaRPr>
          </a:p>
          <a:p>
            <a:pPr lvl="0" indent="-228600">
              <a:lnSpc>
                <a:spcPct val="90000"/>
              </a:lnSpc>
              <a:spcAft>
                <a:spcPts val="600"/>
              </a:spcAft>
              <a:buFont typeface="Arial" panose="020B0604020202020204" pitchFamily="34" charset="0"/>
              <a:buChar char="•"/>
            </a:pPr>
            <a:r>
              <a:rPr lang="en-US" sz="2200" b="1" dirty="0" smtClean="0">
                <a:latin typeface="Tw Cen MT" panose="020B0602020104020603" pitchFamily="34" charset="0"/>
              </a:rPr>
              <a:t>Submit </a:t>
            </a:r>
            <a:r>
              <a:rPr lang="en-US" sz="2200" b="1" dirty="0">
                <a:latin typeface="Tw Cen MT" panose="020B0602020104020603" pitchFamily="34" charset="0"/>
              </a:rPr>
              <a:t>both in a single file </a:t>
            </a:r>
            <a:r>
              <a:rPr lang="en-US" sz="2200" b="1" dirty="0" smtClean="0">
                <a:latin typeface="Tw Cen MT" panose="020B0602020104020603" pitchFamily="34" charset="0"/>
              </a:rPr>
              <a:t>(in </a:t>
            </a:r>
            <a:r>
              <a:rPr lang="en-US" sz="2200" b="1" dirty="0">
                <a:latin typeface="Tw Cen MT" panose="020B0602020104020603" pitchFamily="34" charset="0"/>
              </a:rPr>
              <a:t>Word </a:t>
            </a:r>
            <a:r>
              <a:rPr lang="en-US" sz="2200" b="1" dirty="0" smtClean="0">
                <a:latin typeface="Tw Cen MT" panose="020B0602020104020603" pitchFamily="34" charset="0"/>
              </a:rPr>
              <a:t>using the Assignment Template)</a:t>
            </a:r>
            <a:endParaRPr lang="en-US" sz="2200" dirty="0">
              <a:latin typeface="Tw Cen MT" panose="020B0602020104020603" pitchFamily="34" charset="0"/>
            </a:endParaRPr>
          </a:p>
          <a:p>
            <a:pPr lvl="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Online submission will take place on Turnitin</a:t>
            </a:r>
          </a:p>
        </p:txBody>
      </p:sp>
      <p:pic>
        <p:nvPicPr>
          <p:cNvPr id="5" name="Picture 4">
            <a:extLst>
              <a:ext uri="{FF2B5EF4-FFF2-40B4-BE49-F238E27FC236}">
                <a16:creationId xmlns:a16="http://schemas.microsoft.com/office/drawing/2014/main" id="{D43F4385-8D89-4FFD-BF4A-E84524C03367}"/>
              </a:ext>
            </a:extLst>
          </p:cNvPr>
          <p:cNvPicPr>
            <a:picLocks noChangeAspect="1"/>
          </p:cNvPicPr>
          <p:nvPr/>
        </p:nvPicPr>
        <p:blipFill rotWithShape="1">
          <a:blip r:embed="rId2"/>
          <a:srcRect l="13529" r="14868" b="2"/>
          <a:stretch/>
        </p:blipFill>
        <p:spPr>
          <a:xfrm>
            <a:off x="9802678" y="5271111"/>
            <a:ext cx="2230829" cy="1304888"/>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11">
            <a:extLst>
              <a:ext uri="{FF2B5EF4-FFF2-40B4-BE49-F238E27FC236}">
                <a16:creationId xmlns:a16="http://schemas.microsoft.com/office/drawing/2014/main"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EFC6FE9-6762-43FD-8B84-0C784B303064}"/>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122920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170BD-69BC-4E97-B386-DB99C1B1682A}"/>
              </a:ext>
            </a:extLst>
          </p:cNvPr>
          <p:cNvSpPr>
            <a:spLocks noGrp="1"/>
          </p:cNvSpPr>
          <p:nvPr>
            <p:ph type="title"/>
          </p:nvPr>
        </p:nvSpPr>
        <p:spPr>
          <a:xfrm>
            <a:off x="96078" y="136525"/>
            <a:ext cx="7245626" cy="1515735"/>
          </a:xfrm>
        </p:spPr>
        <p:txBody>
          <a:bodyPr>
            <a:normAutofit/>
          </a:bodyPr>
          <a:lstStyle/>
          <a:p>
            <a:pPr algn="ctr"/>
            <a:r>
              <a:rPr lang="en-GB" sz="4100" b="1" dirty="0">
                <a:solidFill>
                  <a:srgbClr val="0070C0"/>
                </a:solidFill>
                <a:latin typeface="Candara" panose="020E0502030303020204" pitchFamily="34" charset="0"/>
              </a:rPr>
              <a:t>Learning outcomes of today’s lesson-(Week one)</a:t>
            </a:r>
          </a:p>
        </p:txBody>
      </p:sp>
      <p:sp>
        <p:nvSpPr>
          <p:cNvPr id="3" name="Content Placeholder 2">
            <a:extLst>
              <a:ext uri="{FF2B5EF4-FFF2-40B4-BE49-F238E27FC236}">
                <a16:creationId xmlns:a16="http://schemas.microsoft.com/office/drawing/2014/main" id="{87E41AAA-00BA-4F07-A5A7-1EE80D6FE6BA}"/>
              </a:ext>
            </a:extLst>
          </p:cNvPr>
          <p:cNvSpPr>
            <a:spLocks noGrp="1"/>
          </p:cNvSpPr>
          <p:nvPr>
            <p:ph idx="1"/>
          </p:nvPr>
        </p:nvSpPr>
        <p:spPr>
          <a:xfrm>
            <a:off x="326335" y="2376159"/>
            <a:ext cx="6211957" cy="3843666"/>
          </a:xfrm>
        </p:spPr>
        <p:txBody>
          <a:bodyPr>
            <a:normAutofit fontScale="92500"/>
          </a:bodyPr>
          <a:lstStyle/>
          <a:p>
            <a:pPr marL="514350" indent="-514350">
              <a:buFont typeface="+mj-lt"/>
              <a:buAutoNum type="arabicPeriod"/>
            </a:pPr>
            <a:endParaRPr lang="en-GB" dirty="0">
              <a:latin typeface="Tw Cen MT" panose="020B0602020104020603" pitchFamily="34" charset="0"/>
            </a:endParaRPr>
          </a:p>
          <a:p>
            <a:pPr marL="514350" indent="-514350">
              <a:buFont typeface="+mj-lt"/>
              <a:buAutoNum type="arabicPeriod"/>
            </a:pPr>
            <a:r>
              <a:rPr lang="en-GB" dirty="0">
                <a:latin typeface="Tw Cen MT" panose="020B0602020104020603" pitchFamily="34" charset="0"/>
              </a:rPr>
              <a:t>Explore the definition of contemporary issues</a:t>
            </a:r>
          </a:p>
          <a:p>
            <a:pPr marL="514350" indent="-514350">
              <a:buFont typeface="+mj-lt"/>
              <a:buAutoNum type="arabicPeriod"/>
            </a:pPr>
            <a:r>
              <a:rPr lang="en-GB" dirty="0">
                <a:latin typeface="Tw Cen MT" panose="020B0602020104020603" pitchFamily="34" charset="0"/>
              </a:rPr>
              <a:t>Discuss varieties of contemporary issues impacting health and social care in the 21</a:t>
            </a:r>
            <a:r>
              <a:rPr lang="en-GB" baseline="30000" dirty="0">
                <a:latin typeface="Tw Cen MT" panose="020B0602020104020603" pitchFamily="34" charset="0"/>
              </a:rPr>
              <a:t>st</a:t>
            </a:r>
            <a:r>
              <a:rPr lang="en-GB" dirty="0">
                <a:latin typeface="Tw Cen MT" panose="020B0602020104020603" pitchFamily="34" charset="0"/>
              </a:rPr>
              <a:t> century </a:t>
            </a:r>
          </a:p>
          <a:p>
            <a:pPr marL="514350" indent="-514350">
              <a:buFont typeface="+mj-lt"/>
              <a:buAutoNum type="arabicPeriod"/>
            </a:pPr>
            <a:r>
              <a:rPr lang="en-GB" dirty="0">
                <a:latin typeface="Tw Cen MT" panose="020B0602020104020603" pitchFamily="34" charset="0"/>
              </a:rPr>
              <a:t>Covid 19 and Brexit as </a:t>
            </a:r>
            <a:r>
              <a:rPr lang="en-GB" dirty="0" smtClean="0">
                <a:latin typeface="Tw Cen MT" panose="020B0602020104020603" pitchFamily="34" charset="0"/>
              </a:rPr>
              <a:t>examples of issues </a:t>
            </a:r>
            <a:r>
              <a:rPr lang="en-GB" dirty="0">
                <a:latin typeface="Tw Cen MT" panose="020B0602020104020603" pitchFamily="34" charset="0"/>
              </a:rPr>
              <a:t>impacting health and social care in the 21</a:t>
            </a:r>
            <a:r>
              <a:rPr lang="en-GB" baseline="30000" dirty="0">
                <a:latin typeface="Tw Cen MT" panose="020B0602020104020603" pitchFamily="34" charset="0"/>
              </a:rPr>
              <a:t>st</a:t>
            </a:r>
            <a:r>
              <a:rPr lang="en-GB" dirty="0">
                <a:latin typeface="Tw Cen MT" panose="020B0602020104020603" pitchFamily="34" charset="0"/>
              </a:rPr>
              <a:t> century </a:t>
            </a:r>
          </a:p>
          <a:p>
            <a:endParaRPr lang="en-GB" sz="2000" dirty="0"/>
          </a:p>
        </p:txBody>
      </p:sp>
      <p:pic>
        <p:nvPicPr>
          <p:cNvPr id="16" name="Picture 4">
            <a:extLst>
              <a:ext uri="{FF2B5EF4-FFF2-40B4-BE49-F238E27FC236}">
                <a16:creationId xmlns:a16="http://schemas.microsoft.com/office/drawing/2014/main" id="{18B9E5D5-8250-47BD-B2D0-2F508C101933}"/>
              </a:ext>
            </a:extLst>
          </p:cNvPr>
          <p:cNvPicPr>
            <a:picLocks noChangeAspect="1"/>
          </p:cNvPicPr>
          <p:nvPr/>
        </p:nvPicPr>
        <p:blipFill rotWithShape="1">
          <a:blip r:embed="rId2"/>
          <a:srcRect l="11848" r="30114" b="-1"/>
          <a:stretch/>
        </p:blipFill>
        <p:spPr>
          <a:xfrm>
            <a:off x="6864626" y="10"/>
            <a:ext cx="5327374"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E77E0B71-3C8F-4A37-BA51-1CE971CB9821}"/>
              </a:ext>
            </a:extLst>
          </p:cNvPr>
          <p:cNvSpPr>
            <a:spLocks noGrp="1"/>
          </p:cNvSpPr>
          <p:nvPr>
            <p:ph type="ftr" sz="quarter" idx="11"/>
          </p:nvPr>
        </p:nvSpPr>
        <p:spPr>
          <a:xfrm>
            <a:off x="3574774" y="6356350"/>
            <a:ext cx="4114800" cy="365125"/>
          </a:xfrm>
        </p:spPr>
        <p:txBody>
          <a:bodyPr/>
          <a:lstStyle/>
          <a:p>
            <a:r>
              <a:rPr lang="en-GB" dirty="0"/>
              <a:t>Edited by Chijioke Agomo</a:t>
            </a:r>
            <a:endParaRPr lang="en-GB" dirty="0"/>
          </a:p>
        </p:txBody>
      </p:sp>
    </p:spTree>
    <p:extLst>
      <p:ext uri="{BB962C8B-B14F-4D97-AF65-F5344CB8AC3E}">
        <p14:creationId xmlns:p14="http://schemas.microsoft.com/office/powerpoint/2010/main" val="2910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C777BBD-C42C-46C6-8D2D-BD2F9613D6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AB4B228-3AC0-4FFD-B154-41C0070C78BF}"/>
              </a:ext>
            </a:extLst>
          </p:cNvPr>
          <p:cNvPicPr>
            <a:picLocks noChangeAspect="1"/>
          </p:cNvPicPr>
          <p:nvPr/>
        </p:nvPicPr>
        <p:blipFill rotWithShape="1">
          <a:blip r:embed="rId2"/>
          <a:srcRect t="12951" b="8377"/>
          <a:stretch/>
        </p:blipFill>
        <p:spPr>
          <a:xfrm>
            <a:off x="20" y="10"/>
            <a:ext cx="12191980" cy="6857990"/>
          </a:xfrm>
          <a:prstGeom prst="rect">
            <a:avLst/>
          </a:prstGeom>
        </p:spPr>
      </p:pic>
      <p:sp>
        <p:nvSpPr>
          <p:cNvPr id="11"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15E1C7EB-5FC8-4C82-B33E-5FAB8F711447}"/>
              </a:ext>
            </a:extLst>
          </p:cNvPr>
          <p:cNvSpPr>
            <a:spLocks noGrp="1"/>
          </p:cNvSpPr>
          <p:nvPr>
            <p:ph type="title"/>
          </p:nvPr>
        </p:nvSpPr>
        <p:spPr>
          <a:xfrm>
            <a:off x="3163923" y="1422500"/>
            <a:ext cx="5861106" cy="939541"/>
          </a:xfrm>
        </p:spPr>
        <p:txBody>
          <a:bodyPr anchor="b">
            <a:normAutofit/>
          </a:bodyPr>
          <a:lstStyle/>
          <a:p>
            <a:pPr algn="ctr"/>
            <a:r>
              <a:rPr lang="en-GB" sz="4000" b="1" dirty="0">
                <a:solidFill>
                  <a:srgbClr val="0070C0"/>
                </a:solidFill>
                <a:latin typeface="Candara" panose="020E0502030303020204" pitchFamily="34" charset="0"/>
              </a:rPr>
              <a:t>LO1 –Activity (10 minutes)</a:t>
            </a:r>
          </a:p>
        </p:txBody>
      </p:sp>
      <p:sp>
        <p:nvSpPr>
          <p:cNvPr id="3" name="Content Placeholder 2">
            <a:extLst>
              <a:ext uri="{FF2B5EF4-FFF2-40B4-BE49-F238E27FC236}">
                <a16:creationId xmlns:a16="http://schemas.microsoft.com/office/drawing/2014/main" id="{28D88BD8-BA21-4E37-8B2C-D13391C79170}"/>
              </a:ext>
            </a:extLst>
          </p:cNvPr>
          <p:cNvSpPr>
            <a:spLocks noGrp="1"/>
          </p:cNvSpPr>
          <p:nvPr>
            <p:ph idx="1"/>
          </p:nvPr>
        </p:nvSpPr>
        <p:spPr>
          <a:xfrm>
            <a:off x="2862470" y="3016187"/>
            <a:ext cx="6851373" cy="2168063"/>
          </a:xfrm>
        </p:spPr>
        <p:txBody>
          <a:bodyPr>
            <a:normAutofit fontScale="92500" lnSpcReduction="10000"/>
          </a:bodyPr>
          <a:lstStyle/>
          <a:p>
            <a:pPr marL="0" indent="0">
              <a:buNone/>
            </a:pPr>
            <a:r>
              <a:rPr lang="en-GB" sz="3000" dirty="0">
                <a:latin typeface="Tw Cen MT" panose="020B0602020104020603" pitchFamily="34" charset="0"/>
              </a:rPr>
              <a:t>Conduct individual research:</a:t>
            </a:r>
          </a:p>
          <a:p>
            <a:r>
              <a:rPr lang="en-GB" sz="3000" dirty="0">
                <a:latin typeface="Tw Cen MT" panose="020B0602020104020603" pitchFamily="34" charset="0"/>
              </a:rPr>
              <a:t>What are the contemporary issues affecting UK healthcare in the 21</a:t>
            </a:r>
            <a:r>
              <a:rPr lang="en-GB" sz="3000" baseline="30000" dirty="0">
                <a:latin typeface="Tw Cen MT" panose="020B0602020104020603" pitchFamily="34" charset="0"/>
              </a:rPr>
              <a:t>st</a:t>
            </a:r>
            <a:r>
              <a:rPr lang="en-GB" sz="3000" dirty="0">
                <a:latin typeface="Tw Cen MT" panose="020B0602020104020603" pitchFamily="34" charset="0"/>
              </a:rPr>
              <a:t> century?</a:t>
            </a:r>
          </a:p>
          <a:p>
            <a:r>
              <a:rPr lang="en-GB" sz="3000" dirty="0">
                <a:latin typeface="Tw Cen MT" panose="020B0602020104020603" pitchFamily="34" charset="0"/>
              </a:rPr>
              <a:t>Feedback to the class</a:t>
            </a:r>
          </a:p>
          <a:p>
            <a:endParaRPr lang="en-GB" sz="2000" dirty="0"/>
          </a:p>
        </p:txBody>
      </p:sp>
      <p:sp>
        <p:nvSpPr>
          <p:cNvPr id="5" name="Footer Placeholder 4">
            <a:extLst>
              <a:ext uri="{FF2B5EF4-FFF2-40B4-BE49-F238E27FC236}">
                <a16:creationId xmlns:a16="http://schemas.microsoft.com/office/drawing/2014/main" id="{3252F9EA-DBA0-4DFB-99A3-A0405DFA556E}"/>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43761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ED0DEC2-874E-4140-9B63-F4C9829A3C94}"/>
              </a:ext>
            </a:extLst>
          </p:cNvPr>
          <p:cNvPicPr>
            <a:picLocks noChangeAspect="1"/>
          </p:cNvPicPr>
          <p:nvPr/>
        </p:nvPicPr>
        <p:blipFill rotWithShape="1">
          <a:blip r:embed="rId2">
            <a:alphaModFix amt="35000"/>
          </a:blip>
          <a:srcRect t="12965" r="1" b="8392"/>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04B6A8B1-4218-4869-A4D3-3F6B67AFCF54}"/>
              </a:ext>
            </a:extLst>
          </p:cNvPr>
          <p:cNvSpPr>
            <a:spLocks noGrp="1"/>
          </p:cNvSpPr>
          <p:nvPr>
            <p:ph idx="1"/>
          </p:nvPr>
        </p:nvSpPr>
        <p:spPr>
          <a:xfrm>
            <a:off x="470246" y="436099"/>
            <a:ext cx="11361411" cy="6182978"/>
          </a:xfrm>
        </p:spPr>
        <p:txBody>
          <a:bodyPr>
            <a:normAutofit fontScale="92500" lnSpcReduction="20000"/>
          </a:bodyPr>
          <a:lstStyle/>
          <a:p>
            <a:pPr marL="0" indent="0">
              <a:buNone/>
            </a:pPr>
            <a:r>
              <a:rPr lang="en-GB" b="1" dirty="0">
                <a:solidFill>
                  <a:srgbClr val="0070C0"/>
                </a:solidFill>
                <a:latin typeface="Tw Cen MT" panose="020B0602020104020603" pitchFamily="34" charset="0"/>
              </a:rPr>
              <a:t>What contemporary issues mean?</a:t>
            </a:r>
          </a:p>
          <a:p>
            <a:r>
              <a:rPr lang="en-GB" dirty="0">
                <a:latin typeface="Tw Cen MT" panose="020B0602020104020603" pitchFamily="34" charset="0"/>
              </a:rPr>
              <a:t>A </a:t>
            </a:r>
            <a:r>
              <a:rPr lang="en-GB" b="1" dirty="0">
                <a:latin typeface="Tw Cen MT" panose="020B0602020104020603" pitchFamily="34" charset="0"/>
              </a:rPr>
              <a:t>contemporary issue</a:t>
            </a:r>
            <a:r>
              <a:rPr lang="en-GB" dirty="0">
                <a:latin typeface="Tw Cen MT" panose="020B0602020104020603" pitchFamily="34" charset="0"/>
              </a:rPr>
              <a:t> refers to an </a:t>
            </a:r>
            <a:r>
              <a:rPr lang="en-GB" b="1" dirty="0">
                <a:latin typeface="Tw Cen MT" panose="020B0602020104020603" pitchFamily="34" charset="0"/>
              </a:rPr>
              <a:t>issue</a:t>
            </a:r>
            <a:r>
              <a:rPr lang="en-GB" dirty="0">
                <a:latin typeface="Tw Cen MT" panose="020B0602020104020603" pitchFamily="34" charset="0"/>
              </a:rPr>
              <a:t> that is currently affecting people or places and that is unresolved. A geographic </a:t>
            </a:r>
            <a:r>
              <a:rPr lang="en-GB" b="1" dirty="0">
                <a:latin typeface="Tw Cen MT" panose="020B0602020104020603" pitchFamily="34" charset="0"/>
              </a:rPr>
              <a:t>issue</a:t>
            </a:r>
            <a:r>
              <a:rPr lang="en-GB" dirty="0">
                <a:latin typeface="Tw Cen MT" panose="020B0602020104020603" pitchFamily="34" charset="0"/>
              </a:rPr>
              <a:t> refers to a topic, concern or problem, debate, or controversy related to a natural and/or cultural environment, which includes a spatial dimension.</a:t>
            </a:r>
          </a:p>
          <a:p>
            <a:pPr marL="0" indent="0">
              <a:buNone/>
            </a:pPr>
            <a:endParaRPr lang="en-GB" dirty="0">
              <a:latin typeface="Tw Cen MT" panose="020B0602020104020603" pitchFamily="34" charset="0"/>
            </a:endParaRPr>
          </a:p>
          <a:p>
            <a:pPr marL="0" indent="0">
              <a:buNone/>
            </a:pPr>
            <a:r>
              <a:rPr lang="en-GB" b="1" dirty="0">
                <a:solidFill>
                  <a:srgbClr val="0070C0"/>
                </a:solidFill>
                <a:latin typeface="Tw Cen MT" panose="020B0602020104020603" pitchFamily="34" charset="0"/>
              </a:rPr>
              <a:t>Why do we study contemporary issue?</a:t>
            </a:r>
          </a:p>
          <a:p>
            <a:r>
              <a:rPr lang="en-GB" dirty="0">
                <a:latin typeface="Tw Cen MT" panose="020B0602020104020603" pitchFamily="34" charset="0"/>
              </a:rPr>
              <a:t>They develop into informed citizens and lifelong news readers. </a:t>
            </a:r>
            <a:r>
              <a:rPr lang="en-GB" b="1" dirty="0">
                <a:latin typeface="Tw Cen MT" panose="020B0602020104020603" pitchFamily="34" charset="0"/>
              </a:rPr>
              <a:t>Studying</a:t>
            </a:r>
            <a:r>
              <a:rPr lang="en-GB" dirty="0">
                <a:latin typeface="Tw Cen MT" panose="020B0602020104020603" pitchFamily="34" charset="0"/>
              </a:rPr>
              <a:t> current events </a:t>
            </a:r>
            <a:r>
              <a:rPr lang="en-GB" dirty="0" smtClean="0">
                <a:latin typeface="Tw Cen MT" panose="020B0602020104020603" pitchFamily="34" charset="0"/>
              </a:rPr>
              <a:t>help </a:t>
            </a:r>
            <a:r>
              <a:rPr lang="en-GB" dirty="0">
                <a:latin typeface="Tw Cen MT" panose="020B0602020104020603" pitchFamily="34" charset="0"/>
              </a:rPr>
              <a:t>students understand the importance of people, events, and </a:t>
            </a:r>
            <a:r>
              <a:rPr lang="en-GB" b="1" dirty="0">
                <a:latin typeface="Tw Cen MT" panose="020B0602020104020603" pitchFamily="34" charset="0"/>
              </a:rPr>
              <a:t>issues</a:t>
            </a:r>
            <a:r>
              <a:rPr lang="en-GB" dirty="0">
                <a:latin typeface="Tw Cen MT" panose="020B0602020104020603" pitchFamily="34" charset="0"/>
              </a:rPr>
              <a:t> in the news; it stimulates students to explore and </a:t>
            </a:r>
            <a:r>
              <a:rPr lang="en-GB" b="1" dirty="0">
                <a:latin typeface="Tw Cen MT" panose="020B0602020104020603" pitchFamily="34" charset="0"/>
              </a:rPr>
              <a:t>learn</a:t>
            </a:r>
            <a:r>
              <a:rPr lang="en-GB" dirty="0">
                <a:latin typeface="Tw Cen MT" panose="020B0602020104020603" pitchFamily="34" charset="0"/>
              </a:rPr>
              <a:t> more about the news, and to pay attention to the news they see and hear outside of school.</a:t>
            </a:r>
          </a:p>
          <a:p>
            <a:endParaRPr lang="en-GB" dirty="0">
              <a:latin typeface="Tw Cen MT" panose="020B0602020104020603" pitchFamily="34" charset="0"/>
            </a:endParaRPr>
          </a:p>
          <a:p>
            <a:r>
              <a:rPr lang="en-GB" b="1" dirty="0">
                <a:solidFill>
                  <a:srgbClr val="0070C0"/>
                </a:solidFill>
                <a:latin typeface="Tw Cen MT" panose="020B0602020104020603" pitchFamily="34" charset="0"/>
              </a:rPr>
              <a:t>Topics may include: </a:t>
            </a:r>
            <a:r>
              <a:rPr lang="en-GB" dirty="0">
                <a:latin typeface="Tw Cen MT" panose="020B0602020104020603" pitchFamily="34" charset="0"/>
              </a:rPr>
              <a:t>abortion, world poverty, disease outbreak, animal rights, </a:t>
            </a:r>
            <a:r>
              <a:rPr lang="en-GB" b="1" dirty="0">
                <a:latin typeface="Tw Cen MT" panose="020B0602020104020603" pitchFamily="34" charset="0"/>
              </a:rPr>
              <a:t>immigration</a:t>
            </a:r>
            <a:r>
              <a:rPr lang="en-GB" dirty="0">
                <a:latin typeface="Tw Cen MT" panose="020B0602020104020603" pitchFamily="34" charset="0"/>
              </a:rPr>
              <a:t>, physician-assisted suicide, freedom of religion, hate speech, cloning, income inequality, pornography, gun rights, racial profiling, capital punishment, overpopulation, prostitution, drug legalization, torture.</a:t>
            </a:r>
          </a:p>
          <a:p>
            <a:endParaRPr lang="en-GB" sz="2000" dirty="0"/>
          </a:p>
          <a:p>
            <a:endParaRPr lang="en-GB" sz="2000" dirty="0"/>
          </a:p>
        </p:txBody>
      </p:sp>
      <p:sp>
        <p:nvSpPr>
          <p:cNvPr id="53" name="Rectangle 5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Isosceles Triangle 5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4C7F80C4-BAC5-44FB-A6F0-6EF2B9A674F5}"/>
              </a:ext>
            </a:extLst>
          </p:cNvPr>
          <p:cNvSpPr>
            <a:spLocks noGrp="1"/>
          </p:cNvSpPr>
          <p:nvPr>
            <p:ph type="ftr" sz="quarter" idx="11"/>
          </p:nvPr>
        </p:nvSpPr>
        <p:spPr/>
        <p:txBody>
          <a:bodyPr/>
          <a:lstStyle/>
          <a:p>
            <a:r>
              <a:rPr lang="en-GB" dirty="0"/>
              <a:t>Edited by Chijioke Agomo</a:t>
            </a:r>
            <a:endParaRPr lang="en-GB" dirty="0"/>
          </a:p>
        </p:txBody>
      </p:sp>
    </p:spTree>
    <p:extLst>
      <p:ext uri="{BB962C8B-B14F-4D97-AF65-F5344CB8AC3E}">
        <p14:creationId xmlns:p14="http://schemas.microsoft.com/office/powerpoint/2010/main" val="3094663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2453</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Candara</vt:lpstr>
      <vt:lpstr>Times New Roman</vt:lpstr>
      <vt:lpstr>Tw Cen MT</vt:lpstr>
      <vt:lpstr>Wingdings</vt:lpstr>
      <vt:lpstr>Office Theme</vt:lpstr>
      <vt:lpstr>PowerPoint Presentation</vt:lpstr>
      <vt:lpstr>PowerPoint Presentation</vt:lpstr>
      <vt:lpstr>Module Introduction  </vt:lpstr>
      <vt:lpstr>PowerPoint Presentation</vt:lpstr>
      <vt:lpstr>Module Learning Outcomes</vt:lpstr>
      <vt:lpstr>PowerPoint Presentation</vt:lpstr>
      <vt:lpstr>Learning outcomes of today’s lesson-(Week one)</vt:lpstr>
      <vt:lpstr>LO1 –Activity (10 minutes)</vt:lpstr>
      <vt:lpstr>PowerPoint Presentation</vt:lpstr>
      <vt:lpstr>Contemporary issues affecting the UK healthcare sector</vt:lpstr>
      <vt:lpstr>What does 'coronavirus' mean? </vt:lpstr>
      <vt:lpstr>PowerPoint Presentation</vt:lpstr>
      <vt:lpstr>PowerPoint Presentation</vt:lpstr>
      <vt:lpstr>PowerPoint Presentation</vt:lpstr>
      <vt:lpstr>PowerPoint Presentation</vt:lpstr>
      <vt:lpstr>NHS and social care capacity and resilience</vt:lpstr>
      <vt:lpstr>What is Brexit?</vt:lpstr>
      <vt:lpstr>Impact of Brexit on UK healthcare</vt:lpstr>
      <vt:lpstr>Mutual recognition of professional qualifications</vt:lpstr>
      <vt:lpstr>Reciprocal health care</vt:lpstr>
      <vt:lpstr>Supply of medicines and medical devices </vt:lpstr>
      <vt:lpstr>Assessment guide</vt:lpstr>
      <vt:lpstr>Reference The King's Fund. 2021. Brexit And The End Of The Transition Period. [online] Available at: &lt;https://www.kingsfund.org.uk/publications/articles/brexit-end-of-transition-period-impact-health-care-system&gt; [Accessed 21 January 2021].   The Health Foundation. 2021. COVID-19: Five Dimensions Of Impact | The Health Foundation. [online] Available at: &lt;https://www.health.org.uk/news-and-comment/blogs/covid-19-five-dimensions-of-impact&gt; [Accessed 21 January 2021].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Chijioke Olivier Agomo</cp:lastModifiedBy>
  <cp:revision>33</cp:revision>
  <dcterms:created xsi:type="dcterms:W3CDTF">2021-02-03T23:46:08Z</dcterms:created>
  <dcterms:modified xsi:type="dcterms:W3CDTF">2023-09-14T14:50:07Z</dcterms:modified>
</cp:coreProperties>
</file>