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B1EE7-2933-42DC-81A3-5FEC45F9C252}" v="2" dt="2021-01-26T19:46:08.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F6428-E07C-4C0D-9934-FC39EB235A4B}" type="datetimeFigureOut">
              <a:rPr lang="en-GB" smtClean="0"/>
              <a:t>26/01/2021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63D29-2AC1-447D-8859-997378902724}" type="slidenum">
              <a:rPr lang="en-GB" smtClean="0"/>
              <a:t>‹#›</a:t>
            </a:fld>
            <a:endParaRPr lang="en-GB"/>
          </a:p>
        </p:txBody>
      </p:sp>
    </p:spTree>
    <p:extLst>
      <p:ext uri="{BB962C8B-B14F-4D97-AF65-F5344CB8AC3E}">
        <p14:creationId xmlns:p14="http://schemas.microsoft.com/office/powerpoint/2010/main" val="203787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62C06F3-006A-46FD-A9C5-3D5FE9D9C671}" type="datetime1">
              <a:rPr lang="en-US" smtClean="0"/>
              <a:t>1/26/2021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Created by ; Oluwafemi Esan.</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5227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72048E7E-5B97-404C-B7D6-C5E1FC68317A}" type="datetime1">
              <a:rPr lang="en-US" smtClean="0"/>
              <a:t>1/26/2021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2842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2FEBC258-E4AF-4ABC-9AB2-1A5D4AB7037F}" type="datetime1">
              <a:rPr lang="en-US" smtClean="0"/>
              <a:t>1/26/2021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123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BD149C6F-65D3-42F6-A587-F696853E7041}" type="datetime1">
              <a:rPr lang="en-US" smtClean="0"/>
              <a:t>1/26/2021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0855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D5D11B43-DD5C-4077-8B62-35FC04082F35}" type="datetime1">
              <a:rPr lang="en-US" smtClean="0"/>
              <a:t>1/26/2021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4174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C7ABAA17-5BDE-4894-B3AE-333700296EF3}" type="datetime1">
              <a:rPr lang="en-US" smtClean="0"/>
              <a:t>1/26/2021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Created by ; Oluwafemi Esan.</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04708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ED681D88-1277-4088-B99A-66CA2ADC41AA}" type="datetime1">
              <a:rPr lang="en-US" smtClean="0"/>
              <a:t>1/26/2021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Created by ; Oluwafemi Esan.</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533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B619B750-CF34-494F-9A44-48B916BEC29D}" type="datetime1">
              <a:rPr lang="en-US" smtClean="0"/>
              <a:t>1/26/2021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Created by ; Oluwafemi Esan.</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220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C8CD2996-6DD4-47C5-8D99-615ADBBB05FD}" type="datetime1">
              <a:rPr lang="en-US" smtClean="0"/>
              <a:t>1/26/2021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Created by ; Oluwafemi Esan.</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974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401A2B36-1170-4446-99D1-F40421B9F476}" type="datetime1">
              <a:rPr lang="en-US" smtClean="0"/>
              <a:t>1/26/2021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3416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B4B1EC9B-9EB7-4B9A-96E7-39B9A2C6EFBF}" type="datetime1">
              <a:rPr lang="en-US" smtClean="0"/>
              <a:t>1/26/2021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4368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FE55EC06-3547-4DB5-B3A2-F9AB7C25AB59}" type="datetime1">
              <a:rPr lang="en-US" smtClean="0"/>
              <a:t>1/26/2021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Created by ; Oluwafemi Esan.</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215208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PCgLjDDD4e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9CE452-24F2-42DB-8A1F-CFA9293B250C}"/>
              </a:ext>
            </a:extLst>
          </p:cNvPr>
          <p:cNvSpPr>
            <a:spLocks noGrp="1"/>
          </p:cNvSpPr>
          <p:nvPr>
            <p:ph type="ctrTitle"/>
          </p:nvPr>
        </p:nvSpPr>
        <p:spPr>
          <a:xfrm>
            <a:off x="6082616" y="1517904"/>
            <a:ext cx="4579288" cy="2796945"/>
          </a:xfrm>
        </p:spPr>
        <p:txBody>
          <a:bodyPr>
            <a:normAutofit/>
          </a:bodyPr>
          <a:lstStyle/>
          <a:p>
            <a:pPr algn="l"/>
            <a:r>
              <a:rPr lang="en-US" sz="2400" dirty="0"/>
              <a:t> Case study research Hypothesis potential outcome to disruption of services based on the research into individual contemporary issues.</a:t>
            </a:r>
            <a:br>
              <a:rPr lang="en-US" sz="2400" dirty="0"/>
            </a:br>
            <a:endParaRPr lang="en-GB" sz="2400" dirty="0"/>
          </a:p>
        </p:txBody>
      </p:sp>
      <p:sp>
        <p:nvSpPr>
          <p:cNvPr id="3" name="Subtitle 2">
            <a:extLst>
              <a:ext uri="{FF2B5EF4-FFF2-40B4-BE49-F238E27FC236}">
                <a16:creationId xmlns:a16="http://schemas.microsoft.com/office/drawing/2014/main" id="{C5489E2B-9544-4E31-9075-C439EF8B3936}"/>
              </a:ext>
            </a:extLst>
          </p:cNvPr>
          <p:cNvSpPr>
            <a:spLocks noGrp="1"/>
          </p:cNvSpPr>
          <p:nvPr>
            <p:ph type="subTitle" idx="1"/>
          </p:nvPr>
        </p:nvSpPr>
        <p:spPr>
          <a:xfrm>
            <a:off x="6082616" y="4570807"/>
            <a:ext cx="4579288" cy="942889"/>
          </a:xfrm>
        </p:spPr>
        <p:txBody>
          <a:bodyPr>
            <a:normAutofit/>
          </a:bodyPr>
          <a:lstStyle/>
          <a:p>
            <a:pPr algn="l"/>
            <a:r>
              <a:rPr lang="en-GB" dirty="0"/>
              <a:t>Contemporary Issues In Health and social care .Week 7</a:t>
            </a:r>
          </a:p>
        </p:txBody>
      </p:sp>
      <p:pic>
        <p:nvPicPr>
          <p:cNvPr id="4" name="Picture 3">
            <a:extLst>
              <a:ext uri="{FF2B5EF4-FFF2-40B4-BE49-F238E27FC236}">
                <a16:creationId xmlns:a16="http://schemas.microsoft.com/office/drawing/2014/main" id="{56BA94FB-1D3B-4F08-9F1B-89B1AD7937DE}"/>
              </a:ext>
            </a:extLst>
          </p:cNvPr>
          <p:cNvPicPr>
            <a:picLocks noChangeAspect="1"/>
          </p:cNvPicPr>
          <p:nvPr/>
        </p:nvPicPr>
        <p:blipFill rotWithShape="1">
          <a:blip r:embed="rId2"/>
          <a:srcRect l="5505" r="27843" b="-2"/>
          <a:stretch/>
        </p:blipFill>
        <p:spPr>
          <a:xfrm>
            <a:off x="20" y="758953"/>
            <a:ext cx="5327883" cy="5335854"/>
          </a:xfrm>
          <a:prstGeom prst="rect">
            <a:avLst/>
          </a:prstGeom>
        </p:spPr>
      </p:pic>
      <p:sp>
        <p:nvSpPr>
          <p:cNvPr id="5" name="Footer Placeholder 4">
            <a:extLst>
              <a:ext uri="{FF2B5EF4-FFF2-40B4-BE49-F238E27FC236}">
                <a16:creationId xmlns:a16="http://schemas.microsoft.com/office/drawing/2014/main" id="{845A1745-0D21-4B69-9361-0919D51953F9}"/>
              </a:ext>
            </a:extLst>
          </p:cNvPr>
          <p:cNvSpPr>
            <a:spLocks noGrp="1"/>
          </p:cNvSpPr>
          <p:nvPr>
            <p:ph type="ftr" sz="quarter" idx="11"/>
          </p:nvPr>
        </p:nvSpPr>
        <p:spPr/>
        <p:txBody>
          <a:bodyPr/>
          <a:lstStyle/>
          <a:p>
            <a:r>
              <a:rPr lang="en-US" sz="1000"/>
              <a:t>Created by ; Oluwafemi Esan.</a:t>
            </a:r>
            <a:endParaRPr lang="en-US" sz="1000" dirty="0"/>
          </a:p>
        </p:txBody>
      </p:sp>
    </p:spTree>
    <p:extLst>
      <p:ext uri="{BB962C8B-B14F-4D97-AF65-F5344CB8AC3E}">
        <p14:creationId xmlns:p14="http://schemas.microsoft.com/office/powerpoint/2010/main" val="41560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1CB-D379-4935-9194-EE89C9B35B8C}"/>
              </a:ext>
            </a:extLst>
          </p:cNvPr>
          <p:cNvSpPr>
            <a:spLocks noGrp="1"/>
          </p:cNvSpPr>
          <p:nvPr>
            <p:ph type="title"/>
          </p:nvPr>
        </p:nvSpPr>
        <p:spPr>
          <a:xfrm>
            <a:off x="1374685" y="1231464"/>
            <a:ext cx="9144000" cy="1060043"/>
          </a:xfrm>
        </p:spPr>
        <p:txBody>
          <a:bodyPr>
            <a:normAutofit fontScale="90000"/>
          </a:bodyPr>
          <a:lstStyle/>
          <a:p>
            <a:r>
              <a:rPr lang="en-US" dirty="0"/>
              <a:t> Answer the following</a:t>
            </a:r>
            <a:br>
              <a:rPr lang="en-US" dirty="0"/>
            </a:br>
            <a:r>
              <a:rPr lang="en-US" dirty="0"/>
              <a:t>questions;</a:t>
            </a:r>
            <a:endParaRPr lang="en-GB" dirty="0"/>
          </a:p>
        </p:txBody>
      </p:sp>
      <p:sp>
        <p:nvSpPr>
          <p:cNvPr id="3" name="Content Placeholder 2">
            <a:extLst>
              <a:ext uri="{FF2B5EF4-FFF2-40B4-BE49-F238E27FC236}">
                <a16:creationId xmlns:a16="http://schemas.microsoft.com/office/drawing/2014/main" id="{DD2ECB02-3973-474D-8D12-E60045D2C567}"/>
              </a:ext>
            </a:extLst>
          </p:cNvPr>
          <p:cNvSpPr>
            <a:spLocks noGrp="1"/>
          </p:cNvSpPr>
          <p:nvPr>
            <p:ph idx="1"/>
          </p:nvPr>
        </p:nvSpPr>
        <p:spPr>
          <a:xfrm>
            <a:off x="1517904" y="2434728"/>
            <a:ext cx="9144000" cy="3988106"/>
          </a:xfrm>
        </p:spPr>
        <p:txBody>
          <a:bodyPr>
            <a:noAutofit/>
          </a:bodyPr>
          <a:lstStyle/>
          <a:p>
            <a:r>
              <a:rPr lang="en-US" sz="2000" dirty="0"/>
              <a:t>Q1. Background of the case study (Total: 5 marks)</a:t>
            </a:r>
          </a:p>
          <a:p>
            <a:r>
              <a:rPr lang="en-US" sz="2000" dirty="0"/>
              <a:t>Q2. Mechanism of action of drug and adverse reactions (Total: 5 marks)</a:t>
            </a:r>
          </a:p>
          <a:p>
            <a:r>
              <a:rPr lang="en-US" sz="2000" dirty="0"/>
              <a:t>Q3. Mediators of signs and symptoms (Total: 10 marks).</a:t>
            </a:r>
          </a:p>
          <a:p>
            <a:r>
              <a:rPr lang="en-US" sz="2000" dirty="0"/>
              <a:t>Q4. Infection control issues (Total 5 marks)</a:t>
            </a:r>
          </a:p>
          <a:p>
            <a:r>
              <a:rPr lang="en-US" sz="2000" dirty="0"/>
              <a:t>Q5. Transmission of infection (Total: 5 marks)</a:t>
            </a:r>
          </a:p>
          <a:p>
            <a:r>
              <a:rPr lang="en-US" sz="2000" dirty="0"/>
              <a:t>Q6. Breaking the chain of infection (Total: 5 marks)</a:t>
            </a:r>
          </a:p>
          <a:p>
            <a:r>
              <a:rPr lang="en-US" sz="2000" dirty="0"/>
              <a:t>6.1 Describe two procedures nurses will need to undertake to prevent the infection from Brian’s eye being transmitted to</a:t>
            </a:r>
          </a:p>
          <a:p>
            <a:r>
              <a:rPr lang="en-US" sz="2000" dirty="0"/>
              <a:t>another individual. Clearly explain how each procedure will effectively break the chain of infection (5 marks)</a:t>
            </a:r>
            <a:endParaRPr lang="en-GB" sz="2000" dirty="0"/>
          </a:p>
        </p:txBody>
      </p:sp>
      <p:sp>
        <p:nvSpPr>
          <p:cNvPr id="4" name="Footer Placeholder 3">
            <a:extLst>
              <a:ext uri="{FF2B5EF4-FFF2-40B4-BE49-F238E27FC236}">
                <a16:creationId xmlns:a16="http://schemas.microsoft.com/office/drawing/2014/main" id="{5F890323-27FB-4AB6-98EE-357EF83CD47C}"/>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05502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9951-3B5C-42CD-840E-6D7BE1FFD6EC}"/>
              </a:ext>
            </a:extLst>
          </p:cNvPr>
          <p:cNvSpPr>
            <a:spLocks noGrp="1"/>
          </p:cNvSpPr>
          <p:nvPr>
            <p:ph type="title"/>
          </p:nvPr>
        </p:nvSpPr>
        <p:spPr/>
        <p:txBody>
          <a:bodyPr/>
          <a:lstStyle/>
          <a:p>
            <a:r>
              <a:rPr lang="en-GB" dirty="0"/>
              <a:t>Descriptive case studies</a:t>
            </a:r>
          </a:p>
        </p:txBody>
      </p:sp>
      <p:sp>
        <p:nvSpPr>
          <p:cNvPr id="3" name="Content Placeholder 2">
            <a:extLst>
              <a:ext uri="{FF2B5EF4-FFF2-40B4-BE49-F238E27FC236}">
                <a16:creationId xmlns:a16="http://schemas.microsoft.com/office/drawing/2014/main" id="{9CAC9116-8CF4-4D81-B09B-A45750595358}"/>
              </a:ext>
            </a:extLst>
          </p:cNvPr>
          <p:cNvSpPr>
            <a:spLocks noGrp="1"/>
          </p:cNvSpPr>
          <p:nvPr>
            <p:ph idx="1"/>
          </p:nvPr>
        </p:nvSpPr>
        <p:spPr/>
        <p:txBody>
          <a:bodyPr>
            <a:normAutofit/>
          </a:bodyPr>
          <a:lstStyle/>
          <a:p>
            <a:r>
              <a:rPr lang="en-US" sz="2400" dirty="0"/>
              <a:t>Descriptive case studies are used to understand a situation better. For example, identifying what happened and why by</a:t>
            </a:r>
          </a:p>
          <a:p>
            <a:r>
              <a:rPr lang="en-US" sz="2400" dirty="0"/>
              <a:t>describing particular aspects of that situation and </a:t>
            </a:r>
            <a:r>
              <a:rPr lang="en-US" sz="2400" dirty="0" err="1"/>
              <a:t>analysing</a:t>
            </a:r>
            <a:r>
              <a:rPr lang="en-US" sz="2400" dirty="0"/>
              <a:t> it in terms of theoretical categories. A descriptive study</a:t>
            </a:r>
          </a:p>
          <a:p>
            <a:r>
              <a:rPr lang="en-US" sz="2400" dirty="0"/>
              <a:t>might then be used to help people make a decision about how to do things in another case that has similar features</a:t>
            </a:r>
            <a:endParaRPr lang="en-GB" sz="2400" dirty="0"/>
          </a:p>
        </p:txBody>
      </p:sp>
      <p:sp>
        <p:nvSpPr>
          <p:cNvPr id="4" name="Footer Placeholder 3">
            <a:extLst>
              <a:ext uri="{FF2B5EF4-FFF2-40B4-BE49-F238E27FC236}">
                <a16:creationId xmlns:a16="http://schemas.microsoft.com/office/drawing/2014/main" id="{D26CDFBF-9839-4972-9085-1C27329CFF0D}"/>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99311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FD17-8616-4DCB-9045-0A9C96F2B400}"/>
              </a:ext>
            </a:extLst>
          </p:cNvPr>
          <p:cNvSpPr>
            <a:spLocks noGrp="1"/>
          </p:cNvSpPr>
          <p:nvPr>
            <p:ph type="title"/>
          </p:nvPr>
        </p:nvSpPr>
        <p:spPr/>
        <p:txBody>
          <a:bodyPr/>
          <a:lstStyle/>
          <a:p>
            <a:r>
              <a:rPr lang="en-GB" dirty="0"/>
              <a:t>Hypotheses </a:t>
            </a:r>
          </a:p>
        </p:txBody>
      </p:sp>
      <p:sp>
        <p:nvSpPr>
          <p:cNvPr id="3" name="Content Placeholder 2">
            <a:extLst>
              <a:ext uri="{FF2B5EF4-FFF2-40B4-BE49-F238E27FC236}">
                <a16:creationId xmlns:a16="http://schemas.microsoft.com/office/drawing/2014/main" id="{2EC0B661-D744-45CA-97E8-327D1E2C7869}"/>
              </a:ext>
            </a:extLst>
          </p:cNvPr>
          <p:cNvSpPr>
            <a:spLocks noGrp="1"/>
          </p:cNvSpPr>
          <p:nvPr>
            <p:ph idx="1"/>
          </p:nvPr>
        </p:nvSpPr>
        <p:spPr/>
        <p:txBody>
          <a:bodyPr>
            <a:normAutofit/>
          </a:bodyPr>
          <a:lstStyle/>
          <a:p>
            <a:r>
              <a:rPr lang="en-US" sz="2000" dirty="0"/>
              <a:t>Hypotheses are important for case study research because they help single out a limited set of features present in the observed cases that the researcher considers to be more relevant to describe them or explain their behavior.</a:t>
            </a:r>
          </a:p>
          <a:p>
            <a:r>
              <a:rPr lang="en-US" sz="2000" dirty="0"/>
              <a:t>Not all studies have hypotheses. Sometimes a study is designed to be exploratory (see inductive research). There is no formal hypothesis, and perhaps the purpose of the study is to explore some area more thoroughly in order to develop some specific hypothesis or prediction that can be tested in future research.</a:t>
            </a:r>
            <a:endParaRPr lang="en-GB" sz="2000" dirty="0"/>
          </a:p>
        </p:txBody>
      </p:sp>
      <p:sp>
        <p:nvSpPr>
          <p:cNvPr id="4" name="Footer Placeholder 3">
            <a:extLst>
              <a:ext uri="{FF2B5EF4-FFF2-40B4-BE49-F238E27FC236}">
                <a16:creationId xmlns:a16="http://schemas.microsoft.com/office/drawing/2014/main" id="{32196031-C4D1-4943-A285-957346ACCAC8}"/>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88200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DBDB-124F-4B16-A495-7CA48EBF8891}"/>
              </a:ext>
            </a:extLst>
          </p:cNvPr>
          <p:cNvSpPr>
            <a:spLocks noGrp="1"/>
          </p:cNvSpPr>
          <p:nvPr>
            <p:ph type="title"/>
          </p:nvPr>
        </p:nvSpPr>
        <p:spPr/>
        <p:txBody>
          <a:bodyPr/>
          <a:lstStyle/>
          <a:p>
            <a:r>
              <a:rPr lang="en-US" dirty="0"/>
              <a:t>What are the parts of case study?</a:t>
            </a:r>
            <a:endParaRPr lang="en-GB" dirty="0"/>
          </a:p>
        </p:txBody>
      </p:sp>
      <p:sp>
        <p:nvSpPr>
          <p:cNvPr id="3" name="Content Placeholder 2">
            <a:extLst>
              <a:ext uri="{FF2B5EF4-FFF2-40B4-BE49-F238E27FC236}">
                <a16:creationId xmlns:a16="http://schemas.microsoft.com/office/drawing/2014/main" id="{820FE4BA-3F05-48B7-BF0F-33DA9A70C8D1}"/>
              </a:ext>
            </a:extLst>
          </p:cNvPr>
          <p:cNvSpPr>
            <a:spLocks noGrp="1"/>
          </p:cNvSpPr>
          <p:nvPr>
            <p:ph idx="1"/>
          </p:nvPr>
        </p:nvSpPr>
        <p:spPr/>
        <p:txBody>
          <a:bodyPr>
            <a:normAutofit fontScale="92500" lnSpcReduction="20000"/>
          </a:bodyPr>
          <a:lstStyle/>
          <a:p>
            <a:r>
              <a:rPr lang="en-US" b="1" dirty="0"/>
              <a:t>Introduction. </a:t>
            </a:r>
            <a:r>
              <a:rPr lang="en-US" dirty="0"/>
              <a:t>Identify the key problems and issues in the case study. ...</a:t>
            </a:r>
          </a:p>
          <a:p>
            <a:r>
              <a:rPr lang="en-US" b="1" dirty="0"/>
              <a:t>Background</a:t>
            </a:r>
            <a:r>
              <a:rPr lang="en-US" dirty="0"/>
              <a:t>. Set the scene: background information, relevant facts, and the most important issues. ...</a:t>
            </a:r>
          </a:p>
          <a:p>
            <a:r>
              <a:rPr lang="en-US" b="1" dirty="0"/>
              <a:t>Evaluation of the Case</a:t>
            </a:r>
            <a:r>
              <a:rPr lang="en-US" dirty="0"/>
              <a:t>. Outline the various pieces of the case study that you are focusing on. ...</a:t>
            </a:r>
          </a:p>
          <a:p>
            <a:r>
              <a:rPr lang="en-US" b="1" dirty="0"/>
              <a:t>Proposed Solution/Changes</a:t>
            </a:r>
            <a:r>
              <a:rPr lang="en-US" dirty="0"/>
              <a:t>. ...</a:t>
            </a:r>
          </a:p>
          <a:p>
            <a:r>
              <a:rPr lang="en-US" b="1" dirty="0"/>
              <a:t>Recommendations.</a:t>
            </a:r>
            <a:endParaRPr lang="en-GB" b="1" dirty="0"/>
          </a:p>
        </p:txBody>
      </p:sp>
      <p:sp>
        <p:nvSpPr>
          <p:cNvPr id="4" name="Footer Placeholder 3">
            <a:extLst>
              <a:ext uri="{FF2B5EF4-FFF2-40B4-BE49-F238E27FC236}">
                <a16:creationId xmlns:a16="http://schemas.microsoft.com/office/drawing/2014/main" id="{EC298FDE-6156-4DCD-BB92-331BD9E7FD9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00192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9307-0A80-45BB-A06A-24F820B70987}"/>
              </a:ext>
            </a:extLst>
          </p:cNvPr>
          <p:cNvSpPr>
            <a:spLocks noGrp="1"/>
          </p:cNvSpPr>
          <p:nvPr>
            <p:ph type="title"/>
          </p:nvPr>
        </p:nvSpPr>
        <p:spPr/>
        <p:txBody>
          <a:bodyPr/>
          <a:lstStyle/>
          <a:p>
            <a:r>
              <a:rPr lang="en-GB" dirty="0"/>
              <a:t>Task – LO3 </a:t>
            </a:r>
          </a:p>
        </p:txBody>
      </p:sp>
      <p:sp>
        <p:nvSpPr>
          <p:cNvPr id="3" name="Content Placeholder 2">
            <a:extLst>
              <a:ext uri="{FF2B5EF4-FFF2-40B4-BE49-F238E27FC236}">
                <a16:creationId xmlns:a16="http://schemas.microsoft.com/office/drawing/2014/main" id="{A010A0B6-FBE9-4116-819F-F40BC1547087}"/>
              </a:ext>
            </a:extLst>
          </p:cNvPr>
          <p:cNvSpPr>
            <a:spLocks noGrp="1"/>
          </p:cNvSpPr>
          <p:nvPr>
            <p:ph idx="1"/>
          </p:nvPr>
        </p:nvSpPr>
        <p:spPr/>
        <p:txBody>
          <a:bodyPr/>
          <a:lstStyle/>
          <a:p>
            <a:r>
              <a:rPr lang="en-US" dirty="0"/>
              <a:t>Pick a specific perspective within that framework and evaluate its impact on care delivery. Based on your analysis, put forward recommendations as to how the chosen issue can be implemented in such a way that it achieves the most appropriate results possible and yet </a:t>
            </a:r>
            <a:r>
              <a:rPr lang="en-US" dirty="0" err="1"/>
              <a:t>minimises</a:t>
            </a:r>
            <a:r>
              <a:rPr lang="en-US" dirty="0"/>
              <a:t> disruptions to services provided</a:t>
            </a:r>
            <a:endParaRPr lang="en-GB" dirty="0"/>
          </a:p>
        </p:txBody>
      </p:sp>
      <p:sp>
        <p:nvSpPr>
          <p:cNvPr id="4" name="Footer Placeholder 3">
            <a:extLst>
              <a:ext uri="{FF2B5EF4-FFF2-40B4-BE49-F238E27FC236}">
                <a16:creationId xmlns:a16="http://schemas.microsoft.com/office/drawing/2014/main" id="{FBB6F6C6-A100-40D9-80DC-E6AC79ECF228}"/>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42160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2A20-87CD-4744-ADB2-65C0299AACDE}"/>
              </a:ext>
            </a:extLst>
          </p:cNvPr>
          <p:cNvSpPr>
            <a:spLocks noGrp="1"/>
          </p:cNvSpPr>
          <p:nvPr>
            <p:ph type="title"/>
          </p:nvPr>
        </p:nvSpPr>
        <p:spPr/>
        <p:txBody>
          <a:bodyPr/>
          <a:lstStyle/>
          <a:p>
            <a:r>
              <a:rPr lang="en-GB" dirty="0"/>
              <a:t>Reference </a:t>
            </a:r>
          </a:p>
        </p:txBody>
      </p:sp>
      <p:sp>
        <p:nvSpPr>
          <p:cNvPr id="3" name="Content Placeholder 2">
            <a:extLst>
              <a:ext uri="{FF2B5EF4-FFF2-40B4-BE49-F238E27FC236}">
                <a16:creationId xmlns:a16="http://schemas.microsoft.com/office/drawing/2014/main" id="{92A7266F-1C21-4883-AB03-61DD8C2D197F}"/>
              </a:ext>
            </a:extLst>
          </p:cNvPr>
          <p:cNvSpPr>
            <a:spLocks noGrp="1"/>
          </p:cNvSpPr>
          <p:nvPr>
            <p:ph idx="1"/>
          </p:nvPr>
        </p:nvSpPr>
        <p:spPr/>
        <p:txBody>
          <a:bodyPr>
            <a:normAutofit/>
          </a:bodyPr>
          <a:lstStyle/>
          <a:p>
            <a:r>
              <a:rPr lang="en-US" sz="2000" dirty="0"/>
              <a:t>Hartley, J., 2004. Case study research.</a:t>
            </a:r>
          </a:p>
          <a:p>
            <a:r>
              <a:rPr lang="en-US" sz="2000" dirty="0"/>
              <a:t>Cousin, G., 2005. Case study research. Journal of geography in higher education, 29(3), pp.421-427.</a:t>
            </a:r>
          </a:p>
          <a:p>
            <a:r>
              <a:rPr lang="en-US" sz="2000" dirty="0"/>
              <a:t>Gillham, B., 2000. Case study research methods. </a:t>
            </a:r>
            <a:r>
              <a:rPr lang="en-US" sz="2000"/>
              <a:t>Bloomsbury Publishing.</a:t>
            </a:r>
            <a:endParaRPr lang="en-GB" sz="2000" dirty="0"/>
          </a:p>
        </p:txBody>
      </p:sp>
      <p:sp>
        <p:nvSpPr>
          <p:cNvPr id="4" name="Footer Placeholder 3">
            <a:extLst>
              <a:ext uri="{FF2B5EF4-FFF2-40B4-BE49-F238E27FC236}">
                <a16:creationId xmlns:a16="http://schemas.microsoft.com/office/drawing/2014/main" id="{EAE31C82-7D6A-4422-8DBA-11503425ED75}"/>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2780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9FE-FF9D-4882-80B7-B1A664FC7015}"/>
              </a:ext>
            </a:extLst>
          </p:cNvPr>
          <p:cNvSpPr>
            <a:spLocks noGrp="1"/>
          </p:cNvSpPr>
          <p:nvPr>
            <p:ph type="title"/>
          </p:nvPr>
        </p:nvSpPr>
        <p:spPr/>
        <p:txBody>
          <a:bodyPr/>
          <a:lstStyle/>
          <a:p>
            <a:r>
              <a:rPr lang="en-GB" dirty="0"/>
              <a:t>Learning Outcomes </a:t>
            </a:r>
          </a:p>
        </p:txBody>
      </p:sp>
      <p:sp>
        <p:nvSpPr>
          <p:cNvPr id="3" name="Content Placeholder 2">
            <a:extLst>
              <a:ext uri="{FF2B5EF4-FFF2-40B4-BE49-F238E27FC236}">
                <a16:creationId xmlns:a16="http://schemas.microsoft.com/office/drawing/2014/main" id="{4E774E19-F89C-4AC0-AE40-2911766973E1}"/>
              </a:ext>
            </a:extLst>
          </p:cNvPr>
          <p:cNvSpPr>
            <a:spLocks noGrp="1"/>
          </p:cNvSpPr>
          <p:nvPr>
            <p:ph idx="1"/>
          </p:nvPr>
        </p:nvSpPr>
        <p:spPr/>
        <p:txBody>
          <a:bodyPr/>
          <a:lstStyle/>
          <a:p>
            <a:r>
              <a:rPr lang="en-GB" dirty="0"/>
              <a:t>At the end of this session , students will be able to;</a:t>
            </a:r>
          </a:p>
          <a:p>
            <a:r>
              <a:rPr lang="en-GB" dirty="0"/>
              <a:t>1-Identify Case study Hypotheses.</a:t>
            </a:r>
          </a:p>
          <a:p>
            <a:r>
              <a:rPr lang="en-GB" dirty="0"/>
              <a:t>2-</a:t>
            </a:r>
            <a:r>
              <a:rPr lang="en-US" dirty="0"/>
              <a:t>Hypothesize a potential outcome to minimize disruption to services, based upon identified contemporary issue.</a:t>
            </a:r>
            <a:endParaRPr lang="en-GB" dirty="0"/>
          </a:p>
        </p:txBody>
      </p:sp>
      <p:sp>
        <p:nvSpPr>
          <p:cNvPr id="4" name="Footer Placeholder 3">
            <a:extLst>
              <a:ext uri="{FF2B5EF4-FFF2-40B4-BE49-F238E27FC236}">
                <a16:creationId xmlns:a16="http://schemas.microsoft.com/office/drawing/2014/main" id="{D2AB2094-3EDF-419F-8602-67F9C3AF781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87353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24FE-5641-487C-A6F5-5E6C1D3D46ED}"/>
              </a:ext>
            </a:extLst>
          </p:cNvPr>
          <p:cNvSpPr>
            <a:spLocks noGrp="1"/>
          </p:cNvSpPr>
          <p:nvPr>
            <p:ph type="title"/>
          </p:nvPr>
        </p:nvSpPr>
        <p:spPr/>
        <p:txBody>
          <a:bodyPr/>
          <a:lstStyle/>
          <a:p>
            <a:r>
              <a:rPr lang="en-GB" dirty="0"/>
              <a:t>LO1-Activity- Video Presentation</a:t>
            </a:r>
            <a:br>
              <a:rPr lang="en-GB" dirty="0"/>
            </a:br>
            <a:r>
              <a:rPr lang="en-GB" dirty="0"/>
              <a:t>5 mins</a:t>
            </a:r>
          </a:p>
        </p:txBody>
      </p:sp>
      <p:sp>
        <p:nvSpPr>
          <p:cNvPr id="3" name="Content Placeholder 2">
            <a:extLst>
              <a:ext uri="{FF2B5EF4-FFF2-40B4-BE49-F238E27FC236}">
                <a16:creationId xmlns:a16="http://schemas.microsoft.com/office/drawing/2014/main" id="{44338D49-B9F9-4FF8-B9DE-1498F62D2F8E}"/>
              </a:ext>
            </a:extLst>
          </p:cNvPr>
          <p:cNvSpPr>
            <a:spLocks noGrp="1"/>
          </p:cNvSpPr>
          <p:nvPr>
            <p:ph idx="1"/>
          </p:nvPr>
        </p:nvSpPr>
        <p:spPr/>
        <p:txBody>
          <a:bodyPr/>
          <a:lstStyle/>
          <a:p>
            <a:r>
              <a:rPr lang="en-GB" dirty="0"/>
              <a:t>Identify steps To Formulate Hypothesis.</a:t>
            </a:r>
          </a:p>
          <a:p>
            <a:r>
              <a:rPr lang="en-GB" dirty="0">
                <a:hlinkClick r:id="rId2"/>
              </a:rPr>
              <a:t>https://youtu.be/PCgLjDDD4ek</a:t>
            </a:r>
            <a:r>
              <a:rPr lang="en-GB" dirty="0"/>
              <a:t>.</a:t>
            </a:r>
          </a:p>
          <a:p>
            <a:r>
              <a:rPr lang="en-GB" dirty="0" err="1"/>
              <a:t>FeedBack</a:t>
            </a:r>
            <a:r>
              <a:rPr lang="en-GB" dirty="0"/>
              <a:t> To The Class.</a:t>
            </a:r>
          </a:p>
        </p:txBody>
      </p:sp>
      <p:sp>
        <p:nvSpPr>
          <p:cNvPr id="4" name="Footer Placeholder 3">
            <a:extLst>
              <a:ext uri="{FF2B5EF4-FFF2-40B4-BE49-F238E27FC236}">
                <a16:creationId xmlns:a16="http://schemas.microsoft.com/office/drawing/2014/main" id="{7C685189-C950-4901-A542-EA3A7C7DA57F}"/>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56723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B2A-FD13-4935-B663-36F6C4636339}"/>
              </a:ext>
            </a:extLst>
          </p:cNvPr>
          <p:cNvSpPr>
            <a:spLocks noGrp="1"/>
          </p:cNvSpPr>
          <p:nvPr>
            <p:ph type="title"/>
          </p:nvPr>
        </p:nvSpPr>
        <p:spPr/>
        <p:txBody>
          <a:bodyPr/>
          <a:lstStyle/>
          <a:p>
            <a:r>
              <a:rPr lang="en-GB" dirty="0"/>
              <a:t>A research hypothesis </a:t>
            </a:r>
          </a:p>
        </p:txBody>
      </p:sp>
      <p:sp>
        <p:nvSpPr>
          <p:cNvPr id="3" name="Content Placeholder 2">
            <a:extLst>
              <a:ext uri="{FF2B5EF4-FFF2-40B4-BE49-F238E27FC236}">
                <a16:creationId xmlns:a16="http://schemas.microsoft.com/office/drawing/2014/main" id="{7506FD86-A746-4B78-BAAF-05CAEC55547A}"/>
              </a:ext>
            </a:extLst>
          </p:cNvPr>
          <p:cNvSpPr>
            <a:spLocks noGrp="1"/>
          </p:cNvSpPr>
          <p:nvPr>
            <p:ph idx="1"/>
          </p:nvPr>
        </p:nvSpPr>
        <p:spPr/>
        <p:txBody>
          <a:bodyPr>
            <a:normAutofit lnSpcReduction="10000"/>
          </a:bodyPr>
          <a:lstStyle/>
          <a:p>
            <a:r>
              <a:rPr lang="en-US" sz="2000" dirty="0"/>
              <a:t>A research hypothesis is a specific, clear, and testable proposition or predictive statement about the possible outcome of a scientific research study based on a particular property of a population, such as presumed differences between groups on a particular variable or relationships between variables.</a:t>
            </a:r>
          </a:p>
          <a:p>
            <a:r>
              <a:rPr lang="en-US" sz="2000" dirty="0"/>
              <a:t>For example, a study designed to look at the relationship between sleep deprivation and test performance might have a hypothesis that states, "This study is designed to assess the hypothesis that sleep-deprived people will perform worse on a test than individuals who are not sleep-deprived."</a:t>
            </a:r>
            <a:endParaRPr lang="en-GB" sz="2000" dirty="0"/>
          </a:p>
        </p:txBody>
      </p:sp>
      <p:sp>
        <p:nvSpPr>
          <p:cNvPr id="4" name="Footer Placeholder 3">
            <a:extLst>
              <a:ext uri="{FF2B5EF4-FFF2-40B4-BE49-F238E27FC236}">
                <a16:creationId xmlns:a16="http://schemas.microsoft.com/office/drawing/2014/main" id="{DC86EF0C-E7EA-4032-9CB3-41275896CDA7}"/>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70265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5A8E-C289-45C7-9BDD-D43BFD3000EE}"/>
              </a:ext>
            </a:extLst>
          </p:cNvPr>
          <p:cNvSpPr>
            <a:spLocks noGrp="1"/>
          </p:cNvSpPr>
          <p:nvPr>
            <p:ph type="title"/>
          </p:nvPr>
        </p:nvSpPr>
        <p:spPr/>
        <p:txBody>
          <a:bodyPr/>
          <a:lstStyle/>
          <a:p>
            <a:r>
              <a:rPr lang="en-US" dirty="0"/>
              <a:t>What is a case study research method? </a:t>
            </a:r>
            <a:endParaRPr lang="en-GB" dirty="0"/>
          </a:p>
        </p:txBody>
      </p:sp>
      <p:sp>
        <p:nvSpPr>
          <p:cNvPr id="3" name="Content Placeholder 2">
            <a:extLst>
              <a:ext uri="{FF2B5EF4-FFF2-40B4-BE49-F238E27FC236}">
                <a16:creationId xmlns:a16="http://schemas.microsoft.com/office/drawing/2014/main" id="{A75281F9-8577-4BCC-BD55-9DB1C97CDA7A}"/>
              </a:ext>
            </a:extLst>
          </p:cNvPr>
          <p:cNvSpPr>
            <a:spLocks noGrp="1"/>
          </p:cNvSpPr>
          <p:nvPr>
            <p:ph idx="1"/>
          </p:nvPr>
        </p:nvSpPr>
        <p:spPr/>
        <p:txBody>
          <a:bodyPr/>
          <a:lstStyle/>
          <a:p>
            <a:r>
              <a:rPr lang="en-US" dirty="0"/>
              <a:t>What is a case study research method? Case studies are in-depth investigations of a single person, group, event or community. Typically, data are gathered from a variety of sources and by using several different methods (e.g. observations &amp; interviews).</a:t>
            </a:r>
            <a:endParaRPr lang="en-GB" dirty="0"/>
          </a:p>
        </p:txBody>
      </p:sp>
      <p:sp>
        <p:nvSpPr>
          <p:cNvPr id="4" name="Footer Placeholder 3">
            <a:extLst>
              <a:ext uri="{FF2B5EF4-FFF2-40B4-BE49-F238E27FC236}">
                <a16:creationId xmlns:a16="http://schemas.microsoft.com/office/drawing/2014/main" id="{3F9816D7-4E3E-4EBB-8F4C-3B77563B207E}"/>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73230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17FC-0959-415B-BE4E-942B760275BF}"/>
              </a:ext>
            </a:extLst>
          </p:cNvPr>
          <p:cNvSpPr>
            <a:spLocks noGrp="1"/>
          </p:cNvSpPr>
          <p:nvPr>
            <p:ph type="title"/>
          </p:nvPr>
        </p:nvSpPr>
        <p:spPr/>
        <p:txBody>
          <a:bodyPr/>
          <a:lstStyle/>
          <a:p>
            <a:r>
              <a:rPr lang="en-US" dirty="0"/>
              <a:t>What is case study research example?</a:t>
            </a:r>
            <a:endParaRPr lang="en-GB" dirty="0"/>
          </a:p>
        </p:txBody>
      </p:sp>
      <p:sp>
        <p:nvSpPr>
          <p:cNvPr id="3" name="Content Placeholder 2">
            <a:extLst>
              <a:ext uri="{FF2B5EF4-FFF2-40B4-BE49-F238E27FC236}">
                <a16:creationId xmlns:a16="http://schemas.microsoft.com/office/drawing/2014/main" id="{944EAB86-557F-4B58-B798-772EFC8F24BB}"/>
              </a:ext>
            </a:extLst>
          </p:cNvPr>
          <p:cNvSpPr>
            <a:spLocks noGrp="1"/>
          </p:cNvSpPr>
          <p:nvPr>
            <p:ph idx="1"/>
          </p:nvPr>
        </p:nvSpPr>
        <p:spPr/>
        <p:txBody>
          <a:bodyPr/>
          <a:lstStyle/>
          <a:p>
            <a:r>
              <a:rPr lang="en-US" dirty="0"/>
              <a:t>Case studies are a popular research method in business area. Case studies aim to analyze specific issues within the boundaries of a specific environment, situation or organization. ... Example: “An investigation into the reasons of the global financial and economic crisis of 2008 – 2010.”</a:t>
            </a:r>
            <a:endParaRPr lang="en-GB" dirty="0"/>
          </a:p>
        </p:txBody>
      </p:sp>
      <p:sp>
        <p:nvSpPr>
          <p:cNvPr id="4" name="Footer Placeholder 3">
            <a:extLst>
              <a:ext uri="{FF2B5EF4-FFF2-40B4-BE49-F238E27FC236}">
                <a16:creationId xmlns:a16="http://schemas.microsoft.com/office/drawing/2014/main" id="{8E8596C0-DF4E-4C7E-86ED-48842EF2726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21351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3DC7-0B96-4227-8240-134D2E37A534}"/>
              </a:ext>
            </a:extLst>
          </p:cNvPr>
          <p:cNvSpPr>
            <a:spLocks noGrp="1"/>
          </p:cNvSpPr>
          <p:nvPr>
            <p:ph type="title"/>
          </p:nvPr>
        </p:nvSpPr>
        <p:spPr/>
        <p:txBody>
          <a:bodyPr/>
          <a:lstStyle/>
          <a:p>
            <a:r>
              <a:rPr lang="en-US" dirty="0"/>
              <a:t>The general purpose of a case study </a:t>
            </a:r>
            <a:endParaRPr lang="en-GB" dirty="0"/>
          </a:p>
        </p:txBody>
      </p:sp>
      <p:sp>
        <p:nvSpPr>
          <p:cNvPr id="3" name="Content Placeholder 2">
            <a:extLst>
              <a:ext uri="{FF2B5EF4-FFF2-40B4-BE49-F238E27FC236}">
                <a16:creationId xmlns:a16="http://schemas.microsoft.com/office/drawing/2014/main" id="{3BC531C4-2E92-4F6E-A6EB-A238749615DF}"/>
              </a:ext>
            </a:extLst>
          </p:cNvPr>
          <p:cNvSpPr>
            <a:spLocks noGrp="1"/>
          </p:cNvSpPr>
          <p:nvPr>
            <p:ph idx="1"/>
          </p:nvPr>
        </p:nvSpPr>
        <p:spPr/>
        <p:txBody>
          <a:bodyPr>
            <a:normAutofit fontScale="85000" lnSpcReduction="20000"/>
          </a:bodyPr>
          <a:lstStyle/>
          <a:p>
            <a:r>
              <a:rPr lang="en-US" dirty="0"/>
              <a:t>The general purpose of a case study is to:</a:t>
            </a:r>
          </a:p>
          <a:p>
            <a:r>
              <a:rPr lang="en-US" dirty="0"/>
              <a:t>→ describe an individual situation (case), e.g. a person, business, </a:t>
            </a:r>
            <a:r>
              <a:rPr lang="en-US" dirty="0" err="1"/>
              <a:t>organisation</a:t>
            </a:r>
            <a:r>
              <a:rPr lang="en-US" dirty="0"/>
              <a:t>, or institution, in detail;</a:t>
            </a:r>
          </a:p>
          <a:p>
            <a:r>
              <a:rPr lang="en-US" dirty="0"/>
              <a:t>→ identify the key issues of the case (your assignment question should tell you what to focus on);</a:t>
            </a:r>
          </a:p>
          <a:p>
            <a:r>
              <a:rPr lang="en-US" dirty="0"/>
              <a:t>→ </a:t>
            </a:r>
            <a:r>
              <a:rPr lang="en-US" dirty="0" err="1"/>
              <a:t>analyse</a:t>
            </a:r>
            <a:r>
              <a:rPr lang="en-US" dirty="0"/>
              <a:t> the case using relevant theoretical concepts from your unit or discipline;</a:t>
            </a:r>
          </a:p>
          <a:p>
            <a:r>
              <a:rPr lang="en-US" dirty="0"/>
              <a:t>→ </a:t>
            </a:r>
            <a:r>
              <a:rPr lang="en-US" b="1" dirty="0"/>
              <a:t>recommend a course of action for that particular case (particularly for problem-solving case studies).</a:t>
            </a:r>
            <a:endParaRPr lang="en-GB" b="1" dirty="0"/>
          </a:p>
        </p:txBody>
      </p:sp>
      <p:sp>
        <p:nvSpPr>
          <p:cNvPr id="4" name="Footer Placeholder 3">
            <a:extLst>
              <a:ext uri="{FF2B5EF4-FFF2-40B4-BE49-F238E27FC236}">
                <a16:creationId xmlns:a16="http://schemas.microsoft.com/office/drawing/2014/main" id="{1EB79EE6-D12B-4685-9047-67E647211C07}"/>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68269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06DD-5CEE-4EEE-BA53-90C9BF59C1F8}"/>
              </a:ext>
            </a:extLst>
          </p:cNvPr>
          <p:cNvSpPr>
            <a:spLocks noGrp="1"/>
          </p:cNvSpPr>
          <p:nvPr>
            <p:ph type="title"/>
          </p:nvPr>
        </p:nvSpPr>
        <p:spPr/>
        <p:txBody>
          <a:bodyPr/>
          <a:lstStyle/>
          <a:p>
            <a:r>
              <a:rPr lang="en-GB" dirty="0"/>
              <a:t>Problem-solving case studies</a:t>
            </a:r>
          </a:p>
        </p:txBody>
      </p:sp>
      <p:sp>
        <p:nvSpPr>
          <p:cNvPr id="3" name="Content Placeholder 2">
            <a:extLst>
              <a:ext uri="{FF2B5EF4-FFF2-40B4-BE49-F238E27FC236}">
                <a16:creationId xmlns:a16="http://schemas.microsoft.com/office/drawing/2014/main" id="{C81807BD-A7FB-4912-A99C-50AF0022A562}"/>
              </a:ext>
            </a:extLst>
          </p:cNvPr>
          <p:cNvSpPr>
            <a:spLocks noGrp="1"/>
          </p:cNvSpPr>
          <p:nvPr>
            <p:ph idx="1"/>
          </p:nvPr>
        </p:nvSpPr>
        <p:spPr/>
        <p:txBody>
          <a:bodyPr>
            <a:normAutofit/>
          </a:bodyPr>
          <a:lstStyle/>
          <a:p>
            <a:r>
              <a:rPr lang="en-US" sz="2000" dirty="0"/>
              <a:t>Problem-solving case studies are used to investigate a problem or situation in a particular individual or group, and</a:t>
            </a:r>
          </a:p>
          <a:p>
            <a:r>
              <a:rPr lang="en-US" sz="2000" dirty="0"/>
              <a:t>recommend a solution to the problem based on analysis and theory. An example of this kind from Nursing is shown</a:t>
            </a:r>
          </a:p>
          <a:p>
            <a:r>
              <a:rPr lang="en-US" sz="2000" dirty="0"/>
              <a:t>below:</a:t>
            </a:r>
          </a:p>
          <a:p>
            <a:endParaRPr lang="en-GB" sz="2000" dirty="0"/>
          </a:p>
        </p:txBody>
      </p:sp>
      <p:sp>
        <p:nvSpPr>
          <p:cNvPr id="4" name="Footer Placeholder 3">
            <a:extLst>
              <a:ext uri="{FF2B5EF4-FFF2-40B4-BE49-F238E27FC236}">
                <a16:creationId xmlns:a16="http://schemas.microsoft.com/office/drawing/2014/main" id="{551D2A0B-0711-47AE-B7C1-D956F474677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00074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C3FF-B912-436D-B849-8094F30D8B18}"/>
              </a:ext>
            </a:extLst>
          </p:cNvPr>
          <p:cNvSpPr>
            <a:spLocks noGrp="1"/>
          </p:cNvSpPr>
          <p:nvPr>
            <p:ph type="title"/>
          </p:nvPr>
        </p:nvSpPr>
        <p:spPr/>
        <p:txBody>
          <a:bodyPr/>
          <a:lstStyle/>
          <a:p>
            <a:r>
              <a:rPr lang="en-GB" dirty="0"/>
              <a:t>Problem-solving case studies</a:t>
            </a:r>
          </a:p>
        </p:txBody>
      </p:sp>
      <p:sp>
        <p:nvSpPr>
          <p:cNvPr id="3" name="Content Placeholder 2">
            <a:extLst>
              <a:ext uri="{FF2B5EF4-FFF2-40B4-BE49-F238E27FC236}">
                <a16:creationId xmlns:a16="http://schemas.microsoft.com/office/drawing/2014/main" id="{ED6B1AE6-5F03-4575-ABFB-D66E7BEF5F13}"/>
              </a:ext>
            </a:extLst>
          </p:cNvPr>
          <p:cNvSpPr>
            <a:spLocks noGrp="1"/>
          </p:cNvSpPr>
          <p:nvPr>
            <p:ph idx="1"/>
          </p:nvPr>
        </p:nvSpPr>
        <p:spPr/>
        <p:txBody>
          <a:bodyPr>
            <a:normAutofit fontScale="92500" lnSpcReduction="20000"/>
          </a:bodyPr>
          <a:lstStyle/>
          <a:p>
            <a:r>
              <a:rPr lang="en-US" dirty="0"/>
              <a:t>“Brian (88 years old) is a resident at a high dependency aged care facility (nursing home). He has developed infectious</a:t>
            </a:r>
          </a:p>
          <a:p>
            <a:r>
              <a:rPr lang="en-US" dirty="0"/>
              <a:t>conjunctivitis in his right eye. On examination, his eye was found to be red and swollen with a purulent and sticky</a:t>
            </a:r>
          </a:p>
          <a:p>
            <a:r>
              <a:rPr lang="en-US" dirty="0"/>
              <a:t>discharge. His vision was unaffected; however he did complain that his eye was painful. The doctor prescribed</a:t>
            </a:r>
          </a:p>
          <a:p>
            <a:r>
              <a:rPr lang="en-US" dirty="0"/>
              <a:t>gentamicin eye drops which were to be administered to both eyes.”</a:t>
            </a:r>
            <a:endParaRPr lang="en-GB" dirty="0"/>
          </a:p>
        </p:txBody>
      </p:sp>
      <p:sp>
        <p:nvSpPr>
          <p:cNvPr id="4" name="Footer Placeholder 3">
            <a:extLst>
              <a:ext uri="{FF2B5EF4-FFF2-40B4-BE49-F238E27FC236}">
                <a16:creationId xmlns:a16="http://schemas.microsoft.com/office/drawing/2014/main" id="{06CFF5E0-78CA-499D-A986-99DA304DBD6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745230505"/>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3C3122"/>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1069</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Avenir Next LT Pro</vt:lpstr>
      <vt:lpstr>Calibri</vt:lpstr>
      <vt:lpstr>PrismaticVTI</vt:lpstr>
      <vt:lpstr> Case study research Hypothesis potential outcome to disruption of services based on the research into individual contemporary issues. </vt:lpstr>
      <vt:lpstr>Learning Outcomes </vt:lpstr>
      <vt:lpstr>LO1-Activity- Video Presentation 5 mins</vt:lpstr>
      <vt:lpstr>A research hypothesis </vt:lpstr>
      <vt:lpstr>What is a case study research method? </vt:lpstr>
      <vt:lpstr>What is case study research example?</vt:lpstr>
      <vt:lpstr>The general purpose of a case study </vt:lpstr>
      <vt:lpstr>Problem-solving case studies</vt:lpstr>
      <vt:lpstr>Problem-solving case studies</vt:lpstr>
      <vt:lpstr> Answer the following questions;</vt:lpstr>
      <vt:lpstr>Descriptive case studies</vt:lpstr>
      <vt:lpstr>Hypotheses </vt:lpstr>
      <vt:lpstr>What are the parts of case study?</vt:lpstr>
      <vt:lpstr>Task – LO3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research Hypothesis potential outcome to disruption of services based on the research into individual contemporary issues. </dc:title>
  <dc:creator>Femi Esan</dc:creator>
  <cp:lastModifiedBy>Femi Esan</cp:lastModifiedBy>
  <cp:revision>1</cp:revision>
  <dcterms:created xsi:type="dcterms:W3CDTF">2021-01-26T19:09:20Z</dcterms:created>
  <dcterms:modified xsi:type="dcterms:W3CDTF">2021-01-26T19:46:34Z</dcterms:modified>
</cp:coreProperties>
</file>