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Covid-19 and UK economy indicators</a:t>
            </a:r>
            <a:endParaRPr lang="en-GB" dirty="0"/>
          </a:p>
        </p:txBody>
      </p:sp>
      <p:sp>
        <p:nvSpPr>
          <p:cNvPr id="3" name="Subtitle 2"/>
          <p:cNvSpPr>
            <a:spLocks noGrp="1"/>
          </p:cNvSpPr>
          <p:nvPr>
            <p:ph type="subTitle" idx="1"/>
          </p:nvPr>
        </p:nvSpPr>
        <p:spPr/>
        <p:txBody>
          <a:bodyPr/>
          <a:lstStyle/>
          <a:p>
            <a:r>
              <a:rPr lang="en-GB" dirty="0" smtClean="0"/>
              <a:t>Week 2</a:t>
            </a:r>
            <a:endParaRPr lang="en-GB" dirty="0"/>
          </a:p>
        </p:txBody>
      </p:sp>
    </p:spTree>
    <p:extLst>
      <p:ext uri="{BB962C8B-B14F-4D97-AF65-F5344CB8AC3E}">
        <p14:creationId xmlns:p14="http://schemas.microsoft.com/office/powerpoint/2010/main" val="3694735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Health consequences</a:t>
            </a:r>
            <a:r>
              <a:rPr lang="en-GB" b="1" dirty="0">
                <a:solidFill>
                  <a:schemeClr val="accent2"/>
                </a:solidFill>
              </a:rPr>
              <a:t/>
            </a:r>
            <a:br>
              <a:rPr lang="en-GB" b="1" dirty="0">
                <a:solidFill>
                  <a:schemeClr val="accent2"/>
                </a:solidFill>
              </a:rPr>
            </a:br>
            <a:endParaRPr lang="en-GB" dirty="0"/>
          </a:p>
        </p:txBody>
      </p:sp>
      <p:sp>
        <p:nvSpPr>
          <p:cNvPr id="3" name="Content Placeholder 2"/>
          <p:cNvSpPr>
            <a:spLocks noGrp="1"/>
          </p:cNvSpPr>
          <p:nvPr>
            <p:ph idx="1"/>
          </p:nvPr>
        </p:nvSpPr>
        <p:spPr/>
        <p:txBody>
          <a:bodyPr>
            <a:normAutofit/>
          </a:bodyPr>
          <a:lstStyle/>
          <a:p>
            <a:r>
              <a:rPr lang="en-GB" sz="2400" dirty="0"/>
              <a:t>It remains the situation that if COVID-19 cases are left unchecked, new critical cases would overwhelm hospital capacity, resulting in COVID-19 deaths and nonCOVID-19 deaths that would have been </a:t>
            </a:r>
            <a:r>
              <a:rPr lang="en-GB" sz="2400" u="sng" dirty="0"/>
              <a:t>preventable if ventilated bed capacity were available</a:t>
            </a:r>
            <a:r>
              <a:rPr lang="en-GB" sz="2400" u="sng" dirty="0" smtClean="0"/>
              <a:t>.</a:t>
            </a:r>
          </a:p>
          <a:p>
            <a:endParaRPr lang="en-GB" sz="2400" u="sng" dirty="0"/>
          </a:p>
          <a:p>
            <a:r>
              <a:rPr lang="en-GB" sz="2400" dirty="0" smtClean="0">
                <a:solidFill>
                  <a:schemeClr val="accent2"/>
                </a:solidFill>
              </a:rPr>
              <a:t>Why is it important to understand bed capacity here?</a:t>
            </a:r>
            <a:endParaRPr lang="en-GB" sz="2400" dirty="0">
              <a:solidFill>
                <a:schemeClr val="accent2"/>
              </a:solidFill>
            </a:endParaRPr>
          </a:p>
        </p:txBody>
      </p:sp>
    </p:spTree>
    <p:extLst>
      <p:ext uri="{BB962C8B-B14F-4D97-AF65-F5344CB8AC3E}">
        <p14:creationId xmlns:p14="http://schemas.microsoft.com/office/powerpoint/2010/main" val="92155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 consequences</a:t>
            </a:r>
            <a:r>
              <a:rPr lang="en-GB" b="1" dirty="0">
                <a:solidFill>
                  <a:schemeClr val="accent2"/>
                </a:solidFill>
              </a:rPr>
              <a:t/>
            </a:r>
            <a:br>
              <a:rPr lang="en-GB" b="1" dirty="0">
                <a:solidFill>
                  <a:schemeClr val="accent2"/>
                </a:solidFill>
              </a:rPr>
            </a:br>
            <a:endParaRPr lang="en-GB" dirty="0"/>
          </a:p>
        </p:txBody>
      </p:sp>
      <p:sp>
        <p:nvSpPr>
          <p:cNvPr id="3" name="Content Placeholder 2"/>
          <p:cNvSpPr>
            <a:spLocks noGrp="1"/>
          </p:cNvSpPr>
          <p:nvPr>
            <p:ph idx="1"/>
          </p:nvPr>
        </p:nvSpPr>
        <p:spPr/>
        <p:txBody>
          <a:bodyPr/>
          <a:lstStyle/>
          <a:p>
            <a:r>
              <a:rPr lang="en-GB" dirty="0" smtClean="0"/>
              <a:t>Because ….</a:t>
            </a:r>
          </a:p>
          <a:p>
            <a:r>
              <a:rPr lang="en-GB" dirty="0" smtClean="0"/>
              <a:t>when </a:t>
            </a:r>
            <a:r>
              <a:rPr lang="en-GB" dirty="0"/>
              <a:t>the NHS is under additional non-COVID-19 winter pressures, so in comparison to the spring and summer periods, action to prevent the NHS being overwhelmed is potentially even more </a:t>
            </a:r>
            <a:r>
              <a:rPr lang="en-GB" dirty="0" smtClean="0"/>
              <a:t>critical</a:t>
            </a:r>
          </a:p>
          <a:p>
            <a:endParaRPr lang="en-GB" dirty="0"/>
          </a:p>
          <a:p>
            <a:r>
              <a:rPr lang="en-GB" dirty="0"/>
              <a:t>Of the patients admitted to intensive care units with COVID-19 before 31 August, 39% died. 27 Between 1 September and 19 November, this fell to 24%, meaning more than three quarters of these patients are able to recover from such serious complications</a:t>
            </a:r>
          </a:p>
        </p:txBody>
      </p:sp>
    </p:spTree>
    <p:extLst>
      <p:ext uri="{BB962C8B-B14F-4D97-AF65-F5344CB8AC3E}">
        <p14:creationId xmlns:p14="http://schemas.microsoft.com/office/powerpoint/2010/main" val="265580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most importantly ….</a:t>
            </a:r>
            <a:endParaRPr lang="en-GB" dirty="0"/>
          </a:p>
        </p:txBody>
      </p:sp>
      <p:sp>
        <p:nvSpPr>
          <p:cNvPr id="3" name="Content Placeholder 2"/>
          <p:cNvSpPr>
            <a:spLocks noGrp="1"/>
          </p:cNvSpPr>
          <p:nvPr>
            <p:ph idx="1"/>
          </p:nvPr>
        </p:nvSpPr>
        <p:spPr/>
        <p:txBody>
          <a:bodyPr>
            <a:normAutofit/>
          </a:bodyPr>
          <a:lstStyle/>
          <a:p>
            <a:r>
              <a:rPr lang="en-GB" sz="2000" b="1" dirty="0">
                <a:solidFill>
                  <a:srgbClr val="FF0000"/>
                </a:solidFill>
              </a:rPr>
              <a:t>NHS business </a:t>
            </a:r>
            <a:r>
              <a:rPr lang="en-GB" sz="2000" dirty="0"/>
              <a:t>if acute and critical care bed capacity is breached would be severe. Other emergency care patients would be unable to receive the urgent treatment they need, resulting in many further deaths</a:t>
            </a:r>
            <a:r>
              <a:rPr lang="en-GB" sz="2000" dirty="0" smtClean="0"/>
              <a:t>.</a:t>
            </a:r>
          </a:p>
          <a:p>
            <a:r>
              <a:rPr lang="en-GB" sz="2000" dirty="0" smtClean="0"/>
              <a:t> </a:t>
            </a:r>
            <a:r>
              <a:rPr lang="en-GB" sz="2000" b="1" dirty="0"/>
              <a:t>Cancer screenings </a:t>
            </a:r>
            <a:r>
              <a:rPr lang="en-GB" sz="2000" dirty="0"/>
              <a:t>may need to be postponed, and thousands of elective procedures cancelled or delayed. Some of these impacts would start to be felt as the NHS approaches capacity</a:t>
            </a:r>
            <a:r>
              <a:rPr lang="en-GB" sz="2000" dirty="0" smtClean="0"/>
              <a:t>.</a:t>
            </a:r>
          </a:p>
          <a:p>
            <a:r>
              <a:rPr lang="en-GB" sz="2000" dirty="0" smtClean="0"/>
              <a:t> </a:t>
            </a:r>
            <a:r>
              <a:rPr lang="en-GB" sz="2000" b="1" dirty="0" smtClean="0"/>
              <a:t>Cancellations</a:t>
            </a:r>
            <a:r>
              <a:rPr lang="en-GB" sz="2000" dirty="0" smtClean="0"/>
              <a:t> </a:t>
            </a:r>
            <a:r>
              <a:rPr lang="en-GB" sz="2000" dirty="0"/>
              <a:t>would create longer term challenges and delays from which the NHS would take a significant period of time to recover, jeopardising plans to tackle existing backlogs and future investment plans. </a:t>
            </a:r>
          </a:p>
        </p:txBody>
      </p:sp>
    </p:spTree>
    <p:extLst>
      <p:ext uri="{BB962C8B-B14F-4D97-AF65-F5344CB8AC3E}">
        <p14:creationId xmlns:p14="http://schemas.microsoft.com/office/powerpoint/2010/main" val="168769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we missing?</a:t>
            </a:r>
            <a:endParaRPr lang="en-GB" dirty="0"/>
          </a:p>
        </p:txBody>
      </p:sp>
      <p:sp>
        <p:nvSpPr>
          <p:cNvPr id="3" name="Content Placeholder 2"/>
          <p:cNvSpPr>
            <a:spLocks noGrp="1"/>
          </p:cNvSpPr>
          <p:nvPr>
            <p:ph idx="1"/>
          </p:nvPr>
        </p:nvSpPr>
        <p:spPr/>
        <p:txBody>
          <a:bodyPr>
            <a:normAutofit/>
          </a:bodyPr>
          <a:lstStyle/>
          <a:p>
            <a:r>
              <a:rPr lang="en-GB" sz="2000" dirty="0"/>
              <a:t>Previously published Government </a:t>
            </a:r>
            <a:r>
              <a:rPr lang="en-GB" sz="2000" dirty="0" smtClean="0"/>
              <a:t>analysis</a:t>
            </a:r>
          </a:p>
          <a:p>
            <a:r>
              <a:rPr lang="en-GB" sz="2000" dirty="0" smtClean="0"/>
              <a:t> </a:t>
            </a:r>
            <a:r>
              <a:rPr lang="en-GB" sz="2000" dirty="0"/>
              <a:t>illustrates how in an unmitigated COVID-19 scenario the number of deaths increases rapidly due to dramatic increases in mortality rates once critical care is no longer available to those who need it. This impact is from COVID-19 deaths alone</a:t>
            </a:r>
            <a:r>
              <a:rPr lang="en-GB" sz="2000" dirty="0" smtClean="0"/>
              <a:t>:</a:t>
            </a:r>
          </a:p>
          <a:p>
            <a:r>
              <a:rPr lang="en-GB" sz="2000" dirty="0" smtClean="0"/>
              <a:t> </a:t>
            </a:r>
            <a:r>
              <a:rPr lang="en-GB" sz="2000" dirty="0">
                <a:solidFill>
                  <a:schemeClr val="accent2"/>
                </a:solidFill>
              </a:rPr>
              <a:t>it does not include the additional COVID-19 morbidity impacts, or the wider physical and mental health impacts that would result from unavailable </a:t>
            </a:r>
            <a:r>
              <a:rPr lang="en-GB" sz="2000" dirty="0" smtClean="0">
                <a:solidFill>
                  <a:schemeClr val="accent2"/>
                </a:solidFill>
              </a:rPr>
              <a:t>care</a:t>
            </a:r>
          </a:p>
          <a:p>
            <a:endParaRPr lang="en-GB" sz="2000" dirty="0">
              <a:solidFill>
                <a:schemeClr val="accent2"/>
              </a:solidFill>
            </a:endParaRPr>
          </a:p>
          <a:p>
            <a:r>
              <a:rPr lang="en-GB" sz="2000" dirty="0" smtClean="0">
                <a:solidFill>
                  <a:srgbClr val="FF0000"/>
                </a:solidFill>
              </a:rPr>
              <a:t>Why is it important for us to talk about this?</a:t>
            </a:r>
            <a:endParaRPr lang="en-GB" sz="2000" dirty="0">
              <a:solidFill>
                <a:srgbClr val="FF0000"/>
              </a:solidFill>
            </a:endParaRPr>
          </a:p>
        </p:txBody>
      </p:sp>
    </p:spTree>
    <p:extLst>
      <p:ext uri="{BB962C8B-B14F-4D97-AF65-F5344CB8AC3E}">
        <p14:creationId xmlns:p14="http://schemas.microsoft.com/office/powerpoint/2010/main" val="355677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Will the UK economy ever recover from the impact of coronavirus'?</a:t>
            </a:r>
            <a:br>
              <a:rPr lang="en-GB" dirty="0"/>
            </a:br>
            <a:endParaRPr lang="en-GB" dirty="0"/>
          </a:p>
        </p:txBody>
      </p:sp>
      <p:sp>
        <p:nvSpPr>
          <p:cNvPr id="3" name="Content Placeholder 2"/>
          <p:cNvSpPr>
            <a:spLocks noGrp="1"/>
          </p:cNvSpPr>
          <p:nvPr>
            <p:ph idx="1"/>
          </p:nvPr>
        </p:nvSpPr>
        <p:spPr/>
        <p:txBody>
          <a:bodyPr/>
          <a:lstStyle/>
          <a:p>
            <a:r>
              <a:rPr lang="en-GB" dirty="0"/>
              <a:t>https://www.youtube.com/watch?v=cQuKWST0jeQ</a:t>
            </a:r>
          </a:p>
        </p:txBody>
      </p:sp>
    </p:spTree>
    <p:extLst>
      <p:ext uri="{BB962C8B-B14F-4D97-AF65-F5344CB8AC3E}">
        <p14:creationId xmlns:p14="http://schemas.microsoft.com/office/powerpoint/2010/main" val="327696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 </a:t>
            </a:r>
            <a:endParaRPr lang="en-GB" dirty="0"/>
          </a:p>
        </p:txBody>
      </p:sp>
      <p:sp>
        <p:nvSpPr>
          <p:cNvPr id="3" name="Content Placeholder 2"/>
          <p:cNvSpPr>
            <a:spLocks noGrp="1"/>
          </p:cNvSpPr>
          <p:nvPr>
            <p:ph idx="1"/>
          </p:nvPr>
        </p:nvSpPr>
        <p:spPr/>
        <p:txBody>
          <a:bodyPr/>
          <a:lstStyle/>
          <a:p>
            <a:pPr algn="ctr"/>
            <a:r>
              <a:rPr lang="en-GB" dirty="0"/>
              <a:t>Early experimental data on the impact of the coronavirus (COVID-19) on the UK economy and </a:t>
            </a:r>
            <a:r>
              <a:rPr lang="en-GB" dirty="0" smtClean="0"/>
              <a:t>society</a:t>
            </a:r>
          </a:p>
          <a:p>
            <a:pPr algn="ctr"/>
            <a:r>
              <a:rPr lang="en-GB" dirty="0" smtClean="0"/>
              <a:t>These </a:t>
            </a:r>
            <a:r>
              <a:rPr lang="en-GB" dirty="0"/>
              <a:t>faster indicators are created using rapid response surveys, novel data sources and experimental methods</a:t>
            </a:r>
            <a:r>
              <a:rPr lang="en-GB" dirty="0" smtClean="0"/>
              <a:t>.</a:t>
            </a:r>
          </a:p>
          <a:p>
            <a:pPr algn="ctr"/>
            <a:r>
              <a:rPr lang="en-GB" dirty="0" smtClean="0"/>
              <a:t>How to link these to Health and Social Care </a:t>
            </a:r>
            <a:endParaRPr lang="en-GB" dirty="0"/>
          </a:p>
        </p:txBody>
      </p:sp>
    </p:spTree>
    <p:extLst>
      <p:ext uri="{BB962C8B-B14F-4D97-AF65-F5344CB8AC3E}">
        <p14:creationId xmlns:p14="http://schemas.microsoft.com/office/powerpoint/2010/main" val="214054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sp>
        <p:nvSpPr>
          <p:cNvPr id="3" name="Content Placeholder 2"/>
          <p:cNvSpPr>
            <a:spLocks noGrp="1"/>
          </p:cNvSpPr>
          <p:nvPr>
            <p:ph idx="1"/>
          </p:nvPr>
        </p:nvSpPr>
        <p:spPr/>
        <p:txBody>
          <a:bodyPr/>
          <a:lstStyle/>
          <a:p>
            <a:r>
              <a:rPr lang="en-GB" sz="2800" dirty="0" smtClean="0"/>
              <a:t>What is health indicators?</a:t>
            </a:r>
          </a:p>
          <a:p>
            <a:r>
              <a:rPr lang="en-GB" sz="2800" dirty="0" smtClean="0"/>
              <a:t>GDP, how can we use this in health and social care?</a:t>
            </a:r>
            <a:endParaRPr lang="en-GB" sz="2800" dirty="0"/>
          </a:p>
          <a:p>
            <a:r>
              <a:rPr lang="en-GB" sz="2800" dirty="0" smtClean="0"/>
              <a:t>Can you list all of the possible social care issues happening because of economy changes in UK?</a:t>
            </a:r>
          </a:p>
          <a:p>
            <a:endParaRPr lang="en-GB" dirty="0"/>
          </a:p>
        </p:txBody>
      </p:sp>
    </p:spTree>
    <p:extLst>
      <p:ext uri="{BB962C8B-B14F-4D97-AF65-F5344CB8AC3E}">
        <p14:creationId xmlns:p14="http://schemas.microsoft.com/office/powerpoint/2010/main" val="42572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indicators</a:t>
            </a:r>
            <a:endParaRPr lang="en-GB" dirty="0"/>
          </a:p>
        </p:txBody>
      </p:sp>
      <p:sp>
        <p:nvSpPr>
          <p:cNvPr id="3" name="Content Placeholder 2"/>
          <p:cNvSpPr>
            <a:spLocks noGrp="1"/>
          </p:cNvSpPr>
          <p:nvPr>
            <p:ph idx="1"/>
          </p:nvPr>
        </p:nvSpPr>
        <p:spPr/>
        <p:txBody>
          <a:bodyPr/>
          <a:lstStyle/>
          <a:p>
            <a:r>
              <a:rPr lang="en-GB" sz="2400" dirty="0" smtClean="0"/>
              <a:t>Life expectancy </a:t>
            </a:r>
          </a:p>
          <a:p>
            <a:r>
              <a:rPr lang="en-GB" sz="2400" dirty="0"/>
              <a:t>Access to </a:t>
            </a:r>
            <a:r>
              <a:rPr lang="en-GB" sz="2400" b="1" dirty="0"/>
              <a:t>Health</a:t>
            </a:r>
            <a:r>
              <a:rPr lang="en-GB" sz="2400" dirty="0"/>
              <a:t> Services.</a:t>
            </a:r>
          </a:p>
          <a:p>
            <a:r>
              <a:rPr lang="en-GB" sz="2400" dirty="0"/>
              <a:t>Clinical Preventive Services.</a:t>
            </a:r>
          </a:p>
          <a:p>
            <a:r>
              <a:rPr lang="en-GB" sz="2400" dirty="0"/>
              <a:t>Environmental Quality.</a:t>
            </a:r>
          </a:p>
          <a:p>
            <a:r>
              <a:rPr lang="en-GB" sz="2400" dirty="0"/>
              <a:t>Injury and Violence.</a:t>
            </a:r>
          </a:p>
          <a:p>
            <a:r>
              <a:rPr lang="en-GB" sz="2400" dirty="0"/>
              <a:t>Maternal, Infant, and Child </a:t>
            </a:r>
            <a:r>
              <a:rPr lang="en-GB" sz="2400" b="1" dirty="0"/>
              <a:t>Health</a:t>
            </a:r>
            <a:endParaRPr lang="en-GB" sz="2400" dirty="0"/>
          </a:p>
          <a:p>
            <a:pPr marL="0" indent="0">
              <a:buNone/>
            </a:pPr>
            <a:endParaRPr lang="en-GB" dirty="0"/>
          </a:p>
        </p:txBody>
      </p:sp>
    </p:spTree>
    <p:extLst>
      <p:ext uri="{BB962C8B-B14F-4D97-AF65-F5344CB8AC3E}">
        <p14:creationId xmlns:p14="http://schemas.microsoft.com/office/powerpoint/2010/main" val="141310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GDP, how can we use this in health and social care?</a:t>
            </a:r>
            <a:br>
              <a:rPr lang="en-GB" dirty="0"/>
            </a:br>
            <a:endParaRPr lang="en-GB" dirty="0"/>
          </a:p>
        </p:txBody>
      </p:sp>
      <p:sp>
        <p:nvSpPr>
          <p:cNvPr id="3" name="Content Placeholder 2"/>
          <p:cNvSpPr>
            <a:spLocks noGrp="1"/>
          </p:cNvSpPr>
          <p:nvPr>
            <p:ph idx="1"/>
          </p:nvPr>
        </p:nvSpPr>
        <p:spPr/>
        <p:txBody>
          <a:bodyPr>
            <a:normAutofit/>
          </a:bodyPr>
          <a:lstStyle/>
          <a:p>
            <a:r>
              <a:rPr lang="en-GB" sz="2800" dirty="0"/>
              <a:t>How does GDP affect health care? </a:t>
            </a:r>
          </a:p>
          <a:p>
            <a:r>
              <a:rPr lang="en-GB" sz="2800" dirty="0"/>
              <a:t>10.0%</a:t>
            </a:r>
          </a:p>
          <a:p>
            <a:r>
              <a:rPr lang="en-GB" sz="2800" dirty="0"/>
              <a:t>Total current healthcare expenditure in the UK accounted for </a:t>
            </a:r>
            <a:r>
              <a:rPr lang="en-GB" sz="2800" b="1" dirty="0"/>
              <a:t>10.0%</a:t>
            </a:r>
            <a:r>
              <a:rPr lang="en-GB" sz="2800" dirty="0"/>
              <a:t> of gross domestic product (GDP) in 2018, compared with </a:t>
            </a:r>
            <a:r>
              <a:rPr lang="en-GB" sz="2800" b="1" dirty="0"/>
              <a:t>9.8%</a:t>
            </a:r>
            <a:r>
              <a:rPr lang="en-GB" sz="2800" dirty="0"/>
              <a:t> in 2017 and 6.9% in 1997</a:t>
            </a:r>
          </a:p>
        </p:txBody>
      </p:sp>
    </p:spTree>
    <p:extLst>
      <p:ext uri="{BB962C8B-B14F-4D97-AF65-F5344CB8AC3E}">
        <p14:creationId xmlns:p14="http://schemas.microsoft.com/office/powerpoint/2010/main" val="398016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Covid-19 and our economy </a:t>
            </a:r>
            <a:endParaRPr lang="en-GB" dirty="0"/>
          </a:p>
        </p:txBody>
      </p:sp>
      <p:sp>
        <p:nvSpPr>
          <p:cNvPr id="3" name="Content Placeholder 2"/>
          <p:cNvSpPr>
            <a:spLocks noGrp="1"/>
          </p:cNvSpPr>
          <p:nvPr>
            <p:ph idx="1"/>
          </p:nvPr>
        </p:nvSpPr>
        <p:spPr>
          <a:xfrm>
            <a:off x="2589212" y="2133600"/>
            <a:ext cx="8915400" cy="4581236"/>
          </a:xfrm>
        </p:spPr>
        <p:txBody>
          <a:bodyPr/>
          <a:lstStyle/>
          <a:p>
            <a:r>
              <a:rPr lang="en-GB" dirty="0"/>
              <a:t>According to the latest Business Impact of Coronavirus (COVID-19) Survey (BICS), across all UK industries, 8% of the workforce were on partial or full furlough leave, and 62% of the workforce were working at their normal place of work</a:t>
            </a:r>
            <a:r>
              <a:rPr lang="en-GB" dirty="0" smtClean="0"/>
              <a:t>.</a:t>
            </a:r>
          </a:p>
          <a:p>
            <a:endParaRPr lang="en-GB" dirty="0"/>
          </a:p>
          <a:p>
            <a:r>
              <a:rPr lang="en-GB" dirty="0"/>
              <a:t>According to the latest Opinions and Lifestyle Survey (OPN), the proportion of British adults who travelled to work decreased by three percentage points to 56%, its lowest since mid-August</a:t>
            </a:r>
            <a:r>
              <a:rPr lang="en-GB" dirty="0" smtClean="0"/>
              <a:t>.</a:t>
            </a:r>
          </a:p>
          <a:p>
            <a:endParaRPr lang="en-GB" dirty="0"/>
          </a:p>
          <a:p>
            <a:r>
              <a:rPr lang="en-GB" dirty="0"/>
              <a:t>Between 23 and 30 October 2020, total online job adverts remained unchanged from the previous week, at 70% of their 2019 </a:t>
            </a:r>
            <a:r>
              <a:rPr lang="en-GB" dirty="0" smtClean="0"/>
              <a:t>average</a:t>
            </a:r>
          </a:p>
          <a:p>
            <a:endParaRPr lang="en-GB" dirty="0"/>
          </a:p>
          <a:p>
            <a:r>
              <a:rPr lang="en-GB" b="1" dirty="0" smtClean="0">
                <a:solidFill>
                  <a:schemeClr val="accent2"/>
                </a:solidFill>
              </a:rPr>
              <a:t>What does this mean?</a:t>
            </a:r>
            <a:endParaRPr lang="en-GB" b="1" dirty="0">
              <a:solidFill>
                <a:schemeClr val="accent2"/>
              </a:solidFill>
            </a:endParaRPr>
          </a:p>
        </p:txBody>
      </p:sp>
    </p:spTree>
    <p:extLst>
      <p:ext uri="{BB962C8B-B14F-4D97-AF65-F5344CB8AC3E}">
        <p14:creationId xmlns:p14="http://schemas.microsoft.com/office/powerpoint/2010/main" val="163225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Covid-19 and our economy </a:t>
            </a:r>
          </a:p>
        </p:txBody>
      </p:sp>
      <p:sp>
        <p:nvSpPr>
          <p:cNvPr id="3" name="Content Placeholder 2"/>
          <p:cNvSpPr>
            <a:spLocks noGrp="1"/>
          </p:cNvSpPr>
          <p:nvPr>
            <p:ph idx="1"/>
          </p:nvPr>
        </p:nvSpPr>
        <p:spPr/>
        <p:txBody>
          <a:bodyPr/>
          <a:lstStyle/>
          <a:p>
            <a:r>
              <a:rPr lang="en-GB" dirty="0"/>
              <a:t>Prices of items in the food and drink basket decreased by 0.2% in the latest week with several items contributing to this downward </a:t>
            </a:r>
            <a:r>
              <a:rPr lang="en-GB" dirty="0" smtClean="0"/>
              <a:t>change</a:t>
            </a:r>
          </a:p>
          <a:p>
            <a:endParaRPr lang="en-GB" dirty="0"/>
          </a:p>
          <a:p>
            <a:r>
              <a:rPr lang="en-GB" dirty="0"/>
              <a:t>In the week ending 1 November 2020, Wales showed the largest weekly decrease in overall footfall of 29 percentage points to 26% of the level seen at the same time last </a:t>
            </a:r>
            <a:r>
              <a:rPr lang="en-GB" dirty="0" smtClean="0"/>
              <a:t>year</a:t>
            </a:r>
          </a:p>
          <a:p>
            <a:r>
              <a:rPr lang="en-GB" dirty="0"/>
              <a:t>On Monday 2 November 2020, the volume of all motor vehicle traffic was eight percentage points below the levels seen on the first Monday of February </a:t>
            </a:r>
            <a:r>
              <a:rPr lang="en-GB" dirty="0" smtClean="0"/>
              <a:t>2020</a:t>
            </a:r>
          </a:p>
          <a:p>
            <a:endParaRPr lang="en-GB" dirty="0"/>
          </a:p>
          <a:p>
            <a:r>
              <a:rPr lang="en-GB" b="1" dirty="0" smtClean="0">
                <a:solidFill>
                  <a:schemeClr val="accent2"/>
                </a:solidFill>
              </a:rPr>
              <a:t>What do you observe here? </a:t>
            </a:r>
            <a:endParaRPr lang="en-GB" b="1" dirty="0">
              <a:solidFill>
                <a:schemeClr val="accent2"/>
              </a:solidFill>
            </a:endParaRPr>
          </a:p>
        </p:txBody>
      </p:sp>
    </p:spTree>
    <p:extLst>
      <p:ext uri="{BB962C8B-B14F-4D97-AF65-F5344CB8AC3E}">
        <p14:creationId xmlns:p14="http://schemas.microsoft.com/office/powerpoint/2010/main" val="15637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Covid-19 and our economy </a:t>
            </a:r>
          </a:p>
        </p:txBody>
      </p:sp>
      <p:sp>
        <p:nvSpPr>
          <p:cNvPr id="3" name="Content Placeholder 2"/>
          <p:cNvSpPr>
            <a:spLocks noGrp="1"/>
          </p:cNvSpPr>
          <p:nvPr>
            <p:ph idx="1"/>
          </p:nvPr>
        </p:nvSpPr>
        <p:spPr/>
        <p:txBody>
          <a:bodyPr/>
          <a:lstStyle/>
          <a:p>
            <a:r>
              <a:rPr lang="en-GB" dirty="0"/>
              <a:t>The restrictions put in place by the Government and the Devolved Administrations to control Covid-19 have all had a significant impact on the economy. </a:t>
            </a:r>
            <a:endParaRPr lang="en-GB" dirty="0" smtClean="0"/>
          </a:p>
          <a:p>
            <a:r>
              <a:rPr lang="en-GB" dirty="0" smtClean="0"/>
              <a:t>The </a:t>
            </a:r>
            <a:r>
              <a:rPr lang="en-GB" dirty="0"/>
              <a:t>ONS estimates that Gross Domestic Product (GDP) in April – the first full month of the previous national restrictions – was around 25% below the level recorded in February. Economic growth started to pick up in May, but the level of output remained 8.2% lower in September </a:t>
            </a:r>
            <a:r>
              <a:rPr lang="en-GB" dirty="0" smtClean="0"/>
              <a:t>than </a:t>
            </a:r>
            <a:r>
              <a:rPr lang="en-GB" dirty="0"/>
              <a:t>in February. </a:t>
            </a:r>
            <a:endParaRPr lang="en-GB" dirty="0" smtClean="0"/>
          </a:p>
          <a:p>
            <a:endParaRPr lang="en-GB" dirty="0"/>
          </a:p>
          <a:p>
            <a:r>
              <a:rPr lang="en-GB" b="1" dirty="0" smtClean="0">
                <a:solidFill>
                  <a:schemeClr val="accent2"/>
                </a:solidFill>
              </a:rPr>
              <a:t>Can you guess which sector was affected the most?</a:t>
            </a:r>
            <a:endParaRPr lang="en-GB" b="1" dirty="0">
              <a:solidFill>
                <a:schemeClr val="accent2"/>
              </a:solidFill>
            </a:endParaRPr>
          </a:p>
        </p:txBody>
      </p:sp>
    </p:spTree>
    <p:extLst>
      <p:ext uri="{BB962C8B-B14F-4D97-AF65-F5344CB8AC3E}">
        <p14:creationId xmlns:p14="http://schemas.microsoft.com/office/powerpoint/2010/main" val="423125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was affected the most </a:t>
            </a:r>
            <a:endParaRPr lang="en-GB" dirty="0"/>
          </a:p>
        </p:txBody>
      </p:sp>
      <p:sp>
        <p:nvSpPr>
          <p:cNvPr id="3" name="Content Placeholder 2"/>
          <p:cNvSpPr>
            <a:spLocks noGrp="1"/>
          </p:cNvSpPr>
          <p:nvPr>
            <p:ph idx="1"/>
          </p:nvPr>
        </p:nvSpPr>
        <p:spPr/>
        <p:txBody>
          <a:bodyPr/>
          <a:lstStyle/>
          <a:p>
            <a:r>
              <a:rPr lang="en-GB" dirty="0"/>
              <a:t>The sectors most affected by the March lockdown and subsequent tiering restrictions are those dependent on social consumption, particularly hospitality and leisure. Reflecting this, the accommodation and food sector and the arts, entertainment and recreation sector were some of the hardest hit by the restrictions in place in </a:t>
            </a:r>
            <a:r>
              <a:rPr lang="en-GB" dirty="0" smtClean="0"/>
              <a:t>March</a:t>
            </a:r>
          </a:p>
          <a:p>
            <a:endParaRPr lang="en-GB" dirty="0"/>
          </a:p>
          <a:p>
            <a:r>
              <a:rPr lang="en-GB" dirty="0" smtClean="0"/>
              <a:t>Even </a:t>
            </a:r>
            <a:r>
              <a:rPr lang="en-GB" dirty="0"/>
              <a:t>as restrictions were lifted, there was not a full recovery in the economy as a whole or in these sectors. For example, by September, accommodation and food and arts, entertainment and recreation GVA remained 24% and 25% lower than February respectively,</a:t>
            </a:r>
          </a:p>
        </p:txBody>
      </p:sp>
    </p:spTree>
    <p:extLst>
      <p:ext uri="{BB962C8B-B14F-4D97-AF65-F5344CB8AC3E}">
        <p14:creationId xmlns:p14="http://schemas.microsoft.com/office/powerpoint/2010/main" val="31956530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183</TotalTime>
  <Words>945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Covid-19 and UK economy indicators</vt:lpstr>
      <vt:lpstr>Objectives </vt:lpstr>
      <vt:lpstr>What do you think?</vt:lpstr>
      <vt:lpstr>Health indicators</vt:lpstr>
      <vt:lpstr>GDP, how can we use this in health and social care? </vt:lpstr>
      <vt:lpstr>Covid-19 and our economy </vt:lpstr>
      <vt:lpstr>Covid-19 and our economy </vt:lpstr>
      <vt:lpstr>Covid-19 and our economy </vt:lpstr>
      <vt:lpstr>Who was affected the most </vt:lpstr>
      <vt:lpstr>Health consequences </vt:lpstr>
      <vt:lpstr>Health consequences </vt:lpstr>
      <vt:lpstr>But most importantly ….</vt:lpstr>
      <vt:lpstr>What are we missing?</vt:lpstr>
      <vt:lpstr>Will the UK economy ever recover from the impact of coronavirus'? </vt:lpstr>
    </vt:vector>
  </TitlesOfParts>
  <Company>University of Bedfordshire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UK economy indicators</dc:title>
  <dc:creator>Afaf Dirie</dc:creator>
  <cp:lastModifiedBy>Afaf Dirie</cp:lastModifiedBy>
  <cp:revision>8</cp:revision>
  <dcterms:created xsi:type="dcterms:W3CDTF">2020-12-09T14:19:08Z</dcterms:created>
  <dcterms:modified xsi:type="dcterms:W3CDTF">2020-12-09T17:22:17Z</dcterms:modified>
</cp:coreProperties>
</file>