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8"/>
  </p:notesMasterIdLst>
  <p:sldIdLst>
    <p:sldId id="256" r:id="rId2"/>
    <p:sldId id="257" r:id="rId3"/>
    <p:sldId id="262" r:id="rId4"/>
    <p:sldId id="258" r:id="rId5"/>
    <p:sldId id="259" r:id="rId6"/>
    <p:sldId id="260" r:id="rId7"/>
    <p:sldId id="261" r:id="rId8"/>
    <p:sldId id="263" r:id="rId9"/>
    <p:sldId id="264" r:id="rId10"/>
    <p:sldId id="265" r:id="rId11"/>
    <p:sldId id="269" r:id="rId12"/>
    <p:sldId id="270" r:id="rId13"/>
    <p:sldId id="266" r:id="rId14"/>
    <p:sldId id="268"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C1B183-7E3D-4BF7-B7F5-BEFDC25B751C}" v="4" dt="2021-01-19T23:21:03.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6F497-1E4B-48FB-A44D-6CB1C1461C47}" type="datetimeFigureOut">
              <a:rPr lang="en-GB" smtClean="0"/>
              <a:t>20/01/2021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3F71C-B265-4085-BD0C-47D7F05E0FC6}" type="slidenum">
              <a:rPr lang="en-GB" smtClean="0"/>
              <a:t>‹#›</a:t>
            </a:fld>
            <a:endParaRPr lang="en-GB"/>
          </a:p>
        </p:txBody>
      </p:sp>
    </p:spTree>
    <p:extLst>
      <p:ext uri="{BB962C8B-B14F-4D97-AF65-F5344CB8AC3E}">
        <p14:creationId xmlns:p14="http://schemas.microsoft.com/office/powerpoint/2010/main" val="2533767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5D85A0F6-F1D5-4658-83F9-83E18B087115}" type="datetime1">
              <a:rPr lang="en-US" smtClean="0"/>
              <a:t>1/20/2021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a:t>Created by ; Oluwafemi Esan.</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50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BF2311D-E2D8-4B5F-AAE0-E19FDD4C9ACD}" type="datetime1">
              <a:rPr lang="en-US" smtClean="0"/>
              <a:t>1/20/2021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148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6B25460D-3F12-4756-B210-8F3B4CDBA86E}" type="datetime1">
              <a:rPr lang="en-US" smtClean="0"/>
              <a:t>1/20/2021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322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25E24517-3C83-427F-98E6-72C438A4CEC9}" type="datetime1">
              <a:rPr lang="en-US" smtClean="0"/>
              <a:t>1/20/2021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410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1DB110BF-EA68-46B6-A1FB-ECB74B54508A}" type="datetime1">
              <a:rPr lang="en-US" smtClean="0"/>
              <a:t>1/20/2021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768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4BEBFD78-F65D-4CA9-8994-719D21C005DA}" type="datetime1">
              <a:rPr lang="en-US" smtClean="0"/>
              <a:t>1/20/2021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230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B3A183-5348-4756-8206-222B28E73ECA}" type="datetime1">
              <a:rPr lang="en-US" smtClean="0"/>
              <a:t>1/20/2021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Created by ; Oluwafemi Esan.</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071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A4A8189B-43A6-4FC3-92EA-01B251331B1E}" type="datetime1">
              <a:rPr lang="en-US" smtClean="0"/>
              <a:t>1/20/2021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Created by ; Oluwafemi Esan.</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272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AE70B43E-170B-47AF-9509-5A15222950AB}" type="datetime1">
              <a:rPr lang="en-US" smtClean="0"/>
              <a:t>1/20/2021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Created by ; Oluwafemi Esan.</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734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B45F1E64-2C51-42DF-889C-2C6C398EF8CA}" type="datetime1">
              <a:rPr lang="en-US" smtClean="0"/>
              <a:t>1/20/2021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934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3A574D87-A902-454A-AC1F-08182C74143F}" type="datetime1">
              <a:rPr lang="en-US" smtClean="0"/>
              <a:t>1/20/2021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175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D876D-B54C-4194-B9F5-9D8146A5FDD6}" type="datetime1">
              <a:rPr lang="en-US" smtClean="0"/>
              <a:t>1/20/2021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Created by ; Oluwafemi Esan.</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1255831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hf sldNum="0" hd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6Q4Ivj47jL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31F14142-8034-48B0-9E37-BA0275FF01A4}"/>
              </a:ext>
            </a:extLst>
          </p:cNvPr>
          <p:cNvPicPr>
            <a:picLocks noChangeAspect="1"/>
          </p:cNvPicPr>
          <p:nvPr/>
        </p:nvPicPr>
        <p:blipFill rotWithShape="1">
          <a:blip r:embed="rId2"/>
          <a:srcRect r="24160"/>
          <a:stretch/>
        </p:blipFill>
        <p:spPr>
          <a:xfrm>
            <a:off x="-2" y="10"/>
            <a:ext cx="8668512" cy="6857990"/>
          </a:xfrm>
          <a:prstGeom prst="rect">
            <a:avLst/>
          </a:prstGeom>
        </p:spPr>
      </p:pic>
      <p:sp>
        <p:nvSpPr>
          <p:cNvPr id="81" name="Rectangle 8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307D89-8D84-4B5E-8E10-A525D37A8BA7}"/>
              </a:ext>
            </a:extLst>
          </p:cNvPr>
          <p:cNvSpPr>
            <a:spLocks noGrp="1"/>
          </p:cNvSpPr>
          <p:nvPr>
            <p:ph type="ctrTitle"/>
          </p:nvPr>
        </p:nvSpPr>
        <p:spPr>
          <a:xfrm>
            <a:off x="7848600" y="1122363"/>
            <a:ext cx="4023360" cy="3204134"/>
          </a:xfrm>
        </p:spPr>
        <p:txBody>
          <a:bodyPr anchor="b">
            <a:normAutofit/>
          </a:bodyPr>
          <a:lstStyle/>
          <a:p>
            <a:r>
              <a:rPr lang="en-GB" sz="4400"/>
              <a:t>Different perspectives in Healthcare Delivery.</a:t>
            </a:r>
          </a:p>
        </p:txBody>
      </p:sp>
      <p:sp>
        <p:nvSpPr>
          <p:cNvPr id="3" name="Subtitle 2">
            <a:extLst>
              <a:ext uri="{FF2B5EF4-FFF2-40B4-BE49-F238E27FC236}">
                <a16:creationId xmlns:a16="http://schemas.microsoft.com/office/drawing/2014/main" id="{D47F8F91-65C1-4797-BCB5-9D21539018EF}"/>
              </a:ext>
            </a:extLst>
          </p:cNvPr>
          <p:cNvSpPr>
            <a:spLocks noGrp="1"/>
          </p:cNvSpPr>
          <p:nvPr>
            <p:ph type="subTitle" idx="1"/>
          </p:nvPr>
        </p:nvSpPr>
        <p:spPr>
          <a:xfrm>
            <a:off x="7848600" y="4872922"/>
            <a:ext cx="4023360" cy="1208141"/>
          </a:xfrm>
        </p:spPr>
        <p:txBody>
          <a:bodyPr>
            <a:normAutofit/>
          </a:bodyPr>
          <a:lstStyle/>
          <a:p>
            <a:pPr>
              <a:lnSpc>
                <a:spcPct val="100000"/>
              </a:lnSpc>
              <a:spcAft>
                <a:spcPts val="600"/>
              </a:spcAft>
            </a:pPr>
            <a:r>
              <a:rPr lang="en-GB" sz="1600" b="1" dirty="0"/>
              <a:t>Week 6 –Contemporary Social Issues.</a:t>
            </a:r>
          </a:p>
          <a:p>
            <a:pPr>
              <a:lnSpc>
                <a:spcPct val="100000"/>
              </a:lnSpc>
              <a:spcAft>
                <a:spcPts val="600"/>
              </a:spcAft>
            </a:pPr>
            <a:r>
              <a:rPr lang="en-GB" sz="1600" b="1" dirty="0"/>
              <a:t>An Exploration of National and Global Perspectives In Health Care delivery.</a:t>
            </a:r>
          </a:p>
        </p:txBody>
      </p:sp>
      <p:sp>
        <p:nvSpPr>
          <p:cNvPr id="83" name="Rectangle 8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7C3A624-D5CA-4B73-A8BB-27289AA40D27}"/>
              </a:ext>
            </a:extLst>
          </p:cNvPr>
          <p:cNvSpPr>
            <a:spLocks noGrp="1"/>
          </p:cNvSpPr>
          <p:nvPr>
            <p:ph type="ftr" sz="quarter" idx="11"/>
          </p:nvPr>
        </p:nvSpPr>
        <p:spPr/>
        <p:txBody>
          <a:bodyPr/>
          <a:lstStyle/>
          <a:p>
            <a:r>
              <a:rPr lang="en-US"/>
              <a:t>Created by ; Oluwafemi Esan.</a:t>
            </a:r>
            <a:endParaRPr lang="en-US" dirty="0"/>
          </a:p>
        </p:txBody>
      </p:sp>
    </p:spTree>
    <p:extLst>
      <p:ext uri="{BB962C8B-B14F-4D97-AF65-F5344CB8AC3E}">
        <p14:creationId xmlns:p14="http://schemas.microsoft.com/office/powerpoint/2010/main" val="16277396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92D1-0AF4-48B2-989F-19D7EAF9A743}"/>
              </a:ext>
            </a:extLst>
          </p:cNvPr>
          <p:cNvSpPr>
            <a:spLocks noGrp="1"/>
          </p:cNvSpPr>
          <p:nvPr>
            <p:ph type="title"/>
          </p:nvPr>
        </p:nvSpPr>
        <p:spPr/>
        <p:txBody>
          <a:bodyPr>
            <a:normAutofit fontScale="90000"/>
          </a:bodyPr>
          <a:lstStyle/>
          <a:p>
            <a:r>
              <a:rPr lang="en-US" dirty="0"/>
              <a:t>Medicines &amp; Healthcare products</a:t>
            </a:r>
            <a:br>
              <a:rPr lang="en-US" dirty="0"/>
            </a:br>
            <a:r>
              <a:rPr lang="en-US" dirty="0"/>
              <a:t>Regulatory Agency.</a:t>
            </a:r>
            <a:endParaRPr lang="en-GB" dirty="0"/>
          </a:p>
        </p:txBody>
      </p:sp>
      <p:sp>
        <p:nvSpPr>
          <p:cNvPr id="3" name="Content Placeholder 2">
            <a:extLst>
              <a:ext uri="{FF2B5EF4-FFF2-40B4-BE49-F238E27FC236}">
                <a16:creationId xmlns:a16="http://schemas.microsoft.com/office/drawing/2014/main" id="{4AB99523-19F2-4A7F-AC4D-B3288DCF8EE1}"/>
              </a:ext>
            </a:extLst>
          </p:cNvPr>
          <p:cNvSpPr>
            <a:spLocks noGrp="1"/>
          </p:cNvSpPr>
          <p:nvPr>
            <p:ph idx="1"/>
          </p:nvPr>
        </p:nvSpPr>
        <p:spPr/>
        <p:txBody>
          <a:bodyPr>
            <a:normAutofit lnSpcReduction="10000"/>
          </a:bodyPr>
          <a:lstStyle/>
          <a:p>
            <a:r>
              <a:rPr lang="en-US" sz="2000" dirty="0"/>
              <a:t>The MHRA is working closely with DHSC and other healthcare partners on COVID-19.</a:t>
            </a:r>
          </a:p>
          <a:p>
            <a:r>
              <a:rPr lang="en-US" sz="2000" dirty="0"/>
              <a:t>We are </a:t>
            </a:r>
            <a:r>
              <a:rPr lang="en-US" sz="2000" dirty="0" err="1"/>
              <a:t>prioritising</a:t>
            </a:r>
            <a:r>
              <a:rPr lang="en-US" sz="2000" dirty="0"/>
              <a:t> work including:</a:t>
            </a:r>
          </a:p>
          <a:p>
            <a:endParaRPr lang="en-US" sz="2000" dirty="0"/>
          </a:p>
          <a:p>
            <a:r>
              <a:rPr lang="en-US" sz="2000" dirty="0"/>
              <a:t>supporting and </a:t>
            </a:r>
            <a:r>
              <a:rPr lang="en-US" sz="2000" dirty="0" err="1"/>
              <a:t>authorising</a:t>
            </a:r>
            <a:r>
              <a:rPr lang="en-US" sz="2000" dirty="0"/>
              <a:t> the development of vaccines</a:t>
            </a:r>
          </a:p>
          <a:p>
            <a:r>
              <a:rPr lang="en-US" sz="2000" dirty="0"/>
              <a:t>clinical trials of new medicines</a:t>
            </a:r>
          </a:p>
          <a:p>
            <a:r>
              <a:rPr lang="en-US" sz="2000" dirty="0"/>
              <a:t>managing the supply of medicines and healthcare products</a:t>
            </a:r>
          </a:p>
          <a:p>
            <a:r>
              <a:rPr lang="en-US" sz="2000" dirty="0"/>
              <a:t>We also provide information to patients, manufacturers and healthcare professionals through our established information channels and alert systems.</a:t>
            </a:r>
            <a:endParaRPr lang="en-GB" sz="2000" dirty="0"/>
          </a:p>
        </p:txBody>
      </p:sp>
      <p:sp>
        <p:nvSpPr>
          <p:cNvPr id="4" name="Footer Placeholder 3">
            <a:extLst>
              <a:ext uri="{FF2B5EF4-FFF2-40B4-BE49-F238E27FC236}">
                <a16:creationId xmlns:a16="http://schemas.microsoft.com/office/drawing/2014/main" id="{8FCB4430-8ADF-400F-A64D-D7148D18A63A}"/>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67182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E612-9A52-4DC1-81E9-6DEEA748E1F7}"/>
              </a:ext>
            </a:extLst>
          </p:cNvPr>
          <p:cNvSpPr>
            <a:spLocks noGrp="1"/>
          </p:cNvSpPr>
          <p:nvPr>
            <p:ph type="title"/>
          </p:nvPr>
        </p:nvSpPr>
        <p:spPr/>
        <p:txBody>
          <a:bodyPr/>
          <a:lstStyle/>
          <a:p>
            <a:r>
              <a:rPr lang="en-GB" dirty="0"/>
              <a:t>National Health Service (NHS),</a:t>
            </a:r>
          </a:p>
        </p:txBody>
      </p:sp>
      <p:sp>
        <p:nvSpPr>
          <p:cNvPr id="3" name="Content Placeholder 2">
            <a:extLst>
              <a:ext uri="{FF2B5EF4-FFF2-40B4-BE49-F238E27FC236}">
                <a16:creationId xmlns:a16="http://schemas.microsoft.com/office/drawing/2014/main" id="{44325295-A09E-4D6A-B436-C7E2E150D1D3}"/>
              </a:ext>
            </a:extLst>
          </p:cNvPr>
          <p:cNvSpPr>
            <a:spLocks noGrp="1"/>
          </p:cNvSpPr>
          <p:nvPr>
            <p:ph idx="1"/>
          </p:nvPr>
        </p:nvSpPr>
        <p:spPr/>
        <p:txBody>
          <a:bodyPr>
            <a:normAutofit/>
          </a:bodyPr>
          <a:lstStyle/>
          <a:p>
            <a:r>
              <a:rPr lang="en-US" sz="2000" dirty="0"/>
              <a:t>A comprehensive public-health service under government administration, established by the National Health Service Act of 1946 and subsequent legislation. Virtually the entire population is covered, and health services are free except for certain minor charges.</a:t>
            </a:r>
          </a:p>
          <a:p>
            <a:r>
              <a:rPr lang="en-US" sz="2000" dirty="0"/>
              <a:t>The services provided are administered in three separate groups: general practitioner and dental services, hospital and specialist services, and local health authority services. General practitioners or family physicians give primary medical care to a group of persons who register with them. These doctors and dentists operate their own practices but are paid by the government on a per capita basis (i.e., according to the number of people registered with them)</a:t>
            </a:r>
            <a:endParaRPr lang="en-GB" sz="2000" dirty="0"/>
          </a:p>
        </p:txBody>
      </p:sp>
      <p:sp>
        <p:nvSpPr>
          <p:cNvPr id="4" name="Footer Placeholder 3">
            <a:extLst>
              <a:ext uri="{FF2B5EF4-FFF2-40B4-BE49-F238E27FC236}">
                <a16:creationId xmlns:a16="http://schemas.microsoft.com/office/drawing/2014/main" id="{7B0668DA-87AE-4A4C-BA9E-263583477B33}"/>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61251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92BC-D99C-40A0-A8D7-09C44860902F}"/>
              </a:ext>
            </a:extLst>
          </p:cNvPr>
          <p:cNvSpPr>
            <a:spLocks noGrp="1"/>
          </p:cNvSpPr>
          <p:nvPr>
            <p:ph type="title"/>
          </p:nvPr>
        </p:nvSpPr>
        <p:spPr/>
        <p:txBody>
          <a:bodyPr/>
          <a:lstStyle/>
          <a:p>
            <a:r>
              <a:rPr lang="en-GB" dirty="0"/>
              <a:t>National Health Service (NHS)….</a:t>
            </a:r>
          </a:p>
        </p:txBody>
      </p:sp>
      <p:sp>
        <p:nvSpPr>
          <p:cNvPr id="3" name="Content Placeholder 2">
            <a:extLst>
              <a:ext uri="{FF2B5EF4-FFF2-40B4-BE49-F238E27FC236}">
                <a16:creationId xmlns:a16="http://schemas.microsoft.com/office/drawing/2014/main" id="{D1DB5008-413C-47EF-B321-C5E866F5F33D}"/>
              </a:ext>
            </a:extLst>
          </p:cNvPr>
          <p:cNvSpPr>
            <a:spLocks noGrp="1"/>
          </p:cNvSpPr>
          <p:nvPr>
            <p:ph idx="1"/>
          </p:nvPr>
        </p:nvSpPr>
        <p:spPr/>
        <p:txBody>
          <a:bodyPr>
            <a:normAutofit/>
          </a:bodyPr>
          <a:lstStyle/>
          <a:p>
            <a:r>
              <a:rPr lang="en-US" sz="2000" dirty="0"/>
              <a:t>The National Health Service is financed primarily by general taxes, with smaller contributions coming from local taxes, payroll contributions, and patient fees. The service has managed to provide generally high levels of health care while keeping costs relatively low, but the system has come under increasing financial strain because the growth of medical technology has tended to make hospital stays progressively more expensive.</a:t>
            </a:r>
          </a:p>
          <a:p>
            <a:r>
              <a:rPr lang="en-US" sz="2000" dirty="0"/>
              <a:t>Local health authority services provide maternity and child welfare, posthospital care, home nursing, immunization, ambulance service, and various other preventive and educational services. They may also operate family-planning clinics, as well as day nurseries for children.</a:t>
            </a:r>
            <a:endParaRPr lang="en-GB" sz="2000" dirty="0"/>
          </a:p>
        </p:txBody>
      </p:sp>
      <p:sp>
        <p:nvSpPr>
          <p:cNvPr id="4" name="Footer Placeholder 3">
            <a:extLst>
              <a:ext uri="{FF2B5EF4-FFF2-40B4-BE49-F238E27FC236}">
                <a16:creationId xmlns:a16="http://schemas.microsoft.com/office/drawing/2014/main" id="{C73EE1E5-CFFF-42CF-B34E-EC6A1256E694}"/>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04067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D291-F25A-437F-BF6E-EE540CD8181A}"/>
              </a:ext>
            </a:extLst>
          </p:cNvPr>
          <p:cNvSpPr>
            <a:spLocks noGrp="1"/>
          </p:cNvSpPr>
          <p:nvPr>
            <p:ph type="title"/>
          </p:nvPr>
        </p:nvSpPr>
        <p:spPr/>
        <p:txBody>
          <a:bodyPr>
            <a:normAutofit fontScale="90000"/>
          </a:bodyPr>
          <a:lstStyle/>
          <a:p>
            <a:r>
              <a:rPr lang="en-US" dirty="0"/>
              <a:t>The major stakeholders in the healthcare system </a:t>
            </a:r>
            <a:endParaRPr lang="en-GB" dirty="0"/>
          </a:p>
        </p:txBody>
      </p:sp>
      <p:sp>
        <p:nvSpPr>
          <p:cNvPr id="3" name="Content Placeholder 2">
            <a:extLst>
              <a:ext uri="{FF2B5EF4-FFF2-40B4-BE49-F238E27FC236}">
                <a16:creationId xmlns:a16="http://schemas.microsoft.com/office/drawing/2014/main" id="{83113EFE-26A0-41A9-9978-268652BFE96D}"/>
              </a:ext>
            </a:extLst>
          </p:cNvPr>
          <p:cNvSpPr>
            <a:spLocks noGrp="1"/>
          </p:cNvSpPr>
          <p:nvPr>
            <p:ph idx="1"/>
          </p:nvPr>
        </p:nvSpPr>
        <p:spPr/>
        <p:txBody>
          <a:bodyPr>
            <a:normAutofit fontScale="92500" lnSpcReduction="20000"/>
          </a:bodyPr>
          <a:lstStyle/>
          <a:p>
            <a:r>
              <a:rPr lang="en-US" sz="2000" dirty="0"/>
              <a:t>The major stakeholders in the healthcare system are patients, physicians, employers, insurance companies, pharmaceutical firms and government. Insurance companies sell health coverage plans directly to patients or indirectly through employer or governmental intermediaries.</a:t>
            </a:r>
          </a:p>
          <a:p>
            <a:r>
              <a:rPr lang="en-US" sz="2000" dirty="0"/>
              <a:t>In conclusion, stakeholders play major role in ensuring successful adoption of evidence in healthcare. Their support is necessary because they provide resources, skills and knowledge required for project's implementation. Moreover, they influence the opinion of the public in regard to projected change.</a:t>
            </a:r>
          </a:p>
          <a:p>
            <a:r>
              <a:rPr lang="en-US" sz="2000" dirty="0"/>
              <a:t>Some examples of key stakeholders in health and social care are Inspecting bodies, Managers, employees / staff, government (and its agencies), owners of care services, owners of local businesses , suppliers (Pharmaceutical / Care) , trade unions, service users, and the community from which the </a:t>
            </a:r>
            <a:r>
              <a:rPr lang="en-US" sz="2000" dirty="0" err="1"/>
              <a:t>organisation</a:t>
            </a:r>
            <a:r>
              <a:rPr lang="en-US" sz="2000" dirty="0"/>
              <a:t> serves.</a:t>
            </a:r>
          </a:p>
          <a:p>
            <a:endParaRPr lang="en-GB" sz="2000" dirty="0"/>
          </a:p>
        </p:txBody>
      </p:sp>
      <p:sp>
        <p:nvSpPr>
          <p:cNvPr id="4" name="Footer Placeholder 3">
            <a:extLst>
              <a:ext uri="{FF2B5EF4-FFF2-40B4-BE49-F238E27FC236}">
                <a16:creationId xmlns:a16="http://schemas.microsoft.com/office/drawing/2014/main" id="{FC377571-C3D8-411C-8338-F3176FF9319C}"/>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07233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ED75-4AB3-459D-AF19-C2D29624274E}"/>
              </a:ext>
            </a:extLst>
          </p:cNvPr>
          <p:cNvSpPr>
            <a:spLocks noGrp="1"/>
          </p:cNvSpPr>
          <p:nvPr>
            <p:ph type="title"/>
          </p:nvPr>
        </p:nvSpPr>
        <p:spPr/>
        <p:txBody>
          <a:bodyPr/>
          <a:lstStyle/>
          <a:p>
            <a:r>
              <a:rPr lang="en-GB" dirty="0"/>
              <a:t>LO3-Actvity Class Discussion.</a:t>
            </a:r>
          </a:p>
        </p:txBody>
      </p:sp>
      <p:sp>
        <p:nvSpPr>
          <p:cNvPr id="3" name="Content Placeholder 2">
            <a:extLst>
              <a:ext uri="{FF2B5EF4-FFF2-40B4-BE49-F238E27FC236}">
                <a16:creationId xmlns:a16="http://schemas.microsoft.com/office/drawing/2014/main" id="{C7C178E6-784A-477A-B0AA-D4388CBCF3E5}"/>
              </a:ext>
            </a:extLst>
          </p:cNvPr>
          <p:cNvSpPr>
            <a:spLocks noGrp="1"/>
          </p:cNvSpPr>
          <p:nvPr>
            <p:ph idx="1"/>
          </p:nvPr>
        </p:nvSpPr>
        <p:spPr/>
        <p:txBody>
          <a:bodyPr/>
          <a:lstStyle/>
          <a:p>
            <a:r>
              <a:rPr lang="en-US" dirty="0" err="1"/>
              <a:t>Identfy</a:t>
            </a:r>
            <a:r>
              <a:rPr lang="en-US" dirty="0"/>
              <a:t> the local contextual Perspectives of Health care delivery.</a:t>
            </a:r>
          </a:p>
          <a:p>
            <a:endParaRPr lang="en-GB" dirty="0"/>
          </a:p>
        </p:txBody>
      </p:sp>
      <p:sp>
        <p:nvSpPr>
          <p:cNvPr id="4" name="Footer Placeholder 3">
            <a:extLst>
              <a:ext uri="{FF2B5EF4-FFF2-40B4-BE49-F238E27FC236}">
                <a16:creationId xmlns:a16="http://schemas.microsoft.com/office/drawing/2014/main" id="{6DF36013-6CA7-4E57-BF7F-F07D68E3E292}"/>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29246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9823-CDAA-41CA-9507-59BE4B3A78B6}"/>
              </a:ext>
            </a:extLst>
          </p:cNvPr>
          <p:cNvSpPr>
            <a:spLocks noGrp="1"/>
          </p:cNvSpPr>
          <p:nvPr>
            <p:ph type="title"/>
          </p:nvPr>
        </p:nvSpPr>
        <p:spPr/>
        <p:txBody>
          <a:bodyPr/>
          <a:lstStyle/>
          <a:p>
            <a:r>
              <a:rPr lang="en-GB" dirty="0"/>
              <a:t>Local health authority </a:t>
            </a:r>
          </a:p>
        </p:txBody>
      </p:sp>
      <p:sp>
        <p:nvSpPr>
          <p:cNvPr id="3" name="Content Placeholder 2">
            <a:extLst>
              <a:ext uri="{FF2B5EF4-FFF2-40B4-BE49-F238E27FC236}">
                <a16:creationId xmlns:a16="http://schemas.microsoft.com/office/drawing/2014/main" id="{CC0A3784-A336-49C1-85EC-BEE950F6C036}"/>
              </a:ext>
            </a:extLst>
          </p:cNvPr>
          <p:cNvSpPr>
            <a:spLocks noGrp="1"/>
          </p:cNvSpPr>
          <p:nvPr>
            <p:ph idx="1"/>
          </p:nvPr>
        </p:nvSpPr>
        <p:spPr/>
        <p:txBody>
          <a:bodyPr>
            <a:normAutofit fontScale="92500" lnSpcReduction="10000"/>
          </a:bodyPr>
          <a:lstStyle/>
          <a:p>
            <a:r>
              <a:rPr lang="en-US" sz="2000" dirty="0"/>
              <a:t>Local health authority services provide maternity and child welfare, posthospital care, home nursing, immunization, ambulance service, and various other preventive and educational services. They may also operate family-planning clinics, as well as day nurseries for children.</a:t>
            </a:r>
          </a:p>
          <a:p>
            <a:r>
              <a:rPr lang="en-US" sz="2000" dirty="0"/>
              <a:t>Clinical commissioning groups (CCGs) were established as part of the Health and Social Care Act in 2012, and replaced Primary Care Trusts on 1 April 2013. CCGs are groups of general practices (GPs) which come together in each area to commission the best services for their patients and population.</a:t>
            </a:r>
          </a:p>
          <a:p>
            <a:r>
              <a:rPr lang="en-US" sz="2000" dirty="0"/>
              <a:t>As a result of the reforms, local authorities are now responsible for statutory public health responsibilities, aligning their responsibilities for education, employment, environment, housing and transport with public health.</a:t>
            </a:r>
            <a:endParaRPr lang="en-GB" sz="2000" dirty="0"/>
          </a:p>
        </p:txBody>
      </p:sp>
      <p:sp>
        <p:nvSpPr>
          <p:cNvPr id="4" name="Footer Placeholder 3">
            <a:extLst>
              <a:ext uri="{FF2B5EF4-FFF2-40B4-BE49-F238E27FC236}">
                <a16:creationId xmlns:a16="http://schemas.microsoft.com/office/drawing/2014/main" id="{F3CA5F6C-1028-4DC7-A896-81AD5FD61268}"/>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78749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5302-581D-45B5-B600-230FEFEB64B2}"/>
              </a:ext>
            </a:extLst>
          </p:cNvPr>
          <p:cNvSpPr>
            <a:spLocks noGrp="1"/>
          </p:cNvSpPr>
          <p:nvPr>
            <p:ph type="title"/>
          </p:nvPr>
        </p:nvSpPr>
        <p:spPr/>
        <p:txBody>
          <a:bodyPr/>
          <a:lstStyle/>
          <a:p>
            <a:r>
              <a:rPr lang="en-GB" dirty="0"/>
              <a:t>Reference.</a:t>
            </a:r>
          </a:p>
        </p:txBody>
      </p:sp>
      <p:sp>
        <p:nvSpPr>
          <p:cNvPr id="3" name="Content Placeholder 2">
            <a:extLst>
              <a:ext uri="{FF2B5EF4-FFF2-40B4-BE49-F238E27FC236}">
                <a16:creationId xmlns:a16="http://schemas.microsoft.com/office/drawing/2014/main" id="{4DB185D5-2165-4EB6-BB43-CC2C294F50BA}"/>
              </a:ext>
            </a:extLst>
          </p:cNvPr>
          <p:cNvSpPr>
            <a:spLocks noGrp="1"/>
          </p:cNvSpPr>
          <p:nvPr>
            <p:ph idx="1"/>
          </p:nvPr>
        </p:nvSpPr>
        <p:spPr/>
        <p:txBody>
          <a:bodyPr>
            <a:normAutofit/>
          </a:bodyPr>
          <a:lstStyle/>
          <a:p>
            <a:r>
              <a:rPr lang="en-GB" sz="2000" dirty="0" err="1"/>
              <a:t>Fiebelkorn</a:t>
            </a:r>
            <a:r>
              <a:rPr lang="en-GB" sz="2000" dirty="0"/>
              <a:t>, A.P., Seward, J.F. and Orenstein, W.A., 2014. A global perspective of vaccination of healthcare personnel against measles: systematic review. Vaccine, 32(38), pp.4823-4839.</a:t>
            </a:r>
          </a:p>
          <a:p>
            <a:r>
              <a:rPr lang="en-US" sz="2000" dirty="0"/>
              <a:t>Jagger, J., 2007. Caring for Healthcare Workers A Global Perspective. Infection Control &amp; Hospital Epidemiology, 28(1), pp.1-4. </a:t>
            </a:r>
          </a:p>
          <a:p>
            <a:r>
              <a:rPr lang="en-US" sz="2000" dirty="0"/>
              <a:t>Pruitt, S.D. and Epping-Jordan, J.E., 2005. Preparing the 21st century global healthcare workforce. </a:t>
            </a:r>
            <a:r>
              <a:rPr lang="en-US" sz="2000" dirty="0" err="1"/>
              <a:t>Bmj</a:t>
            </a:r>
            <a:r>
              <a:rPr lang="en-US" sz="2000" dirty="0"/>
              <a:t>, 330(7492), pp.637-639.</a:t>
            </a:r>
          </a:p>
          <a:p>
            <a:endParaRPr lang="en-GB" sz="2000" dirty="0"/>
          </a:p>
        </p:txBody>
      </p:sp>
      <p:sp>
        <p:nvSpPr>
          <p:cNvPr id="4" name="Footer Placeholder 3">
            <a:extLst>
              <a:ext uri="{FF2B5EF4-FFF2-40B4-BE49-F238E27FC236}">
                <a16:creationId xmlns:a16="http://schemas.microsoft.com/office/drawing/2014/main" id="{9F9C7EB2-E4A3-4E71-B797-140299057372}"/>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90315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BD70A-3993-414D-ACCB-FE716335A0D7}"/>
              </a:ext>
            </a:extLst>
          </p:cNvPr>
          <p:cNvSpPr>
            <a:spLocks noGrp="1"/>
          </p:cNvSpPr>
          <p:nvPr>
            <p:ph type="title"/>
          </p:nvPr>
        </p:nvSpPr>
        <p:spPr>
          <a:xfrm>
            <a:off x="841248" y="426720"/>
            <a:ext cx="10506456" cy="1919141"/>
          </a:xfrm>
        </p:spPr>
        <p:txBody>
          <a:bodyPr anchor="b">
            <a:normAutofit/>
          </a:bodyPr>
          <a:lstStyle/>
          <a:p>
            <a:r>
              <a:rPr lang="en-GB" sz="6000"/>
              <a:t>Learning Outcomes </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C657C2-DF44-4D13-9497-0310CF4EF7E0}"/>
              </a:ext>
            </a:extLst>
          </p:cNvPr>
          <p:cNvSpPr>
            <a:spLocks noGrp="1"/>
          </p:cNvSpPr>
          <p:nvPr>
            <p:ph idx="1"/>
          </p:nvPr>
        </p:nvSpPr>
        <p:spPr>
          <a:xfrm>
            <a:off x="841248" y="3337269"/>
            <a:ext cx="10509504" cy="2905686"/>
          </a:xfrm>
        </p:spPr>
        <p:txBody>
          <a:bodyPr>
            <a:normAutofit/>
          </a:bodyPr>
          <a:lstStyle/>
          <a:p>
            <a:r>
              <a:rPr lang="en-GB" sz="2000" dirty="0"/>
              <a:t>At the end of this session , students will be able to;</a:t>
            </a:r>
          </a:p>
          <a:p>
            <a:r>
              <a:rPr lang="en-GB" sz="2000" dirty="0"/>
              <a:t>1-Explore the international and Global Perspectives  Context of Health care delivery.</a:t>
            </a:r>
          </a:p>
          <a:p>
            <a:r>
              <a:rPr lang="en-GB" sz="2000" dirty="0"/>
              <a:t>2-Explain the National contextual Perspectives of Health care delivery </a:t>
            </a:r>
          </a:p>
          <a:p>
            <a:r>
              <a:rPr lang="en-GB" sz="2000" dirty="0"/>
              <a:t>3-Identfy the local contextual Perspectives of Health care delivery.</a:t>
            </a:r>
          </a:p>
        </p:txBody>
      </p:sp>
      <p:sp>
        <p:nvSpPr>
          <p:cNvPr id="4" name="Footer Placeholder 3">
            <a:extLst>
              <a:ext uri="{FF2B5EF4-FFF2-40B4-BE49-F238E27FC236}">
                <a16:creationId xmlns:a16="http://schemas.microsoft.com/office/drawing/2014/main" id="{D6A8ADE1-7360-4CBE-A99E-E69DBC243994}"/>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58898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DF6F-474A-4B8B-93C6-95254F4C1BD8}"/>
              </a:ext>
            </a:extLst>
          </p:cNvPr>
          <p:cNvSpPr>
            <a:spLocks noGrp="1"/>
          </p:cNvSpPr>
          <p:nvPr>
            <p:ph type="title"/>
          </p:nvPr>
        </p:nvSpPr>
        <p:spPr/>
        <p:txBody>
          <a:bodyPr>
            <a:normAutofit fontScale="90000"/>
          </a:bodyPr>
          <a:lstStyle/>
          <a:p>
            <a:r>
              <a:rPr lang="en-GB" dirty="0"/>
              <a:t>LO1-Activity- Video Presentation. 10 mins.</a:t>
            </a:r>
          </a:p>
        </p:txBody>
      </p:sp>
      <p:sp>
        <p:nvSpPr>
          <p:cNvPr id="3" name="Content Placeholder 2">
            <a:extLst>
              <a:ext uri="{FF2B5EF4-FFF2-40B4-BE49-F238E27FC236}">
                <a16:creationId xmlns:a16="http://schemas.microsoft.com/office/drawing/2014/main" id="{BBAE809C-2029-409E-B3D4-3E08218858A6}"/>
              </a:ext>
            </a:extLst>
          </p:cNvPr>
          <p:cNvSpPr>
            <a:spLocks noGrp="1"/>
          </p:cNvSpPr>
          <p:nvPr>
            <p:ph idx="1"/>
          </p:nvPr>
        </p:nvSpPr>
        <p:spPr/>
        <p:txBody>
          <a:bodyPr/>
          <a:lstStyle/>
          <a:p>
            <a:r>
              <a:rPr lang="en-GB" dirty="0"/>
              <a:t>Identify The major challenges Facing Global Health care ;</a:t>
            </a:r>
          </a:p>
          <a:p>
            <a:r>
              <a:rPr lang="en-GB" dirty="0">
                <a:hlinkClick r:id="rId2"/>
              </a:rPr>
              <a:t>https://youtu.be/6Q4Ivj47jLw</a:t>
            </a:r>
            <a:r>
              <a:rPr lang="en-GB" dirty="0"/>
              <a:t>.</a:t>
            </a:r>
          </a:p>
          <a:p>
            <a:r>
              <a:rPr lang="en-GB" dirty="0"/>
              <a:t>Feedback To The Class. </a:t>
            </a:r>
          </a:p>
        </p:txBody>
      </p:sp>
      <p:sp>
        <p:nvSpPr>
          <p:cNvPr id="4" name="Footer Placeholder 3">
            <a:extLst>
              <a:ext uri="{FF2B5EF4-FFF2-40B4-BE49-F238E27FC236}">
                <a16:creationId xmlns:a16="http://schemas.microsoft.com/office/drawing/2014/main" id="{DF1E273A-01B4-4F4E-B5B8-06B400EFB1C0}"/>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35295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88A2-3C22-4FEF-84BD-B4BB61D35954}"/>
              </a:ext>
            </a:extLst>
          </p:cNvPr>
          <p:cNvSpPr>
            <a:spLocks noGrp="1"/>
          </p:cNvSpPr>
          <p:nvPr>
            <p:ph type="title"/>
          </p:nvPr>
        </p:nvSpPr>
        <p:spPr/>
        <p:txBody>
          <a:bodyPr/>
          <a:lstStyle/>
          <a:p>
            <a:r>
              <a:rPr lang="en-US" dirty="0"/>
              <a:t>What is a global perspective?</a:t>
            </a:r>
            <a:endParaRPr lang="en-GB" dirty="0"/>
          </a:p>
        </p:txBody>
      </p:sp>
      <p:sp>
        <p:nvSpPr>
          <p:cNvPr id="3" name="Content Placeholder 2">
            <a:extLst>
              <a:ext uri="{FF2B5EF4-FFF2-40B4-BE49-F238E27FC236}">
                <a16:creationId xmlns:a16="http://schemas.microsoft.com/office/drawing/2014/main" id="{11314764-544B-40C6-AFEB-3899C4BF6867}"/>
              </a:ext>
            </a:extLst>
          </p:cNvPr>
          <p:cNvSpPr>
            <a:spLocks noGrp="1"/>
          </p:cNvSpPr>
          <p:nvPr>
            <p:ph idx="1"/>
          </p:nvPr>
        </p:nvSpPr>
        <p:spPr/>
        <p:txBody>
          <a:bodyPr/>
          <a:lstStyle/>
          <a:p>
            <a:r>
              <a:rPr lang="en-US" dirty="0"/>
              <a:t> </a:t>
            </a:r>
            <a:r>
              <a:rPr lang="en-US" sz="2000" dirty="0"/>
              <a:t>A global perspective is a comprehensive lens through which you see the world around you. It shapes how you perceive and understand your own identity and the identity of people you interact with, as you begin to understand what goes into shaping culture. </a:t>
            </a:r>
          </a:p>
          <a:p>
            <a:r>
              <a:rPr lang="en-US" sz="2000" dirty="0"/>
              <a:t>What is a global health perspective in nursing? It is the understanding that health and wellness issues transcend geographical and national borders; it is cultural competence and consciousness – having empathy, respect, and understanding of diverse populations; it is the drive to work together toward health equity.</a:t>
            </a:r>
            <a:endParaRPr lang="en-GB" sz="2000" dirty="0"/>
          </a:p>
        </p:txBody>
      </p:sp>
      <p:sp>
        <p:nvSpPr>
          <p:cNvPr id="4" name="Footer Placeholder 3">
            <a:extLst>
              <a:ext uri="{FF2B5EF4-FFF2-40B4-BE49-F238E27FC236}">
                <a16:creationId xmlns:a16="http://schemas.microsoft.com/office/drawing/2014/main" id="{ED76C04D-A53C-4822-B2EA-7970D06790ED}"/>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40331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AA8B-FD4F-4863-90BA-6E8B26E463C9}"/>
              </a:ext>
            </a:extLst>
          </p:cNvPr>
          <p:cNvSpPr>
            <a:spLocks noGrp="1"/>
          </p:cNvSpPr>
          <p:nvPr>
            <p:ph type="title"/>
          </p:nvPr>
        </p:nvSpPr>
        <p:spPr/>
        <p:txBody>
          <a:bodyPr/>
          <a:lstStyle/>
          <a:p>
            <a:r>
              <a:rPr lang="en-GB" dirty="0"/>
              <a:t>Global Health Care</a:t>
            </a:r>
          </a:p>
        </p:txBody>
      </p:sp>
      <p:sp>
        <p:nvSpPr>
          <p:cNvPr id="3" name="Content Placeholder 2">
            <a:extLst>
              <a:ext uri="{FF2B5EF4-FFF2-40B4-BE49-F238E27FC236}">
                <a16:creationId xmlns:a16="http://schemas.microsoft.com/office/drawing/2014/main" id="{B7A0A423-D18C-4D94-A60E-97981A105DC2}"/>
              </a:ext>
            </a:extLst>
          </p:cNvPr>
          <p:cNvSpPr>
            <a:spLocks noGrp="1"/>
          </p:cNvSpPr>
          <p:nvPr>
            <p:ph idx="1"/>
          </p:nvPr>
        </p:nvSpPr>
        <p:spPr/>
        <p:txBody>
          <a:bodyPr>
            <a:normAutofit/>
          </a:bodyPr>
          <a:lstStyle/>
          <a:p>
            <a:r>
              <a:rPr lang="en-US" sz="2000" dirty="0"/>
              <a:t>"I believe we're living in a global society now," </a:t>
            </a:r>
            <a:r>
              <a:rPr lang="en-US" sz="2000" dirty="0" err="1"/>
              <a:t>Coupet</a:t>
            </a:r>
            <a:r>
              <a:rPr lang="en-US" sz="2000" dirty="0"/>
              <a:t> says. "Health care is no longer a national agenda, it's a global agenda.“</a:t>
            </a:r>
          </a:p>
          <a:p>
            <a:r>
              <a:rPr lang="en-US" dirty="0"/>
              <a:t> </a:t>
            </a:r>
            <a:r>
              <a:rPr lang="en-US" sz="2000" dirty="0"/>
              <a:t>The world community faces profound challenges but does so in the context of an international political system, which is predicated on the individual sovereign rights of nearly 200 states and their national territories. </a:t>
            </a:r>
          </a:p>
          <a:p>
            <a:r>
              <a:rPr lang="en-US" sz="2000" dirty="0"/>
              <a:t>The COVID-19 pandemic has exposed vulnerabilities even in health systems that had been considered strong, such as those in Spain and Italy, </a:t>
            </a:r>
            <a:r>
              <a:rPr lang="en-US" sz="2000" dirty="0" err="1"/>
              <a:t>Atun</a:t>
            </a:r>
            <a:r>
              <a:rPr lang="en-US" sz="2000" dirty="0"/>
              <a:t> said. Around the world, the pandemic has also highlighted the indelible link between citizens’ health and the strength of economies.</a:t>
            </a:r>
          </a:p>
          <a:p>
            <a:endParaRPr lang="en-US" sz="2000" dirty="0"/>
          </a:p>
          <a:p>
            <a:pPr marL="0" indent="0">
              <a:buNone/>
            </a:pPr>
            <a:endParaRPr lang="en-US" sz="2000" dirty="0"/>
          </a:p>
          <a:p>
            <a:endParaRPr lang="en-US" dirty="0"/>
          </a:p>
          <a:p>
            <a:endParaRPr lang="en-GB" dirty="0"/>
          </a:p>
        </p:txBody>
      </p:sp>
      <p:sp>
        <p:nvSpPr>
          <p:cNvPr id="4" name="Footer Placeholder 3">
            <a:extLst>
              <a:ext uri="{FF2B5EF4-FFF2-40B4-BE49-F238E27FC236}">
                <a16:creationId xmlns:a16="http://schemas.microsoft.com/office/drawing/2014/main" id="{96EF82C5-81B7-408A-A86E-84344CB9DDED}"/>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25139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713E-86AD-43FF-92C7-6C16905DB24F}"/>
              </a:ext>
            </a:extLst>
          </p:cNvPr>
          <p:cNvSpPr>
            <a:spLocks noGrp="1"/>
          </p:cNvSpPr>
          <p:nvPr>
            <p:ph type="title"/>
          </p:nvPr>
        </p:nvSpPr>
        <p:spPr/>
        <p:txBody>
          <a:bodyPr/>
          <a:lstStyle/>
          <a:p>
            <a:r>
              <a:rPr lang="en-US" dirty="0"/>
              <a:t>A global perspective on public health.</a:t>
            </a:r>
            <a:endParaRPr lang="en-GB" dirty="0"/>
          </a:p>
        </p:txBody>
      </p:sp>
      <p:sp>
        <p:nvSpPr>
          <p:cNvPr id="3" name="Content Placeholder 2">
            <a:extLst>
              <a:ext uri="{FF2B5EF4-FFF2-40B4-BE49-F238E27FC236}">
                <a16:creationId xmlns:a16="http://schemas.microsoft.com/office/drawing/2014/main" id="{294DADE6-2427-44FE-95A2-C2D66CDC1EA3}"/>
              </a:ext>
            </a:extLst>
          </p:cNvPr>
          <p:cNvSpPr>
            <a:spLocks noGrp="1"/>
          </p:cNvSpPr>
          <p:nvPr>
            <p:ph idx="1"/>
          </p:nvPr>
        </p:nvSpPr>
        <p:spPr>
          <a:xfrm>
            <a:off x="1115568" y="2478023"/>
            <a:ext cx="10168128" cy="3988877"/>
          </a:xfrm>
        </p:spPr>
        <p:txBody>
          <a:bodyPr>
            <a:normAutofit lnSpcReduction="10000"/>
          </a:bodyPr>
          <a:lstStyle/>
          <a:p>
            <a:r>
              <a:rPr lang="en-US" sz="2000" dirty="0"/>
              <a:t>The five trends that are pushing the world towards a convergence of common purpose in public health: </a:t>
            </a:r>
          </a:p>
          <a:p>
            <a:r>
              <a:rPr lang="en-US" sz="2000" dirty="0"/>
              <a:t>Lower birth rates and longer lives in most countries, and a reshaping of disease patterns from infectious to chronic;</a:t>
            </a:r>
          </a:p>
          <a:p>
            <a:r>
              <a:rPr lang="en-US" sz="2000" dirty="0"/>
              <a:t>The health consequences of globalized economies, including unhealthier lifestyles and the need for international disease-control. </a:t>
            </a:r>
          </a:p>
          <a:p>
            <a:r>
              <a:rPr lang="en-US" sz="2000" dirty="0"/>
              <a:t>Environmental threats from pollution and climate change;</a:t>
            </a:r>
          </a:p>
          <a:p>
            <a:r>
              <a:rPr lang="en-US" sz="2000" dirty="0"/>
              <a:t>Internationalization of medical knowledge and the globalization of the health care workforce;</a:t>
            </a:r>
          </a:p>
          <a:p>
            <a:r>
              <a:rPr lang="en-US" sz="2000" dirty="0"/>
              <a:t>The globalization of medical science.</a:t>
            </a:r>
          </a:p>
          <a:p>
            <a:endParaRPr lang="en-GB" sz="2000" dirty="0"/>
          </a:p>
        </p:txBody>
      </p:sp>
      <p:sp>
        <p:nvSpPr>
          <p:cNvPr id="4" name="Footer Placeholder 3">
            <a:extLst>
              <a:ext uri="{FF2B5EF4-FFF2-40B4-BE49-F238E27FC236}">
                <a16:creationId xmlns:a16="http://schemas.microsoft.com/office/drawing/2014/main" id="{6566EBEF-19A0-410C-988A-DA490C4DFD2B}"/>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736430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E7DF-517F-4B3C-92E0-8F6075FFD970}"/>
              </a:ext>
            </a:extLst>
          </p:cNvPr>
          <p:cNvSpPr>
            <a:spLocks noGrp="1"/>
          </p:cNvSpPr>
          <p:nvPr>
            <p:ph type="title"/>
          </p:nvPr>
        </p:nvSpPr>
        <p:spPr/>
        <p:txBody>
          <a:bodyPr/>
          <a:lstStyle/>
          <a:p>
            <a:r>
              <a:rPr lang="en-GB" dirty="0"/>
              <a:t>Global Health Care….</a:t>
            </a:r>
          </a:p>
        </p:txBody>
      </p:sp>
      <p:sp>
        <p:nvSpPr>
          <p:cNvPr id="3" name="Content Placeholder 2">
            <a:extLst>
              <a:ext uri="{FF2B5EF4-FFF2-40B4-BE49-F238E27FC236}">
                <a16:creationId xmlns:a16="http://schemas.microsoft.com/office/drawing/2014/main" id="{5AEBE718-B32A-418F-A11C-76BDE7F33299}"/>
              </a:ext>
            </a:extLst>
          </p:cNvPr>
          <p:cNvSpPr>
            <a:spLocks noGrp="1"/>
          </p:cNvSpPr>
          <p:nvPr>
            <p:ph idx="1"/>
          </p:nvPr>
        </p:nvSpPr>
        <p:spPr>
          <a:xfrm>
            <a:off x="1115568" y="2478023"/>
            <a:ext cx="10168128" cy="3933793"/>
          </a:xfrm>
        </p:spPr>
        <p:txBody>
          <a:bodyPr>
            <a:normAutofit/>
          </a:bodyPr>
          <a:lstStyle/>
          <a:p>
            <a:r>
              <a:rPr lang="en-US" dirty="0"/>
              <a:t>“</a:t>
            </a:r>
            <a:r>
              <a:rPr lang="en-US" sz="2000" dirty="0"/>
              <a:t>How we handle these five trends will do much to determine the quality of health and health services in the world in the coming decades,” the authors write. They compare the global health perspective to the environmental movement’s concept that local actions have global impact. “Although the individual patient encounter is a local event, and global health institutions may constitute a patchwork of entities, each patient encounter takes place in a global tapestry of influences that constitute ‘global public health.’” Read NEJM editorial: Convergence to Common Purpose in Global Health</a:t>
            </a:r>
          </a:p>
          <a:p>
            <a:endParaRPr lang="en-US" dirty="0"/>
          </a:p>
          <a:p>
            <a:endParaRPr lang="en-US" dirty="0"/>
          </a:p>
          <a:p>
            <a:endParaRPr lang="en-US" dirty="0"/>
          </a:p>
          <a:p>
            <a:endParaRPr lang="en-GB" dirty="0"/>
          </a:p>
        </p:txBody>
      </p:sp>
      <p:sp>
        <p:nvSpPr>
          <p:cNvPr id="4" name="Footer Placeholder 3">
            <a:extLst>
              <a:ext uri="{FF2B5EF4-FFF2-40B4-BE49-F238E27FC236}">
                <a16:creationId xmlns:a16="http://schemas.microsoft.com/office/drawing/2014/main" id="{63C9E862-3902-4AB2-A9CE-36FD9187249B}"/>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40688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973A-AFA0-4C76-83DA-322F2AF28BA9}"/>
              </a:ext>
            </a:extLst>
          </p:cNvPr>
          <p:cNvSpPr>
            <a:spLocks noGrp="1"/>
          </p:cNvSpPr>
          <p:nvPr>
            <p:ph type="title"/>
          </p:nvPr>
        </p:nvSpPr>
        <p:spPr/>
        <p:txBody>
          <a:bodyPr>
            <a:normAutofit fontScale="90000"/>
          </a:bodyPr>
          <a:lstStyle/>
          <a:p>
            <a:r>
              <a:rPr lang="en-GB" dirty="0"/>
              <a:t>LO2-Activity -10mins-Public Health England.</a:t>
            </a:r>
          </a:p>
        </p:txBody>
      </p:sp>
      <p:sp>
        <p:nvSpPr>
          <p:cNvPr id="3" name="Content Placeholder 2">
            <a:extLst>
              <a:ext uri="{FF2B5EF4-FFF2-40B4-BE49-F238E27FC236}">
                <a16:creationId xmlns:a16="http://schemas.microsoft.com/office/drawing/2014/main" id="{AC9615DD-E752-4333-A7AC-3B4EBCCFCE61}"/>
              </a:ext>
            </a:extLst>
          </p:cNvPr>
          <p:cNvSpPr>
            <a:spLocks noGrp="1"/>
          </p:cNvSpPr>
          <p:nvPr>
            <p:ph idx="1"/>
          </p:nvPr>
        </p:nvSpPr>
        <p:spPr/>
        <p:txBody>
          <a:bodyPr/>
          <a:lstStyle/>
          <a:p>
            <a:r>
              <a:rPr lang="en-GB" dirty="0"/>
              <a:t>Conduct an individual research into the Roles of Public health England.</a:t>
            </a:r>
          </a:p>
          <a:p>
            <a:r>
              <a:rPr lang="en-GB" dirty="0"/>
              <a:t>Feedback To the class.</a:t>
            </a:r>
          </a:p>
        </p:txBody>
      </p:sp>
      <p:sp>
        <p:nvSpPr>
          <p:cNvPr id="4" name="Footer Placeholder 3">
            <a:extLst>
              <a:ext uri="{FF2B5EF4-FFF2-40B4-BE49-F238E27FC236}">
                <a16:creationId xmlns:a16="http://schemas.microsoft.com/office/drawing/2014/main" id="{5EE354E5-A30C-4FCA-BE2E-277B338484A4}"/>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41434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C6E6-C9CA-4D20-A08E-68D341F2B723}"/>
              </a:ext>
            </a:extLst>
          </p:cNvPr>
          <p:cNvSpPr>
            <a:spLocks noGrp="1"/>
          </p:cNvSpPr>
          <p:nvPr>
            <p:ph type="title"/>
          </p:nvPr>
        </p:nvSpPr>
        <p:spPr/>
        <p:txBody>
          <a:bodyPr/>
          <a:lstStyle/>
          <a:p>
            <a:r>
              <a:rPr lang="en-GB" dirty="0"/>
              <a:t>Public Health England .</a:t>
            </a:r>
          </a:p>
        </p:txBody>
      </p:sp>
      <p:sp>
        <p:nvSpPr>
          <p:cNvPr id="3" name="Content Placeholder 2">
            <a:extLst>
              <a:ext uri="{FF2B5EF4-FFF2-40B4-BE49-F238E27FC236}">
                <a16:creationId xmlns:a16="http://schemas.microsoft.com/office/drawing/2014/main" id="{96973423-4C2C-45CE-9AC1-C306E58C785C}"/>
              </a:ext>
            </a:extLst>
          </p:cNvPr>
          <p:cNvSpPr>
            <a:spLocks noGrp="1"/>
          </p:cNvSpPr>
          <p:nvPr>
            <p:ph idx="1"/>
          </p:nvPr>
        </p:nvSpPr>
        <p:spPr>
          <a:xfrm>
            <a:off x="1115568" y="2478023"/>
            <a:ext cx="10168128" cy="3933793"/>
          </a:xfrm>
        </p:spPr>
        <p:txBody>
          <a:bodyPr>
            <a:normAutofit fontScale="92500" lnSpcReduction="20000"/>
          </a:bodyPr>
          <a:lstStyle/>
          <a:p>
            <a:r>
              <a:rPr lang="en-US" sz="2000" b="1" dirty="0"/>
              <a:t>Public Health England is the national agency for protecting and improving the nation’s health and wellbeing and tackling health inequalities so that the poorest and most poorly benefit most.</a:t>
            </a:r>
          </a:p>
          <a:p>
            <a:r>
              <a:rPr lang="en-US" sz="2000" dirty="0"/>
              <a:t>PHE will provide professional, scientific and delivery expertise to support both local authorities and NHS organizations to promote improvements in </a:t>
            </a:r>
            <a:r>
              <a:rPr lang="en-US" sz="2000" dirty="0" err="1"/>
              <a:t>protectingand</a:t>
            </a:r>
            <a:r>
              <a:rPr lang="en-US" sz="2000" dirty="0"/>
              <a:t> improving the nation’s health and wellbeing.</a:t>
            </a:r>
          </a:p>
          <a:p>
            <a:endParaRPr lang="en-US" sz="2000" dirty="0"/>
          </a:p>
          <a:p>
            <a:r>
              <a:rPr lang="en-US" sz="2000" dirty="0"/>
              <a:t>Public Health England is an executive agency of the Department of Health and Social Care in the United Kingdom that began operating on 1 April 2013. Its formation came as a result of the </a:t>
            </a:r>
            <a:r>
              <a:rPr lang="en-US" sz="2000" dirty="0" err="1"/>
              <a:t>reorganisation</a:t>
            </a:r>
            <a:r>
              <a:rPr lang="en-US" sz="2000" dirty="0"/>
              <a:t> of the National Health Service in England outlined in the Health and Social Care Act 2012. We exist to protect and improve the nation's health and wellbeing, and reduce health inequalities.</a:t>
            </a:r>
          </a:p>
          <a:p>
            <a:endParaRPr lang="en-US" sz="2000" dirty="0"/>
          </a:p>
          <a:p>
            <a:endParaRPr lang="en-US" sz="2000" dirty="0"/>
          </a:p>
          <a:p>
            <a:endParaRPr lang="en-US" sz="2000" dirty="0"/>
          </a:p>
          <a:p>
            <a:pPr marL="0" indent="0">
              <a:buNone/>
            </a:pPr>
            <a:endParaRPr lang="en-US" sz="2000" dirty="0"/>
          </a:p>
        </p:txBody>
      </p:sp>
      <p:sp>
        <p:nvSpPr>
          <p:cNvPr id="4" name="Footer Placeholder 3">
            <a:extLst>
              <a:ext uri="{FF2B5EF4-FFF2-40B4-BE49-F238E27FC236}">
                <a16:creationId xmlns:a16="http://schemas.microsoft.com/office/drawing/2014/main" id="{BCC6D018-E66E-4430-B2B9-0B38647F0931}"/>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76009093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1487</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Neue Haas Grotesk Text Pro</vt:lpstr>
      <vt:lpstr>AccentBoxVTI</vt:lpstr>
      <vt:lpstr>Different perspectives in Healthcare Delivery.</vt:lpstr>
      <vt:lpstr>Learning Outcomes </vt:lpstr>
      <vt:lpstr>LO1-Activity- Video Presentation. 10 mins.</vt:lpstr>
      <vt:lpstr>What is a global perspective?</vt:lpstr>
      <vt:lpstr>Global Health Care</vt:lpstr>
      <vt:lpstr>A global perspective on public health.</vt:lpstr>
      <vt:lpstr>Global Health Care….</vt:lpstr>
      <vt:lpstr>LO2-Activity -10mins-Public Health England.</vt:lpstr>
      <vt:lpstr>Public Health England .</vt:lpstr>
      <vt:lpstr>Medicines &amp; Healthcare products Regulatory Agency.</vt:lpstr>
      <vt:lpstr>National Health Service (NHS),</vt:lpstr>
      <vt:lpstr>National Health Service (NHS)….</vt:lpstr>
      <vt:lpstr>The major stakeholders in the healthcare system </vt:lpstr>
      <vt:lpstr>LO3-Actvity Class Discussion.</vt:lpstr>
      <vt:lpstr>Local health authority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perspectives in Healthcare Delivery.</dc:title>
  <dc:creator>Femi Esan</dc:creator>
  <cp:lastModifiedBy>Femi Esan</cp:lastModifiedBy>
  <cp:revision>1</cp:revision>
  <dcterms:created xsi:type="dcterms:W3CDTF">2021-01-19T22:08:32Z</dcterms:created>
  <dcterms:modified xsi:type="dcterms:W3CDTF">2021-01-20T16:50:26Z</dcterms:modified>
</cp:coreProperties>
</file>