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7" r:id="rId2"/>
    <p:sldId id="258" r:id="rId3"/>
    <p:sldId id="298" r:id="rId4"/>
    <p:sldId id="270" r:id="rId5"/>
    <p:sldId id="265" r:id="rId6"/>
    <p:sldId id="267" r:id="rId7"/>
    <p:sldId id="280" r:id="rId8"/>
    <p:sldId id="282" r:id="rId9"/>
    <p:sldId id="285" r:id="rId10"/>
    <p:sldId id="284" r:id="rId11"/>
    <p:sldId id="294" r:id="rId12"/>
    <p:sldId id="283" r:id="rId13"/>
    <p:sldId id="274" r:id="rId14"/>
    <p:sldId id="286" r:id="rId15"/>
    <p:sldId id="287" r:id="rId16"/>
    <p:sldId id="266" r:id="rId17"/>
    <p:sldId id="289" r:id="rId18"/>
    <p:sldId id="290" r:id="rId19"/>
    <p:sldId id="292" r:id="rId20"/>
    <p:sldId id="277" r:id="rId21"/>
    <p:sldId id="295" r:id="rId22"/>
    <p:sldId id="296" r:id="rId23"/>
    <p:sldId id="29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9A2A7-3492-4B2C-BF53-897EF19D5F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9B2D4B3-D76A-41E9-9397-2267DA5A75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3A6BB39-59E3-41B6-B15F-A61E1035ACDD}"/>
              </a:ext>
            </a:extLst>
          </p:cNvPr>
          <p:cNvSpPr>
            <a:spLocks noGrp="1"/>
          </p:cNvSpPr>
          <p:nvPr>
            <p:ph type="dt" sz="half" idx="10"/>
          </p:nvPr>
        </p:nvSpPr>
        <p:spPr/>
        <p:txBody>
          <a:bodyPr/>
          <a:lstStyle/>
          <a:p>
            <a:fld id="{BD360C71-3997-4451-AA86-558EDCD6C8D9}" type="datetime1">
              <a:rPr lang="en-GB" smtClean="0"/>
              <a:t>05/02/2021</a:t>
            </a:fld>
            <a:endParaRPr lang="en-GB"/>
          </a:p>
        </p:txBody>
      </p:sp>
      <p:sp>
        <p:nvSpPr>
          <p:cNvPr id="5" name="Footer Placeholder 4">
            <a:extLst>
              <a:ext uri="{FF2B5EF4-FFF2-40B4-BE49-F238E27FC236}">
                <a16:creationId xmlns:a16="http://schemas.microsoft.com/office/drawing/2014/main" id="{CE712478-F2A5-4FE6-BA9B-6E2BAABEBDBB}"/>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3260D040-33D8-4C46-AC47-CF1A8970246B}"/>
              </a:ext>
            </a:extLst>
          </p:cNvPr>
          <p:cNvSpPr>
            <a:spLocks noGrp="1"/>
          </p:cNvSpPr>
          <p:nvPr>
            <p:ph type="sldNum" sz="quarter" idx="12"/>
          </p:nvPr>
        </p:nvSpPr>
        <p:spPr/>
        <p:txBody>
          <a:bodyPr/>
          <a:lstStyle/>
          <a:p>
            <a:fld id="{508BA15B-D350-441A-8ED9-EF2244A1D59B}" type="slidenum">
              <a:rPr lang="en-GB" smtClean="0"/>
              <a:t>‹#›</a:t>
            </a:fld>
            <a:endParaRPr lang="en-GB"/>
          </a:p>
        </p:txBody>
      </p:sp>
    </p:spTree>
    <p:extLst>
      <p:ext uri="{BB962C8B-B14F-4D97-AF65-F5344CB8AC3E}">
        <p14:creationId xmlns:p14="http://schemas.microsoft.com/office/powerpoint/2010/main" val="3398009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07B89-B6F9-4EF0-BD1D-34959A796FD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4F5BB4D-2230-41BB-A84B-BCE83813C4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42FD37-C832-4467-98D5-D9A27ADEFE36}"/>
              </a:ext>
            </a:extLst>
          </p:cNvPr>
          <p:cNvSpPr>
            <a:spLocks noGrp="1"/>
          </p:cNvSpPr>
          <p:nvPr>
            <p:ph type="dt" sz="half" idx="10"/>
          </p:nvPr>
        </p:nvSpPr>
        <p:spPr/>
        <p:txBody>
          <a:bodyPr/>
          <a:lstStyle/>
          <a:p>
            <a:fld id="{F0D40A17-C863-4ADD-9F4D-DB275C62FD2C}" type="datetime1">
              <a:rPr lang="en-GB" smtClean="0"/>
              <a:t>05/02/2021</a:t>
            </a:fld>
            <a:endParaRPr lang="en-GB"/>
          </a:p>
        </p:txBody>
      </p:sp>
      <p:sp>
        <p:nvSpPr>
          <p:cNvPr id="5" name="Footer Placeholder 4">
            <a:extLst>
              <a:ext uri="{FF2B5EF4-FFF2-40B4-BE49-F238E27FC236}">
                <a16:creationId xmlns:a16="http://schemas.microsoft.com/office/drawing/2014/main" id="{1ADA46EC-F67D-4011-9A3E-3C3BFB2AEA98}"/>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907AD77A-B531-4EC9-871F-B010B37DB711}"/>
              </a:ext>
            </a:extLst>
          </p:cNvPr>
          <p:cNvSpPr>
            <a:spLocks noGrp="1"/>
          </p:cNvSpPr>
          <p:nvPr>
            <p:ph type="sldNum" sz="quarter" idx="12"/>
          </p:nvPr>
        </p:nvSpPr>
        <p:spPr/>
        <p:txBody>
          <a:bodyPr/>
          <a:lstStyle/>
          <a:p>
            <a:fld id="{508BA15B-D350-441A-8ED9-EF2244A1D59B}" type="slidenum">
              <a:rPr lang="en-GB" smtClean="0"/>
              <a:t>‹#›</a:t>
            </a:fld>
            <a:endParaRPr lang="en-GB"/>
          </a:p>
        </p:txBody>
      </p:sp>
    </p:spTree>
    <p:extLst>
      <p:ext uri="{BB962C8B-B14F-4D97-AF65-F5344CB8AC3E}">
        <p14:creationId xmlns:p14="http://schemas.microsoft.com/office/powerpoint/2010/main" val="4064228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90E0AD-2642-4520-8B94-6298FB1E00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771C021-1DE8-40E3-9B23-7D7EA1F19D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605044-B77D-40A4-B94F-266E9A3EFCA9}"/>
              </a:ext>
            </a:extLst>
          </p:cNvPr>
          <p:cNvSpPr>
            <a:spLocks noGrp="1"/>
          </p:cNvSpPr>
          <p:nvPr>
            <p:ph type="dt" sz="half" idx="10"/>
          </p:nvPr>
        </p:nvSpPr>
        <p:spPr/>
        <p:txBody>
          <a:bodyPr/>
          <a:lstStyle/>
          <a:p>
            <a:fld id="{4B057954-FDD6-4FA1-82FD-29A945DE25C4}" type="datetime1">
              <a:rPr lang="en-GB" smtClean="0"/>
              <a:t>05/02/2021</a:t>
            </a:fld>
            <a:endParaRPr lang="en-GB"/>
          </a:p>
        </p:txBody>
      </p:sp>
      <p:sp>
        <p:nvSpPr>
          <p:cNvPr id="5" name="Footer Placeholder 4">
            <a:extLst>
              <a:ext uri="{FF2B5EF4-FFF2-40B4-BE49-F238E27FC236}">
                <a16:creationId xmlns:a16="http://schemas.microsoft.com/office/drawing/2014/main" id="{C0E2659A-BB15-45FD-9AA7-C2E3CBF1D76E}"/>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8163FD02-5CF0-4BE4-A968-16B0139D805F}"/>
              </a:ext>
            </a:extLst>
          </p:cNvPr>
          <p:cNvSpPr>
            <a:spLocks noGrp="1"/>
          </p:cNvSpPr>
          <p:nvPr>
            <p:ph type="sldNum" sz="quarter" idx="12"/>
          </p:nvPr>
        </p:nvSpPr>
        <p:spPr/>
        <p:txBody>
          <a:bodyPr/>
          <a:lstStyle/>
          <a:p>
            <a:fld id="{508BA15B-D350-441A-8ED9-EF2244A1D59B}" type="slidenum">
              <a:rPr lang="en-GB" smtClean="0"/>
              <a:t>‹#›</a:t>
            </a:fld>
            <a:endParaRPr lang="en-GB"/>
          </a:p>
        </p:txBody>
      </p:sp>
    </p:spTree>
    <p:extLst>
      <p:ext uri="{BB962C8B-B14F-4D97-AF65-F5344CB8AC3E}">
        <p14:creationId xmlns:p14="http://schemas.microsoft.com/office/powerpoint/2010/main" val="679387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4F7-0D89-4242-B352-1D3FCF3221F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21970B1-DD7B-4A57-A54A-6BCD81EA1A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B5C915-0328-4B67-94C1-3031D3590287}"/>
              </a:ext>
            </a:extLst>
          </p:cNvPr>
          <p:cNvSpPr>
            <a:spLocks noGrp="1"/>
          </p:cNvSpPr>
          <p:nvPr>
            <p:ph type="dt" sz="half" idx="10"/>
          </p:nvPr>
        </p:nvSpPr>
        <p:spPr/>
        <p:txBody>
          <a:bodyPr/>
          <a:lstStyle/>
          <a:p>
            <a:fld id="{E73710E7-2C9B-40D2-9606-FB642BCDE5C3}" type="datetime1">
              <a:rPr lang="en-GB" smtClean="0"/>
              <a:t>05/02/2021</a:t>
            </a:fld>
            <a:endParaRPr lang="en-GB"/>
          </a:p>
        </p:txBody>
      </p:sp>
      <p:sp>
        <p:nvSpPr>
          <p:cNvPr id="5" name="Footer Placeholder 4">
            <a:extLst>
              <a:ext uri="{FF2B5EF4-FFF2-40B4-BE49-F238E27FC236}">
                <a16:creationId xmlns:a16="http://schemas.microsoft.com/office/drawing/2014/main" id="{B6A495E8-6A91-4730-B884-3C19D9FD2DBC}"/>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A8E164F1-540F-4979-A948-F82493E4CA40}"/>
              </a:ext>
            </a:extLst>
          </p:cNvPr>
          <p:cNvSpPr>
            <a:spLocks noGrp="1"/>
          </p:cNvSpPr>
          <p:nvPr>
            <p:ph type="sldNum" sz="quarter" idx="12"/>
          </p:nvPr>
        </p:nvSpPr>
        <p:spPr/>
        <p:txBody>
          <a:bodyPr/>
          <a:lstStyle/>
          <a:p>
            <a:fld id="{508BA15B-D350-441A-8ED9-EF2244A1D59B}" type="slidenum">
              <a:rPr lang="en-GB" smtClean="0"/>
              <a:t>‹#›</a:t>
            </a:fld>
            <a:endParaRPr lang="en-GB"/>
          </a:p>
        </p:txBody>
      </p:sp>
    </p:spTree>
    <p:extLst>
      <p:ext uri="{BB962C8B-B14F-4D97-AF65-F5344CB8AC3E}">
        <p14:creationId xmlns:p14="http://schemas.microsoft.com/office/powerpoint/2010/main" val="1405825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B11EE-DAF3-49B5-9A4A-8137659177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9717125-94CC-4A1F-B536-F844B5CD45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90D2AB-4F8E-4961-8294-62386584BB23}"/>
              </a:ext>
            </a:extLst>
          </p:cNvPr>
          <p:cNvSpPr>
            <a:spLocks noGrp="1"/>
          </p:cNvSpPr>
          <p:nvPr>
            <p:ph type="dt" sz="half" idx="10"/>
          </p:nvPr>
        </p:nvSpPr>
        <p:spPr/>
        <p:txBody>
          <a:bodyPr/>
          <a:lstStyle/>
          <a:p>
            <a:fld id="{96367103-8908-4C7B-A62F-0A3B3596E8D4}" type="datetime1">
              <a:rPr lang="en-GB" smtClean="0"/>
              <a:t>05/02/2021</a:t>
            </a:fld>
            <a:endParaRPr lang="en-GB"/>
          </a:p>
        </p:txBody>
      </p:sp>
      <p:sp>
        <p:nvSpPr>
          <p:cNvPr id="5" name="Footer Placeholder 4">
            <a:extLst>
              <a:ext uri="{FF2B5EF4-FFF2-40B4-BE49-F238E27FC236}">
                <a16:creationId xmlns:a16="http://schemas.microsoft.com/office/drawing/2014/main" id="{B8D17646-93C1-4F25-BD3C-93BFB7B3455B}"/>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81739273-D974-456C-A78F-95B99A3EAD28}"/>
              </a:ext>
            </a:extLst>
          </p:cNvPr>
          <p:cNvSpPr>
            <a:spLocks noGrp="1"/>
          </p:cNvSpPr>
          <p:nvPr>
            <p:ph type="sldNum" sz="quarter" idx="12"/>
          </p:nvPr>
        </p:nvSpPr>
        <p:spPr/>
        <p:txBody>
          <a:bodyPr/>
          <a:lstStyle/>
          <a:p>
            <a:fld id="{508BA15B-D350-441A-8ED9-EF2244A1D59B}" type="slidenum">
              <a:rPr lang="en-GB" smtClean="0"/>
              <a:t>‹#›</a:t>
            </a:fld>
            <a:endParaRPr lang="en-GB"/>
          </a:p>
        </p:txBody>
      </p:sp>
    </p:spTree>
    <p:extLst>
      <p:ext uri="{BB962C8B-B14F-4D97-AF65-F5344CB8AC3E}">
        <p14:creationId xmlns:p14="http://schemas.microsoft.com/office/powerpoint/2010/main" val="3837210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A29B8-53C9-4E24-A6DF-6A86922E9CF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291CAC4-8AB6-4D0F-8DA1-0DB4A6CDA4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829C570-EB9D-45DE-BE38-0BC236A20F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36CA00E-BBCA-4168-BBB0-9AB1B14F7CB9}"/>
              </a:ext>
            </a:extLst>
          </p:cNvPr>
          <p:cNvSpPr>
            <a:spLocks noGrp="1"/>
          </p:cNvSpPr>
          <p:nvPr>
            <p:ph type="dt" sz="half" idx="10"/>
          </p:nvPr>
        </p:nvSpPr>
        <p:spPr/>
        <p:txBody>
          <a:bodyPr/>
          <a:lstStyle/>
          <a:p>
            <a:fld id="{2D1A6A03-7440-410D-9986-F54A307C979D}" type="datetime1">
              <a:rPr lang="en-GB" smtClean="0"/>
              <a:t>05/02/2021</a:t>
            </a:fld>
            <a:endParaRPr lang="en-GB"/>
          </a:p>
        </p:txBody>
      </p:sp>
      <p:sp>
        <p:nvSpPr>
          <p:cNvPr id="6" name="Footer Placeholder 5">
            <a:extLst>
              <a:ext uri="{FF2B5EF4-FFF2-40B4-BE49-F238E27FC236}">
                <a16:creationId xmlns:a16="http://schemas.microsoft.com/office/drawing/2014/main" id="{9FE4DB40-3F31-4CB6-B8AB-6DEF1B0BA689}"/>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44696022-1DED-4D1E-A56B-882286A3FA50}"/>
              </a:ext>
            </a:extLst>
          </p:cNvPr>
          <p:cNvSpPr>
            <a:spLocks noGrp="1"/>
          </p:cNvSpPr>
          <p:nvPr>
            <p:ph type="sldNum" sz="quarter" idx="12"/>
          </p:nvPr>
        </p:nvSpPr>
        <p:spPr/>
        <p:txBody>
          <a:bodyPr/>
          <a:lstStyle/>
          <a:p>
            <a:fld id="{508BA15B-D350-441A-8ED9-EF2244A1D59B}" type="slidenum">
              <a:rPr lang="en-GB" smtClean="0"/>
              <a:t>‹#›</a:t>
            </a:fld>
            <a:endParaRPr lang="en-GB"/>
          </a:p>
        </p:txBody>
      </p:sp>
    </p:spTree>
    <p:extLst>
      <p:ext uri="{BB962C8B-B14F-4D97-AF65-F5344CB8AC3E}">
        <p14:creationId xmlns:p14="http://schemas.microsoft.com/office/powerpoint/2010/main" val="310425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16195-441F-4A78-AF2F-8DAD6F5AAC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D11BF0B-3A53-4F49-A74F-599A175E25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266EC7-3322-4B49-8776-2EB8259126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5AC0CB3-C611-4ACF-9AA3-C50BC715D1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2C0EE1-52F0-4569-A4E7-DB8BE235E1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F415CF4-C492-41AF-9733-EB6779C42C52}"/>
              </a:ext>
            </a:extLst>
          </p:cNvPr>
          <p:cNvSpPr>
            <a:spLocks noGrp="1"/>
          </p:cNvSpPr>
          <p:nvPr>
            <p:ph type="dt" sz="half" idx="10"/>
          </p:nvPr>
        </p:nvSpPr>
        <p:spPr/>
        <p:txBody>
          <a:bodyPr/>
          <a:lstStyle/>
          <a:p>
            <a:fld id="{53367323-CE41-4E9C-BC27-6A4BB6DD3E91}" type="datetime1">
              <a:rPr lang="en-GB" smtClean="0"/>
              <a:t>05/02/2021</a:t>
            </a:fld>
            <a:endParaRPr lang="en-GB"/>
          </a:p>
        </p:txBody>
      </p:sp>
      <p:sp>
        <p:nvSpPr>
          <p:cNvPr id="8" name="Footer Placeholder 7">
            <a:extLst>
              <a:ext uri="{FF2B5EF4-FFF2-40B4-BE49-F238E27FC236}">
                <a16:creationId xmlns:a16="http://schemas.microsoft.com/office/drawing/2014/main" id="{9723E3CE-78CA-4B19-B965-88C5BCE61500}"/>
              </a:ext>
            </a:extLst>
          </p:cNvPr>
          <p:cNvSpPr>
            <a:spLocks noGrp="1"/>
          </p:cNvSpPr>
          <p:nvPr>
            <p:ph type="ftr" sz="quarter" idx="11"/>
          </p:nvPr>
        </p:nvSpPr>
        <p:spPr/>
        <p:txBody>
          <a:bodyPr/>
          <a:lstStyle/>
          <a:p>
            <a:r>
              <a:rPr lang="en-GB"/>
              <a:t>Created by Tayo Alebiosu</a:t>
            </a:r>
          </a:p>
        </p:txBody>
      </p:sp>
      <p:sp>
        <p:nvSpPr>
          <p:cNvPr id="9" name="Slide Number Placeholder 8">
            <a:extLst>
              <a:ext uri="{FF2B5EF4-FFF2-40B4-BE49-F238E27FC236}">
                <a16:creationId xmlns:a16="http://schemas.microsoft.com/office/drawing/2014/main" id="{67D4A220-526D-42AA-B52C-AD39E7D4AC3A}"/>
              </a:ext>
            </a:extLst>
          </p:cNvPr>
          <p:cNvSpPr>
            <a:spLocks noGrp="1"/>
          </p:cNvSpPr>
          <p:nvPr>
            <p:ph type="sldNum" sz="quarter" idx="12"/>
          </p:nvPr>
        </p:nvSpPr>
        <p:spPr/>
        <p:txBody>
          <a:bodyPr/>
          <a:lstStyle/>
          <a:p>
            <a:fld id="{508BA15B-D350-441A-8ED9-EF2244A1D59B}" type="slidenum">
              <a:rPr lang="en-GB" smtClean="0"/>
              <a:t>‹#›</a:t>
            </a:fld>
            <a:endParaRPr lang="en-GB"/>
          </a:p>
        </p:txBody>
      </p:sp>
    </p:spTree>
    <p:extLst>
      <p:ext uri="{BB962C8B-B14F-4D97-AF65-F5344CB8AC3E}">
        <p14:creationId xmlns:p14="http://schemas.microsoft.com/office/powerpoint/2010/main" val="3734243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192A3-981D-49DE-BFA1-8E5396F8594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D20B0C-0FBB-418C-8918-54053D1E5D7B}"/>
              </a:ext>
            </a:extLst>
          </p:cNvPr>
          <p:cNvSpPr>
            <a:spLocks noGrp="1"/>
          </p:cNvSpPr>
          <p:nvPr>
            <p:ph type="dt" sz="half" idx="10"/>
          </p:nvPr>
        </p:nvSpPr>
        <p:spPr/>
        <p:txBody>
          <a:bodyPr/>
          <a:lstStyle/>
          <a:p>
            <a:fld id="{3D22D66F-422B-4D49-A1F1-AE72DAFDF005}" type="datetime1">
              <a:rPr lang="en-GB" smtClean="0"/>
              <a:t>05/02/2021</a:t>
            </a:fld>
            <a:endParaRPr lang="en-GB"/>
          </a:p>
        </p:txBody>
      </p:sp>
      <p:sp>
        <p:nvSpPr>
          <p:cNvPr id="4" name="Footer Placeholder 3">
            <a:extLst>
              <a:ext uri="{FF2B5EF4-FFF2-40B4-BE49-F238E27FC236}">
                <a16:creationId xmlns:a16="http://schemas.microsoft.com/office/drawing/2014/main" id="{4861F90E-6943-4465-AD1C-416AFB8A065C}"/>
              </a:ext>
            </a:extLst>
          </p:cNvPr>
          <p:cNvSpPr>
            <a:spLocks noGrp="1"/>
          </p:cNvSpPr>
          <p:nvPr>
            <p:ph type="ftr" sz="quarter" idx="11"/>
          </p:nvPr>
        </p:nvSpPr>
        <p:spPr/>
        <p:txBody>
          <a:bodyPr/>
          <a:lstStyle/>
          <a:p>
            <a:r>
              <a:rPr lang="en-GB"/>
              <a:t>Created by Tayo Alebiosu</a:t>
            </a:r>
          </a:p>
        </p:txBody>
      </p:sp>
      <p:sp>
        <p:nvSpPr>
          <p:cNvPr id="5" name="Slide Number Placeholder 4">
            <a:extLst>
              <a:ext uri="{FF2B5EF4-FFF2-40B4-BE49-F238E27FC236}">
                <a16:creationId xmlns:a16="http://schemas.microsoft.com/office/drawing/2014/main" id="{97805A5F-C9E3-419B-876B-35D3B459E761}"/>
              </a:ext>
            </a:extLst>
          </p:cNvPr>
          <p:cNvSpPr>
            <a:spLocks noGrp="1"/>
          </p:cNvSpPr>
          <p:nvPr>
            <p:ph type="sldNum" sz="quarter" idx="12"/>
          </p:nvPr>
        </p:nvSpPr>
        <p:spPr/>
        <p:txBody>
          <a:bodyPr/>
          <a:lstStyle/>
          <a:p>
            <a:fld id="{508BA15B-D350-441A-8ED9-EF2244A1D59B}" type="slidenum">
              <a:rPr lang="en-GB" smtClean="0"/>
              <a:t>‹#›</a:t>
            </a:fld>
            <a:endParaRPr lang="en-GB"/>
          </a:p>
        </p:txBody>
      </p:sp>
    </p:spTree>
    <p:extLst>
      <p:ext uri="{BB962C8B-B14F-4D97-AF65-F5344CB8AC3E}">
        <p14:creationId xmlns:p14="http://schemas.microsoft.com/office/powerpoint/2010/main" val="2395065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131E84-32C8-4DC4-9960-1E2210A943C4}"/>
              </a:ext>
            </a:extLst>
          </p:cNvPr>
          <p:cNvSpPr>
            <a:spLocks noGrp="1"/>
          </p:cNvSpPr>
          <p:nvPr>
            <p:ph type="dt" sz="half" idx="10"/>
          </p:nvPr>
        </p:nvSpPr>
        <p:spPr/>
        <p:txBody>
          <a:bodyPr/>
          <a:lstStyle/>
          <a:p>
            <a:fld id="{32C38CE8-1000-4E73-925E-0BF4E83CA016}" type="datetime1">
              <a:rPr lang="en-GB" smtClean="0"/>
              <a:t>05/02/2021</a:t>
            </a:fld>
            <a:endParaRPr lang="en-GB"/>
          </a:p>
        </p:txBody>
      </p:sp>
      <p:sp>
        <p:nvSpPr>
          <p:cNvPr id="3" name="Footer Placeholder 2">
            <a:extLst>
              <a:ext uri="{FF2B5EF4-FFF2-40B4-BE49-F238E27FC236}">
                <a16:creationId xmlns:a16="http://schemas.microsoft.com/office/drawing/2014/main" id="{EB1AEEBD-6806-4E0B-B28E-31A6CA73B3DA}"/>
              </a:ext>
            </a:extLst>
          </p:cNvPr>
          <p:cNvSpPr>
            <a:spLocks noGrp="1"/>
          </p:cNvSpPr>
          <p:nvPr>
            <p:ph type="ftr" sz="quarter" idx="11"/>
          </p:nvPr>
        </p:nvSpPr>
        <p:spPr/>
        <p:txBody>
          <a:bodyPr/>
          <a:lstStyle/>
          <a:p>
            <a:r>
              <a:rPr lang="en-GB"/>
              <a:t>Created by Tayo Alebiosu</a:t>
            </a:r>
          </a:p>
        </p:txBody>
      </p:sp>
      <p:sp>
        <p:nvSpPr>
          <p:cNvPr id="4" name="Slide Number Placeholder 3">
            <a:extLst>
              <a:ext uri="{FF2B5EF4-FFF2-40B4-BE49-F238E27FC236}">
                <a16:creationId xmlns:a16="http://schemas.microsoft.com/office/drawing/2014/main" id="{58AADCE6-AD39-4AC6-99A6-09A1A01972BC}"/>
              </a:ext>
            </a:extLst>
          </p:cNvPr>
          <p:cNvSpPr>
            <a:spLocks noGrp="1"/>
          </p:cNvSpPr>
          <p:nvPr>
            <p:ph type="sldNum" sz="quarter" idx="12"/>
          </p:nvPr>
        </p:nvSpPr>
        <p:spPr/>
        <p:txBody>
          <a:bodyPr/>
          <a:lstStyle/>
          <a:p>
            <a:fld id="{508BA15B-D350-441A-8ED9-EF2244A1D59B}" type="slidenum">
              <a:rPr lang="en-GB" smtClean="0"/>
              <a:t>‹#›</a:t>
            </a:fld>
            <a:endParaRPr lang="en-GB"/>
          </a:p>
        </p:txBody>
      </p:sp>
    </p:spTree>
    <p:extLst>
      <p:ext uri="{BB962C8B-B14F-4D97-AF65-F5344CB8AC3E}">
        <p14:creationId xmlns:p14="http://schemas.microsoft.com/office/powerpoint/2010/main" val="1059476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257C-35E4-441C-A685-71C4A5F255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38D245A-12C7-4FC7-BAF9-19CE062ABB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9C44407-5C13-45F9-A243-3494DB796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DB08C1-9DF1-456D-B2E5-BCFBE56CB173}"/>
              </a:ext>
            </a:extLst>
          </p:cNvPr>
          <p:cNvSpPr>
            <a:spLocks noGrp="1"/>
          </p:cNvSpPr>
          <p:nvPr>
            <p:ph type="dt" sz="half" idx="10"/>
          </p:nvPr>
        </p:nvSpPr>
        <p:spPr/>
        <p:txBody>
          <a:bodyPr/>
          <a:lstStyle/>
          <a:p>
            <a:fld id="{5664D85A-3316-4935-A7BF-1D60ACAF104B}" type="datetime1">
              <a:rPr lang="en-GB" smtClean="0"/>
              <a:t>05/02/2021</a:t>
            </a:fld>
            <a:endParaRPr lang="en-GB"/>
          </a:p>
        </p:txBody>
      </p:sp>
      <p:sp>
        <p:nvSpPr>
          <p:cNvPr id="6" name="Footer Placeholder 5">
            <a:extLst>
              <a:ext uri="{FF2B5EF4-FFF2-40B4-BE49-F238E27FC236}">
                <a16:creationId xmlns:a16="http://schemas.microsoft.com/office/drawing/2014/main" id="{7E955E04-1973-4CFB-BE15-A419CD3F14A2}"/>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D2891E28-1F9A-483B-979A-55DA487A44BD}"/>
              </a:ext>
            </a:extLst>
          </p:cNvPr>
          <p:cNvSpPr>
            <a:spLocks noGrp="1"/>
          </p:cNvSpPr>
          <p:nvPr>
            <p:ph type="sldNum" sz="quarter" idx="12"/>
          </p:nvPr>
        </p:nvSpPr>
        <p:spPr/>
        <p:txBody>
          <a:bodyPr/>
          <a:lstStyle/>
          <a:p>
            <a:fld id="{508BA15B-D350-441A-8ED9-EF2244A1D59B}" type="slidenum">
              <a:rPr lang="en-GB" smtClean="0"/>
              <a:t>‹#›</a:t>
            </a:fld>
            <a:endParaRPr lang="en-GB"/>
          </a:p>
        </p:txBody>
      </p:sp>
    </p:spTree>
    <p:extLst>
      <p:ext uri="{BB962C8B-B14F-4D97-AF65-F5344CB8AC3E}">
        <p14:creationId xmlns:p14="http://schemas.microsoft.com/office/powerpoint/2010/main" val="3173171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6FF7-EF2E-460A-8C1F-9D5C51CA76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B977084-A842-4B66-AF76-12D74F6CBF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A986B5-D2DD-401E-9A9D-897A72796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78DD26-53A1-4CAC-84D4-6C5A8C779E63}"/>
              </a:ext>
            </a:extLst>
          </p:cNvPr>
          <p:cNvSpPr>
            <a:spLocks noGrp="1"/>
          </p:cNvSpPr>
          <p:nvPr>
            <p:ph type="dt" sz="half" idx="10"/>
          </p:nvPr>
        </p:nvSpPr>
        <p:spPr/>
        <p:txBody>
          <a:bodyPr/>
          <a:lstStyle/>
          <a:p>
            <a:fld id="{81F71611-8F40-499E-A40F-1AC319CBE1E8}" type="datetime1">
              <a:rPr lang="en-GB" smtClean="0"/>
              <a:t>05/02/2021</a:t>
            </a:fld>
            <a:endParaRPr lang="en-GB"/>
          </a:p>
        </p:txBody>
      </p:sp>
      <p:sp>
        <p:nvSpPr>
          <p:cNvPr id="6" name="Footer Placeholder 5">
            <a:extLst>
              <a:ext uri="{FF2B5EF4-FFF2-40B4-BE49-F238E27FC236}">
                <a16:creationId xmlns:a16="http://schemas.microsoft.com/office/drawing/2014/main" id="{4541C6D3-7548-48A8-88D5-5BD0AC79D72B}"/>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CCCE3864-058B-4B9D-903F-62CF75572B89}"/>
              </a:ext>
            </a:extLst>
          </p:cNvPr>
          <p:cNvSpPr>
            <a:spLocks noGrp="1"/>
          </p:cNvSpPr>
          <p:nvPr>
            <p:ph type="sldNum" sz="quarter" idx="12"/>
          </p:nvPr>
        </p:nvSpPr>
        <p:spPr/>
        <p:txBody>
          <a:bodyPr/>
          <a:lstStyle/>
          <a:p>
            <a:fld id="{508BA15B-D350-441A-8ED9-EF2244A1D59B}" type="slidenum">
              <a:rPr lang="en-GB" smtClean="0"/>
              <a:t>‹#›</a:t>
            </a:fld>
            <a:endParaRPr lang="en-GB"/>
          </a:p>
        </p:txBody>
      </p:sp>
    </p:spTree>
    <p:extLst>
      <p:ext uri="{BB962C8B-B14F-4D97-AF65-F5344CB8AC3E}">
        <p14:creationId xmlns:p14="http://schemas.microsoft.com/office/powerpoint/2010/main" val="1113079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09624F-2F0D-410F-BC24-2ADE80EEC3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B04B612-99BC-44A5-83B7-1376EE403B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B6A59C-CA1B-4D11-A29C-9D24EAB7E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AEBBF5-D6FB-4F30-B6DD-396A167A13CD}" type="datetime1">
              <a:rPr lang="en-GB" smtClean="0"/>
              <a:t>05/02/2021</a:t>
            </a:fld>
            <a:endParaRPr lang="en-GB"/>
          </a:p>
        </p:txBody>
      </p:sp>
      <p:sp>
        <p:nvSpPr>
          <p:cNvPr id="5" name="Footer Placeholder 4">
            <a:extLst>
              <a:ext uri="{FF2B5EF4-FFF2-40B4-BE49-F238E27FC236}">
                <a16:creationId xmlns:a16="http://schemas.microsoft.com/office/drawing/2014/main" id="{995BDEE5-2923-4205-BE1F-23298C5305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Created by Tayo Alebiosu</a:t>
            </a:r>
          </a:p>
        </p:txBody>
      </p:sp>
      <p:sp>
        <p:nvSpPr>
          <p:cNvPr id="6" name="Slide Number Placeholder 5">
            <a:extLst>
              <a:ext uri="{FF2B5EF4-FFF2-40B4-BE49-F238E27FC236}">
                <a16:creationId xmlns:a16="http://schemas.microsoft.com/office/drawing/2014/main" id="{B10972C5-CB03-4D39-A8B7-1E7CF9C4BD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8BA15B-D350-441A-8ED9-EF2244A1D59B}" type="slidenum">
              <a:rPr lang="en-GB" smtClean="0"/>
              <a:t>‹#›</a:t>
            </a:fld>
            <a:endParaRPr lang="en-GB"/>
          </a:p>
        </p:txBody>
      </p:sp>
    </p:spTree>
    <p:extLst>
      <p:ext uri="{BB962C8B-B14F-4D97-AF65-F5344CB8AC3E}">
        <p14:creationId xmlns:p14="http://schemas.microsoft.com/office/powerpoint/2010/main" val="3317205048"/>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youtu.be/EnJ9Xo4Axcg"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kingsfund.org.uk/publications/parties-pledges-health-care-2019#international-recruitment" TargetMode="External"/><Relationship Id="rId2" Type="http://schemas.openxmlformats.org/officeDocument/2006/relationships/hyperlink" Target="https://www.kingsfund.org.uk/node/93402"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hyperlink" Target="https://www.gov.uk/government/consultations/mutual-recognition-of-professional-qualifications-revised-directive"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c.europa.eu/social/main.jsp?catId=559" TargetMode="External"/><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ommonslibrary.parliament.uk/research-briefings/cbp-7851/#:~:text=The%20EU%2C%20taken%20as%20a,%25%20of%20all%20UK%20imports)"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www.gov.uk/government/collections/new-guidance-and-information-for-industry-from-the-mhra#importing-and-exporting"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tayo.alebiosu@lsclondon.co.uk"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ommonslibrary.parliament.uk/research-briefings/cbp-7851/#:~:text=The%20EU%2C%20taken%20as%20a,%25%20of%20all%20UK%20imports)" TargetMode="Externa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hyperlink" Target="https://www.gov.uk/government/collections/new-guidance-and-information-for-industry-from-the-mhra#importing-and-exporting"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1C2BBC-D8B0-4B3C-98F4-D7D39557774E}"/>
              </a:ext>
            </a:extLst>
          </p:cNvPr>
          <p:cNvPicPr>
            <a:picLocks noChangeAspect="1"/>
          </p:cNvPicPr>
          <p:nvPr/>
        </p:nvPicPr>
        <p:blipFill rotWithShape="1">
          <a:blip r:embed="rId2"/>
          <a:srcRect t="11088" b="13912"/>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marL="0" marR="0" lvl="0" indent="0" algn="ctr" defTabSz="914400" rtl="0" eaLnBrk="1" fontAlgn="auto" latinLnBrk="0" hangingPunct="1">
              <a:lnSpc>
                <a:spcPct val="100000"/>
              </a:lnSpc>
              <a:spcBef>
                <a:spcPts val="0"/>
              </a:spcBef>
              <a:spcAft>
                <a:spcPts val="1000"/>
              </a:spcAft>
              <a:buClr>
                <a:prstClr val="black"/>
              </a:buClr>
              <a:buSzPct val="100000"/>
              <a:buFont typeface="Arial"/>
              <a:buNone/>
              <a:tabLst/>
              <a:defRPr/>
            </a:pPr>
            <a:endParaRPr kumimoji="0" lang="en-US" sz="1600" b="0" i="0" u="none" strike="noStrike" kern="1200" cap="all"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4F3D65-464D-4326-9F30-E198B70EBEB2}"/>
              </a:ext>
            </a:extLst>
          </p:cNvPr>
          <p:cNvSpPr>
            <a:spLocks noGrp="1"/>
          </p:cNvSpPr>
          <p:nvPr>
            <p:ph type="ctrTitle"/>
          </p:nvPr>
        </p:nvSpPr>
        <p:spPr>
          <a:xfrm>
            <a:off x="8022021" y="3231931"/>
            <a:ext cx="3852041" cy="1834056"/>
          </a:xfrm>
        </p:spPr>
        <p:txBody>
          <a:bodyPr>
            <a:normAutofit/>
          </a:bodyPr>
          <a:lstStyle/>
          <a:p>
            <a:endParaRPr lang="en-GB" sz="4000"/>
          </a:p>
        </p:txBody>
      </p:sp>
      <p:sp>
        <p:nvSpPr>
          <p:cNvPr id="3" name="Subtitle 2">
            <a:extLst>
              <a:ext uri="{FF2B5EF4-FFF2-40B4-BE49-F238E27FC236}">
                <a16:creationId xmlns:a16="http://schemas.microsoft.com/office/drawing/2014/main" id="{08CE4779-B614-4A00-85B6-72D0F9E5134C}"/>
              </a:ext>
            </a:extLst>
          </p:cNvPr>
          <p:cNvSpPr>
            <a:spLocks noGrp="1"/>
          </p:cNvSpPr>
          <p:nvPr>
            <p:ph type="subTitle" idx="1"/>
          </p:nvPr>
        </p:nvSpPr>
        <p:spPr>
          <a:xfrm>
            <a:off x="7782910" y="5242675"/>
            <a:ext cx="4330262" cy="683284"/>
          </a:xfrm>
        </p:spPr>
        <p:txBody>
          <a:bodyPr>
            <a:normAutofit/>
          </a:bodyPr>
          <a:lstStyle/>
          <a:p>
            <a:endParaRPr lang="en-GB" sz="2000"/>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pic>
        <p:nvPicPr>
          <p:cNvPr id="21" name="Picture 20" descr="Social Issues in India - Photos | Facebook">
            <a:extLst>
              <a:ext uri="{FF2B5EF4-FFF2-40B4-BE49-F238E27FC236}">
                <a16:creationId xmlns:a16="http://schemas.microsoft.com/office/drawing/2014/main" id="{74F659AD-7091-4AD1-B083-655FCE1AE9E4}"/>
              </a:ext>
            </a:extLst>
          </p:cNvPr>
          <p:cNvPicPr/>
          <p:nvPr/>
        </p:nvPicPr>
        <p:blipFill rotWithShape="1">
          <a:blip r:embed="rId3">
            <a:extLst>
              <a:ext uri="{28A0092B-C50C-407E-A947-70E740481C1C}">
                <a14:useLocalDpi xmlns:a14="http://schemas.microsoft.com/office/drawing/2010/main" val="0"/>
              </a:ext>
            </a:extLst>
          </a:blip>
          <a:srcRect b="6906"/>
          <a:stretch/>
        </p:blipFill>
        <p:spPr bwMode="auto">
          <a:xfrm>
            <a:off x="7170683" y="1975838"/>
            <a:ext cx="5232938" cy="5183935"/>
          </a:xfrm>
          <a:custGeom>
            <a:avLst/>
            <a:gdLst/>
            <a:ahLst/>
            <a:cxnLst/>
            <a:rect l="l" t="t" r="r" b="b"/>
            <a:pathLst>
              <a:path w="4488714" h="3576825">
                <a:moveTo>
                  <a:pt x="713492" y="15"/>
                </a:moveTo>
                <a:cubicBezTo>
                  <a:pt x="723739" y="278"/>
                  <a:pt x="734339" y="3967"/>
                  <a:pt x="743942" y="5139"/>
                </a:cubicBezTo>
                <a:cubicBezTo>
                  <a:pt x="955929" y="31374"/>
                  <a:pt x="1167914" y="59717"/>
                  <a:pt x="1380134" y="84780"/>
                </a:cubicBezTo>
                <a:cubicBezTo>
                  <a:pt x="1578535" y="108204"/>
                  <a:pt x="1778340" y="113591"/>
                  <a:pt x="1977677" y="125771"/>
                </a:cubicBezTo>
                <a:cubicBezTo>
                  <a:pt x="2218942" y="140529"/>
                  <a:pt x="2459740" y="161377"/>
                  <a:pt x="2699600" y="194169"/>
                </a:cubicBezTo>
                <a:cubicBezTo>
                  <a:pt x="2866144" y="217126"/>
                  <a:pt x="3034328" y="233053"/>
                  <a:pt x="3203214" y="214783"/>
                </a:cubicBezTo>
                <a:cubicBezTo>
                  <a:pt x="3211646" y="213845"/>
                  <a:pt x="3221250" y="210801"/>
                  <a:pt x="3228277" y="213845"/>
                </a:cubicBezTo>
                <a:cubicBezTo>
                  <a:pt x="3310262" y="248045"/>
                  <a:pt x="3399740" y="223449"/>
                  <a:pt x="3484768" y="244999"/>
                </a:cubicBezTo>
                <a:cubicBezTo>
                  <a:pt x="3462984" y="328154"/>
                  <a:pt x="3369523" y="321361"/>
                  <a:pt x="3316820" y="378984"/>
                </a:cubicBezTo>
                <a:cubicBezTo>
                  <a:pt x="3402785" y="401939"/>
                  <a:pt x="3480084" y="425129"/>
                  <a:pt x="3558554" y="442462"/>
                </a:cubicBezTo>
                <a:cubicBezTo>
                  <a:pt x="3641709" y="460733"/>
                  <a:pt x="3712214" y="510158"/>
                  <a:pt x="3793494" y="532176"/>
                </a:cubicBezTo>
                <a:cubicBezTo>
                  <a:pt x="3810829" y="536861"/>
                  <a:pt x="3831676" y="553257"/>
                  <a:pt x="3837766" y="569186"/>
                </a:cubicBezTo>
                <a:cubicBezTo>
                  <a:pt x="3857442" y="620719"/>
                  <a:pt x="4250260" y="765244"/>
                  <a:pt x="4203881" y="811154"/>
                </a:cubicBezTo>
                <a:cubicBezTo>
                  <a:pt x="4184673" y="830128"/>
                  <a:pt x="4159844" y="843714"/>
                  <a:pt x="4133843" y="862453"/>
                </a:cubicBezTo>
                <a:cubicBezTo>
                  <a:pt x="4172962" y="897823"/>
                  <a:pt x="4216998" y="913283"/>
                  <a:pt x="4263846" y="923823"/>
                </a:cubicBezTo>
                <a:cubicBezTo>
                  <a:pt x="4277901" y="927103"/>
                  <a:pt x="4291721" y="933661"/>
                  <a:pt x="4293126" y="949590"/>
                </a:cubicBezTo>
                <a:cubicBezTo>
                  <a:pt x="4294531" y="966220"/>
                  <a:pt x="4280242" y="972778"/>
                  <a:pt x="4268297" y="980509"/>
                </a:cubicBezTo>
                <a:cubicBezTo>
                  <a:pt x="4251666" y="991283"/>
                  <a:pt x="4235503" y="1000654"/>
                  <a:pt x="4214422" y="1002059"/>
                </a:cubicBezTo>
                <a:cubicBezTo>
                  <a:pt x="4179754" y="1004167"/>
                  <a:pt x="4163124" y="1034149"/>
                  <a:pt x="4142980" y="1056636"/>
                </a:cubicBezTo>
                <a:cubicBezTo>
                  <a:pt x="4131736" y="1069286"/>
                  <a:pt x="4126114" y="1094817"/>
                  <a:pt x="4145790" y="1099268"/>
                </a:cubicBezTo>
                <a:cubicBezTo>
                  <a:pt x="4193106" y="1110043"/>
                  <a:pt x="4189358" y="1141197"/>
                  <a:pt x="4188188" y="1176567"/>
                </a:cubicBezTo>
                <a:cubicBezTo>
                  <a:pt x="4186548" y="1220370"/>
                  <a:pt x="4158673" y="1240514"/>
                  <a:pt x="4124474" y="1257380"/>
                </a:cubicBezTo>
                <a:cubicBezTo>
                  <a:pt x="4112762" y="1263235"/>
                  <a:pt x="4096132" y="1263000"/>
                  <a:pt x="4091680" y="1281271"/>
                </a:cubicBezTo>
                <a:cubicBezTo>
                  <a:pt x="4110888" y="1298606"/>
                  <a:pt x="4134312" y="1284551"/>
                  <a:pt x="4154926" y="1289469"/>
                </a:cubicBezTo>
                <a:cubicBezTo>
                  <a:pt x="4172025" y="1293452"/>
                  <a:pt x="4200368" y="1291344"/>
                  <a:pt x="4176944" y="1323200"/>
                </a:cubicBezTo>
                <a:cubicBezTo>
                  <a:pt x="4170150" y="1332335"/>
                  <a:pt x="4178114" y="1339363"/>
                  <a:pt x="4186782" y="1340066"/>
                </a:cubicBezTo>
                <a:cubicBezTo>
                  <a:pt x="4256117" y="1347327"/>
                  <a:pt x="4224260" y="1411743"/>
                  <a:pt x="4246513" y="1445708"/>
                </a:cubicBezTo>
                <a:cubicBezTo>
                  <a:pt x="4252602" y="1455076"/>
                  <a:pt x="4246044" y="1471239"/>
                  <a:pt x="4236440" y="1475221"/>
                </a:cubicBezTo>
                <a:cubicBezTo>
                  <a:pt x="4175069" y="1501456"/>
                  <a:pt x="4166637" y="1563998"/>
                  <a:pt x="4136888" y="1617873"/>
                </a:cubicBezTo>
                <a:cubicBezTo>
                  <a:pt x="4169214" y="1639188"/>
                  <a:pt x="4207863" y="1643873"/>
                  <a:pt x="4242764" y="1657693"/>
                </a:cubicBezTo>
                <a:cubicBezTo>
                  <a:pt x="4279072" y="1672216"/>
                  <a:pt x="4279072" y="1682991"/>
                  <a:pt x="4249089" y="1725153"/>
                </a:cubicBezTo>
                <a:cubicBezTo>
                  <a:pt x="4327090" y="1734290"/>
                  <a:pt x="4327090" y="1734290"/>
                  <a:pt x="4302964" y="1800579"/>
                </a:cubicBezTo>
                <a:cubicBezTo>
                  <a:pt x="4368318" y="1806669"/>
                  <a:pt x="4411417" y="1838057"/>
                  <a:pt x="4421488" y="1906689"/>
                </a:cubicBezTo>
                <a:cubicBezTo>
                  <a:pt x="4426408" y="1939951"/>
                  <a:pt x="4455922" y="1955644"/>
                  <a:pt x="4488714" y="1977897"/>
                </a:cubicBezTo>
                <a:cubicBezTo>
                  <a:pt x="4447958" y="1999448"/>
                  <a:pt x="4420318" y="2044421"/>
                  <a:pt x="4372767" y="1996870"/>
                </a:cubicBezTo>
                <a:cubicBezTo>
                  <a:pt x="4355434" y="1979537"/>
                  <a:pt x="4357072" y="2001555"/>
                  <a:pt x="4354731" y="2007880"/>
                </a:cubicBezTo>
                <a:cubicBezTo>
                  <a:pt x="4349110" y="2023339"/>
                  <a:pt x="4360820" y="2033646"/>
                  <a:pt x="4368551" y="2045357"/>
                </a:cubicBezTo>
                <a:cubicBezTo>
                  <a:pt x="4376046" y="2057070"/>
                  <a:pt x="4384948" y="2069484"/>
                  <a:pt x="4387056" y="2082603"/>
                </a:cubicBezTo>
                <a:cubicBezTo>
                  <a:pt x="4388460" y="2091738"/>
                  <a:pt x="4381668" y="2105088"/>
                  <a:pt x="4374173" y="2111882"/>
                </a:cubicBezTo>
                <a:cubicBezTo>
                  <a:pt x="4334820" y="2147720"/>
                  <a:pt x="4358244" y="2228299"/>
                  <a:pt x="4283756" y="2238606"/>
                </a:cubicBezTo>
                <a:cubicBezTo>
                  <a:pt x="4250260" y="2243289"/>
                  <a:pt x="4234098" y="2272804"/>
                  <a:pt x="4209503" y="2288966"/>
                </a:cubicBezTo>
                <a:cubicBezTo>
                  <a:pt x="4124006" y="2345418"/>
                  <a:pt x="4066851" y="2418032"/>
                  <a:pt x="4040383" y="2517817"/>
                </a:cubicBezTo>
                <a:cubicBezTo>
                  <a:pt x="4033122" y="2545457"/>
                  <a:pt x="4005246" y="2567711"/>
                  <a:pt x="3987210" y="2592071"/>
                </a:cubicBezTo>
                <a:cubicBezTo>
                  <a:pt x="3995878" y="2609873"/>
                  <a:pt x="4043193" y="2571458"/>
                  <a:pt x="4026563" y="2618305"/>
                </a:cubicBezTo>
                <a:cubicBezTo>
                  <a:pt x="4013914" y="2653442"/>
                  <a:pt x="3981588" y="2675226"/>
                  <a:pt x="3951137" y="2696074"/>
                </a:cubicBezTo>
                <a:cubicBezTo>
                  <a:pt x="3916470" y="2719731"/>
                  <a:pt x="3878055" y="2738704"/>
                  <a:pt x="3862360" y="2782506"/>
                </a:cubicBezTo>
                <a:cubicBezTo>
                  <a:pt x="3859081" y="2791877"/>
                  <a:pt x="3848540" y="2801714"/>
                  <a:pt x="3839172" y="2805463"/>
                </a:cubicBezTo>
                <a:cubicBezTo>
                  <a:pt x="3350549" y="3576343"/>
                  <a:pt x="2147734" y="3581495"/>
                  <a:pt x="2009066" y="3576107"/>
                </a:cubicBezTo>
                <a:cubicBezTo>
                  <a:pt x="1841116" y="3569315"/>
                  <a:pt x="1682302" y="3521764"/>
                  <a:pt x="1526534" y="3462502"/>
                </a:cubicBezTo>
                <a:cubicBezTo>
                  <a:pt x="1460712" y="3437439"/>
                  <a:pt x="1399577" y="3401835"/>
                  <a:pt x="1335628" y="3374195"/>
                </a:cubicBezTo>
                <a:cubicBezTo>
                  <a:pt x="1247321" y="3336013"/>
                  <a:pt x="1179158" y="3263165"/>
                  <a:pt x="1091084" y="3232479"/>
                </a:cubicBezTo>
                <a:cubicBezTo>
                  <a:pt x="1000434" y="3200857"/>
                  <a:pt x="922901" y="3143000"/>
                  <a:pt x="829673" y="3118405"/>
                </a:cubicBezTo>
                <a:cubicBezTo>
                  <a:pt x="780484" y="3105288"/>
                  <a:pt x="732933" y="3081631"/>
                  <a:pt x="740662" y="3013935"/>
                </a:cubicBezTo>
                <a:cubicBezTo>
                  <a:pt x="742771" y="2994727"/>
                  <a:pt x="729888" y="2979034"/>
                  <a:pt x="709509" y="2984656"/>
                </a:cubicBezTo>
                <a:cubicBezTo>
                  <a:pt x="670626" y="2995196"/>
                  <a:pt x="653058" y="2967321"/>
                  <a:pt x="631507" y="2946474"/>
                </a:cubicBezTo>
                <a:cubicBezTo>
                  <a:pt x="593093" y="2909465"/>
                  <a:pt x="556552" y="2870113"/>
                  <a:pt x="495415" y="2864022"/>
                </a:cubicBezTo>
                <a:cubicBezTo>
                  <a:pt x="507126" y="2834976"/>
                  <a:pt x="527037" y="2839193"/>
                  <a:pt x="545308" y="2845283"/>
                </a:cubicBezTo>
                <a:cubicBezTo>
                  <a:pt x="593327" y="2861212"/>
                  <a:pt x="640877" y="2879248"/>
                  <a:pt x="688896" y="2895176"/>
                </a:cubicBezTo>
                <a:cubicBezTo>
                  <a:pt x="720284" y="2905483"/>
                  <a:pt x="751438" y="2920006"/>
                  <a:pt x="793367" y="2908527"/>
                </a:cubicBezTo>
                <a:cubicBezTo>
                  <a:pt x="757294" y="2849968"/>
                  <a:pt x="695923" y="2839427"/>
                  <a:pt x="646265" y="2821391"/>
                </a:cubicBezTo>
                <a:cubicBezTo>
                  <a:pt x="584192" y="2798670"/>
                  <a:pt x="547651" y="2755803"/>
                  <a:pt x="503847" y="2708019"/>
                </a:cubicBezTo>
                <a:cubicBezTo>
                  <a:pt x="549524" y="2696541"/>
                  <a:pt x="577867" y="2731678"/>
                  <a:pt x="613705" y="2729803"/>
                </a:cubicBezTo>
                <a:cubicBezTo>
                  <a:pt x="615580" y="2723714"/>
                  <a:pt x="618859" y="2714813"/>
                  <a:pt x="618390" y="2714577"/>
                </a:cubicBezTo>
                <a:cubicBezTo>
                  <a:pt x="559831" y="2688343"/>
                  <a:pt x="532425" y="2639153"/>
                  <a:pt x="523289" y="2579656"/>
                </a:cubicBezTo>
                <a:cubicBezTo>
                  <a:pt x="518605" y="2548972"/>
                  <a:pt x="497289" y="2539368"/>
                  <a:pt x="476207" y="2525313"/>
                </a:cubicBezTo>
                <a:cubicBezTo>
                  <a:pt x="402656" y="2475421"/>
                  <a:pt x="324889" y="2430213"/>
                  <a:pt x="264455" y="2361581"/>
                </a:cubicBezTo>
                <a:cubicBezTo>
                  <a:pt x="334259" y="2370716"/>
                  <a:pt x="390242" y="2415455"/>
                  <a:pt x="465433" y="2434663"/>
                </a:cubicBezTo>
                <a:cubicBezTo>
                  <a:pt x="405702" y="2359238"/>
                  <a:pt x="328402" y="2321058"/>
                  <a:pt x="257897" y="2275380"/>
                </a:cubicBezTo>
                <a:cubicBezTo>
                  <a:pt x="225806" y="2254533"/>
                  <a:pt x="196059" y="2227830"/>
                  <a:pt x="157174" y="2216586"/>
                </a:cubicBezTo>
                <a:cubicBezTo>
                  <a:pt x="143354" y="2212604"/>
                  <a:pt x="120633" y="2204172"/>
                  <a:pt x="131643" y="2181919"/>
                </a:cubicBezTo>
                <a:cubicBezTo>
                  <a:pt x="141011" y="2163415"/>
                  <a:pt x="159516" y="2169035"/>
                  <a:pt x="176382" y="2174423"/>
                </a:cubicBezTo>
                <a:cubicBezTo>
                  <a:pt x="216905" y="2187776"/>
                  <a:pt x="258834" y="2188009"/>
                  <a:pt x="313646" y="2187776"/>
                </a:cubicBezTo>
                <a:cubicBezTo>
                  <a:pt x="267735" y="2126639"/>
                  <a:pt x="183643" y="2144910"/>
                  <a:pt x="144292" y="2080728"/>
                </a:cubicBezTo>
                <a:cubicBezTo>
                  <a:pt x="193481" y="2069484"/>
                  <a:pt x="231428" y="2092674"/>
                  <a:pt x="271249" y="2097124"/>
                </a:cubicBezTo>
                <a:cubicBezTo>
                  <a:pt x="307321" y="2101106"/>
                  <a:pt x="316222" y="2090332"/>
                  <a:pt x="307790" y="2054961"/>
                </a:cubicBezTo>
                <a:cubicBezTo>
                  <a:pt x="294673" y="1999915"/>
                  <a:pt x="314349" y="1971806"/>
                  <a:pt x="366818" y="1986798"/>
                </a:cubicBezTo>
                <a:cubicBezTo>
                  <a:pt x="415539" y="2000852"/>
                  <a:pt x="420692" y="1980240"/>
                  <a:pt x="407575" y="1948852"/>
                </a:cubicBezTo>
                <a:cubicBezTo>
                  <a:pt x="388836" y="1903176"/>
                  <a:pt x="410151" y="1867805"/>
                  <a:pt x="424674" y="1829390"/>
                </a:cubicBezTo>
                <a:cubicBezTo>
                  <a:pt x="446928" y="1770831"/>
                  <a:pt x="437558" y="1742253"/>
                  <a:pt x="389539" y="1698685"/>
                </a:cubicBezTo>
                <a:cubicBezTo>
                  <a:pt x="362602" y="1674323"/>
                  <a:pt x="333557" y="1653711"/>
                  <a:pt x="294438" y="1632630"/>
                </a:cubicBezTo>
                <a:cubicBezTo>
                  <a:pt x="384620" y="1621152"/>
                  <a:pt x="289988" y="1582503"/>
                  <a:pt x="321844" y="1558376"/>
                </a:cubicBezTo>
                <a:cubicBezTo>
                  <a:pt x="385557" y="1548538"/>
                  <a:pt x="437558" y="1625368"/>
                  <a:pt x="524227" y="1603350"/>
                </a:cubicBezTo>
                <a:cubicBezTo>
                  <a:pt x="417179" y="1536825"/>
                  <a:pt x="298889" y="1515041"/>
                  <a:pt x="221356" y="1426500"/>
                </a:cubicBezTo>
                <a:cubicBezTo>
                  <a:pt x="239158" y="1406355"/>
                  <a:pt x="256960" y="1425094"/>
                  <a:pt x="272186" y="1417599"/>
                </a:cubicBezTo>
                <a:cubicBezTo>
                  <a:pt x="271717" y="1412914"/>
                  <a:pt x="272889" y="1405886"/>
                  <a:pt x="270077" y="1403779"/>
                </a:cubicBezTo>
                <a:cubicBezTo>
                  <a:pt x="212221" y="1355525"/>
                  <a:pt x="211283" y="1354355"/>
                  <a:pt x="273356" y="1318749"/>
                </a:cubicBezTo>
                <a:cubicBezTo>
                  <a:pt x="295141" y="1306335"/>
                  <a:pt x="293267" y="1295325"/>
                  <a:pt x="281790" y="1279632"/>
                </a:cubicBezTo>
                <a:cubicBezTo>
                  <a:pt x="273590" y="1268622"/>
                  <a:pt x="263753" y="1258784"/>
                  <a:pt x="268438" y="1234657"/>
                </a:cubicBezTo>
                <a:cubicBezTo>
                  <a:pt x="302402" y="1265578"/>
                  <a:pt x="466603" y="1255505"/>
                  <a:pt x="495649" y="1252226"/>
                </a:cubicBezTo>
                <a:cubicBezTo>
                  <a:pt x="528208" y="1248713"/>
                  <a:pt x="560299" y="1233721"/>
                  <a:pt x="594497" y="1241919"/>
                </a:cubicBezTo>
                <a:cubicBezTo>
                  <a:pt x="621903" y="1248479"/>
                  <a:pt x="748860" y="1311957"/>
                  <a:pt x="766898" y="1239109"/>
                </a:cubicBezTo>
                <a:cubicBezTo>
                  <a:pt x="767835" y="1235595"/>
                  <a:pt x="819132" y="1243794"/>
                  <a:pt x="846773" y="1247776"/>
                </a:cubicBezTo>
                <a:cubicBezTo>
                  <a:pt x="871134" y="1251055"/>
                  <a:pt x="898540" y="1265578"/>
                  <a:pt x="914936" y="1236532"/>
                </a:cubicBezTo>
                <a:cubicBezTo>
                  <a:pt x="924540" y="1219433"/>
                  <a:pt x="884954" y="1186405"/>
                  <a:pt x="849584" y="1183594"/>
                </a:cubicBezTo>
                <a:cubicBezTo>
                  <a:pt x="818898" y="1181017"/>
                  <a:pt x="786807" y="1177269"/>
                  <a:pt x="757528" y="1184296"/>
                </a:cubicBezTo>
                <a:cubicBezTo>
                  <a:pt x="721456" y="1192730"/>
                  <a:pt x="702014" y="1179144"/>
                  <a:pt x="691941" y="1149864"/>
                </a:cubicBezTo>
                <a:cubicBezTo>
                  <a:pt x="680698" y="1117539"/>
                  <a:pt x="659147" y="1102547"/>
                  <a:pt x="629400" y="1087555"/>
                </a:cubicBezTo>
                <a:cubicBezTo>
                  <a:pt x="557253" y="1051250"/>
                  <a:pt x="487920" y="1009321"/>
                  <a:pt x="408747" y="988239"/>
                </a:cubicBezTo>
                <a:cubicBezTo>
                  <a:pt x="393052" y="984022"/>
                  <a:pt x="375719" y="978400"/>
                  <a:pt x="368458" y="950527"/>
                </a:cubicBezTo>
                <a:cubicBezTo>
                  <a:pt x="582786" y="992220"/>
                  <a:pt x="778141" y="1100908"/>
                  <a:pt x="999262" y="1094583"/>
                </a:cubicBezTo>
                <a:cubicBezTo>
                  <a:pt x="938829" y="1060149"/>
                  <a:pt x="868792" y="1058276"/>
                  <a:pt x="804376" y="1034149"/>
                </a:cubicBezTo>
                <a:cubicBezTo>
                  <a:pt x="850053" y="1016113"/>
                  <a:pt x="892918" y="1034852"/>
                  <a:pt x="936252" y="1045159"/>
                </a:cubicBezTo>
                <a:cubicBezTo>
                  <a:pt x="972559" y="1053591"/>
                  <a:pt x="1005353" y="1054997"/>
                  <a:pt x="1009335" y="1004636"/>
                </a:cubicBezTo>
                <a:cubicBezTo>
                  <a:pt x="1007929" y="1001356"/>
                  <a:pt x="1008163" y="997141"/>
                  <a:pt x="1008398" y="993158"/>
                </a:cubicBezTo>
                <a:cubicBezTo>
                  <a:pt x="996216" y="972311"/>
                  <a:pt x="977244" y="961536"/>
                  <a:pt x="954757" y="955445"/>
                </a:cubicBezTo>
                <a:cubicBezTo>
                  <a:pt x="941171" y="951697"/>
                  <a:pt x="923135" y="946075"/>
                  <a:pt x="923368" y="931085"/>
                </a:cubicBezTo>
                <a:cubicBezTo>
                  <a:pt x="924071" y="875570"/>
                  <a:pt x="880738" y="859407"/>
                  <a:pt x="837403" y="843245"/>
                </a:cubicBezTo>
                <a:cubicBezTo>
                  <a:pt x="861530" y="815605"/>
                  <a:pt x="880503" y="835983"/>
                  <a:pt x="898774" y="833876"/>
                </a:cubicBezTo>
                <a:cubicBezTo>
                  <a:pt x="910720" y="832470"/>
                  <a:pt x="921495" y="829894"/>
                  <a:pt x="921495" y="815605"/>
                </a:cubicBezTo>
                <a:cubicBezTo>
                  <a:pt x="921729" y="803658"/>
                  <a:pt x="916107" y="790072"/>
                  <a:pt x="904396" y="789839"/>
                </a:cubicBezTo>
                <a:cubicBezTo>
                  <a:pt x="831079" y="787730"/>
                  <a:pt x="790556" y="710900"/>
                  <a:pt x="714428" y="710666"/>
                </a:cubicBezTo>
                <a:cubicBezTo>
                  <a:pt x="668986" y="710666"/>
                  <a:pt x="738086" y="667332"/>
                  <a:pt x="699672" y="649295"/>
                </a:cubicBezTo>
                <a:cubicBezTo>
                  <a:pt x="691238" y="645313"/>
                  <a:pt x="721690" y="639224"/>
                  <a:pt x="735276" y="640160"/>
                </a:cubicBezTo>
                <a:cubicBezTo>
                  <a:pt x="748627" y="641097"/>
                  <a:pt x="760573" y="652574"/>
                  <a:pt x="776736" y="644376"/>
                </a:cubicBezTo>
                <a:cubicBezTo>
                  <a:pt x="785637" y="615097"/>
                  <a:pt x="762682" y="604322"/>
                  <a:pt x="743708" y="596123"/>
                </a:cubicBezTo>
                <a:cubicBezTo>
                  <a:pt x="699905" y="577150"/>
                  <a:pt x="657274" y="554195"/>
                  <a:pt x="609255" y="547401"/>
                </a:cubicBezTo>
                <a:cubicBezTo>
                  <a:pt x="592156" y="545059"/>
                  <a:pt x="633850" y="513671"/>
                  <a:pt x="642048" y="502662"/>
                </a:cubicBezTo>
                <a:cubicBezTo>
                  <a:pt x="448801" y="386949"/>
                  <a:pt x="216437" y="392804"/>
                  <a:pt x="0" y="299342"/>
                </a:cubicBezTo>
                <a:cubicBezTo>
                  <a:pt x="47785" y="281073"/>
                  <a:pt x="82921" y="294424"/>
                  <a:pt x="115480" y="297235"/>
                </a:cubicBezTo>
                <a:cubicBezTo>
                  <a:pt x="196760" y="304261"/>
                  <a:pt x="277105" y="318784"/>
                  <a:pt x="358151" y="327451"/>
                </a:cubicBezTo>
                <a:cubicBezTo>
                  <a:pt x="397971" y="331667"/>
                  <a:pt x="434981" y="347596"/>
                  <a:pt x="479486" y="322299"/>
                </a:cubicBezTo>
                <a:cubicBezTo>
                  <a:pt x="509235" y="305433"/>
                  <a:pt x="556786" y="323703"/>
                  <a:pt x="593327" y="338695"/>
                </a:cubicBezTo>
                <a:cubicBezTo>
                  <a:pt x="623543" y="351109"/>
                  <a:pt x="652355" y="354388"/>
                  <a:pt x="692410" y="338695"/>
                </a:cubicBezTo>
                <a:cubicBezTo>
                  <a:pt x="656103" y="329091"/>
                  <a:pt x="628228" y="320659"/>
                  <a:pt x="599651" y="314802"/>
                </a:cubicBezTo>
                <a:cubicBezTo>
                  <a:pt x="576930" y="310118"/>
                  <a:pt x="631040" y="291144"/>
                  <a:pt x="658679" y="293487"/>
                </a:cubicBezTo>
                <a:cubicBezTo>
                  <a:pt x="697329" y="296766"/>
                  <a:pt x="675545" y="284586"/>
                  <a:pt x="668986" y="267720"/>
                </a:cubicBezTo>
                <a:cubicBezTo>
                  <a:pt x="661959" y="249684"/>
                  <a:pt x="682806" y="244063"/>
                  <a:pt x="695923" y="247810"/>
                </a:cubicBezTo>
                <a:cubicBezTo>
                  <a:pt x="746284" y="262568"/>
                  <a:pt x="796411" y="236567"/>
                  <a:pt x="848413" y="257649"/>
                </a:cubicBezTo>
                <a:cubicBezTo>
                  <a:pt x="835295" y="205647"/>
                  <a:pt x="806952" y="182926"/>
                  <a:pt x="747690" y="175664"/>
                </a:cubicBezTo>
                <a:cubicBezTo>
                  <a:pt x="725437" y="172854"/>
                  <a:pt x="702248" y="177070"/>
                  <a:pt x="683040" y="162078"/>
                </a:cubicBezTo>
                <a:cubicBezTo>
                  <a:pt x="672030" y="153413"/>
                  <a:pt x="659616" y="143106"/>
                  <a:pt x="668283" y="127177"/>
                </a:cubicBezTo>
                <a:cubicBezTo>
                  <a:pt x="674373" y="115933"/>
                  <a:pt x="687491" y="115933"/>
                  <a:pt x="698266" y="119682"/>
                </a:cubicBezTo>
                <a:cubicBezTo>
                  <a:pt x="746519" y="136313"/>
                  <a:pt x="796880" y="142403"/>
                  <a:pt x="847241" y="148494"/>
                </a:cubicBezTo>
                <a:cubicBezTo>
                  <a:pt x="854972" y="149430"/>
                  <a:pt x="863637" y="152476"/>
                  <a:pt x="872305" y="137015"/>
                </a:cubicBezTo>
                <a:cubicBezTo>
                  <a:pt x="778141" y="111951"/>
                  <a:pt x="688662" y="76347"/>
                  <a:pt x="591921" y="62527"/>
                </a:cubicBezTo>
                <a:cubicBezTo>
                  <a:pt x="593327" y="55969"/>
                  <a:pt x="594732" y="49410"/>
                  <a:pt x="596138" y="42852"/>
                </a:cubicBezTo>
                <a:cubicBezTo>
                  <a:pt x="671796" y="52220"/>
                  <a:pt x="747456" y="61590"/>
                  <a:pt x="843025" y="73303"/>
                </a:cubicBezTo>
                <a:cubicBezTo>
                  <a:pt x="784231" y="36058"/>
                  <a:pt x="728717" y="48473"/>
                  <a:pt x="685149" y="15446"/>
                </a:cubicBezTo>
                <a:cubicBezTo>
                  <a:pt x="693347" y="2914"/>
                  <a:pt x="703244" y="-249"/>
                  <a:pt x="713492" y="15"/>
                </a:cubicBezTo>
                <a:close/>
              </a:path>
            </a:pathLst>
          </a:custGeom>
          <a:noFill/>
        </p:spPr>
      </p:pic>
      <p:sp>
        <p:nvSpPr>
          <p:cNvPr id="6" name="Rectangle 5">
            <a:extLst>
              <a:ext uri="{FF2B5EF4-FFF2-40B4-BE49-F238E27FC236}">
                <a16:creationId xmlns:a16="http://schemas.microsoft.com/office/drawing/2014/main" id="{DC997672-1191-4730-975E-1A2BE680F185}"/>
              </a:ext>
            </a:extLst>
          </p:cNvPr>
          <p:cNvSpPr/>
          <p:nvPr/>
        </p:nvSpPr>
        <p:spPr>
          <a:xfrm>
            <a:off x="200242" y="3699212"/>
            <a:ext cx="6970441" cy="212365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80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ndara" panose="020E0502030303020204" pitchFamily="34" charset="0"/>
                <a:ea typeface="Calibri" panose="020F0502020204030204" pitchFamily="34" charset="0"/>
                <a:cs typeface="Times New Roman" panose="02020603050405020304" pitchFamily="18" charset="0"/>
              </a:rPr>
              <a:t>(LSC London)</a:t>
            </a: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ndara" panose="020E0502030303020204" pitchFamily="34" charset="0"/>
                <a:ea typeface="Calibri" panose="020F0502020204030204" pitchFamily="34" charset="0"/>
                <a:cs typeface="Times New Roman" panose="02020603050405020304" pitchFamily="18" charset="0"/>
              </a:rPr>
              <a:t>FdSc Supporting Innovation in </a:t>
            </a:r>
            <a:endParaRPr kumimoji="0" lang="en-GB" sz="2800" b="0" i="0" u="none" strike="noStrike" kern="1200" cap="none" spc="0" normalizeH="0" baseline="0" noProof="0" dirty="0">
              <a:ln>
                <a:noFill/>
              </a:ln>
              <a:solidFill>
                <a:prstClr val="black"/>
              </a:solidFill>
              <a:effectLst/>
              <a:uLnTx/>
              <a:uFillTx/>
              <a:latin typeface="Candara" panose="020E0502030303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ndara" panose="020E0502030303020204" pitchFamily="34" charset="0"/>
                <a:ea typeface="Calibri" panose="020F0502020204030204" pitchFamily="34" charset="0"/>
                <a:cs typeface="Times New Roman" panose="02020603050405020304" pitchFamily="18" charset="0"/>
              </a:rPr>
              <a:t>Health and Social Care </a:t>
            </a:r>
            <a:endParaRPr kumimoji="0" lang="en-GB" sz="2800" b="0" i="0" u="none" strike="noStrike" kern="1200" cap="none" spc="0" normalizeH="0" baseline="0" noProof="0" dirty="0">
              <a:ln>
                <a:noFill/>
              </a:ln>
              <a:solidFill>
                <a:prstClr val="black"/>
              </a:solidFill>
              <a:effectLst/>
              <a:uLnTx/>
              <a:uFillTx/>
              <a:latin typeface="Candara" panose="020E0502030303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ndara" panose="020E0502030303020204" pitchFamily="34" charset="0"/>
                <a:ea typeface="Calibri" panose="020F0502020204030204" pitchFamily="34" charset="0"/>
                <a:cs typeface="Times New Roman" panose="02020603050405020304" pitchFamily="18" charset="0"/>
              </a:rPr>
              <a:t>Level 4</a:t>
            </a:r>
            <a:endParaRPr kumimoji="0" lang="en-GB" sz="2800" b="0" i="0" u="none" strike="noStrike" kern="1200" cap="none" spc="0" normalizeH="0" baseline="0" noProof="0" dirty="0">
              <a:ln>
                <a:noFill/>
              </a:ln>
              <a:solidFill>
                <a:prstClr val="black"/>
              </a:solidFill>
              <a:effectLst/>
              <a:uLnTx/>
              <a:uFillTx/>
              <a:latin typeface="Candara" panose="020E0502030303020204" pitchFamily="34" charset="0"/>
              <a:ea typeface="Calibri" panose="020F0502020204030204" pitchFamily="34"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3CAD0AB3-298C-4F00-B2D9-6AFF3E70063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Created by Tayo Alebiosu</a:t>
            </a:r>
          </a:p>
        </p:txBody>
      </p:sp>
      <p:sp>
        <p:nvSpPr>
          <p:cNvPr id="10" name="Rectangle 9">
            <a:extLst>
              <a:ext uri="{FF2B5EF4-FFF2-40B4-BE49-F238E27FC236}">
                <a16:creationId xmlns:a16="http://schemas.microsoft.com/office/drawing/2014/main" id="{5EB85BAD-CDD3-4868-B929-554928A4AF64}"/>
              </a:ext>
            </a:extLst>
          </p:cNvPr>
          <p:cNvSpPr/>
          <p:nvPr/>
        </p:nvSpPr>
        <p:spPr>
          <a:xfrm>
            <a:off x="200242" y="340976"/>
            <a:ext cx="8705220" cy="142077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80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ndara" panose="020E0502030303020204" pitchFamily="34" charset="0"/>
                <a:ea typeface="Calibri" panose="020F0502020204030204" pitchFamily="34" charset="0"/>
                <a:cs typeface="Times New Roman" panose="02020603050405020304" pitchFamily="18" charset="0"/>
              </a:rPr>
              <a:t>Contemporary Social Issues in UK Healthcare Sector</a:t>
            </a:r>
          </a:p>
          <a:p>
            <a:pPr marL="0" marR="0" lvl="0" indent="0" algn="l" defTabSz="914400" rtl="0" eaLnBrk="1" fontAlgn="auto" latinLnBrk="0" hangingPunct="1">
              <a:lnSpc>
                <a:spcPct val="150000"/>
              </a:lnSpc>
              <a:spcBef>
                <a:spcPts val="0"/>
              </a:spcBef>
              <a:spcAft>
                <a:spcPts val="800"/>
              </a:spcAft>
              <a:buClrTx/>
              <a:buSzTx/>
              <a:buFontTx/>
              <a:buNone/>
              <a:tabLst/>
              <a:defRPr/>
            </a:pPr>
            <a:r>
              <a:rPr kumimoji="0" lang="en-GB" sz="2800" b="1" i="0" u="none" strike="noStrike" kern="1200" cap="none" spc="0" normalizeH="0" baseline="0" noProof="0" dirty="0">
                <a:ln>
                  <a:noFill/>
                </a:ln>
                <a:solidFill>
                  <a:prstClr val="black"/>
                </a:solidFill>
                <a:effectLst/>
                <a:uLnTx/>
                <a:uFillTx/>
                <a:latin typeface="Candara" panose="020E0502030303020204" pitchFamily="34" charset="0"/>
                <a:ea typeface="Calibri" panose="020F0502020204030204" pitchFamily="34" charset="0"/>
                <a:cs typeface="Times New Roman" panose="02020603050405020304" pitchFamily="18" charset="0"/>
              </a:rPr>
              <a:t>Week </a:t>
            </a:r>
            <a:r>
              <a:rPr lang="en-GB" sz="28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2</a:t>
            </a:r>
            <a:endParaRPr kumimoji="0" lang="en-GB" sz="2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3708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Free Vector | Business solution and agreement isometric concept">
            <a:extLst>
              <a:ext uri="{FF2B5EF4-FFF2-40B4-BE49-F238E27FC236}">
                <a16:creationId xmlns:a16="http://schemas.microsoft.com/office/drawing/2014/main" id="{60351BA0-18A9-4A12-9AD9-E37B497C67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706" b="7707"/>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8" name="Rectangle 19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C62945-2935-4B11-BDCA-1682E460DEB8}"/>
              </a:ext>
            </a:extLst>
          </p:cNvPr>
          <p:cNvSpPr>
            <a:spLocks noGrp="1"/>
          </p:cNvSpPr>
          <p:nvPr>
            <p:ph type="title"/>
          </p:nvPr>
        </p:nvSpPr>
        <p:spPr>
          <a:xfrm>
            <a:off x="670705" y="145259"/>
            <a:ext cx="6891186" cy="1135737"/>
          </a:xfrm>
        </p:spPr>
        <p:txBody>
          <a:bodyPr vert="horz" lIns="91440" tIns="45720" rIns="91440" bIns="45720" rtlCol="0" anchor="ctr">
            <a:normAutofit/>
          </a:bodyPr>
          <a:lstStyle/>
          <a:p>
            <a:pPr algn="ctr"/>
            <a:r>
              <a:rPr lang="en-US" sz="4000" b="1" i="1" dirty="0">
                <a:solidFill>
                  <a:srgbClr val="0070C0"/>
                </a:solidFill>
                <a:latin typeface="Corbel" panose="020B0503020204020204" pitchFamily="34" charset="0"/>
              </a:rPr>
              <a:t>Withdrawal Agreement</a:t>
            </a:r>
          </a:p>
        </p:txBody>
      </p:sp>
      <p:sp>
        <p:nvSpPr>
          <p:cNvPr id="5" name="Rectangle 4">
            <a:extLst>
              <a:ext uri="{FF2B5EF4-FFF2-40B4-BE49-F238E27FC236}">
                <a16:creationId xmlns:a16="http://schemas.microsoft.com/office/drawing/2014/main" id="{5D9B8F69-5337-467A-A99A-EE5A9C7AC7C7}"/>
              </a:ext>
            </a:extLst>
          </p:cNvPr>
          <p:cNvSpPr/>
          <p:nvPr/>
        </p:nvSpPr>
        <p:spPr>
          <a:xfrm>
            <a:off x="1" y="901148"/>
            <a:ext cx="7924800" cy="5717929"/>
          </a:xfrm>
          <a:prstGeom prst="rect">
            <a:avLst/>
          </a:prstGeom>
        </p:spPr>
        <p:txBody>
          <a:bodyPr vert="horz" lIns="91440" tIns="45720" rIns="91440" bIns="45720" rtlCol="0">
            <a:noAutofit/>
          </a:bodyPr>
          <a:lstStyle/>
          <a:p>
            <a:pPr marL="342900" indent="-228600">
              <a:lnSpc>
                <a:spcPct val="90000"/>
              </a:lnSpc>
              <a:spcAft>
                <a:spcPts val="600"/>
              </a:spcAft>
              <a:buFont typeface="Arial" panose="020B0604020202020204" pitchFamily="34" charset="0"/>
              <a:buChar char="•"/>
            </a:pPr>
            <a:endParaRPr lang="en-US" sz="2200" dirty="0">
              <a:latin typeface="Tw Cen MT" panose="020B0602020104020603" pitchFamily="34" charset="0"/>
            </a:endParaRPr>
          </a:p>
          <a:p>
            <a:pPr marL="342900" indent="-228600">
              <a:lnSpc>
                <a:spcPct val="90000"/>
              </a:lnSpc>
              <a:spcAft>
                <a:spcPts val="600"/>
              </a:spcAft>
              <a:buFont typeface="Arial" panose="020B0604020202020204" pitchFamily="34" charset="0"/>
              <a:buChar char="•"/>
            </a:pPr>
            <a:r>
              <a:rPr lang="en-US" sz="2200" dirty="0">
                <a:latin typeface="Tw Cen MT" panose="020B0602020104020603" pitchFamily="34" charset="0"/>
              </a:rPr>
              <a:t>The Withdrawal Agreement saw the UK formally leave the EU on 31 January 2020 and begin an 11-month transition period. During this time the UK adhered to EU rules and remained a member of the single market and customs union, while negotiating a new long-term trading relationship with the EU. </a:t>
            </a:r>
          </a:p>
          <a:p>
            <a:pPr indent="-228600">
              <a:lnSpc>
                <a:spcPct val="90000"/>
              </a:lnSpc>
              <a:spcAft>
                <a:spcPts val="600"/>
              </a:spcAft>
              <a:buFont typeface="Arial" panose="020B0604020202020204" pitchFamily="34" charset="0"/>
              <a:buChar char="•"/>
            </a:pPr>
            <a:endParaRPr lang="en-US" sz="2200" dirty="0">
              <a:latin typeface="Tw Cen MT" panose="020B0602020104020603" pitchFamily="34" charset="0"/>
            </a:endParaRPr>
          </a:p>
          <a:p>
            <a:pPr marL="342900" indent="-228600">
              <a:lnSpc>
                <a:spcPct val="90000"/>
              </a:lnSpc>
              <a:spcAft>
                <a:spcPts val="600"/>
              </a:spcAft>
              <a:buFont typeface="Arial" panose="020B0604020202020204" pitchFamily="34" charset="0"/>
              <a:buChar char="•"/>
            </a:pPr>
            <a:r>
              <a:rPr lang="en-US" sz="2200" dirty="0">
                <a:latin typeface="Tw Cen MT" panose="020B0602020104020603" pitchFamily="34" charset="0"/>
              </a:rPr>
              <a:t>Accordingly, a new EU-UK trade and co-operation deal was agreed on Christmas Eve 2020, to take effect from 1 January 2021</a:t>
            </a:r>
          </a:p>
          <a:p>
            <a:pPr indent="-228600">
              <a:lnSpc>
                <a:spcPct val="90000"/>
              </a:lnSpc>
              <a:spcAft>
                <a:spcPts val="600"/>
              </a:spcAft>
              <a:buFont typeface="Arial" panose="020B0604020202020204" pitchFamily="34" charset="0"/>
              <a:buChar char="•"/>
            </a:pPr>
            <a:endParaRPr lang="en-US" sz="2200" dirty="0">
              <a:latin typeface="Tw Cen MT" panose="020B0602020104020603" pitchFamily="34" charset="0"/>
            </a:endParaRPr>
          </a:p>
          <a:p>
            <a:pPr marL="342900" indent="-228600">
              <a:lnSpc>
                <a:spcPct val="90000"/>
              </a:lnSpc>
              <a:spcAft>
                <a:spcPts val="600"/>
              </a:spcAft>
              <a:buFont typeface="Arial" panose="020B0604020202020204" pitchFamily="34" charset="0"/>
              <a:buChar char="•"/>
            </a:pPr>
            <a:r>
              <a:rPr lang="en-US" sz="2200" dirty="0">
                <a:latin typeface="Tw Cen MT" panose="020B0602020104020603" pitchFamily="34" charset="0"/>
              </a:rPr>
              <a:t>While the new agreement provides some welcome certainty, effectively removing the prospect of an immediate ‘no-deal’ cliff edge, it does introduce a wide range of changes that will have </a:t>
            </a:r>
            <a:r>
              <a:rPr lang="en-US" sz="2200" b="1" dirty="0">
                <a:solidFill>
                  <a:srgbClr val="FF0000"/>
                </a:solidFill>
                <a:latin typeface="Tw Cen MT" panose="020B0602020104020603" pitchFamily="34" charset="0"/>
              </a:rPr>
              <a:t>implications for health and care organisations</a:t>
            </a:r>
            <a:r>
              <a:rPr lang="en-US" sz="2200" dirty="0">
                <a:latin typeface="Tw Cen MT" panose="020B0602020104020603" pitchFamily="34" charset="0"/>
              </a:rPr>
              <a:t>, the public, and manufacturers of medicines and medical devices as well as the scientific research community, both now and in years to come.</a:t>
            </a:r>
          </a:p>
        </p:txBody>
      </p:sp>
      <p:grpSp>
        <p:nvGrpSpPr>
          <p:cNvPr id="1029" name="Group 192">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030" name="Rectangle 19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Isosceles Triangle 19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6" name="Isosceles Triangle 19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DA36C453-1300-4FC9-BB7F-687B12B42DB6}"/>
              </a:ext>
            </a:extLst>
          </p:cNvPr>
          <p:cNvSpPr>
            <a:spLocks noGrp="1"/>
          </p:cNvSpPr>
          <p:nvPr>
            <p:ph type="ftr" sz="quarter" idx="11"/>
          </p:nvPr>
        </p:nvSpPr>
        <p:spPr>
          <a:xfrm rot="16200000">
            <a:off x="10318485" y="3726229"/>
            <a:ext cx="3016781" cy="365125"/>
          </a:xfrm>
        </p:spPr>
        <p:txBody>
          <a:bodyPr vert="horz" lIns="91440" tIns="45720" rIns="91440" bIns="45720" rtlCol="0" anchor="ctr">
            <a:normAutofit/>
          </a:bodyPr>
          <a:lstStyle/>
          <a:p>
            <a:pPr>
              <a:spcAft>
                <a:spcPts val="600"/>
              </a:spcAft>
              <a:defRPr/>
            </a:pPr>
            <a:r>
              <a:rPr lang="en-US" sz="1000" kern="1200" dirty="0">
                <a:solidFill>
                  <a:srgbClr val="0070C0"/>
                </a:solidFill>
                <a:latin typeface="Calibri" panose="020F0502020204030204"/>
                <a:ea typeface="+mn-ea"/>
                <a:cs typeface="+mn-cs"/>
              </a:rPr>
              <a:t>Created by Tayo Alebiosu</a:t>
            </a:r>
          </a:p>
        </p:txBody>
      </p:sp>
    </p:spTree>
    <p:extLst>
      <p:ext uri="{BB962C8B-B14F-4D97-AF65-F5344CB8AC3E}">
        <p14:creationId xmlns:p14="http://schemas.microsoft.com/office/powerpoint/2010/main" val="1255435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1FF09-7D60-4A0C-8FD5-61EFEF88CCEE}"/>
              </a:ext>
            </a:extLst>
          </p:cNvPr>
          <p:cNvSpPr>
            <a:spLocks noGrp="1"/>
          </p:cNvSpPr>
          <p:nvPr>
            <p:ph type="title"/>
          </p:nvPr>
        </p:nvSpPr>
        <p:spPr>
          <a:xfrm>
            <a:off x="3409744" y="2265807"/>
            <a:ext cx="3759682" cy="580611"/>
          </a:xfrm>
        </p:spPr>
        <p:txBody>
          <a:bodyPr anchor="ctr">
            <a:noAutofit/>
          </a:bodyPr>
          <a:lstStyle/>
          <a:p>
            <a:pPr algn="ctr"/>
            <a:r>
              <a:rPr lang="en-GB" b="1" i="1" dirty="0">
                <a:solidFill>
                  <a:srgbClr val="0070C0"/>
                </a:solidFill>
                <a:latin typeface="Corbel" panose="020B0503020204020204" pitchFamily="34" charset="0"/>
              </a:rPr>
              <a:t>Border system</a:t>
            </a:r>
          </a:p>
        </p:txBody>
      </p:sp>
      <p:pic>
        <p:nvPicPr>
          <p:cNvPr id="5" name="Picture 4" descr="French Customs Webinar on the New Smart Border System - Local Enterprise  Office - Mayo">
            <a:extLst>
              <a:ext uri="{FF2B5EF4-FFF2-40B4-BE49-F238E27FC236}">
                <a16:creationId xmlns:a16="http://schemas.microsoft.com/office/drawing/2014/main" id="{F475A941-39D3-4353-9A5E-A3F213B942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147" b="40564"/>
          <a:stretch/>
        </p:blipFill>
        <p:spPr bwMode="auto">
          <a:xfrm>
            <a:off x="10" y="50210"/>
            <a:ext cx="12191980" cy="2411895"/>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EDA5D85-FC85-46FB-9995-F9B6B08C9AAD}"/>
              </a:ext>
            </a:extLst>
          </p:cNvPr>
          <p:cNvSpPr>
            <a:spLocks noGrp="1"/>
          </p:cNvSpPr>
          <p:nvPr>
            <p:ph idx="1"/>
          </p:nvPr>
        </p:nvSpPr>
        <p:spPr>
          <a:xfrm>
            <a:off x="172278" y="3074504"/>
            <a:ext cx="11873948" cy="3180522"/>
          </a:xfrm>
        </p:spPr>
        <p:txBody>
          <a:bodyPr anchor="ctr">
            <a:noAutofit/>
          </a:bodyPr>
          <a:lstStyle/>
          <a:p>
            <a:r>
              <a:rPr lang="en-US" sz="2000" dirty="0">
                <a:latin typeface="Tw Cen MT" panose="020B0602020104020603" pitchFamily="34" charset="0"/>
              </a:rPr>
              <a:t>Now that the UK is outside the EU’s customs union, new checks, customs declarations and paperwork will be needed to import and export goods to and from the EEA. </a:t>
            </a:r>
          </a:p>
          <a:p>
            <a:r>
              <a:rPr lang="en-US" sz="2000" dirty="0">
                <a:latin typeface="Tw Cen MT" panose="020B0602020104020603" pitchFamily="34" charset="0"/>
              </a:rPr>
              <a:t>To prepare for this change the UK government developed a new Border Operating Model in 2020. From 1 January 2021, it will be implemented in three stages, which include an initial six-month window to complete declarations and pay VAT. From 1 July 2021 traders will have to make declarations at the point of entry. </a:t>
            </a:r>
          </a:p>
          <a:p>
            <a:r>
              <a:rPr lang="en-US" sz="2000" dirty="0">
                <a:latin typeface="Tw Cen MT" panose="020B0602020104020603" pitchFamily="34" charset="0"/>
              </a:rPr>
              <a:t>The Border Operating Model is not yet fully implemented, and the risk of supply-chain disruption remains. However, the UK government remains confident that any future disruption to the supply of medicine will be temporary. </a:t>
            </a:r>
          </a:p>
          <a:p>
            <a:r>
              <a:rPr lang="en-US" sz="2000" dirty="0">
                <a:latin typeface="Tw Cen MT" panose="020B0602020104020603" pitchFamily="34" charset="0"/>
              </a:rPr>
              <a:t>This, however, depends on the new border operating systems between Great Britain and EEA nations operating effectively, particularly at either side of the short strait crossing between Dover and Calais as three-quarters of medicine imported to the UK enters via that route.</a:t>
            </a:r>
            <a:endParaRPr lang="en-GB" sz="2000" dirty="0">
              <a:latin typeface="Tw Cen MT" panose="020B0602020104020603" pitchFamily="34" charset="0"/>
            </a:endParaRPr>
          </a:p>
        </p:txBody>
      </p:sp>
      <p:sp>
        <p:nvSpPr>
          <p:cNvPr id="4" name="Footer Placeholder 3">
            <a:extLst>
              <a:ext uri="{FF2B5EF4-FFF2-40B4-BE49-F238E27FC236}">
                <a16:creationId xmlns:a16="http://schemas.microsoft.com/office/drawing/2014/main" id="{E4E6F0D9-B787-43C7-963C-32B29FB34BB8}"/>
              </a:ext>
            </a:extLst>
          </p:cNvPr>
          <p:cNvSpPr>
            <a:spLocks noGrp="1"/>
          </p:cNvSpPr>
          <p:nvPr>
            <p:ph type="ftr" sz="quarter" idx="11"/>
          </p:nvPr>
        </p:nvSpPr>
        <p:spPr>
          <a:xfrm>
            <a:off x="3945835" y="6639339"/>
            <a:ext cx="4114800" cy="271331"/>
          </a:xfrm>
        </p:spPr>
        <p:txBody>
          <a:bodyPr>
            <a:normAutofit lnSpcReduction="10000"/>
          </a:bodyPr>
          <a:lstStyle/>
          <a:p>
            <a:pPr>
              <a:spcAft>
                <a:spcPts val="600"/>
              </a:spcAft>
              <a:defRPr/>
            </a:pPr>
            <a:r>
              <a:rPr lang="en-US" dirty="0">
                <a:solidFill>
                  <a:schemeClr val="tx1">
                    <a:lumMod val="75000"/>
                    <a:lumOff val="25000"/>
                  </a:schemeClr>
                </a:solidFill>
              </a:rPr>
              <a:t>Created by Tayo Alebiosu</a:t>
            </a:r>
          </a:p>
        </p:txBody>
      </p:sp>
    </p:spTree>
    <p:extLst>
      <p:ext uri="{BB962C8B-B14F-4D97-AF65-F5344CB8AC3E}">
        <p14:creationId xmlns:p14="http://schemas.microsoft.com/office/powerpoint/2010/main" val="3976350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nalogue wall clock">
            <a:extLst>
              <a:ext uri="{FF2B5EF4-FFF2-40B4-BE49-F238E27FC236}">
                <a16:creationId xmlns:a16="http://schemas.microsoft.com/office/drawing/2014/main" id="{861E0113-BBB7-4861-A579-7FD286BAAA3D}"/>
              </a:ext>
            </a:extLst>
          </p:cNvPr>
          <p:cNvPicPr>
            <a:picLocks noChangeAspect="1"/>
          </p:cNvPicPr>
          <p:nvPr/>
        </p:nvPicPr>
        <p:blipFill rotWithShape="1">
          <a:blip r:embed="rId2"/>
          <a:srcRect r="15944"/>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DF5EA2-A011-4DFC-8508-043FFD704786}"/>
              </a:ext>
            </a:extLst>
          </p:cNvPr>
          <p:cNvSpPr>
            <a:spLocks noGrp="1"/>
          </p:cNvSpPr>
          <p:nvPr>
            <p:ph type="title"/>
          </p:nvPr>
        </p:nvSpPr>
        <p:spPr>
          <a:xfrm>
            <a:off x="2078736" y="317754"/>
            <a:ext cx="4504944" cy="1124712"/>
          </a:xfrm>
        </p:spPr>
        <p:txBody>
          <a:bodyPr vert="horz" lIns="91440" tIns="45720" rIns="91440" bIns="45720" rtlCol="0" anchor="b">
            <a:normAutofit/>
          </a:bodyPr>
          <a:lstStyle/>
          <a:p>
            <a:pPr algn="ctr"/>
            <a:r>
              <a:rPr lang="en-US" sz="3600" b="1" dirty="0"/>
              <a:t>LO1-Actvity  15 mins</a:t>
            </a:r>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BA850313-827F-4A91-A940-6F47953F0AE2}"/>
              </a:ext>
            </a:extLst>
          </p:cNvPr>
          <p:cNvSpPr/>
          <p:nvPr/>
        </p:nvSpPr>
        <p:spPr>
          <a:xfrm>
            <a:off x="371094" y="2718054"/>
            <a:ext cx="5539376"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800" dirty="0">
                <a:latin typeface="Tw Cen MT" panose="020B0602020104020603" pitchFamily="34" charset="0"/>
              </a:rPr>
              <a:t>Identify the impacts of Brexit on NHS from this Video Presentation;</a:t>
            </a:r>
          </a:p>
          <a:p>
            <a:pPr>
              <a:lnSpc>
                <a:spcPct val="90000"/>
              </a:lnSpc>
              <a:spcAft>
                <a:spcPts val="600"/>
              </a:spcAft>
            </a:pPr>
            <a:r>
              <a:rPr lang="en-US" sz="2800" dirty="0">
                <a:latin typeface="Tw Cen MT" panose="020B0602020104020603" pitchFamily="34" charset="0"/>
                <a:hlinkClick r:id="rId3"/>
              </a:rPr>
              <a:t>https://youtu.be/EnJ9Xo4Axcg</a:t>
            </a:r>
            <a:r>
              <a:rPr lang="en-US" sz="2800" dirty="0">
                <a:latin typeface="Tw Cen MT" panose="020B0602020104020603" pitchFamily="34" charset="0"/>
              </a:rPr>
              <a:t>.</a:t>
            </a:r>
          </a:p>
          <a:p>
            <a:pPr indent="-228600">
              <a:lnSpc>
                <a:spcPct val="90000"/>
              </a:lnSpc>
              <a:spcAft>
                <a:spcPts val="600"/>
              </a:spcAft>
              <a:buFont typeface="Arial" panose="020B0604020202020204" pitchFamily="34" charset="0"/>
              <a:buChar char="•"/>
            </a:pPr>
            <a:r>
              <a:rPr lang="en-US" sz="2800" dirty="0">
                <a:latin typeface="Tw Cen MT" panose="020B0602020104020603" pitchFamily="34" charset="0"/>
              </a:rPr>
              <a:t>Feedback To The class.</a:t>
            </a:r>
          </a:p>
        </p:txBody>
      </p:sp>
      <p:sp>
        <p:nvSpPr>
          <p:cNvPr id="4" name="Footer Placeholder 3">
            <a:extLst>
              <a:ext uri="{FF2B5EF4-FFF2-40B4-BE49-F238E27FC236}">
                <a16:creationId xmlns:a16="http://schemas.microsoft.com/office/drawing/2014/main" id="{D9CA070D-04F4-4F43-97B9-6DB5408A2A5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a:solidFill>
                  <a:schemeClr val="tx1">
                    <a:lumMod val="50000"/>
                    <a:lumOff val="50000"/>
                  </a:schemeClr>
                </a:solidFill>
                <a:latin typeface="Calibri" panose="020F0502020204030204"/>
                <a:ea typeface="+mn-ea"/>
                <a:cs typeface="+mn-cs"/>
              </a:rPr>
              <a:t>Created by Tayo Alebiosu</a:t>
            </a:r>
          </a:p>
        </p:txBody>
      </p:sp>
    </p:spTree>
    <p:extLst>
      <p:ext uri="{BB962C8B-B14F-4D97-AF65-F5344CB8AC3E}">
        <p14:creationId xmlns:p14="http://schemas.microsoft.com/office/powerpoint/2010/main" val="1014707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FFC79-C9B2-40C5-BEA6-2AC732F2B5F0}"/>
              </a:ext>
            </a:extLst>
          </p:cNvPr>
          <p:cNvSpPr>
            <a:spLocks noGrp="1"/>
          </p:cNvSpPr>
          <p:nvPr>
            <p:ph type="title"/>
          </p:nvPr>
        </p:nvSpPr>
        <p:spPr>
          <a:xfrm>
            <a:off x="1236140" y="117967"/>
            <a:ext cx="8446688" cy="918100"/>
          </a:xfrm>
        </p:spPr>
        <p:txBody>
          <a:bodyPr>
            <a:normAutofit/>
          </a:bodyPr>
          <a:lstStyle/>
          <a:p>
            <a:pPr algn="ctr"/>
            <a:r>
              <a:rPr lang="en-GB" sz="3600" b="1" i="1" dirty="0">
                <a:latin typeface="Candara" panose="020E0502030303020204" pitchFamily="34" charset="0"/>
              </a:rPr>
              <a:t>Impact of Brexit on UK healthcare</a:t>
            </a:r>
          </a:p>
        </p:txBody>
      </p:sp>
      <p:sp>
        <p:nvSpPr>
          <p:cNvPr id="3" name="Content Placeholder 2">
            <a:extLst>
              <a:ext uri="{FF2B5EF4-FFF2-40B4-BE49-F238E27FC236}">
                <a16:creationId xmlns:a16="http://schemas.microsoft.com/office/drawing/2014/main" id="{6E646E0E-8BD3-4BA1-B077-65DA04749DE8}"/>
              </a:ext>
            </a:extLst>
          </p:cNvPr>
          <p:cNvSpPr>
            <a:spLocks noGrp="1"/>
          </p:cNvSpPr>
          <p:nvPr>
            <p:ph idx="1"/>
          </p:nvPr>
        </p:nvSpPr>
        <p:spPr>
          <a:xfrm>
            <a:off x="327348" y="1499217"/>
            <a:ext cx="10194878" cy="4393982"/>
          </a:xfrm>
        </p:spPr>
        <p:txBody>
          <a:bodyPr>
            <a:normAutofit fontScale="92500" lnSpcReduction="20000"/>
          </a:bodyPr>
          <a:lstStyle/>
          <a:p>
            <a:pPr marL="0" indent="0">
              <a:buNone/>
            </a:pPr>
            <a:r>
              <a:rPr lang="en-GB" sz="3500" b="1" dirty="0">
                <a:solidFill>
                  <a:srgbClr val="0070C0"/>
                </a:solidFill>
                <a:latin typeface="Candara" panose="020E0502030303020204" pitchFamily="34" charset="0"/>
              </a:rPr>
              <a:t>Workforce and immigration</a:t>
            </a:r>
          </a:p>
          <a:p>
            <a:r>
              <a:rPr lang="en-GB" sz="3000" dirty="0">
                <a:latin typeface="Tw Cen MT" panose="020B0602020104020603" pitchFamily="34" charset="0"/>
              </a:rPr>
              <a:t>The NHS and the social care sector would not be able to function without their international workforce.</a:t>
            </a:r>
          </a:p>
          <a:p>
            <a:r>
              <a:rPr lang="en-GB" sz="3000" dirty="0">
                <a:latin typeface="Tw Cen MT" panose="020B0602020104020603" pitchFamily="34" charset="0"/>
              </a:rPr>
              <a:t>In the short term, the current workforce shortfall in the NHS is so severe that it will require at least </a:t>
            </a:r>
            <a:r>
              <a:rPr lang="en-GB" sz="3000" dirty="0">
                <a:latin typeface="Tw Cen MT" panose="020B0602020104020603" pitchFamily="34" charset="0"/>
                <a:hlinkClick r:id="rId2"/>
              </a:rPr>
              <a:t>5,000 more nurses a year to be recruited from overseas</a:t>
            </a:r>
            <a:r>
              <a:rPr lang="en-GB" sz="3000" dirty="0">
                <a:latin typeface="Tw Cen MT" panose="020B0602020104020603" pitchFamily="34" charset="0"/>
              </a:rPr>
              <a:t> while measures to increase domestic training capacity take effect. </a:t>
            </a:r>
          </a:p>
          <a:p>
            <a:r>
              <a:rPr lang="en-GB" sz="3000" dirty="0">
                <a:latin typeface="Tw Cen MT" panose="020B0602020104020603" pitchFamily="34" charset="0"/>
              </a:rPr>
              <a:t>The government recognises that international recruitment is key to increasing NHS staff headcount and has </a:t>
            </a:r>
            <a:r>
              <a:rPr lang="en-GB" sz="3000" dirty="0">
                <a:latin typeface="Tw Cen MT" panose="020B0602020104020603" pitchFamily="34" charset="0"/>
                <a:hlinkClick r:id="rId3"/>
              </a:rPr>
              <a:t>committed to recruiting an additional 12,000 nurses</a:t>
            </a:r>
            <a:r>
              <a:rPr lang="en-GB" sz="3000" dirty="0">
                <a:latin typeface="Tw Cen MT" panose="020B0602020104020603" pitchFamily="34" charset="0"/>
              </a:rPr>
              <a:t> from overseas by 2024/25.</a:t>
            </a:r>
          </a:p>
          <a:p>
            <a:pPr marL="0" indent="0">
              <a:buNone/>
            </a:pPr>
            <a:endParaRPr lang="en-GB" dirty="0">
              <a:latin typeface="Tw Cen MT" panose="020B0602020104020603" pitchFamily="34" charset="0"/>
            </a:endParaRPr>
          </a:p>
          <a:p>
            <a:pPr marL="0" indent="0">
              <a:buNone/>
            </a:pPr>
            <a:r>
              <a:rPr lang="en-GB" sz="1600" dirty="0"/>
              <a:t>(Brexit and the end of the transition period, 2021)</a:t>
            </a:r>
          </a:p>
          <a:p>
            <a:endParaRPr lang="en-GB" sz="2000" dirty="0"/>
          </a:p>
        </p:txBody>
      </p:sp>
      <p:pic>
        <p:nvPicPr>
          <p:cNvPr id="11" name="Picture 10">
            <a:extLst>
              <a:ext uri="{FF2B5EF4-FFF2-40B4-BE49-F238E27FC236}">
                <a16:creationId xmlns:a16="http://schemas.microsoft.com/office/drawing/2014/main" id="{C50DD2EB-6B14-4637-B1F6-E898FBDD2B58}"/>
              </a:ext>
            </a:extLst>
          </p:cNvPr>
          <p:cNvPicPr>
            <a:picLocks noChangeAspect="1"/>
          </p:cNvPicPr>
          <p:nvPr/>
        </p:nvPicPr>
        <p:blipFill rotWithShape="1">
          <a:blip r:embed="rId4"/>
          <a:srcRect l="17002" r="18340"/>
          <a:stretch/>
        </p:blipFill>
        <p:spPr>
          <a:xfrm>
            <a:off x="9090155" y="3427945"/>
            <a:ext cx="3101844" cy="3430055"/>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p:spPr>
      </p:pic>
      <p:sp>
        <p:nvSpPr>
          <p:cNvPr id="4" name="Footer Placeholder 3">
            <a:extLst>
              <a:ext uri="{FF2B5EF4-FFF2-40B4-BE49-F238E27FC236}">
                <a16:creationId xmlns:a16="http://schemas.microsoft.com/office/drawing/2014/main" id="{2DAA4006-A3AF-460B-BE80-DCD5E86E2EAF}"/>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961892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187,523 Hand Activity Photos - Free &amp; Royalty-Free Stock Photos from  Dreamstime">
            <a:extLst>
              <a:ext uri="{FF2B5EF4-FFF2-40B4-BE49-F238E27FC236}">
                <a16:creationId xmlns:a16="http://schemas.microsoft.com/office/drawing/2014/main" id="{AABCEB7A-C685-4AE5-BE62-D6CF1C1D5C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172" b="11726"/>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AEDBA6-78EF-448D-A285-D5B728D7B30E}"/>
              </a:ext>
            </a:extLst>
          </p:cNvPr>
          <p:cNvSpPr>
            <a:spLocks noGrp="1"/>
          </p:cNvSpPr>
          <p:nvPr>
            <p:ph type="title"/>
          </p:nvPr>
        </p:nvSpPr>
        <p:spPr>
          <a:xfrm>
            <a:off x="643467" y="321734"/>
            <a:ext cx="6891186" cy="1135737"/>
          </a:xfrm>
        </p:spPr>
        <p:txBody>
          <a:bodyPr>
            <a:normAutofit/>
          </a:bodyPr>
          <a:lstStyle/>
          <a:p>
            <a:r>
              <a:rPr lang="en-GB" sz="3600" b="1" i="1" dirty="0">
                <a:solidFill>
                  <a:srgbClr val="0070C0"/>
                </a:solidFill>
                <a:latin typeface="Corbel" panose="020B0503020204020204" pitchFamily="34" charset="0"/>
              </a:rPr>
              <a:t>LO</a:t>
            </a:r>
            <a:r>
              <a:rPr lang="en-GB" sz="4000" b="1" i="1" dirty="0">
                <a:solidFill>
                  <a:srgbClr val="0070C0"/>
                </a:solidFill>
                <a:latin typeface="Corbel" panose="020B0503020204020204" pitchFamily="34" charset="0"/>
              </a:rPr>
              <a:t>2</a:t>
            </a:r>
            <a:r>
              <a:rPr lang="en-GB" sz="3600" b="1" i="1" dirty="0">
                <a:solidFill>
                  <a:srgbClr val="0070C0"/>
                </a:solidFill>
                <a:latin typeface="Corbel" panose="020B0503020204020204" pitchFamily="34" charset="0"/>
              </a:rPr>
              <a:t> Activity -10 mins</a:t>
            </a:r>
          </a:p>
        </p:txBody>
      </p:sp>
      <p:sp>
        <p:nvSpPr>
          <p:cNvPr id="3" name="Content Placeholder 2">
            <a:extLst>
              <a:ext uri="{FF2B5EF4-FFF2-40B4-BE49-F238E27FC236}">
                <a16:creationId xmlns:a16="http://schemas.microsoft.com/office/drawing/2014/main" id="{57AC995C-A800-4590-AF47-F1F123F2D62A}"/>
              </a:ext>
            </a:extLst>
          </p:cNvPr>
          <p:cNvSpPr>
            <a:spLocks noGrp="1"/>
          </p:cNvSpPr>
          <p:nvPr>
            <p:ph idx="1"/>
          </p:nvPr>
        </p:nvSpPr>
        <p:spPr>
          <a:xfrm>
            <a:off x="137083" y="1889191"/>
            <a:ext cx="7268081" cy="1901123"/>
          </a:xfrm>
        </p:spPr>
        <p:txBody>
          <a:bodyPr>
            <a:normAutofit/>
          </a:bodyPr>
          <a:lstStyle/>
          <a:p>
            <a:r>
              <a:rPr lang="en-GB" sz="3200" dirty="0">
                <a:latin typeface="Tw Cen MT" panose="020B0602020104020603" pitchFamily="34" charset="0"/>
              </a:rPr>
              <a:t>Class Discussion </a:t>
            </a:r>
          </a:p>
          <a:p>
            <a:r>
              <a:rPr lang="en-US" sz="3200" dirty="0">
                <a:latin typeface="Tw Cen MT" panose="020B0602020104020603" pitchFamily="34" charset="0"/>
              </a:rPr>
              <a:t>Explain the impacts of Brexit on the health and care system’s international workforce</a:t>
            </a:r>
          </a:p>
          <a:p>
            <a:endParaRPr lang="en-GB" sz="2000" dirty="0"/>
          </a:p>
        </p:txBody>
      </p:sp>
      <p:grpSp>
        <p:nvGrpSpPr>
          <p:cNvPr id="73" name="Group 72">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74" name="Rectangle 7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7" name="Isosceles Triangle 7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37B10E16-8085-441C-870D-46146CD0D0A8}"/>
              </a:ext>
            </a:extLst>
          </p:cNvPr>
          <p:cNvSpPr>
            <a:spLocks noGrp="1"/>
          </p:cNvSpPr>
          <p:nvPr>
            <p:ph type="ftr" sz="quarter" idx="11"/>
          </p:nvPr>
        </p:nvSpPr>
        <p:spPr>
          <a:xfrm>
            <a:off x="4587610" y="6356350"/>
            <a:ext cx="3016781"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4165219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6D244-9258-47EF-BF1A-B8B54671CBA4}"/>
              </a:ext>
            </a:extLst>
          </p:cNvPr>
          <p:cNvSpPr>
            <a:spLocks noGrp="1"/>
          </p:cNvSpPr>
          <p:nvPr>
            <p:ph type="title"/>
          </p:nvPr>
        </p:nvSpPr>
        <p:spPr>
          <a:xfrm>
            <a:off x="1786832" y="42862"/>
            <a:ext cx="8615288" cy="1241449"/>
          </a:xfrm>
        </p:spPr>
        <p:txBody>
          <a:bodyPr>
            <a:normAutofit/>
          </a:bodyPr>
          <a:lstStyle/>
          <a:p>
            <a:pPr algn="ctr"/>
            <a:r>
              <a:rPr lang="en-US" sz="3700" b="1" i="1" dirty="0">
                <a:solidFill>
                  <a:srgbClr val="0070C0"/>
                </a:solidFill>
                <a:latin typeface="Corbel" panose="020B0503020204020204" pitchFamily="34" charset="0"/>
              </a:rPr>
              <a:t>Immigration: the health and care system’s international workforce</a:t>
            </a:r>
            <a:endParaRPr lang="en-GB" sz="3700" b="1" i="1" dirty="0">
              <a:solidFill>
                <a:srgbClr val="0070C0"/>
              </a:solidFill>
              <a:latin typeface="Corbel" panose="020B0503020204020204" pitchFamily="34" charset="0"/>
            </a:endParaRPr>
          </a:p>
        </p:txBody>
      </p:sp>
      <p:sp>
        <p:nvSpPr>
          <p:cNvPr id="3" name="Content Placeholder 2">
            <a:extLst>
              <a:ext uri="{FF2B5EF4-FFF2-40B4-BE49-F238E27FC236}">
                <a16:creationId xmlns:a16="http://schemas.microsoft.com/office/drawing/2014/main" id="{D8A90A14-3C50-4E06-9DA4-310FBA6496D2}"/>
              </a:ext>
            </a:extLst>
          </p:cNvPr>
          <p:cNvSpPr>
            <a:spLocks noGrp="1"/>
          </p:cNvSpPr>
          <p:nvPr>
            <p:ph idx="1"/>
          </p:nvPr>
        </p:nvSpPr>
        <p:spPr>
          <a:xfrm>
            <a:off x="96630" y="1327174"/>
            <a:ext cx="8106466" cy="4892652"/>
          </a:xfrm>
        </p:spPr>
        <p:txBody>
          <a:bodyPr>
            <a:normAutofit fontScale="92500" lnSpcReduction="10000"/>
          </a:bodyPr>
          <a:lstStyle/>
          <a:p>
            <a:endParaRPr lang="en-US" sz="2200" dirty="0">
              <a:latin typeface="Tw Cen MT" panose="020B0602020104020603" pitchFamily="34" charset="0"/>
            </a:endParaRPr>
          </a:p>
          <a:p>
            <a:r>
              <a:rPr lang="en-US" sz="2200" dirty="0">
                <a:latin typeface="Tw Cen MT" panose="020B0602020104020603" pitchFamily="34" charset="0"/>
              </a:rPr>
              <a:t>Leaving the EU’s single market means that there will no longer be free movement of labour between the UK and European Economic Area (EEA) countries. </a:t>
            </a:r>
          </a:p>
          <a:p>
            <a:pPr marL="0" indent="0">
              <a:buNone/>
            </a:pPr>
            <a:endParaRPr lang="en-US" sz="2200" dirty="0">
              <a:latin typeface="Tw Cen MT" panose="020B0602020104020603" pitchFamily="34" charset="0"/>
            </a:endParaRPr>
          </a:p>
          <a:p>
            <a:r>
              <a:rPr lang="en-US" sz="2200" dirty="0">
                <a:latin typeface="Tw Cen MT" panose="020B0602020104020603" pitchFamily="34" charset="0"/>
              </a:rPr>
              <a:t>As it stands, 13.1 per cent of staff working in the NHS have a non-British nationality – 5.6 per cent are from EEA countries and 7.5 per cent are from non-EEA countries. In adult social care 16 per cent of the workforce is non-British – 7 per cent are from EEA countries and 9 per cent are from non-EEA countries. </a:t>
            </a:r>
          </a:p>
          <a:p>
            <a:pPr marL="0" indent="0">
              <a:buNone/>
            </a:pPr>
            <a:endParaRPr lang="en-US" sz="2200" dirty="0">
              <a:latin typeface="Tw Cen MT" panose="020B0602020104020603" pitchFamily="34" charset="0"/>
            </a:endParaRPr>
          </a:p>
          <a:p>
            <a:r>
              <a:rPr lang="en-US" sz="2200" dirty="0">
                <a:latin typeface="Tw Cen MT" panose="020B0602020104020603" pitchFamily="34" charset="0"/>
              </a:rPr>
              <a:t>In the short term, the current workforce shortfall in the NHS is so severe that it will require at least 5,000 more nurses a year to be recruited from overseas while measures to increase domestic training capacity take effect. The government recognises that international recruitment is key to increasing NHS staff headcount and has committed to recruiting an additional 12,000 nurses from overseas by 2024/25.</a:t>
            </a:r>
            <a:endParaRPr lang="en-GB" sz="2200" dirty="0">
              <a:latin typeface="Tw Cen MT" panose="020B0602020104020603" pitchFamily="34" charset="0"/>
            </a:endParaRPr>
          </a:p>
          <a:p>
            <a:endParaRPr lang="en-GB" sz="1400" dirty="0"/>
          </a:p>
        </p:txBody>
      </p:sp>
      <p:pic>
        <p:nvPicPr>
          <p:cNvPr id="4098" name="Picture 2" descr="Planning to migrate to the US, UK, Canada or Australia from the UAE? Here  is how you can select an agent that is right for you | Living-relocate –  Gulf News">
            <a:extLst>
              <a:ext uri="{FF2B5EF4-FFF2-40B4-BE49-F238E27FC236}">
                <a16:creationId xmlns:a16="http://schemas.microsoft.com/office/drawing/2014/main" id="{71A43E3D-DC07-400E-82D0-EA04DF679B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0" r="29790"/>
          <a:stretch/>
        </p:blipFill>
        <p:spPr bwMode="auto">
          <a:xfrm>
            <a:off x="8038209" y="2080591"/>
            <a:ext cx="4153791" cy="4777408"/>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6391F50F-FCC8-4B53-A96A-6CF1CFE75654}"/>
              </a:ext>
            </a:extLst>
          </p:cNvPr>
          <p:cNvSpPr>
            <a:spLocks noGrp="1"/>
          </p:cNvSpPr>
          <p:nvPr>
            <p:ph type="ftr" sz="quarter" idx="11"/>
          </p:nvPr>
        </p:nvSpPr>
        <p:spPr>
          <a:xfrm>
            <a:off x="3505200" y="6356350"/>
            <a:ext cx="3429000" cy="365125"/>
          </a:xfrm>
        </p:spPr>
        <p:txBody>
          <a:bodyPr>
            <a:normAutofit/>
          </a:bodyPr>
          <a:lstStyle/>
          <a:p>
            <a:pPr algn="l">
              <a:spcAft>
                <a:spcPts val="600"/>
              </a:spcAft>
            </a:pPr>
            <a:r>
              <a:rPr lang="en-GB"/>
              <a:t>Created by Tayo Alebiosu</a:t>
            </a:r>
          </a:p>
        </p:txBody>
      </p:sp>
    </p:spTree>
    <p:extLst>
      <p:ext uri="{BB962C8B-B14F-4D97-AF65-F5344CB8AC3E}">
        <p14:creationId xmlns:p14="http://schemas.microsoft.com/office/powerpoint/2010/main" val="3806905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73" name="Group 72">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7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7" name="Freeform: Shape 76">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Shape 78">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7" name="Graphic 6" descr="Coffee">
            <a:extLst>
              <a:ext uri="{FF2B5EF4-FFF2-40B4-BE49-F238E27FC236}">
                <a16:creationId xmlns:a16="http://schemas.microsoft.com/office/drawing/2014/main" id="{D0A02A41-9B91-446D-BF11-0837D56C17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6211" y="165871"/>
            <a:ext cx="2353922" cy="2353922"/>
          </a:xfrm>
          <a:prstGeom prst="rect">
            <a:avLst/>
          </a:prstGeom>
        </p:spPr>
      </p:pic>
      <p:sp>
        <p:nvSpPr>
          <p:cNvPr id="3" name="Content Placeholder 2">
            <a:extLst>
              <a:ext uri="{FF2B5EF4-FFF2-40B4-BE49-F238E27FC236}">
                <a16:creationId xmlns:a16="http://schemas.microsoft.com/office/drawing/2014/main" id="{E90921F5-4ADD-4855-A803-6BBD7CEE85BA}"/>
              </a:ext>
            </a:extLst>
          </p:cNvPr>
          <p:cNvSpPr>
            <a:spLocks noGrp="1"/>
          </p:cNvSpPr>
          <p:nvPr>
            <p:ph idx="1"/>
          </p:nvPr>
        </p:nvSpPr>
        <p:spPr>
          <a:xfrm>
            <a:off x="6657715" y="2990818"/>
            <a:ext cx="4195675" cy="2913872"/>
          </a:xfrm>
        </p:spPr>
        <p:txBody>
          <a:bodyPr anchor="t">
            <a:normAutofit/>
          </a:bodyPr>
          <a:lstStyle/>
          <a:p>
            <a:r>
              <a:rPr lang="en-GB" sz="3200" b="1" dirty="0">
                <a:solidFill>
                  <a:srgbClr val="0070C0"/>
                </a:solidFill>
              </a:rPr>
              <a:t>10 minutes break</a:t>
            </a:r>
          </a:p>
          <a:p>
            <a:endParaRPr lang="en-GB" dirty="0">
              <a:latin typeface="Tw Cen MT" panose="020B0602020104020603" pitchFamily="34" charset="0"/>
            </a:endParaRPr>
          </a:p>
        </p:txBody>
      </p:sp>
      <p:sp>
        <p:nvSpPr>
          <p:cNvPr id="4" name="Footer Placeholder 3">
            <a:extLst>
              <a:ext uri="{FF2B5EF4-FFF2-40B4-BE49-F238E27FC236}">
                <a16:creationId xmlns:a16="http://schemas.microsoft.com/office/drawing/2014/main" id="{869F8EA2-BD03-450C-9677-C961E0D8F027}"/>
              </a:ext>
            </a:extLst>
          </p:cNvPr>
          <p:cNvSpPr>
            <a:spLocks noGrp="1"/>
          </p:cNvSpPr>
          <p:nvPr>
            <p:ph type="ftr" sz="quarter" idx="11"/>
          </p:nvPr>
        </p:nvSpPr>
        <p:spPr>
          <a:xfrm rot="16200000">
            <a:off x="9812115" y="1591485"/>
            <a:ext cx="3548094" cy="365125"/>
          </a:xfrm>
        </p:spPr>
        <p:txBody>
          <a:bodyP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GB" sz="1200" b="0" i="0" u="none" strike="noStrike" kern="1200" cap="none" spc="0" normalizeH="0" baseline="0" noProof="0">
                <a:ln>
                  <a:noFill/>
                </a:ln>
                <a:solidFill>
                  <a:prstClr val="black">
                    <a:alpha val="60000"/>
                  </a:prstClr>
                </a:solidFill>
                <a:effectLst/>
                <a:uLnTx/>
                <a:uFillTx/>
                <a:latin typeface="Calibri" panose="020F0502020204030204"/>
                <a:ea typeface="+mn-ea"/>
                <a:cs typeface="+mn-cs"/>
              </a:rPr>
              <a:t>Created by Tayo Alebiosu</a:t>
            </a:r>
          </a:p>
        </p:txBody>
      </p:sp>
      <p:pic>
        <p:nvPicPr>
          <p:cNvPr id="1026" name="Picture 2" descr="Tea break - Free icons">
            <a:extLst>
              <a:ext uri="{FF2B5EF4-FFF2-40B4-BE49-F238E27FC236}">
                <a16:creationId xmlns:a16="http://schemas.microsoft.com/office/drawing/2014/main" id="{B04110D2-F05C-448C-95D8-8385E53A7E8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5154" y="3684772"/>
            <a:ext cx="2752751" cy="2752751"/>
          </a:xfrm>
          <a:prstGeom prst="rect">
            <a:avLst/>
          </a:prstGeom>
          <a:noFill/>
          <a:extLst>
            <a:ext uri="{909E8E84-426E-40DD-AFC4-6F175D3DCCD1}">
              <a14:hiddenFill xmlns:a14="http://schemas.microsoft.com/office/drawing/2010/main">
                <a:solidFill>
                  <a:srgbClr val="FFFFFF"/>
                </a:solidFill>
              </a14:hiddenFill>
            </a:ext>
          </a:extLst>
        </p:spPr>
      </p:pic>
      <p:sp>
        <p:nvSpPr>
          <p:cNvPr id="8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83" name="Straight Connector 8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948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4" name="Picture 4" descr="Pharma industry calls for Mutual Recognition on GMP between EU and UK |  AESGP">
            <a:extLst>
              <a:ext uri="{FF2B5EF4-FFF2-40B4-BE49-F238E27FC236}">
                <a16:creationId xmlns:a16="http://schemas.microsoft.com/office/drawing/2014/main" id="{8C5D02D5-3C0A-44FD-85FA-9395479622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451" b="19443"/>
          <a:stretch/>
        </p:blipFill>
        <p:spPr bwMode="auto">
          <a:xfrm>
            <a:off x="20" y="10"/>
            <a:ext cx="12191980" cy="2756441"/>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A7905AC-18B0-4C4A-B3D0-ED78DFAEEDCF}"/>
              </a:ext>
            </a:extLst>
          </p:cNvPr>
          <p:cNvSpPr>
            <a:spLocks noGrp="1"/>
          </p:cNvSpPr>
          <p:nvPr>
            <p:ph idx="1"/>
          </p:nvPr>
        </p:nvSpPr>
        <p:spPr>
          <a:xfrm>
            <a:off x="344558" y="2067339"/>
            <a:ext cx="11364838" cy="4790661"/>
          </a:xfrm>
        </p:spPr>
        <p:txBody>
          <a:bodyPr anchor="ctr">
            <a:normAutofit fontScale="25000" lnSpcReduction="20000"/>
          </a:bodyPr>
          <a:lstStyle/>
          <a:p>
            <a:endParaRPr lang="en-GB" sz="8800" dirty="0">
              <a:latin typeface="Tw Cen MT" panose="020B0602020104020603" pitchFamily="34" charset="0"/>
            </a:endParaRPr>
          </a:p>
          <a:p>
            <a:pPr marL="0" indent="0">
              <a:buNone/>
            </a:pPr>
            <a:endParaRPr lang="en-GB" sz="8800" dirty="0">
              <a:latin typeface="Tw Cen MT" panose="020B0602020104020603" pitchFamily="34" charset="0"/>
            </a:endParaRPr>
          </a:p>
          <a:p>
            <a:pPr marL="0" indent="0">
              <a:buNone/>
            </a:pPr>
            <a:endParaRPr lang="en-GB" sz="8800" dirty="0">
              <a:latin typeface="Tw Cen MT" panose="020B0602020104020603" pitchFamily="34" charset="0"/>
            </a:endParaRPr>
          </a:p>
          <a:p>
            <a:r>
              <a:rPr lang="en-GB" sz="8800" b="1" dirty="0">
                <a:latin typeface="Tw Cen MT" panose="020B0602020104020603" pitchFamily="34" charset="0"/>
              </a:rPr>
              <a:t>The </a:t>
            </a:r>
            <a:r>
              <a:rPr lang="en-GB" sz="8800" b="1" dirty="0">
                <a:latin typeface="Tw Cen MT" panose="020B0602020104020603" pitchFamily="34" charset="0"/>
                <a:hlinkClick r:id="rId3"/>
              </a:rPr>
              <a:t>Mutual Recognition of Professional Qualifications Directive</a:t>
            </a:r>
            <a:r>
              <a:rPr lang="en-GB" sz="8800" b="1" dirty="0">
                <a:latin typeface="Tw Cen MT" panose="020B0602020104020603" pitchFamily="34" charset="0"/>
              </a:rPr>
              <a:t> </a:t>
            </a:r>
            <a:r>
              <a:rPr lang="en-GB" sz="8800" dirty="0">
                <a:latin typeface="Tw Cen MT" panose="020B0602020104020603" pitchFamily="34" charset="0"/>
              </a:rPr>
              <a:t>is an EU-wide directive that allows professional regulators in all member states to automatically recognise professional qualifications gained in other member states and grants entry to all relevant professional registers, including medical and social work registers.</a:t>
            </a:r>
          </a:p>
          <a:p>
            <a:pPr marL="0" indent="0">
              <a:buNone/>
            </a:pPr>
            <a:r>
              <a:rPr lang="en-GB" sz="8800" b="1" i="1" dirty="0">
                <a:solidFill>
                  <a:srgbClr val="00B0F0"/>
                </a:solidFill>
                <a:latin typeface="Tw Cen MT" panose="020B0602020104020603" pitchFamily="34" charset="0"/>
              </a:rPr>
              <a:t>Implications</a:t>
            </a:r>
          </a:p>
          <a:p>
            <a:r>
              <a:rPr lang="en-GB" sz="8800" dirty="0">
                <a:latin typeface="Tw Cen MT" panose="020B0602020104020603" pitchFamily="34" charset="0"/>
              </a:rPr>
              <a:t>With current transitional arrangements set to remain in place, little will change for UK-based employers until new arrangements are decided and implemented in 2023. This uncertainty may hinder the government’s efforts to attract more international staff to work in health and care.</a:t>
            </a:r>
          </a:p>
          <a:p>
            <a:r>
              <a:rPr lang="en-GB" sz="8800" dirty="0">
                <a:latin typeface="Tw Cen MT" panose="020B0602020104020603" pitchFamily="34" charset="0"/>
              </a:rPr>
              <a:t>The greater change is for those with health and care professional qualifications gained in the UK. They will no longer be automatically accepted on EEA states’ professional registers and therefore will face new barriers to taking up roles in those nations. Arrangements and processes for those with UK qualifications being accepted onto professional registers will differ between member states.</a:t>
            </a:r>
          </a:p>
          <a:p>
            <a:endParaRPr lang="en-GB" sz="2400" dirty="0">
              <a:latin typeface="Tw Cen MT" panose="020B0602020104020603" pitchFamily="34" charset="0"/>
            </a:endParaRPr>
          </a:p>
          <a:p>
            <a:pPr marL="0" indent="0">
              <a:buNone/>
            </a:pPr>
            <a:endParaRPr lang="en-GB" sz="2400" dirty="0">
              <a:latin typeface="Tw Cen MT" panose="020B0602020104020603" pitchFamily="34" charset="0"/>
            </a:endParaRPr>
          </a:p>
          <a:p>
            <a:pPr marL="0" indent="0">
              <a:buNone/>
            </a:pPr>
            <a:r>
              <a:rPr lang="en-GB" sz="4000" b="1" dirty="0"/>
              <a:t>Brexit and the end of the transition period, 2021)</a:t>
            </a:r>
          </a:p>
          <a:p>
            <a:endParaRPr lang="en-GB" sz="2400" dirty="0">
              <a:latin typeface="Tw Cen MT" panose="020B0602020104020603" pitchFamily="34" charset="0"/>
            </a:endParaRPr>
          </a:p>
          <a:p>
            <a:endParaRPr lang="en-GB" sz="1000" dirty="0"/>
          </a:p>
        </p:txBody>
      </p:sp>
      <p:sp>
        <p:nvSpPr>
          <p:cNvPr id="4" name="Footer Placeholder 3">
            <a:extLst>
              <a:ext uri="{FF2B5EF4-FFF2-40B4-BE49-F238E27FC236}">
                <a16:creationId xmlns:a16="http://schemas.microsoft.com/office/drawing/2014/main" id="{BD823CEB-5579-43CE-8B7B-A40E0E8D583A}"/>
              </a:ext>
            </a:extLst>
          </p:cNvPr>
          <p:cNvSpPr>
            <a:spLocks noGrp="1"/>
          </p:cNvSpPr>
          <p:nvPr>
            <p:ph type="ftr" sz="quarter" idx="11"/>
          </p:nvPr>
        </p:nvSpPr>
        <p:spPr>
          <a:xfrm>
            <a:off x="3969577" y="6492875"/>
            <a:ext cx="4114800" cy="365125"/>
          </a:xfrm>
        </p:spPr>
        <p:txBody>
          <a:bodyPr>
            <a:normAutofit/>
          </a:bodyPr>
          <a:lstStyle/>
          <a:p>
            <a:pPr>
              <a:spcAft>
                <a:spcPts val="600"/>
              </a:spcAft>
            </a:pPr>
            <a:r>
              <a:rPr lang="en-GB" sz="1000" dirty="0">
                <a:solidFill>
                  <a:schemeClr val="tx1">
                    <a:lumMod val="75000"/>
                    <a:lumOff val="25000"/>
                  </a:schemeClr>
                </a:solidFill>
              </a:rPr>
              <a:t>Created by Tayo Alebiosu</a:t>
            </a:r>
          </a:p>
        </p:txBody>
      </p:sp>
      <p:sp>
        <p:nvSpPr>
          <p:cNvPr id="5" name="Rectangle 4">
            <a:extLst>
              <a:ext uri="{FF2B5EF4-FFF2-40B4-BE49-F238E27FC236}">
                <a16:creationId xmlns:a16="http://schemas.microsoft.com/office/drawing/2014/main" id="{0B1C860F-7687-4331-B28B-74C37ADC18A4}"/>
              </a:ext>
            </a:extLst>
          </p:cNvPr>
          <p:cNvSpPr/>
          <p:nvPr/>
        </p:nvSpPr>
        <p:spPr>
          <a:xfrm>
            <a:off x="1947293" y="39255"/>
            <a:ext cx="7458452" cy="523220"/>
          </a:xfrm>
          <a:prstGeom prst="rect">
            <a:avLst/>
          </a:prstGeom>
        </p:spPr>
        <p:txBody>
          <a:bodyPr wrap="none">
            <a:spAutoFit/>
          </a:bodyPr>
          <a:lstStyle/>
          <a:p>
            <a:r>
              <a:rPr lang="en-GB" sz="2800" b="1" i="1" dirty="0">
                <a:solidFill>
                  <a:srgbClr val="00B0F0"/>
                </a:solidFill>
                <a:latin typeface="Candara" panose="020E0502030303020204" pitchFamily="34" charset="0"/>
              </a:rPr>
              <a:t>Mutual recognition of professional qualifications</a:t>
            </a:r>
            <a:endParaRPr lang="en-GB" sz="2800" dirty="0">
              <a:solidFill>
                <a:srgbClr val="00B0F0"/>
              </a:solidFill>
            </a:endParaRPr>
          </a:p>
        </p:txBody>
      </p:sp>
    </p:spTree>
    <p:extLst>
      <p:ext uri="{BB962C8B-B14F-4D97-AF65-F5344CB8AC3E}">
        <p14:creationId xmlns:p14="http://schemas.microsoft.com/office/powerpoint/2010/main" val="2374519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New report suggests Brexit could impact UK access to EU reciprocal  healthcare | IMTJ">
            <a:extLst>
              <a:ext uri="{FF2B5EF4-FFF2-40B4-BE49-F238E27FC236}">
                <a16:creationId xmlns:a16="http://schemas.microsoft.com/office/drawing/2014/main" id="{6D6C2CED-059C-4571-B43F-AE05E6ADC9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091" b="909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6148" name="Rectangle 134">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9D77FD-8FA6-45A0-A0DD-5456B2BD47E2}"/>
              </a:ext>
            </a:extLst>
          </p:cNvPr>
          <p:cNvSpPr>
            <a:spLocks noGrp="1"/>
          </p:cNvSpPr>
          <p:nvPr>
            <p:ph type="title"/>
          </p:nvPr>
        </p:nvSpPr>
        <p:spPr>
          <a:xfrm>
            <a:off x="838200" y="99427"/>
            <a:ext cx="10515600" cy="947496"/>
          </a:xfrm>
        </p:spPr>
        <p:txBody>
          <a:bodyPr>
            <a:normAutofit/>
          </a:bodyPr>
          <a:lstStyle/>
          <a:p>
            <a:pPr algn="ctr"/>
            <a:r>
              <a:rPr lang="en-US" i="1" dirty="0">
                <a:solidFill>
                  <a:srgbClr val="0070C0"/>
                </a:solidFill>
                <a:latin typeface="Candara" panose="020E0502030303020204" pitchFamily="34" charset="0"/>
              </a:rPr>
              <a:t>Reciprocal health care</a:t>
            </a:r>
            <a:endParaRPr lang="en-GB" i="1" dirty="0">
              <a:solidFill>
                <a:srgbClr val="0070C0"/>
              </a:solidFill>
            </a:endParaRPr>
          </a:p>
        </p:txBody>
      </p:sp>
      <p:sp>
        <p:nvSpPr>
          <p:cNvPr id="3" name="Content Placeholder 2">
            <a:extLst>
              <a:ext uri="{FF2B5EF4-FFF2-40B4-BE49-F238E27FC236}">
                <a16:creationId xmlns:a16="http://schemas.microsoft.com/office/drawing/2014/main" id="{351A9503-CB86-44DC-A517-621A2ADA7C70}"/>
              </a:ext>
            </a:extLst>
          </p:cNvPr>
          <p:cNvSpPr>
            <a:spLocks noGrp="1"/>
          </p:cNvSpPr>
          <p:nvPr>
            <p:ph idx="1"/>
          </p:nvPr>
        </p:nvSpPr>
        <p:spPr>
          <a:xfrm>
            <a:off x="132522" y="1099613"/>
            <a:ext cx="12059458" cy="5346535"/>
          </a:xfrm>
        </p:spPr>
        <p:txBody>
          <a:bodyPr>
            <a:normAutofit/>
          </a:bodyPr>
          <a:lstStyle/>
          <a:p>
            <a:pPr marL="342900" indent="-342900"/>
            <a:endParaRPr lang="en-GB" sz="2400" dirty="0">
              <a:latin typeface="Tw Cen MT" panose="020B0602020104020603" pitchFamily="34" charset="0"/>
            </a:endParaRPr>
          </a:p>
          <a:p>
            <a:pPr marL="342900" indent="-342900"/>
            <a:r>
              <a:rPr lang="en-GB" sz="2400" dirty="0">
                <a:latin typeface="Tw Cen MT" panose="020B0602020104020603" pitchFamily="34" charset="0"/>
              </a:rPr>
              <a:t>EEA citizens are entitled to a </a:t>
            </a:r>
            <a:r>
              <a:rPr lang="en-GB" sz="2400" dirty="0">
                <a:latin typeface="Tw Cen MT" panose="020B0602020104020603" pitchFamily="34" charset="0"/>
                <a:hlinkClick r:id="rId3">
                  <a:extLst>
                    <a:ext uri="{A12FA001-AC4F-418D-AE19-62706E023703}">
                      <ahyp:hlinkClr xmlns:ahyp="http://schemas.microsoft.com/office/drawing/2018/hyperlinkcolor" val="tx"/>
                    </a:ext>
                  </a:extLst>
                </a:hlinkClick>
              </a:rPr>
              <a:t>European Health Insurance Card</a:t>
            </a:r>
            <a:r>
              <a:rPr lang="en-GB" sz="2400" dirty="0">
                <a:latin typeface="Tw Cen MT" panose="020B0602020104020603" pitchFamily="34" charset="0"/>
              </a:rPr>
              <a:t> (EHIC) that provides them with access to medically necessary, state-provided health care during a temporary stay in any EEA country. While under current EU rules, people who move from one EEA country to live in another are given access to health care on the same basis as nationals of that country.</a:t>
            </a:r>
          </a:p>
          <a:p>
            <a:pPr marL="0" indent="0">
              <a:buNone/>
            </a:pPr>
            <a:r>
              <a:rPr lang="en-GB" b="1" i="1" dirty="0">
                <a:solidFill>
                  <a:srgbClr val="0070C0"/>
                </a:solidFill>
                <a:latin typeface="Tw Cen MT" panose="020B0602020104020603" pitchFamily="34" charset="0"/>
              </a:rPr>
              <a:t>Implications</a:t>
            </a:r>
          </a:p>
          <a:p>
            <a:pPr marL="342900" indent="-342900"/>
            <a:r>
              <a:rPr lang="en-GB" sz="2400" dirty="0">
                <a:latin typeface="Tw Cen MT" panose="020B0602020104020603" pitchFamily="34" charset="0"/>
              </a:rPr>
              <a:t>The arrangements for access to health care for people who move from the UK to live in an EEA state, or for EEA nationals who move to the UK, will differ between each member state. In many cases it is likely that additional requirements and bureaucracy, such as providing proof of residency, will be in place for UK citizens resident in the EEA.</a:t>
            </a:r>
          </a:p>
          <a:p>
            <a:pPr marL="0" indent="0">
              <a:buNone/>
            </a:pPr>
            <a:endParaRPr lang="en-GB" sz="2400" dirty="0">
              <a:latin typeface="Tw Cen MT" panose="020B0602020104020603" pitchFamily="34" charset="0"/>
            </a:endParaRPr>
          </a:p>
          <a:p>
            <a:pPr marL="0" indent="0">
              <a:buNone/>
            </a:pPr>
            <a:r>
              <a:rPr lang="en-GB" sz="1600" dirty="0">
                <a:latin typeface="Tw Cen MT" panose="020B0602020104020603" pitchFamily="34" charset="0"/>
              </a:rPr>
              <a:t>(Brexit and the end of the transition period, 2021)</a:t>
            </a:r>
          </a:p>
          <a:p>
            <a:pPr marL="0" indent="0">
              <a:buNone/>
            </a:pPr>
            <a:endParaRPr lang="en-GB" sz="2200" dirty="0"/>
          </a:p>
        </p:txBody>
      </p:sp>
      <p:sp>
        <p:nvSpPr>
          <p:cNvPr id="4" name="Footer Placeholder 3">
            <a:extLst>
              <a:ext uri="{FF2B5EF4-FFF2-40B4-BE49-F238E27FC236}">
                <a16:creationId xmlns:a16="http://schemas.microsoft.com/office/drawing/2014/main" id="{EE978830-E345-43E6-8506-DF4725E0E86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chemeClr val="tx1">
                    <a:lumMod val="50000"/>
                    <a:lumOff val="50000"/>
                  </a:schemeClr>
                </a:solidFill>
              </a:rPr>
              <a:t>Created by Tayo Alebiosu</a:t>
            </a:r>
          </a:p>
        </p:txBody>
      </p:sp>
    </p:spTree>
    <p:extLst>
      <p:ext uri="{BB962C8B-B14F-4D97-AF65-F5344CB8AC3E}">
        <p14:creationId xmlns:p14="http://schemas.microsoft.com/office/powerpoint/2010/main" val="405710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descr="Chart, scatter chart&#10;&#10;Description automatically generated">
            <a:extLst>
              <a:ext uri="{FF2B5EF4-FFF2-40B4-BE49-F238E27FC236}">
                <a16:creationId xmlns:a16="http://schemas.microsoft.com/office/drawing/2014/main" id="{38304CB4-42F2-48C8-BFAA-8D548628BC13}"/>
              </a:ext>
            </a:extLst>
          </p:cNvPr>
          <p:cNvPicPr>
            <a:picLocks noChangeAspect="1"/>
          </p:cNvPicPr>
          <p:nvPr/>
        </p:nvPicPr>
        <p:blipFill rotWithShape="1">
          <a:blip r:embed="rId2"/>
          <a:srcRect t="12951" b="8377"/>
          <a:stretch/>
        </p:blipFill>
        <p:spPr>
          <a:xfrm>
            <a:off x="17599" y="10"/>
            <a:ext cx="12192000" cy="6857990"/>
          </a:xfrm>
          <a:prstGeom prst="rect">
            <a:avLst/>
          </a:prstGeom>
        </p:spPr>
      </p:pic>
      <p:sp>
        <p:nvSpPr>
          <p:cNvPr id="30"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5"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673102-505B-4CE5-8D39-7C237EE76216}"/>
              </a:ext>
            </a:extLst>
          </p:cNvPr>
          <p:cNvSpPr>
            <a:spLocks noGrp="1"/>
          </p:cNvSpPr>
          <p:nvPr>
            <p:ph type="title"/>
          </p:nvPr>
        </p:nvSpPr>
        <p:spPr>
          <a:xfrm>
            <a:off x="4646485" y="321734"/>
            <a:ext cx="6902048" cy="1135737"/>
          </a:xfrm>
        </p:spPr>
        <p:txBody>
          <a:bodyPr>
            <a:normAutofit fontScale="90000"/>
          </a:bodyPr>
          <a:lstStyle/>
          <a:p>
            <a:pPr algn="ctr"/>
            <a:r>
              <a:rPr lang="en-GB" sz="4000" b="1" i="1" dirty="0">
                <a:latin typeface="Candara" panose="020E0502030303020204" pitchFamily="34" charset="0"/>
              </a:rPr>
              <a:t>Supply of medicines and medical devices</a:t>
            </a:r>
            <a:br>
              <a:rPr lang="en-GB" sz="2800" dirty="0"/>
            </a:br>
            <a:endParaRPr lang="en-GB" sz="2800" dirty="0"/>
          </a:p>
        </p:txBody>
      </p:sp>
      <p:grpSp>
        <p:nvGrpSpPr>
          <p:cNvPr id="31" name="Group 21">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713128"/>
            <a:ext cx="1068867" cy="2126625"/>
            <a:chOff x="10918968" y="713127"/>
            <a:chExt cx="1273032" cy="2532832"/>
          </a:xfrm>
        </p:grpSpPr>
        <p:sp>
          <p:nvSpPr>
            <p:cNvPr id="23" name="Rectangle 2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2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5864A018-5BCF-4402-AEEC-D57E1E5DFC34}"/>
              </a:ext>
            </a:extLst>
          </p:cNvPr>
          <p:cNvSpPr>
            <a:spLocks noGrp="1"/>
          </p:cNvSpPr>
          <p:nvPr>
            <p:ph idx="1"/>
          </p:nvPr>
        </p:nvSpPr>
        <p:spPr>
          <a:xfrm>
            <a:off x="4059933" y="1782980"/>
            <a:ext cx="8114468" cy="5075009"/>
          </a:xfrm>
        </p:spPr>
        <p:txBody>
          <a:bodyPr>
            <a:normAutofit fontScale="92500" lnSpcReduction="10000"/>
          </a:bodyPr>
          <a:lstStyle/>
          <a:p>
            <a:r>
              <a:rPr lang="en-GB" sz="2600" dirty="0">
                <a:latin typeface="Tw Cen MT" panose="020B0602020104020603" pitchFamily="34" charset="0"/>
              </a:rPr>
              <a:t>The United Kingdom is a </a:t>
            </a:r>
            <a:r>
              <a:rPr lang="en-GB" sz="2600" dirty="0">
                <a:latin typeface="Tw Cen MT" panose="020B0602020104020603" pitchFamily="34" charset="0"/>
                <a:hlinkClick r:id="rId3"/>
              </a:rPr>
              <a:t>net importer of medicines and medical devices from the EEA</a:t>
            </a:r>
            <a:r>
              <a:rPr lang="en-GB" sz="2600" dirty="0">
                <a:latin typeface="Tw Cen MT" panose="020B0602020104020603" pitchFamily="34" charset="0"/>
              </a:rPr>
              <a:t>.</a:t>
            </a:r>
          </a:p>
          <a:p>
            <a:pPr marL="0" indent="0">
              <a:buNone/>
            </a:pPr>
            <a:endParaRPr lang="en-GB" sz="2600" dirty="0">
              <a:latin typeface="Tw Cen MT" panose="020B0602020104020603" pitchFamily="34" charset="0"/>
            </a:endParaRPr>
          </a:p>
          <a:p>
            <a:pPr marL="0" indent="0">
              <a:buNone/>
            </a:pPr>
            <a:r>
              <a:rPr lang="en-GB" sz="3500" b="1" i="1" dirty="0">
                <a:solidFill>
                  <a:srgbClr val="0070C0"/>
                </a:solidFill>
                <a:latin typeface="Tw Cen MT" panose="020B0602020104020603" pitchFamily="34" charset="0"/>
              </a:rPr>
              <a:t>Implications</a:t>
            </a:r>
          </a:p>
          <a:p>
            <a:r>
              <a:rPr lang="en-GB" sz="2600" dirty="0">
                <a:latin typeface="Tw Cen MT" panose="020B0602020104020603" pitchFamily="34" charset="0"/>
              </a:rPr>
              <a:t>In principle the key change for traders of medical products is that, from 1 January 2021, manufacturers will need to get a licence from the MHRA rather than the EMA to sell a medicine or medical device in the United Kingdom. </a:t>
            </a:r>
          </a:p>
          <a:p>
            <a:r>
              <a:rPr lang="en-GB" sz="2600" dirty="0">
                <a:latin typeface="Tw Cen MT" panose="020B0602020104020603" pitchFamily="34" charset="0"/>
              </a:rPr>
              <a:t>The government and the MHRA have prepared </a:t>
            </a:r>
            <a:r>
              <a:rPr lang="en-GB" sz="2600" dirty="0">
                <a:latin typeface="Tw Cen MT" panose="020B0602020104020603" pitchFamily="34" charset="0"/>
                <a:hlinkClick r:id="rId4"/>
              </a:rPr>
              <a:t>guidance</a:t>
            </a:r>
            <a:r>
              <a:rPr lang="en-GB" sz="2600" dirty="0">
                <a:latin typeface="Tw Cen MT" panose="020B0602020104020603" pitchFamily="34" charset="0"/>
              </a:rPr>
              <a:t> to explain what manufacturers must do to register and market their products in Great Britain and how the requirements differ in Northern Ireland..</a:t>
            </a:r>
          </a:p>
          <a:p>
            <a:pPr marL="0" indent="0">
              <a:buNone/>
            </a:pPr>
            <a:endParaRPr lang="en-GB" sz="2600" dirty="0">
              <a:latin typeface="Tw Cen MT" panose="020B0602020104020603" pitchFamily="34" charset="0"/>
            </a:endParaRPr>
          </a:p>
          <a:p>
            <a:pPr marL="0" indent="0">
              <a:buNone/>
            </a:pPr>
            <a:r>
              <a:rPr lang="en-GB" sz="1500" dirty="0"/>
              <a:t>(Brexit and the end of the transition period, 2021)</a:t>
            </a:r>
            <a:endParaRPr lang="en-GB" sz="1500" b="1" dirty="0"/>
          </a:p>
          <a:p>
            <a:endParaRPr lang="en-GB" sz="2000" dirty="0"/>
          </a:p>
        </p:txBody>
      </p:sp>
      <p:sp>
        <p:nvSpPr>
          <p:cNvPr id="4" name="Footer Placeholder 3">
            <a:extLst>
              <a:ext uri="{FF2B5EF4-FFF2-40B4-BE49-F238E27FC236}">
                <a16:creationId xmlns:a16="http://schemas.microsoft.com/office/drawing/2014/main" id="{59A9EA78-B92E-44D3-B952-2F261F9F0F54}"/>
              </a:ext>
            </a:extLst>
          </p:cNvPr>
          <p:cNvSpPr>
            <a:spLocks noGrp="1"/>
          </p:cNvSpPr>
          <p:nvPr>
            <p:ph type="ftr" sz="quarter" idx="11"/>
          </p:nvPr>
        </p:nvSpPr>
        <p:spPr>
          <a:xfrm>
            <a:off x="247406" y="6336457"/>
            <a:ext cx="3794928" cy="365125"/>
          </a:xfrm>
        </p:spPr>
        <p:txBody>
          <a:bodyPr>
            <a:normAutofit/>
          </a:bodyPr>
          <a:lstStyle/>
          <a:p>
            <a:pPr>
              <a:spcAft>
                <a:spcPts val="600"/>
              </a:spcAft>
            </a:pPr>
            <a:r>
              <a:rPr lang="en-GB" dirty="0"/>
              <a:t>Created by Tayo Alebiosu</a:t>
            </a:r>
          </a:p>
        </p:txBody>
      </p:sp>
      <p:sp>
        <p:nvSpPr>
          <p:cNvPr id="33"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490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1110CAE8-0C71-43E4-8012-4EF2127814D4}"/>
              </a:ext>
            </a:extLst>
          </p:cNvPr>
          <p:cNvPicPr>
            <a:picLocks noChangeAspect="1"/>
          </p:cNvPicPr>
          <p:nvPr/>
        </p:nvPicPr>
        <p:blipFill rotWithShape="1">
          <a:blip r:embed="rId2"/>
          <a:srcRect t="9091" r="17840"/>
          <a:stretch/>
        </p:blipFill>
        <p:spPr>
          <a:xfrm>
            <a:off x="3523488" y="10"/>
            <a:ext cx="8668512" cy="6857990"/>
          </a:xfrm>
          <a:prstGeom prst="rect">
            <a:avLst/>
          </a:prstGeom>
        </p:spPr>
      </p:pic>
      <p:sp>
        <p:nvSpPr>
          <p:cNvPr id="21" name="Rectangle 11">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5E305F1F-E950-452F-9BC7-E3A0FC7BB8C0}"/>
              </a:ext>
            </a:extLst>
          </p:cNvPr>
          <p:cNvSpPr/>
          <p:nvPr/>
        </p:nvSpPr>
        <p:spPr>
          <a:xfrm>
            <a:off x="765333" y="3037017"/>
            <a:ext cx="6805979" cy="3236590"/>
          </a:xfrm>
          <a:prstGeom prst="rect">
            <a:avLst/>
          </a:prstGeom>
        </p:spPr>
        <p:txBody>
          <a:bodyPr vert="horz" lIns="91440" tIns="45720" rIns="91440" bIns="45720" rtlCol="0" anchor="t">
            <a:no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Module lecturer-Tayo Alebiosu</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Health and Social Care</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Contact me: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tayo.alebiosu@lsclondon.co.uk</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C437EA22-18F1-4B11-BD10-465D2F82000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Created by Tayo Alebiosu</a:t>
            </a:r>
          </a:p>
        </p:txBody>
      </p:sp>
    </p:spTree>
    <p:extLst>
      <p:ext uri="{BB962C8B-B14F-4D97-AF65-F5344CB8AC3E}">
        <p14:creationId xmlns:p14="http://schemas.microsoft.com/office/powerpoint/2010/main" val="300609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MEDICAL DEVICES-DIAGNOSTIC KITS | Invex Healthcare">
            <a:extLst>
              <a:ext uri="{FF2B5EF4-FFF2-40B4-BE49-F238E27FC236}">
                <a16:creationId xmlns:a16="http://schemas.microsoft.com/office/drawing/2014/main" id="{A0CE47AE-0841-4B5F-AE39-4E834C6018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808" r="1" b="20404"/>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673102-505B-4CE5-8D39-7C237EE76216}"/>
              </a:ext>
            </a:extLst>
          </p:cNvPr>
          <p:cNvSpPr>
            <a:spLocks noGrp="1"/>
          </p:cNvSpPr>
          <p:nvPr>
            <p:ph type="title"/>
          </p:nvPr>
        </p:nvSpPr>
        <p:spPr>
          <a:xfrm>
            <a:off x="643467" y="321734"/>
            <a:ext cx="6891186" cy="1135737"/>
          </a:xfrm>
        </p:spPr>
        <p:txBody>
          <a:bodyPr>
            <a:noAutofit/>
          </a:bodyPr>
          <a:lstStyle/>
          <a:p>
            <a:pPr algn="ctr"/>
            <a:r>
              <a:rPr lang="en-GB" sz="3600" b="1" i="1" dirty="0">
                <a:solidFill>
                  <a:srgbClr val="0070C0"/>
                </a:solidFill>
                <a:latin typeface="Corbel" panose="020B0503020204020204" pitchFamily="34" charset="0"/>
              </a:rPr>
              <a:t>Supply of medicines and medical devices</a:t>
            </a:r>
            <a:br>
              <a:rPr lang="en-GB" sz="3600" b="1" i="1" dirty="0">
                <a:solidFill>
                  <a:srgbClr val="0070C0"/>
                </a:solidFill>
                <a:latin typeface="Corbel" panose="020B0503020204020204" pitchFamily="34" charset="0"/>
              </a:rPr>
            </a:br>
            <a:endParaRPr lang="en-GB" sz="3600" b="1" i="1" dirty="0">
              <a:solidFill>
                <a:srgbClr val="0070C0"/>
              </a:solidFill>
              <a:latin typeface="Corbel" panose="020B0503020204020204" pitchFamily="34" charset="0"/>
            </a:endParaRPr>
          </a:p>
        </p:txBody>
      </p:sp>
      <p:sp>
        <p:nvSpPr>
          <p:cNvPr id="3" name="Content Placeholder 2">
            <a:extLst>
              <a:ext uri="{FF2B5EF4-FFF2-40B4-BE49-F238E27FC236}">
                <a16:creationId xmlns:a16="http://schemas.microsoft.com/office/drawing/2014/main" id="{5864A018-5BCF-4402-AEEC-D57E1E5DFC34}"/>
              </a:ext>
            </a:extLst>
          </p:cNvPr>
          <p:cNvSpPr>
            <a:spLocks noGrp="1"/>
          </p:cNvSpPr>
          <p:nvPr>
            <p:ph idx="1"/>
          </p:nvPr>
        </p:nvSpPr>
        <p:spPr>
          <a:xfrm>
            <a:off x="0" y="1782980"/>
            <a:ext cx="8129873" cy="5075009"/>
          </a:xfrm>
        </p:spPr>
        <p:txBody>
          <a:bodyPr>
            <a:normAutofit/>
          </a:bodyPr>
          <a:lstStyle/>
          <a:p>
            <a:r>
              <a:rPr lang="en-GB" sz="2400" dirty="0">
                <a:latin typeface="Tw Cen MT" panose="020B0602020104020603" pitchFamily="34" charset="0"/>
              </a:rPr>
              <a:t>The United Kingdom is a </a:t>
            </a:r>
            <a:r>
              <a:rPr lang="en-GB" sz="2400" dirty="0">
                <a:latin typeface="Tw Cen MT" panose="020B0602020104020603" pitchFamily="34" charset="0"/>
                <a:hlinkClick r:id="rId3"/>
              </a:rPr>
              <a:t>net importer of medicines and medical devices from the EEA</a:t>
            </a:r>
            <a:r>
              <a:rPr lang="en-GB" sz="2400" dirty="0">
                <a:latin typeface="Tw Cen MT" panose="020B0602020104020603" pitchFamily="34" charset="0"/>
              </a:rPr>
              <a:t>.</a:t>
            </a:r>
          </a:p>
          <a:p>
            <a:pPr marL="0" indent="0">
              <a:buNone/>
            </a:pPr>
            <a:r>
              <a:rPr lang="en-GB" sz="2400" i="1" dirty="0">
                <a:latin typeface="Tw Cen MT" panose="020B0602020104020603" pitchFamily="34" charset="0"/>
              </a:rPr>
              <a:t>Implications</a:t>
            </a:r>
          </a:p>
          <a:p>
            <a:r>
              <a:rPr lang="en-GB" sz="2400" dirty="0">
                <a:latin typeface="Tw Cen MT" panose="020B0602020104020603" pitchFamily="34" charset="0"/>
              </a:rPr>
              <a:t>In principle the key change for traders of medical products is that, from 1 January 2021, manufacturers will need to get a licence from the MHRA rather than the EMA to sell a medicine or medical device in the United Kingdom. </a:t>
            </a:r>
          </a:p>
          <a:p>
            <a:r>
              <a:rPr lang="en-GB" sz="2400" dirty="0">
                <a:latin typeface="Tw Cen MT" panose="020B0602020104020603" pitchFamily="34" charset="0"/>
              </a:rPr>
              <a:t>The government and the MHRA have prepared </a:t>
            </a:r>
            <a:r>
              <a:rPr lang="en-GB" sz="2400" dirty="0">
                <a:latin typeface="Tw Cen MT" panose="020B0602020104020603" pitchFamily="34" charset="0"/>
                <a:hlinkClick r:id="rId4"/>
              </a:rPr>
              <a:t>guidance</a:t>
            </a:r>
            <a:r>
              <a:rPr lang="en-GB" sz="2400" dirty="0">
                <a:latin typeface="Tw Cen MT" panose="020B0602020104020603" pitchFamily="34" charset="0"/>
              </a:rPr>
              <a:t> to explain what manufacturers must do to register and market their products</a:t>
            </a:r>
          </a:p>
          <a:p>
            <a:pPr marL="0" indent="0">
              <a:buNone/>
            </a:pPr>
            <a:r>
              <a:rPr lang="en-GB" sz="2400" dirty="0">
                <a:latin typeface="Tw Cen MT" panose="020B0602020104020603" pitchFamily="34" charset="0"/>
              </a:rPr>
              <a:t>in Great Britain and how the requirements differ in Northern Ireland..</a:t>
            </a:r>
          </a:p>
          <a:p>
            <a:pPr marL="0" indent="0">
              <a:buNone/>
            </a:pPr>
            <a:r>
              <a:rPr lang="en-GB" sz="1400" dirty="0"/>
              <a:t>(Brexit and the end of the transition period, 2021)</a:t>
            </a:r>
            <a:endParaRPr lang="en-GB" sz="1400" b="1" dirty="0"/>
          </a:p>
          <a:p>
            <a:pPr marL="0" indent="0">
              <a:buNone/>
            </a:pPr>
            <a:endParaRPr lang="en-GB" sz="1400" dirty="0">
              <a:latin typeface="Tw Cen MT" panose="020B0602020104020603" pitchFamily="34" charset="0"/>
            </a:endParaRPr>
          </a:p>
          <a:p>
            <a:endParaRPr lang="en-GB" sz="2000" dirty="0"/>
          </a:p>
        </p:txBody>
      </p:sp>
      <p:grpSp>
        <p:nvGrpSpPr>
          <p:cNvPr id="73" name="Group 72">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74" name="Rectangle 7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7" name="Isosceles Triangle 7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9A9EA78-B92E-44D3-B952-2F261F9F0F54}"/>
              </a:ext>
            </a:extLst>
          </p:cNvPr>
          <p:cNvSpPr>
            <a:spLocks noGrp="1"/>
          </p:cNvSpPr>
          <p:nvPr>
            <p:ph type="ftr" sz="quarter" idx="11"/>
          </p:nvPr>
        </p:nvSpPr>
        <p:spPr>
          <a:xfrm rot="16200000">
            <a:off x="10306763" y="3246437"/>
            <a:ext cx="3016781"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r>
              <a:rPr kumimoji="0" lang="en-GB" b="0" i="0" u="none" strike="noStrike" kern="1200" cap="none" spc="0" normalizeH="0" baseline="0" noProof="0" dirty="0">
                <a:ln>
                  <a:noFill/>
                </a:ln>
                <a:effectLst/>
                <a:uLnTx/>
                <a:uFillTx/>
                <a:latin typeface="Calibri" panose="020F0502020204030204"/>
                <a:ea typeface="+mn-ea"/>
                <a:cs typeface="+mn-cs"/>
              </a:rPr>
              <a:t>Created by Tayo Alebiosu</a:t>
            </a:r>
          </a:p>
        </p:txBody>
      </p:sp>
    </p:spTree>
    <p:extLst>
      <p:ext uri="{BB962C8B-B14F-4D97-AF65-F5344CB8AC3E}">
        <p14:creationId xmlns:p14="http://schemas.microsoft.com/office/powerpoint/2010/main" val="698236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4D752-826F-4F76-B7AE-EFA64894DFC6}"/>
              </a:ext>
            </a:extLst>
          </p:cNvPr>
          <p:cNvSpPr>
            <a:spLocks noGrp="1"/>
          </p:cNvSpPr>
          <p:nvPr>
            <p:ph type="title"/>
          </p:nvPr>
        </p:nvSpPr>
        <p:spPr>
          <a:xfrm>
            <a:off x="1961322" y="2452698"/>
            <a:ext cx="8786191" cy="976302"/>
          </a:xfrm>
        </p:spPr>
        <p:txBody>
          <a:bodyPr anchor="ctr">
            <a:normAutofit fontScale="90000"/>
          </a:bodyPr>
          <a:lstStyle/>
          <a:p>
            <a:br>
              <a:rPr lang="en-GB" sz="2800" b="1" i="1" dirty="0">
                <a:latin typeface="Corbel" panose="020B0503020204020204" pitchFamily="34" charset="0"/>
              </a:rPr>
            </a:br>
            <a:r>
              <a:rPr lang="en-GB" sz="2800" b="1" i="1" dirty="0">
                <a:latin typeface="Corbel" panose="020B0503020204020204" pitchFamily="34" charset="0"/>
              </a:rPr>
              <a:t>NHS finances outside the EU: </a:t>
            </a:r>
            <a:r>
              <a:rPr lang="en-GB" sz="2800" b="1" i="1" dirty="0">
                <a:solidFill>
                  <a:srgbClr val="0070C0"/>
                </a:solidFill>
                <a:latin typeface="Corbel" panose="020B0503020204020204" pitchFamily="34" charset="0"/>
              </a:rPr>
              <a:t>Analysis of the impact on NHS finances of the UK leaving the European Union</a:t>
            </a:r>
            <a:br>
              <a:rPr lang="en-GB" sz="2800" b="1" i="1" dirty="0">
                <a:solidFill>
                  <a:srgbClr val="0070C0"/>
                </a:solidFill>
                <a:latin typeface="Corbel" panose="020B0503020204020204" pitchFamily="34" charset="0"/>
              </a:rPr>
            </a:br>
            <a:br>
              <a:rPr lang="en-GB" sz="2000" i="1" dirty="0"/>
            </a:br>
            <a:endParaRPr lang="en-GB" sz="2000" i="1" dirty="0"/>
          </a:p>
        </p:txBody>
      </p:sp>
      <p:pic>
        <p:nvPicPr>
          <p:cNvPr id="9218" name="Picture 2" descr="Save the NHS money - our Top tips - Lose Weight with WAISTAWAY">
            <a:extLst>
              <a:ext uri="{FF2B5EF4-FFF2-40B4-BE49-F238E27FC236}">
                <a16:creationId xmlns:a16="http://schemas.microsoft.com/office/drawing/2014/main" id="{B68958FF-A2B0-485A-B369-99D3C9298C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035" b="8199"/>
          <a:stretch/>
        </p:blipFill>
        <p:spPr bwMode="auto">
          <a:xfrm>
            <a:off x="20" y="10"/>
            <a:ext cx="12191980" cy="2452687"/>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B23B66B-B08F-44C9-93AC-CD85D52670BF}"/>
              </a:ext>
            </a:extLst>
          </p:cNvPr>
          <p:cNvSpPr>
            <a:spLocks noGrp="1"/>
          </p:cNvSpPr>
          <p:nvPr>
            <p:ph idx="1"/>
          </p:nvPr>
        </p:nvSpPr>
        <p:spPr>
          <a:xfrm>
            <a:off x="172278" y="3428999"/>
            <a:ext cx="11537117" cy="3292475"/>
          </a:xfrm>
        </p:spPr>
        <p:txBody>
          <a:bodyPr anchor="ctr">
            <a:normAutofit fontScale="92500" lnSpcReduction="10000"/>
          </a:bodyPr>
          <a:lstStyle/>
          <a:p>
            <a:r>
              <a:rPr lang="en-GB" sz="2400" dirty="0">
                <a:latin typeface="Tw Cen MT" panose="020B0602020104020603" pitchFamily="34" charset="0"/>
              </a:rPr>
              <a:t>The NHS in England is already facing its worst ever financial challenge, following an unprecedented squeeze on funding for health and social care. At the end of the last financial year, health care providers reported a £2.5bn deficit, as 65% struggled to balance their books.</a:t>
            </a:r>
          </a:p>
          <a:p>
            <a:pPr marL="0" indent="0">
              <a:buNone/>
            </a:pPr>
            <a:endParaRPr lang="en-GB" sz="2400" dirty="0">
              <a:latin typeface="Tw Cen MT" panose="020B0602020104020603" pitchFamily="34" charset="0"/>
            </a:endParaRPr>
          </a:p>
          <a:p>
            <a:r>
              <a:rPr lang="en-GB" sz="2400" dirty="0">
                <a:latin typeface="Tw Cen MT" panose="020B0602020104020603" pitchFamily="34" charset="0"/>
              </a:rPr>
              <a:t>Factors including an ageing population and an increase in prevalence of chronic conditions mean that funding pressures are set to rise by around 4% a year over the next decade. </a:t>
            </a:r>
          </a:p>
          <a:p>
            <a:r>
              <a:rPr lang="en-GB" sz="2400" dirty="0">
                <a:latin typeface="Tw Cen MT" panose="020B0602020104020603" pitchFamily="34" charset="0"/>
              </a:rPr>
              <a:t>The Health Foundation projects that the NHS will face a funding shortfall of at least £16bn by 2030/31, even before considering the impact of leaving the EU.</a:t>
            </a:r>
          </a:p>
          <a:p>
            <a:r>
              <a:rPr lang="en-GB" sz="2400" dirty="0">
                <a:latin typeface="Tw Cen MT" panose="020B0602020104020603" pitchFamily="34" charset="0"/>
              </a:rPr>
              <a:t>This pose significant risks to NHS funding.</a:t>
            </a:r>
          </a:p>
          <a:p>
            <a:r>
              <a:rPr lang="en-GB" sz="1000" dirty="0">
                <a:latin typeface="Tw Cen MT" panose="020B0602020104020603" pitchFamily="34" charset="0"/>
              </a:rPr>
              <a:t>(NHS finances outside the EU | The Health Foundation, 2021)</a:t>
            </a:r>
          </a:p>
        </p:txBody>
      </p:sp>
      <p:sp>
        <p:nvSpPr>
          <p:cNvPr id="4" name="Footer Placeholder 3">
            <a:extLst>
              <a:ext uri="{FF2B5EF4-FFF2-40B4-BE49-F238E27FC236}">
                <a16:creationId xmlns:a16="http://schemas.microsoft.com/office/drawing/2014/main" id="{B716EFB2-BFA0-4365-BD5C-41E5A20F2D92}"/>
              </a:ext>
            </a:extLst>
          </p:cNvPr>
          <p:cNvSpPr>
            <a:spLocks noGrp="1"/>
          </p:cNvSpPr>
          <p:nvPr>
            <p:ph type="ftr" sz="quarter" idx="11"/>
          </p:nvPr>
        </p:nvSpPr>
        <p:spPr>
          <a:xfrm rot="16200000">
            <a:off x="10297073" y="1091483"/>
            <a:ext cx="3094383" cy="269738"/>
          </a:xfrm>
        </p:spPr>
        <p:txBody>
          <a:bodyPr>
            <a:normAutofit lnSpcReduction="10000"/>
          </a:bodyPr>
          <a:lstStyle/>
          <a:p>
            <a:pPr>
              <a:spcAft>
                <a:spcPts val="600"/>
              </a:spcAft>
            </a:pPr>
            <a:r>
              <a:rPr lang="en-GB" dirty="0">
                <a:solidFill>
                  <a:schemeClr val="bg1"/>
                </a:solidFill>
              </a:rPr>
              <a:t>Created by Tayo Alebiosu</a:t>
            </a:r>
          </a:p>
        </p:txBody>
      </p:sp>
    </p:spTree>
    <p:extLst>
      <p:ext uri="{BB962C8B-B14F-4D97-AF65-F5344CB8AC3E}">
        <p14:creationId xmlns:p14="http://schemas.microsoft.com/office/powerpoint/2010/main" val="3142056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3DF036-F63A-4167-B3DB-C8059247AC01}"/>
              </a:ext>
            </a:extLst>
          </p:cNvPr>
          <p:cNvSpPr>
            <a:spLocks noGrp="1"/>
          </p:cNvSpPr>
          <p:nvPr>
            <p:ph type="title"/>
          </p:nvPr>
        </p:nvSpPr>
        <p:spPr>
          <a:xfrm>
            <a:off x="838201" y="365125"/>
            <a:ext cx="8822634" cy="1807305"/>
          </a:xfrm>
        </p:spPr>
        <p:txBody>
          <a:bodyPr>
            <a:normAutofit/>
          </a:bodyPr>
          <a:lstStyle/>
          <a:p>
            <a:pPr algn="ctr"/>
            <a:r>
              <a:rPr lang="en-GB" sz="3100" b="1" i="1" dirty="0">
                <a:solidFill>
                  <a:srgbClr val="0070C0"/>
                </a:solidFill>
                <a:latin typeface="Corbel" panose="020B0503020204020204" pitchFamily="34" charset="0"/>
              </a:rPr>
              <a:t>UK leaving the EU what it mean for funding of the NHS in England </a:t>
            </a:r>
            <a:br>
              <a:rPr lang="en-GB" sz="3100" b="1" dirty="0"/>
            </a:br>
            <a:endParaRPr lang="en-GB" sz="3100" dirty="0"/>
          </a:p>
        </p:txBody>
      </p:sp>
      <p:sp>
        <p:nvSpPr>
          <p:cNvPr id="3" name="Content Placeholder 2">
            <a:extLst>
              <a:ext uri="{FF2B5EF4-FFF2-40B4-BE49-F238E27FC236}">
                <a16:creationId xmlns:a16="http://schemas.microsoft.com/office/drawing/2014/main" id="{8FE5CDD5-5A66-4ADF-96D6-A5954A08A91B}"/>
              </a:ext>
            </a:extLst>
          </p:cNvPr>
          <p:cNvSpPr>
            <a:spLocks noGrp="1"/>
          </p:cNvSpPr>
          <p:nvPr>
            <p:ph idx="1"/>
          </p:nvPr>
        </p:nvSpPr>
        <p:spPr>
          <a:xfrm>
            <a:off x="154745" y="1631853"/>
            <a:ext cx="9506090" cy="5089622"/>
          </a:xfrm>
        </p:spPr>
        <p:txBody>
          <a:bodyPr>
            <a:normAutofit fontScale="32500" lnSpcReduction="20000"/>
          </a:bodyPr>
          <a:lstStyle/>
          <a:p>
            <a:endParaRPr lang="en-GB" sz="4400" dirty="0">
              <a:latin typeface="Tw Cen MT" panose="020B0602020104020603" pitchFamily="34" charset="0"/>
            </a:endParaRPr>
          </a:p>
          <a:p>
            <a:r>
              <a:rPr lang="en-GB" sz="6000" dirty="0">
                <a:latin typeface="Tw Cen MT" panose="020B0602020104020603" pitchFamily="34" charset="0"/>
              </a:rPr>
              <a:t>Leading economists are almost unanimous in concluding that leaving the EU will have a negative effect on the UK economy, which in turn will impact on public spending. This report concludes that it is difficult to see how the NHS can escape the consequences.</a:t>
            </a:r>
          </a:p>
          <a:p>
            <a:pPr marL="0" indent="0">
              <a:buNone/>
            </a:pPr>
            <a:endParaRPr lang="en-GB" sz="6000" dirty="0">
              <a:latin typeface="Tw Cen MT" panose="020B0602020104020603" pitchFamily="34" charset="0"/>
            </a:endParaRPr>
          </a:p>
          <a:p>
            <a:pPr marL="0" indent="0">
              <a:buNone/>
            </a:pPr>
            <a:endParaRPr lang="en-GB" sz="6000" dirty="0">
              <a:latin typeface="Tw Cen MT" panose="020B0602020104020603" pitchFamily="34" charset="0"/>
            </a:endParaRPr>
          </a:p>
          <a:p>
            <a:r>
              <a:rPr lang="en-GB" sz="6000" dirty="0">
                <a:latin typeface="Tw Cen MT" panose="020B0602020104020603" pitchFamily="34" charset="0"/>
              </a:rPr>
              <a:t>The NHS budget could be £2.8bn lower than currently planned in 2019/20, if the government aims to balance the books overall. In the longer term, the NHS funding shortfall could be at least £19bn by 2030/31– equivalent to £365m a week – assuming the UK is able to join the European Economic Area. If this is not the case, the shortfall will potentially be as high as £28bn – which is £540m a week.</a:t>
            </a:r>
          </a:p>
          <a:p>
            <a:pPr marL="0" indent="0">
              <a:buNone/>
            </a:pPr>
            <a:endParaRPr lang="en-GB" sz="2200" dirty="0">
              <a:latin typeface="Tw Cen MT" panose="020B0602020104020603" pitchFamily="34" charset="0"/>
            </a:endParaRPr>
          </a:p>
          <a:p>
            <a:pPr marL="0" indent="0">
              <a:buNone/>
            </a:pPr>
            <a:endParaRPr lang="en-GB" sz="800" dirty="0">
              <a:latin typeface="Tw Cen MT" panose="020B0602020104020603" pitchFamily="34" charset="0"/>
            </a:endParaRPr>
          </a:p>
          <a:p>
            <a:pPr marL="0" indent="0">
              <a:buNone/>
            </a:pPr>
            <a:endParaRPr lang="en-GB" sz="800" dirty="0">
              <a:latin typeface="Tw Cen MT" panose="020B0602020104020603" pitchFamily="34" charset="0"/>
            </a:endParaRPr>
          </a:p>
          <a:p>
            <a:pPr marL="0" indent="0">
              <a:buNone/>
            </a:pPr>
            <a:endParaRPr lang="en-GB" sz="800" dirty="0">
              <a:latin typeface="Tw Cen MT" panose="020B0602020104020603" pitchFamily="34" charset="0"/>
            </a:endParaRPr>
          </a:p>
          <a:p>
            <a:pPr marL="0" indent="0">
              <a:buNone/>
            </a:pPr>
            <a:endParaRPr lang="en-GB" sz="800" dirty="0">
              <a:latin typeface="Tw Cen MT" panose="020B0602020104020603" pitchFamily="34" charset="0"/>
            </a:endParaRPr>
          </a:p>
          <a:p>
            <a:pPr marL="0" indent="0">
              <a:buNone/>
            </a:pPr>
            <a:endParaRPr lang="en-GB" sz="800" dirty="0">
              <a:latin typeface="Tw Cen MT" panose="020B0602020104020603" pitchFamily="34" charset="0"/>
            </a:endParaRPr>
          </a:p>
          <a:p>
            <a:pPr marL="0" indent="0">
              <a:buNone/>
            </a:pPr>
            <a:r>
              <a:rPr lang="en-GB" dirty="0">
                <a:latin typeface="Tw Cen MT" panose="020B0602020104020603" pitchFamily="34" charset="0"/>
              </a:rPr>
              <a:t>(NHS finances outside the EU | The Health Foundation, 2021).</a:t>
            </a:r>
          </a:p>
          <a:p>
            <a:endParaRPr lang="en-GB" sz="800" dirty="0">
              <a:latin typeface="Tw Cen MT" panose="020B0602020104020603" pitchFamily="34" charset="0"/>
            </a:endParaRPr>
          </a:p>
          <a:p>
            <a:endParaRPr lang="en-GB" sz="800" dirty="0"/>
          </a:p>
        </p:txBody>
      </p:sp>
      <p:pic>
        <p:nvPicPr>
          <p:cNvPr id="46" name="Picture 2" descr="UK - Jawaabta NHS-ta ee Adeega Caafimaadka Maqaalka dhaqaalaha | Live  Degdeg ah">
            <a:extLst>
              <a:ext uri="{FF2B5EF4-FFF2-40B4-BE49-F238E27FC236}">
                <a16:creationId xmlns:a16="http://schemas.microsoft.com/office/drawing/2014/main" id="{B047805E-1240-49E9-B258-91B6B044D6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474" r="27618"/>
          <a:stretch/>
        </p:blipFill>
        <p:spPr bwMode="auto">
          <a:xfrm>
            <a:off x="9453489" y="10"/>
            <a:ext cx="2738511"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0F1D8FD2-FB53-42D6-BEEA-C10824362BD8}"/>
              </a:ext>
            </a:extLst>
          </p:cNvPr>
          <p:cNvSpPr>
            <a:spLocks noGrp="1"/>
          </p:cNvSpPr>
          <p:nvPr>
            <p:ph type="ftr" sz="quarter" idx="11"/>
          </p:nvPr>
        </p:nvSpPr>
        <p:spPr>
          <a:xfrm>
            <a:off x="3505200" y="6356350"/>
            <a:ext cx="3429000" cy="365125"/>
          </a:xfrm>
        </p:spPr>
        <p:txBody>
          <a:bodyPr>
            <a:normAutofit/>
          </a:bodyPr>
          <a:lstStyle/>
          <a:p>
            <a:pPr algn="l">
              <a:spcAft>
                <a:spcPts val="600"/>
              </a:spcAft>
            </a:pPr>
            <a:r>
              <a:rPr lang="en-GB"/>
              <a:t>Created by Tayo Alebiosu</a:t>
            </a:r>
          </a:p>
        </p:txBody>
      </p:sp>
    </p:spTree>
    <p:extLst>
      <p:ext uri="{BB962C8B-B14F-4D97-AF65-F5344CB8AC3E}">
        <p14:creationId xmlns:p14="http://schemas.microsoft.com/office/powerpoint/2010/main" val="997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266" name="Picture 2" descr="The £20.5 billion NHS England spending increase is the largest five year  increase since the mid-2000s - Full Fact">
            <a:extLst>
              <a:ext uri="{FF2B5EF4-FFF2-40B4-BE49-F238E27FC236}">
                <a16:creationId xmlns:a16="http://schemas.microsoft.com/office/drawing/2014/main" id="{797AE210-FB57-4F25-90BB-3982998F97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84" r="15152" b="630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8" name="Rectangle 77">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86938A-D864-4B0A-B2BA-8C96D41F32CD}"/>
              </a:ext>
            </a:extLst>
          </p:cNvPr>
          <p:cNvSpPr>
            <a:spLocks noGrp="1"/>
          </p:cNvSpPr>
          <p:nvPr>
            <p:ph type="title"/>
          </p:nvPr>
        </p:nvSpPr>
        <p:spPr>
          <a:xfrm>
            <a:off x="144638" y="49238"/>
            <a:ext cx="6619811" cy="1344975"/>
          </a:xfrm>
        </p:spPr>
        <p:txBody>
          <a:bodyPr>
            <a:normAutofit/>
          </a:bodyPr>
          <a:lstStyle/>
          <a:p>
            <a:r>
              <a:rPr lang="en-GB" sz="4000" b="1" i="1" dirty="0">
                <a:solidFill>
                  <a:srgbClr val="0070C0"/>
                </a:solidFill>
                <a:latin typeface="Corbel" panose="020B0503020204020204" pitchFamily="34" charset="0"/>
              </a:rPr>
              <a:t>Cont.….</a:t>
            </a:r>
          </a:p>
        </p:txBody>
      </p:sp>
      <p:sp>
        <p:nvSpPr>
          <p:cNvPr id="3" name="Content Placeholder 2">
            <a:extLst>
              <a:ext uri="{FF2B5EF4-FFF2-40B4-BE49-F238E27FC236}">
                <a16:creationId xmlns:a16="http://schemas.microsoft.com/office/drawing/2014/main" id="{4A72D7E4-8852-4A9E-B464-903430C4576E}"/>
              </a:ext>
            </a:extLst>
          </p:cNvPr>
          <p:cNvSpPr>
            <a:spLocks noGrp="1"/>
          </p:cNvSpPr>
          <p:nvPr>
            <p:ph idx="1"/>
          </p:nvPr>
        </p:nvSpPr>
        <p:spPr>
          <a:xfrm>
            <a:off x="336885" y="1026942"/>
            <a:ext cx="7197772" cy="5694533"/>
          </a:xfrm>
        </p:spPr>
        <p:txBody>
          <a:bodyPr>
            <a:normAutofit fontScale="62500" lnSpcReduction="20000"/>
          </a:bodyPr>
          <a:lstStyle/>
          <a:p>
            <a:endParaRPr lang="en-GB" sz="1100" dirty="0">
              <a:latin typeface="Tw Cen MT" panose="020B0602020104020603" pitchFamily="34" charset="0"/>
            </a:endParaRPr>
          </a:p>
          <a:p>
            <a:endParaRPr lang="en-GB" sz="3400" dirty="0">
              <a:latin typeface="Tw Cen MT" panose="020B0602020104020603" pitchFamily="34" charset="0"/>
            </a:endParaRPr>
          </a:p>
          <a:p>
            <a:r>
              <a:rPr lang="en-GB" sz="3400" dirty="0">
                <a:latin typeface="Tw Cen MT" panose="020B0602020104020603" pitchFamily="34" charset="0"/>
              </a:rPr>
              <a:t>There has been much discussion of additional funding for the NHS as a result of the UK leaving the EU. </a:t>
            </a:r>
          </a:p>
          <a:p>
            <a:pPr marL="0" indent="0">
              <a:buNone/>
            </a:pPr>
            <a:endParaRPr lang="en-GB" sz="3400" dirty="0">
              <a:latin typeface="Tw Cen MT" panose="020B0602020104020603" pitchFamily="34" charset="0"/>
            </a:endParaRPr>
          </a:p>
          <a:p>
            <a:r>
              <a:rPr lang="en-GB" sz="3400" dirty="0">
                <a:latin typeface="Tw Cen MT" panose="020B0602020104020603" pitchFamily="34" charset="0"/>
              </a:rPr>
              <a:t>The Health Foundation’s analysis finds that if economic growth slows as predicted, funding no longer being paid to the EU would be more than cancelled out by the negative economic consequences of leaving. </a:t>
            </a:r>
          </a:p>
          <a:p>
            <a:pPr marL="0" indent="0">
              <a:buNone/>
            </a:pPr>
            <a:endParaRPr lang="en-GB" sz="3400" dirty="0">
              <a:latin typeface="Tw Cen MT" panose="020B0602020104020603" pitchFamily="34" charset="0"/>
            </a:endParaRPr>
          </a:p>
          <a:p>
            <a:r>
              <a:rPr lang="en-GB" sz="3400" dirty="0">
                <a:latin typeface="Tw Cen MT" panose="020B0602020104020603" pitchFamily="34" charset="0"/>
              </a:rPr>
              <a:t>Therefore if the NHS were to receive an extra £100m a week from 2019/20, this would require: increased taxation of around 1p on the rate of income tax; adding £5.2bn to the expected public finance deficit; or making further cuts to other areas of public spending.</a:t>
            </a:r>
          </a:p>
          <a:p>
            <a:endParaRPr lang="en-GB" sz="2200" dirty="0">
              <a:latin typeface="Tw Cen MT" panose="020B0602020104020603" pitchFamily="34" charset="0"/>
            </a:endParaRPr>
          </a:p>
          <a:p>
            <a:endParaRPr lang="en-GB" sz="1100" dirty="0">
              <a:latin typeface="Tw Cen MT" panose="020B0602020104020603" pitchFamily="34" charset="0"/>
            </a:endParaRPr>
          </a:p>
          <a:p>
            <a:pPr marL="0" indent="0">
              <a:buNone/>
            </a:pPr>
            <a:endParaRPr lang="en-GB" sz="1900" dirty="0">
              <a:latin typeface="Tw Cen MT" panose="020B0602020104020603" pitchFamily="34" charset="0"/>
            </a:endParaRPr>
          </a:p>
          <a:p>
            <a:r>
              <a:rPr lang="en-GB" sz="1900" dirty="0">
                <a:latin typeface="Tw Cen MT" panose="020B0602020104020603" pitchFamily="34" charset="0"/>
              </a:rPr>
              <a:t>(NHS finances outside the EU | The Health Foundation, 2021)</a:t>
            </a:r>
          </a:p>
          <a:p>
            <a:endParaRPr lang="en-GB" sz="1100" dirty="0">
              <a:latin typeface="Tw Cen MT" panose="020B0602020104020603" pitchFamily="34" charset="0"/>
            </a:endParaRPr>
          </a:p>
          <a:p>
            <a:endParaRPr lang="en-GB" sz="1100" dirty="0"/>
          </a:p>
        </p:txBody>
      </p:sp>
      <p:sp>
        <p:nvSpPr>
          <p:cNvPr id="4" name="Footer Placeholder 3">
            <a:extLst>
              <a:ext uri="{FF2B5EF4-FFF2-40B4-BE49-F238E27FC236}">
                <a16:creationId xmlns:a16="http://schemas.microsoft.com/office/drawing/2014/main" id="{CA977942-8F67-49BE-9DC3-5C65F690AA2C}"/>
              </a:ext>
            </a:extLst>
          </p:cNvPr>
          <p:cNvSpPr>
            <a:spLocks noGrp="1"/>
          </p:cNvSpPr>
          <p:nvPr>
            <p:ph type="ftr" sz="quarter" idx="11"/>
          </p:nvPr>
        </p:nvSpPr>
        <p:spPr>
          <a:xfrm>
            <a:off x="4375744" y="5831058"/>
            <a:ext cx="4114800" cy="365125"/>
          </a:xfrm>
        </p:spPr>
        <p:txBody>
          <a:bodyPr>
            <a:normAutofit/>
          </a:bodyPr>
          <a:lstStyle/>
          <a:p>
            <a:pPr>
              <a:spcAft>
                <a:spcPts val="600"/>
              </a:spcAft>
            </a:pPr>
            <a:r>
              <a:rPr lang="en-GB" dirty="0">
                <a:solidFill>
                  <a:schemeClr val="tx1"/>
                </a:solidFill>
              </a:rPr>
              <a:t>Created by Tayo Alebiosu</a:t>
            </a:r>
          </a:p>
        </p:txBody>
      </p:sp>
    </p:spTree>
    <p:extLst>
      <p:ext uri="{BB962C8B-B14F-4D97-AF65-F5344CB8AC3E}">
        <p14:creationId xmlns:p14="http://schemas.microsoft.com/office/powerpoint/2010/main" val="2953654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F666E30-6F0A-449A-BEC2-DF5912735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9B6E86-5F09-49AE-B782-9918EA775F71}"/>
              </a:ext>
            </a:extLst>
          </p:cNvPr>
          <p:cNvSpPr>
            <a:spLocks noGrp="1"/>
          </p:cNvSpPr>
          <p:nvPr>
            <p:ph type="title"/>
          </p:nvPr>
        </p:nvSpPr>
        <p:spPr>
          <a:xfrm>
            <a:off x="2938531" y="164268"/>
            <a:ext cx="5309140" cy="1305618"/>
          </a:xfrm>
        </p:spPr>
        <p:txBody>
          <a:bodyPr vert="horz" lIns="91440" tIns="45720" rIns="91440" bIns="45720" rtlCol="0" anchor="b">
            <a:normAutofit fontScale="90000"/>
          </a:bodyPr>
          <a:lstStyle/>
          <a:p>
            <a:r>
              <a:rPr lang="en-US" sz="5600" dirty="0">
                <a:solidFill>
                  <a:srgbClr val="FFFFFF"/>
                </a:solidFill>
                <a:latin typeface="Candara" panose="020E0502030303020204" pitchFamily="34" charset="0"/>
              </a:rPr>
              <a:t>Assessment guide</a:t>
            </a:r>
          </a:p>
        </p:txBody>
      </p:sp>
      <p:grpSp>
        <p:nvGrpSpPr>
          <p:cNvPr id="13" name="Group 12">
            <a:extLst>
              <a:ext uri="{FF2B5EF4-FFF2-40B4-BE49-F238E27FC236}">
                <a16:creationId xmlns:a16="http://schemas.microsoft.com/office/drawing/2014/main" id="{F922E01E-AEA7-4E04-B3AF-10DE5CF279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3696" y="1606411"/>
            <a:ext cx="465456" cy="581432"/>
            <a:chOff x="653696" y="1606411"/>
            <a:chExt cx="465456" cy="581432"/>
          </a:xfrm>
          <a:solidFill>
            <a:srgbClr val="FFFFFF"/>
          </a:solidFill>
        </p:grpSpPr>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grp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grp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cxnSp>
        <p:nvCxnSpPr>
          <p:cNvPr id="18" name="Straight Connector 1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505200"/>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19E0EC4-4439-4499-ACD7-FC6FEBCC03D4}"/>
              </a:ext>
            </a:extLst>
          </p:cNvPr>
          <p:cNvPicPr>
            <a:picLocks noChangeAspect="1"/>
          </p:cNvPicPr>
          <p:nvPr/>
        </p:nvPicPr>
        <p:blipFill rotWithShape="1">
          <a:blip r:embed="rId2"/>
          <a:srcRect l="30707" r="1" b="1"/>
          <a:stretch/>
        </p:blipFill>
        <p:spPr>
          <a:xfrm>
            <a:off x="6740358" y="1606411"/>
            <a:ext cx="5451642" cy="5251590"/>
          </a:xfrm>
          <a:custGeom>
            <a:avLst/>
            <a:gdLst/>
            <a:ahLst/>
            <a:cxnLst/>
            <a:rect l="l" t="t" r="r" b="b"/>
            <a:pathLst>
              <a:path w="5923214" h="5705857">
                <a:moveTo>
                  <a:pt x="3612238" y="0"/>
                </a:moveTo>
                <a:cubicBezTo>
                  <a:pt x="4485043" y="0"/>
                  <a:pt x="5285549" y="309553"/>
                  <a:pt x="5909957" y="824860"/>
                </a:cubicBezTo>
                <a:lnTo>
                  <a:pt x="5923214" y="836909"/>
                </a:lnTo>
                <a:lnTo>
                  <a:pt x="5923214" y="5705857"/>
                </a:lnTo>
                <a:lnTo>
                  <a:pt x="672237" y="5705857"/>
                </a:lnTo>
                <a:lnTo>
                  <a:pt x="616914" y="5631875"/>
                </a:lnTo>
                <a:cubicBezTo>
                  <a:pt x="227427" y="5055358"/>
                  <a:pt x="0" y="4360357"/>
                  <a:pt x="0" y="3612238"/>
                </a:cubicBezTo>
                <a:cubicBezTo>
                  <a:pt x="0" y="1617255"/>
                  <a:pt x="1617255" y="0"/>
                  <a:pt x="3612238" y="0"/>
                </a:cubicBezTo>
                <a:close/>
              </a:path>
            </a:pathLst>
          </a:custGeom>
        </p:spPr>
      </p:pic>
      <p:sp>
        <p:nvSpPr>
          <p:cNvPr id="4" name="Rectangle 3">
            <a:extLst>
              <a:ext uri="{FF2B5EF4-FFF2-40B4-BE49-F238E27FC236}">
                <a16:creationId xmlns:a16="http://schemas.microsoft.com/office/drawing/2014/main" id="{79409A39-1525-4E25-98F4-624E342B93DF}"/>
              </a:ext>
            </a:extLst>
          </p:cNvPr>
          <p:cNvSpPr/>
          <p:nvPr/>
        </p:nvSpPr>
        <p:spPr>
          <a:xfrm rot="20960473">
            <a:off x="6892915" y="3653453"/>
            <a:ext cx="5429686"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Open the assessment guide in word document</a:t>
            </a:r>
          </a:p>
        </p:txBody>
      </p:sp>
      <p:sp>
        <p:nvSpPr>
          <p:cNvPr id="6" name="Footer Placeholder 5">
            <a:extLst>
              <a:ext uri="{FF2B5EF4-FFF2-40B4-BE49-F238E27FC236}">
                <a16:creationId xmlns:a16="http://schemas.microsoft.com/office/drawing/2014/main" id="{F78B1FCE-4848-43E2-B40E-66F86D6C530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Created by Tayo Alebiosu</a:t>
            </a:r>
          </a:p>
        </p:txBody>
      </p:sp>
      <p:pic>
        <p:nvPicPr>
          <p:cNvPr id="21" name="Picture 20">
            <a:extLst>
              <a:ext uri="{FF2B5EF4-FFF2-40B4-BE49-F238E27FC236}">
                <a16:creationId xmlns:a16="http://schemas.microsoft.com/office/drawing/2014/main" id="{8B0C0653-BD05-4A2A-9CB0-6B4915F93E9A}"/>
              </a:ext>
            </a:extLst>
          </p:cNvPr>
          <p:cNvPicPr/>
          <p:nvPr/>
        </p:nvPicPr>
        <p:blipFill>
          <a:blip r:embed="rId3"/>
          <a:stretch>
            <a:fillRect/>
          </a:stretch>
        </p:blipFill>
        <p:spPr>
          <a:xfrm>
            <a:off x="2270750" y="2356802"/>
            <a:ext cx="3500120" cy="4182110"/>
          </a:xfrm>
          <a:prstGeom prst="rect">
            <a:avLst/>
          </a:prstGeom>
        </p:spPr>
      </p:pic>
    </p:spTree>
    <p:extLst>
      <p:ext uri="{BB962C8B-B14F-4D97-AF65-F5344CB8AC3E}">
        <p14:creationId xmlns:p14="http://schemas.microsoft.com/office/powerpoint/2010/main" val="2742650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2" name="Picture 4">
            <a:extLst>
              <a:ext uri="{FF2B5EF4-FFF2-40B4-BE49-F238E27FC236}">
                <a16:creationId xmlns:a16="http://schemas.microsoft.com/office/drawing/2014/main" id="{8B052EB6-EAAD-4652-90F1-B55DDA32193F}"/>
              </a:ext>
            </a:extLst>
          </p:cNvPr>
          <p:cNvPicPr>
            <a:picLocks noChangeAspect="1"/>
          </p:cNvPicPr>
          <p:nvPr/>
        </p:nvPicPr>
        <p:blipFill rotWithShape="1">
          <a:blip r:embed="rId2">
            <a:alphaModFix amt="55000"/>
          </a:blip>
          <a:srcRect t="16872" b="8128"/>
          <a:stretch/>
        </p:blipFill>
        <p:spPr>
          <a:xfrm>
            <a:off x="20" y="10"/>
            <a:ext cx="12191980" cy="6857990"/>
          </a:xfrm>
          <a:prstGeom prst="rect">
            <a:avLst/>
          </a:prstGeom>
        </p:spPr>
      </p:pic>
      <p:sp>
        <p:nvSpPr>
          <p:cNvPr id="47" name="Oval 46">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ADA46A-FB82-4644-B71B-95DAB4044970}"/>
              </a:ext>
            </a:extLst>
          </p:cNvPr>
          <p:cNvSpPr>
            <a:spLocks noGrp="1"/>
          </p:cNvSpPr>
          <p:nvPr>
            <p:ph type="title"/>
          </p:nvPr>
        </p:nvSpPr>
        <p:spPr>
          <a:xfrm>
            <a:off x="3341330" y="709932"/>
            <a:ext cx="5083155" cy="5245178"/>
          </a:xfrm>
        </p:spPr>
        <p:txBody>
          <a:bodyPr vert="horz" lIns="91440" tIns="45720" rIns="91440" bIns="45720" rtlCol="0" anchor="b">
            <a:noAutofit/>
          </a:bodyPr>
          <a:lstStyle/>
          <a:p>
            <a:pPr marL="342900" lvl="0" indent="-342900" algn="ctr">
              <a:buClr>
                <a:srgbClr val="90C226"/>
              </a:buClr>
              <a:buSzPct val="80000"/>
            </a:pPr>
            <a:r>
              <a:rPr lang="en-US" sz="2800" b="1" dirty="0">
                <a:solidFill>
                  <a:srgbClr val="0070C0"/>
                </a:solidFill>
                <a:latin typeface="Tw Cen MT" panose="020B0602020104020603" pitchFamily="34" charset="0"/>
              </a:rPr>
              <a:t>Reference</a:t>
            </a:r>
            <a:br>
              <a:rPr lang="en-US" sz="1600" b="1" dirty="0">
                <a:solidFill>
                  <a:srgbClr val="0070C0"/>
                </a:solidFill>
                <a:latin typeface="Tw Cen MT" panose="020B0602020104020603" pitchFamily="34" charset="0"/>
              </a:rPr>
            </a:br>
            <a:r>
              <a:rPr lang="en-US" sz="1400" dirty="0">
                <a:latin typeface="Tw Cen MT" panose="020B0602020104020603" pitchFamily="34" charset="0"/>
              </a:rPr>
              <a:t>The King's Fund. 2021. </a:t>
            </a:r>
            <a:r>
              <a:rPr lang="en-US" sz="1400" i="1" dirty="0">
                <a:latin typeface="Tw Cen MT" panose="020B0602020104020603" pitchFamily="34" charset="0"/>
              </a:rPr>
              <a:t>Brexit And The End Of The Transition Period</a:t>
            </a:r>
            <a:r>
              <a:rPr lang="en-US" sz="1400" dirty="0">
                <a:latin typeface="Tw Cen MT" panose="020B0602020104020603" pitchFamily="34" charset="0"/>
              </a:rPr>
              <a:t>. [online] Available at: &lt;https://www.kingsfund.org.uk/publications/articles/brexit-end-of-transition-period-impact-health-care-system&gt; [Accessed 21 January 2021].</a:t>
            </a:r>
            <a:br>
              <a:rPr lang="en-US" sz="1400" dirty="0">
                <a:latin typeface="Tw Cen MT" panose="020B0602020104020603" pitchFamily="34" charset="0"/>
              </a:rPr>
            </a:br>
            <a:br>
              <a:rPr lang="en-US" sz="1400" dirty="0">
                <a:latin typeface="Tw Cen MT" panose="020B0602020104020603" pitchFamily="34" charset="0"/>
              </a:rPr>
            </a:br>
            <a:br>
              <a:rPr lang="en-US" sz="1400" dirty="0">
                <a:latin typeface="Tw Cen MT" panose="020B0602020104020603" pitchFamily="34" charset="0"/>
              </a:rPr>
            </a:br>
            <a:r>
              <a:rPr lang="en-US" sz="1400" dirty="0">
                <a:latin typeface="Tw Cen MT" panose="020B0602020104020603" pitchFamily="34" charset="0"/>
              </a:rPr>
              <a:t>The Health Foundation. 2021. </a:t>
            </a:r>
            <a:r>
              <a:rPr lang="en-US" sz="1400" i="1" dirty="0">
                <a:latin typeface="Tw Cen MT" panose="020B0602020104020603" pitchFamily="34" charset="0"/>
              </a:rPr>
              <a:t>COVID-19: Five Dimensions Of Impact | The Health Foundation</a:t>
            </a:r>
            <a:r>
              <a:rPr lang="en-US" sz="1400" dirty="0">
                <a:latin typeface="Tw Cen MT" panose="020B0602020104020603" pitchFamily="34" charset="0"/>
              </a:rPr>
              <a:t>. [online] Available at: &lt;https://www.health.org.uk/news-and-comment/blogs/covid-19-five-dimensions-of-impact&gt; [Accessed 21 January 2021].</a:t>
            </a:r>
            <a:br>
              <a:rPr lang="en-US" sz="1400" dirty="0">
                <a:latin typeface="Tw Cen MT" panose="020B0602020104020603" pitchFamily="34" charset="0"/>
              </a:rPr>
            </a:br>
            <a:br>
              <a:rPr lang="en-US" sz="1400" dirty="0">
                <a:latin typeface="Tw Cen MT" panose="020B0602020104020603" pitchFamily="34" charset="0"/>
              </a:rPr>
            </a:br>
            <a:r>
              <a:rPr lang="en-US" sz="1400" dirty="0">
                <a:latin typeface="Tw Cen MT" panose="020B0602020104020603" pitchFamily="34" charset="0"/>
              </a:rPr>
              <a:t>https://www.kingsfund.org.uk/publications/articles/brexit-end-of-transition-period-impact-health-care-system#people.</a:t>
            </a:r>
            <a:br>
              <a:rPr lang="en-US" sz="1400" dirty="0">
                <a:latin typeface="Tw Cen MT" panose="020B0602020104020603" pitchFamily="34" charset="0"/>
              </a:rPr>
            </a:br>
            <a:r>
              <a:rPr lang="en-GB" sz="1400" dirty="0">
                <a:latin typeface="Tw Cen MT" panose="020B0602020104020603" pitchFamily="34" charset="0"/>
              </a:rPr>
              <a:t>The Health Foundation. 2021. </a:t>
            </a:r>
            <a:r>
              <a:rPr lang="en-GB" sz="1400" i="1" dirty="0">
                <a:latin typeface="Tw Cen MT" panose="020B0602020104020603" pitchFamily="34" charset="0"/>
              </a:rPr>
              <a:t>NHS finances outside the EU | The Health Foundation</a:t>
            </a:r>
            <a:r>
              <a:rPr lang="en-GB" sz="1400" dirty="0">
                <a:latin typeface="Tw Cen MT" panose="020B0602020104020603" pitchFamily="34" charset="0"/>
              </a:rPr>
              <a:t>. [online] Available at: &lt;https://www.health.org.uk/publications/nhs-finances-outside-the-eu&gt; [Accessed 29 January 2021].</a:t>
            </a:r>
            <a:br>
              <a:rPr lang="en-US" sz="1400" dirty="0">
                <a:latin typeface="Tw Cen MT" panose="020B0602020104020603" pitchFamily="34" charset="0"/>
              </a:rPr>
            </a:br>
            <a:br>
              <a:rPr lang="en-US" sz="1600" dirty="0">
                <a:latin typeface="Tw Cen MT" panose="020B0602020104020603" pitchFamily="34" charset="0"/>
              </a:rPr>
            </a:br>
            <a:br>
              <a:rPr lang="en-US" sz="1400" dirty="0">
                <a:latin typeface="Tw Cen MT" panose="020B0602020104020603" pitchFamily="34" charset="0"/>
              </a:rPr>
            </a:br>
            <a:endParaRPr lang="en-US" sz="1400" dirty="0">
              <a:latin typeface="Tw Cen MT" panose="020B0602020104020603" pitchFamily="34" charset="0"/>
            </a:endParaRPr>
          </a:p>
        </p:txBody>
      </p:sp>
      <p:sp>
        <p:nvSpPr>
          <p:cNvPr id="49" name="Arc 48">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Oval 50">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A522C535-F803-4868-9444-9361E9E6E5D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Created by Tayo Alebiosu</a:t>
            </a:r>
          </a:p>
        </p:txBody>
      </p:sp>
    </p:spTree>
    <p:extLst>
      <p:ext uri="{BB962C8B-B14F-4D97-AF65-F5344CB8AC3E}">
        <p14:creationId xmlns:p14="http://schemas.microsoft.com/office/powerpoint/2010/main" val="449341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93E823-91A7-4F62-9B57-477C2A258E88}"/>
              </a:ext>
            </a:extLst>
          </p:cNvPr>
          <p:cNvSpPr>
            <a:spLocks noGrp="1"/>
          </p:cNvSpPr>
          <p:nvPr>
            <p:ph type="title"/>
          </p:nvPr>
        </p:nvSpPr>
        <p:spPr>
          <a:xfrm>
            <a:off x="1245072" y="1289765"/>
            <a:ext cx="3651101" cy="4270963"/>
          </a:xfrm>
        </p:spPr>
        <p:txBody>
          <a:bodyPr anchor="ctr">
            <a:normAutofit/>
          </a:bodyPr>
          <a:lstStyle/>
          <a:p>
            <a:pPr algn="ctr"/>
            <a:r>
              <a:rPr lang="en-GB" sz="5600" b="1" i="1" dirty="0">
                <a:solidFill>
                  <a:srgbClr val="FFFFFF"/>
                </a:solidFill>
                <a:latin typeface="Corbel" panose="020B0503020204020204" pitchFamily="34" charset="0"/>
              </a:rPr>
              <a:t>Recap of last session</a:t>
            </a:r>
          </a:p>
        </p:txBody>
      </p: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60A7E567-D645-47F9-9F54-8302288143E6}"/>
              </a:ext>
            </a:extLst>
          </p:cNvPr>
          <p:cNvSpPr>
            <a:spLocks noGrp="1"/>
          </p:cNvSpPr>
          <p:nvPr>
            <p:ph idx="1"/>
          </p:nvPr>
        </p:nvSpPr>
        <p:spPr>
          <a:xfrm>
            <a:off x="5941717" y="518400"/>
            <a:ext cx="5127123" cy="5837949"/>
          </a:xfrm>
        </p:spPr>
        <p:txBody>
          <a:bodyPr anchor="ctr">
            <a:normAutofit/>
          </a:bodyPr>
          <a:lstStyle/>
          <a:p>
            <a:pPr marL="0" indent="0">
              <a:buNone/>
            </a:pPr>
            <a:r>
              <a:rPr lang="en-GB" sz="2400" dirty="0">
                <a:solidFill>
                  <a:schemeClr val="tx1">
                    <a:alpha val="80000"/>
                  </a:schemeClr>
                </a:solidFill>
                <a:latin typeface="Tw Cen MT" panose="020B0602020104020603" pitchFamily="34" charset="0"/>
              </a:rPr>
              <a:t>Students :</a:t>
            </a:r>
          </a:p>
          <a:p>
            <a:pPr marL="514350" indent="-514350">
              <a:buFont typeface="+mj-lt"/>
              <a:buAutoNum type="arabicPeriod"/>
            </a:pPr>
            <a:r>
              <a:rPr lang="en-GB" sz="2400" dirty="0">
                <a:solidFill>
                  <a:schemeClr val="tx1">
                    <a:alpha val="80000"/>
                  </a:schemeClr>
                </a:solidFill>
                <a:latin typeface="Tw Cen MT" panose="020B0602020104020603" pitchFamily="34" charset="0"/>
              </a:rPr>
              <a:t>Explored the definition of contemporary issues</a:t>
            </a:r>
          </a:p>
          <a:p>
            <a:pPr marL="514350" indent="-514350">
              <a:buFont typeface="+mj-lt"/>
              <a:buAutoNum type="arabicPeriod"/>
            </a:pPr>
            <a:r>
              <a:rPr lang="en-GB" sz="2400" dirty="0">
                <a:solidFill>
                  <a:schemeClr val="tx1">
                    <a:alpha val="80000"/>
                  </a:schemeClr>
                </a:solidFill>
                <a:latin typeface="Tw Cen MT" panose="020B0602020104020603" pitchFamily="34" charset="0"/>
              </a:rPr>
              <a:t>Discussed varieties of contemporary issues impacting health and social care in the 21</a:t>
            </a:r>
            <a:r>
              <a:rPr lang="en-GB" sz="2400" baseline="30000" dirty="0">
                <a:solidFill>
                  <a:schemeClr val="tx1">
                    <a:alpha val="80000"/>
                  </a:schemeClr>
                </a:solidFill>
                <a:latin typeface="Tw Cen MT" panose="020B0602020104020603" pitchFamily="34" charset="0"/>
              </a:rPr>
              <a:t>st</a:t>
            </a:r>
            <a:r>
              <a:rPr lang="en-GB" sz="2400" dirty="0">
                <a:solidFill>
                  <a:schemeClr val="tx1">
                    <a:alpha val="80000"/>
                  </a:schemeClr>
                </a:solidFill>
                <a:latin typeface="Tw Cen MT" panose="020B0602020104020603" pitchFamily="34" charset="0"/>
              </a:rPr>
              <a:t> century </a:t>
            </a:r>
          </a:p>
          <a:p>
            <a:pPr marL="514350" indent="-514350">
              <a:buFont typeface="+mj-lt"/>
              <a:buAutoNum type="arabicPeriod"/>
            </a:pPr>
            <a:r>
              <a:rPr lang="en-GB" sz="2400" dirty="0">
                <a:solidFill>
                  <a:schemeClr val="tx1">
                    <a:alpha val="80000"/>
                  </a:schemeClr>
                </a:solidFill>
                <a:latin typeface="Tw Cen MT" panose="020B0602020104020603" pitchFamily="34" charset="0"/>
              </a:rPr>
              <a:t>Used Covid 19 and Brexit as issues impacting health and social care in the 21</a:t>
            </a:r>
            <a:r>
              <a:rPr lang="en-GB" sz="2400" baseline="30000" dirty="0">
                <a:solidFill>
                  <a:schemeClr val="tx1">
                    <a:alpha val="80000"/>
                  </a:schemeClr>
                </a:solidFill>
                <a:latin typeface="Tw Cen MT" panose="020B0602020104020603" pitchFamily="34" charset="0"/>
              </a:rPr>
              <a:t>st</a:t>
            </a:r>
            <a:r>
              <a:rPr lang="en-GB" sz="2400" dirty="0">
                <a:solidFill>
                  <a:schemeClr val="tx1">
                    <a:alpha val="80000"/>
                  </a:schemeClr>
                </a:solidFill>
                <a:latin typeface="Tw Cen MT" panose="020B0602020104020603" pitchFamily="34" charset="0"/>
              </a:rPr>
              <a:t> century </a:t>
            </a:r>
          </a:p>
          <a:p>
            <a:endParaRPr lang="en-GB" sz="2000" dirty="0">
              <a:solidFill>
                <a:schemeClr val="tx1">
                  <a:alpha val="80000"/>
                </a:schemeClr>
              </a:solidFill>
            </a:endParaRPr>
          </a:p>
        </p:txBody>
      </p:sp>
      <p:sp>
        <p:nvSpPr>
          <p:cNvPr id="4" name="Footer Placeholder 3">
            <a:extLst>
              <a:ext uri="{FF2B5EF4-FFF2-40B4-BE49-F238E27FC236}">
                <a16:creationId xmlns:a16="http://schemas.microsoft.com/office/drawing/2014/main" id="{CC897C94-1D64-4BB5-92C9-B355F014DDAF}"/>
              </a:ext>
            </a:extLst>
          </p:cNvPr>
          <p:cNvSpPr>
            <a:spLocks noGrp="1"/>
          </p:cNvSpPr>
          <p:nvPr>
            <p:ph type="ftr" sz="quarter" idx="11"/>
          </p:nvPr>
        </p:nvSpPr>
        <p:spPr>
          <a:xfrm rot="16200000">
            <a:off x="9812115" y="1591485"/>
            <a:ext cx="3548094" cy="365125"/>
          </a:xfrm>
        </p:spPr>
        <p:txBody>
          <a:bodyPr>
            <a:normAutofit/>
          </a:bodyPr>
          <a:lstStyle/>
          <a:p>
            <a:pPr>
              <a:spcAft>
                <a:spcPts val="600"/>
              </a:spcAft>
            </a:pPr>
            <a:r>
              <a:rPr lang="en-GB">
                <a:solidFill>
                  <a:schemeClr val="tx1">
                    <a:alpha val="60000"/>
                  </a:schemeClr>
                </a:solidFill>
              </a:rPr>
              <a:t>Created by Tayo Alebiosu</a:t>
            </a:r>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76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3488F6DB-AE81-4C8D-B1F2-045AB0C89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BE1A424D-096C-4F12-9171-DE6EB6BD8E05}"/>
              </a:ext>
            </a:extLst>
          </p:cNvPr>
          <p:cNvPicPr>
            <a:picLocks noChangeAspect="1"/>
          </p:cNvPicPr>
          <p:nvPr/>
        </p:nvPicPr>
        <p:blipFill rotWithShape="1">
          <a:blip r:embed="rId2"/>
          <a:srcRect t="12951" b="8377"/>
          <a:stretch/>
        </p:blipFill>
        <p:spPr>
          <a:xfrm>
            <a:off x="-43128" y="-327073"/>
            <a:ext cx="12347958" cy="7185073"/>
          </a:xfrm>
          <a:prstGeom prst="rect">
            <a:avLst/>
          </a:prstGeom>
        </p:spPr>
      </p:pic>
      <p:sp>
        <p:nvSpPr>
          <p:cNvPr id="12" name="Graphic 1">
            <a:extLst>
              <a:ext uri="{FF2B5EF4-FFF2-40B4-BE49-F238E27FC236}">
                <a16:creationId xmlns:a16="http://schemas.microsoft.com/office/drawing/2014/main" id="{721F817A-BF7E-440D-B296-66D86EDB0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w="32707" cap="flat">
            <a:noFill/>
            <a:prstDash val="solid"/>
            <a:miter/>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8B1E23-2D41-428C-87D0-B348E486F18F}"/>
              </a:ext>
            </a:extLst>
          </p:cNvPr>
          <p:cNvSpPr>
            <a:spLocks noGrp="1"/>
          </p:cNvSpPr>
          <p:nvPr>
            <p:ph type="title"/>
          </p:nvPr>
        </p:nvSpPr>
        <p:spPr>
          <a:xfrm>
            <a:off x="3003673" y="1468287"/>
            <a:ext cx="6181605" cy="1439331"/>
          </a:xfrm>
        </p:spPr>
        <p:txBody>
          <a:bodyPr vert="horz" lIns="91440" tIns="45720" rIns="91440" bIns="45720" rtlCol="0" anchor="b">
            <a:normAutofit/>
          </a:bodyPr>
          <a:lstStyle/>
          <a:p>
            <a:pPr algn="ctr"/>
            <a:r>
              <a:rPr lang="en-US" sz="3400" b="1" dirty="0">
                <a:solidFill>
                  <a:srgbClr val="0070C0"/>
                </a:solidFill>
                <a:latin typeface="Candara" panose="020E0502030303020204" pitchFamily="34" charset="0"/>
              </a:rPr>
              <a:t>Contemporary issues affecting the UK healthcare sector</a:t>
            </a:r>
          </a:p>
        </p:txBody>
      </p:sp>
      <p:sp>
        <p:nvSpPr>
          <p:cNvPr id="4" name="Rectangle 3">
            <a:extLst>
              <a:ext uri="{FF2B5EF4-FFF2-40B4-BE49-F238E27FC236}">
                <a16:creationId xmlns:a16="http://schemas.microsoft.com/office/drawing/2014/main" id="{5AF62329-0B7A-48EA-96F8-BECB362AE9C0}"/>
              </a:ext>
            </a:extLst>
          </p:cNvPr>
          <p:cNvSpPr/>
          <p:nvPr/>
        </p:nvSpPr>
        <p:spPr>
          <a:xfrm>
            <a:off x="2637183" y="2907618"/>
            <a:ext cx="6987336" cy="2187747"/>
          </a:xfrm>
          <a:prstGeom prst="rect">
            <a:avLst/>
          </a:prstGeom>
        </p:spPr>
        <p:txBody>
          <a:bodyPr vert="horz" lIns="91440" tIns="45720" rIns="91440" bIns="45720" rtlCol="0">
            <a:no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There are two major contemporary issues affecting the UK healthcare sector in the 21</a:t>
            </a:r>
            <a:r>
              <a:rPr kumimoji="0" lang="en-US" sz="2800" b="0" i="0" u="none" strike="noStrike" kern="1200" cap="none" spc="0" normalizeH="0" baseline="30000" noProof="0" dirty="0">
                <a:ln>
                  <a:noFill/>
                </a:ln>
                <a:solidFill>
                  <a:prstClr val="black"/>
                </a:solidFill>
                <a:effectLst/>
                <a:uLnTx/>
                <a:uFillTx/>
                <a:latin typeface="Tw Cen MT" panose="020B0602020104020603" pitchFamily="34" charset="0"/>
                <a:ea typeface="+mn-ea"/>
                <a:cs typeface="+mn-cs"/>
              </a:rPr>
              <a:t>st</a:t>
            </a:r>
            <a:r>
              <a:rPr kumimoji="0" lang="en-US"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  namely;</a:t>
            </a:r>
          </a:p>
          <a:p>
            <a:pPr marL="457200" marR="0" lvl="0" indent="-457200" algn="l" defTabSz="914400" rtl="0" eaLnBrk="1" fontAlgn="auto" latinLnBrk="0" hangingPunct="1">
              <a:lnSpc>
                <a:spcPct val="90000"/>
              </a:lnSpc>
              <a:spcBef>
                <a:spcPts val="0"/>
              </a:spcBef>
              <a:spcAft>
                <a:spcPts val="600"/>
              </a:spcAft>
              <a:buClr>
                <a:srgbClr val="0070C0"/>
              </a:buClr>
              <a:buSzTx/>
              <a:buFont typeface="Wingdings" panose="05000000000000000000" pitchFamily="2" charset="2"/>
              <a:buChar char="ü"/>
              <a:tabLst/>
              <a:defRPr/>
            </a:pPr>
            <a:r>
              <a:rPr kumimoji="0" lang="en-US"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 Covid 19</a:t>
            </a:r>
          </a:p>
          <a:p>
            <a:pPr marL="457200" marR="0" lvl="0" indent="-457200" algn="l" defTabSz="914400" rtl="0" eaLnBrk="1" fontAlgn="auto" latinLnBrk="0" hangingPunct="1">
              <a:lnSpc>
                <a:spcPct val="90000"/>
              </a:lnSpc>
              <a:spcBef>
                <a:spcPts val="0"/>
              </a:spcBef>
              <a:spcAft>
                <a:spcPts val="600"/>
              </a:spcAft>
              <a:buClr>
                <a:srgbClr val="0070C0"/>
              </a:buClr>
              <a:buSzTx/>
              <a:buFont typeface="Wingdings" panose="05000000000000000000" pitchFamily="2" charset="2"/>
              <a:buChar char="ü"/>
              <a:tabLst/>
              <a:defRPr/>
            </a:pPr>
            <a:r>
              <a:rPr kumimoji="0" lang="en-US"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Brexit</a:t>
            </a:r>
          </a:p>
        </p:txBody>
      </p:sp>
      <p:sp>
        <p:nvSpPr>
          <p:cNvPr id="6" name="Footer Placeholder 5">
            <a:extLst>
              <a:ext uri="{FF2B5EF4-FFF2-40B4-BE49-F238E27FC236}">
                <a16:creationId xmlns:a16="http://schemas.microsoft.com/office/drawing/2014/main" id="{1BD90F92-0BAD-4BC1-A47B-DCB6D91869C7}"/>
              </a:ext>
            </a:extLst>
          </p:cNvPr>
          <p:cNvSpPr>
            <a:spLocks noGrp="1"/>
          </p:cNvSpPr>
          <p:nvPr>
            <p:ph type="ftr" sz="quarter" idx="11"/>
          </p:nvPr>
        </p:nvSpPr>
        <p:spPr>
          <a:xfrm rot="19266561">
            <a:off x="8413224" y="5193212"/>
            <a:ext cx="3532951" cy="38655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chemeClr val="bg1"/>
                </a:solidFill>
                <a:effectLst/>
                <a:uLnTx/>
                <a:uFillTx/>
                <a:latin typeface="Calibri" panose="020F0502020204030204"/>
                <a:ea typeface="+mn-ea"/>
                <a:cs typeface="+mn-cs"/>
              </a:rPr>
              <a:t>Created by Tayo Alebiosu</a:t>
            </a:r>
          </a:p>
        </p:txBody>
      </p:sp>
    </p:spTree>
    <p:extLst>
      <p:ext uri="{BB962C8B-B14F-4D97-AF65-F5344CB8AC3E}">
        <p14:creationId xmlns:p14="http://schemas.microsoft.com/office/powerpoint/2010/main" val="2180563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AF9055A-9FD0-45AC-B6E5-2029CC5D0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740D8E28-91B5-42B0-9D6C-B777D8AD9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713579" cy="6858000"/>
          </a:xfrm>
          <a:custGeom>
            <a:avLst/>
            <a:gdLst>
              <a:gd name="connsiteX0" fmla="*/ 0 w 7713579"/>
              <a:gd name="connsiteY0" fmla="*/ 0 h 6858000"/>
              <a:gd name="connsiteX1" fmla="*/ 7534191 w 7713579"/>
              <a:gd name="connsiteY1" fmla="*/ 0 h 6858000"/>
              <a:gd name="connsiteX2" fmla="*/ 7538954 w 7713579"/>
              <a:gd name="connsiteY2" fmla="*/ 66675 h 6858000"/>
              <a:gd name="connsiteX3" fmla="*/ 7546891 w 7713579"/>
              <a:gd name="connsiteY3" fmla="*/ 122237 h 6858000"/>
              <a:gd name="connsiteX4" fmla="*/ 7556416 w 7713579"/>
              <a:gd name="connsiteY4" fmla="*/ 174625 h 6858000"/>
              <a:gd name="connsiteX5" fmla="*/ 7572291 w 7713579"/>
              <a:gd name="connsiteY5" fmla="*/ 217487 h 6858000"/>
              <a:gd name="connsiteX6" fmla="*/ 7588166 w 7713579"/>
              <a:gd name="connsiteY6" fmla="*/ 260350 h 6858000"/>
              <a:gd name="connsiteX7" fmla="*/ 7607216 w 7713579"/>
              <a:gd name="connsiteY7" fmla="*/ 296862 h 6858000"/>
              <a:gd name="connsiteX8" fmla="*/ 7626266 w 7713579"/>
              <a:gd name="connsiteY8" fmla="*/ 334962 h 6858000"/>
              <a:gd name="connsiteX9" fmla="*/ 7643729 w 7713579"/>
              <a:gd name="connsiteY9" fmla="*/ 369887 h 6858000"/>
              <a:gd name="connsiteX10" fmla="*/ 7661191 w 7713579"/>
              <a:gd name="connsiteY10" fmla="*/ 409575 h 6858000"/>
              <a:gd name="connsiteX11" fmla="*/ 7677066 w 7713579"/>
              <a:gd name="connsiteY11" fmla="*/ 450850 h 6858000"/>
              <a:gd name="connsiteX12" fmla="*/ 7691354 w 7713579"/>
              <a:gd name="connsiteY12" fmla="*/ 496887 h 6858000"/>
              <a:gd name="connsiteX13" fmla="*/ 7702466 w 7713579"/>
              <a:gd name="connsiteY13" fmla="*/ 546100 h 6858000"/>
              <a:gd name="connsiteX14" fmla="*/ 7710404 w 7713579"/>
              <a:gd name="connsiteY14" fmla="*/ 606425 h 6858000"/>
              <a:gd name="connsiteX15" fmla="*/ 7713579 w 7713579"/>
              <a:gd name="connsiteY15" fmla="*/ 673100 h 6858000"/>
              <a:gd name="connsiteX16" fmla="*/ 7710404 w 7713579"/>
              <a:gd name="connsiteY16" fmla="*/ 744537 h 6858000"/>
              <a:gd name="connsiteX17" fmla="*/ 7702466 w 7713579"/>
              <a:gd name="connsiteY17" fmla="*/ 801687 h 6858000"/>
              <a:gd name="connsiteX18" fmla="*/ 7691354 w 7713579"/>
              <a:gd name="connsiteY18" fmla="*/ 854075 h 6858000"/>
              <a:gd name="connsiteX19" fmla="*/ 7677066 w 7713579"/>
              <a:gd name="connsiteY19" fmla="*/ 901700 h 6858000"/>
              <a:gd name="connsiteX20" fmla="*/ 7661191 w 7713579"/>
              <a:gd name="connsiteY20" fmla="*/ 942975 h 6858000"/>
              <a:gd name="connsiteX21" fmla="*/ 7642141 w 7713579"/>
              <a:gd name="connsiteY21" fmla="*/ 981075 h 6858000"/>
              <a:gd name="connsiteX22" fmla="*/ 7623091 w 7713579"/>
              <a:gd name="connsiteY22" fmla="*/ 1017587 h 6858000"/>
              <a:gd name="connsiteX23" fmla="*/ 7604041 w 7713579"/>
              <a:gd name="connsiteY23" fmla="*/ 1055687 h 6858000"/>
              <a:gd name="connsiteX24" fmla="*/ 7586579 w 7713579"/>
              <a:gd name="connsiteY24" fmla="*/ 1095375 h 6858000"/>
              <a:gd name="connsiteX25" fmla="*/ 7569116 w 7713579"/>
              <a:gd name="connsiteY25" fmla="*/ 1136650 h 6858000"/>
              <a:gd name="connsiteX26" fmla="*/ 7554829 w 7713579"/>
              <a:gd name="connsiteY26" fmla="*/ 1182687 h 6858000"/>
              <a:gd name="connsiteX27" fmla="*/ 7545304 w 7713579"/>
              <a:gd name="connsiteY27" fmla="*/ 1235075 h 6858000"/>
              <a:gd name="connsiteX28" fmla="*/ 7535779 w 7713579"/>
              <a:gd name="connsiteY28" fmla="*/ 1295400 h 6858000"/>
              <a:gd name="connsiteX29" fmla="*/ 7534191 w 7713579"/>
              <a:gd name="connsiteY29" fmla="*/ 1363662 h 6858000"/>
              <a:gd name="connsiteX30" fmla="*/ 7535779 w 7713579"/>
              <a:gd name="connsiteY30" fmla="*/ 1431925 h 6858000"/>
              <a:gd name="connsiteX31" fmla="*/ 7545304 w 7713579"/>
              <a:gd name="connsiteY31" fmla="*/ 1492250 h 6858000"/>
              <a:gd name="connsiteX32" fmla="*/ 7554829 w 7713579"/>
              <a:gd name="connsiteY32" fmla="*/ 1544637 h 6858000"/>
              <a:gd name="connsiteX33" fmla="*/ 7569116 w 7713579"/>
              <a:gd name="connsiteY33" fmla="*/ 1589087 h 6858000"/>
              <a:gd name="connsiteX34" fmla="*/ 7586579 w 7713579"/>
              <a:gd name="connsiteY34" fmla="*/ 1631950 h 6858000"/>
              <a:gd name="connsiteX35" fmla="*/ 7604041 w 7713579"/>
              <a:gd name="connsiteY35" fmla="*/ 1671637 h 6858000"/>
              <a:gd name="connsiteX36" fmla="*/ 7623091 w 7713579"/>
              <a:gd name="connsiteY36" fmla="*/ 1708150 h 6858000"/>
              <a:gd name="connsiteX37" fmla="*/ 7642141 w 7713579"/>
              <a:gd name="connsiteY37" fmla="*/ 1743075 h 6858000"/>
              <a:gd name="connsiteX38" fmla="*/ 7661191 w 7713579"/>
              <a:gd name="connsiteY38" fmla="*/ 1782762 h 6858000"/>
              <a:gd name="connsiteX39" fmla="*/ 7677066 w 7713579"/>
              <a:gd name="connsiteY39" fmla="*/ 1824037 h 6858000"/>
              <a:gd name="connsiteX40" fmla="*/ 7691354 w 7713579"/>
              <a:gd name="connsiteY40" fmla="*/ 1870075 h 6858000"/>
              <a:gd name="connsiteX41" fmla="*/ 7702466 w 7713579"/>
              <a:gd name="connsiteY41" fmla="*/ 1922462 h 6858000"/>
              <a:gd name="connsiteX42" fmla="*/ 7710404 w 7713579"/>
              <a:gd name="connsiteY42" fmla="*/ 1982787 h 6858000"/>
              <a:gd name="connsiteX43" fmla="*/ 7713579 w 7713579"/>
              <a:gd name="connsiteY43" fmla="*/ 2051050 h 6858000"/>
              <a:gd name="connsiteX44" fmla="*/ 7710404 w 7713579"/>
              <a:gd name="connsiteY44" fmla="*/ 2119312 h 6858000"/>
              <a:gd name="connsiteX45" fmla="*/ 7702466 w 7713579"/>
              <a:gd name="connsiteY45" fmla="*/ 2179637 h 6858000"/>
              <a:gd name="connsiteX46" fmla="*/ 7691354 w 7713579"/>
              <a:gd name="connsiteY46" fmla="*/ 2232025 h 6858000"/>
              <a:gd name="connsiteX47" fmla="*/ 7677066 w 7713579"/>
              <a:gd name="connsiteY47" fmla="*/ 2278062 h 6858000"/>
              <a:gd name="connsiteX48" fmla="*/ 7661191 w 7713579"/>
              <a:gd name="connsiteY48" fmla="*/ 2319337 h 6858000"/>
              <a:gd name="connsiteX49" fmla="*/ 7642141 w 7713579"/>
              <a:gd name="connsiteY49" fmla="*/ 2359025 h 6858000"/>
              <a:gd name="connsiteX50" fmla="*/ 7623091 w 7713579"/>
              <a:gd name="connsiteY50" fmla="*/ 2395537 h 6858000"/>
              <a:gd name="connsiteX51" fmla="*/ 7604041 w 7713579"/>
              <a:gd name="connsiteY51" fmla="*/ 2433637 h 6858000"/>
              <a:gd name="connsiteX52" fmla="*/ 7586579 w 7713579"/>
              <a:gd name="connsiteY52" fmla="*/ 2471737 h 6858000"/>
              <a:gd name="connsiteX53" fmla="*/ 7569116 w 7713579"/>
              <a:gd name="connsiteY53" fmla="*/ 2513012 h 6858000"/>
              <a:gd name="connsiteX54" fmla="*/ 7554829 w 7713579"/>
              <a:gd name="connsiteY54" fmla="*/ 2560637 h 6858000"/>
              <a:gd name="connsiteX55" fmla="*/ 7545304 w 7713579"/>
              <a:gd name="connsiteY55" fmla="*/ 2613025 h 6858000"/>
              <a:gd name="connsiteX56" fmla="*/ 7535779 w 7713579"/>
              <a:gd name="connsiteY56" fmla="*/ 2671762 h 6858000"/>
              <a:gd name="connsiteX57" fmla="*/ 7534191 w 7713579"/>
              <a:gd name="connsiteY57" fmla="*/ 2741612 h 6858000"/>
              <a:gd name="connsiteX58" fmla="*/ 7535779 w 7713579"/>
              <a:gd name="connsiteY58" fmla="*/ 2809875 h 6858000"/>
              <a:gd name="connsiteX59" fmla="*/ 7545304 w 7713579"/>
              <a:gd name="connsiteY59" fmla="*/ 2868612 h 6858000"/>
              <a:gd name="connsiteX60" fmla="*/ 7554829 w 7713579"/>
              <a:gd name="connsiteY60" fmla="*/ 2922587 h 6858000"/>
              <a:gd name="connsiteX61" fmla="*/ 7569116 w 7713579"/>
              <a:gd name="connsiteY61" fmla="*/ 2967037 h 6858000"/>
              <a:gd name="connsiteX62" fmla="*/ 7586579 w 7713579"/>
              <a:gd name="connsiteY62" fmla="*/ 3009900 h 6858000"/>
              <a:gd name="connsiteX63" fmla="*/ 7604041 w 7713579"/>
              <a:gd name="connsiteY63" fmla="*/ 3046412 h 6858000"/>
              <a:gd name="connsiteX64" fmla="*/ 7623091 w 7713579"/>
              <a:gd name="connsiteY64" fmla="*/ 3084512 h 6858000"/>
              <a:gd name="connsiteX65" fmla="*/ 7642141 w 7713579"/>
              <a:gd name="connsiteY65" fmla="*/ 3121025 h 6858000"/>
              <a:gd name="connsiteX66" fmla="*/ 7661191 w 7713579"/>
              <a:gd name="connsiteY66" fmla="*/ 3160712 h 6858000"/>
              <a:gd name="connsiteX67" fmla="*/ 7677066 w 7713579"/>
              <a:gd name="connsiteY67" fmla="*/ 3201987 h 6858000"/>
              <a:gd name="connsiteX68" fmla="*/ 7691354 w 7713579"/>
              <a:gd name="connsiteY68" fmla="*/ 3248025 h 6858000"/>
              <a:gd name="connsiteX69" fmla="*/ 7702466 w 7713579"/>
              <a:gd name="connsiteY69" fmla="*/ 3300412 h 6858000"/>
              <a:gd name="connsiteX70" fmla="*/ 7710404 w 7713579"/>
              <a:gd name="connsiteY70" fmla="*/ 3360737 h 6858000"/>
              <a:gd name="connsiteX71" fmla="*/ 7713579 w 7713579"/>
              <a:gd name="connsiteY71" fmla="*/ 3427412 h 6858000"/>
              <a:gd name="connsiteX72" fmla="*/ 7710404 w 7713579"/>
              <a:gd name="connsiteY72" fmla="*/ 3497262 h 6858000"/>
              <a:gd name="connsiteX73" fmla="*/ 7702466 w 7713579"/>
              <a:gd name="connsiteY73" fmla="*/ 3557587 h 6858000"/>
              <a:gd name="connsiteX74" fmla="*/ 7691354 w 7713579"/>
              <a:gd name="connsiteY74" fmla="*/ 3609975 h 6858000"/>
              <a:gd name="connsiteX75" fmla="*/ 7677066 w 7713579"/>
              <a:gd name="connsiteY75" fmla="*/ 3656012 h 6858000"/>
              <a:gd name="connsiteX76" fmla="*/ 7661191 w 7713579"/>
              <a:gd name="connsiteY76" fmla="*/ 3697287 h 6858000"/>
              <a:gd name="connsiteX77" fmla="*/ 7642141 w 7713579"/>
              <a:gd name="connsiteY77" fmla="*/ 3736975 h 6858000"/>
              <a:gd name="connsiteX78" fmla="*/ 7604041 w 7713579"/>
              <a:gd name="connsiteY78" fmla="*/ 3811587 h 6858000"/>
              <a:gd name="connsiteX79" fmla="*/ 7586579 w 7713579"/>
              <a:gd name="connsiteY79" fmla="*/ 3848100 h 6858000"/>
              <a:gd name="connsiteX80" fmla="*/ 7569116 w 7713579"/>
              <a:gd name="connsiteY80" fmla="*/ 3890962 h 6858000"/>
              <a:gd name="connsiteX81" fmla="*/ 7554829 w 7713579"/>
              <a:gd name="connsiteY81" fmla="*/ 3935412 h 6858000"/>
              <a:gd name="connsiteX82" fmla="*/ 7545304 w 7713579"/>
              <a:gd name="connsiteY82" fmla="*/ 3987800 h 6858000"/>
              <a:gd name="connsiteX83" fmla="*/ 7535779 w 7713579"/>
              <a:gd name="connsiteY83" fmla="*/ 4048125 h 6858000"/>
              <a:gd name="connsiteX84" fmla="*/ 7534191 w 7713579"/>
              <a:gd name="connsiteY84" fmla="*/ 4116387 h 6858000"/>
              <a:gd name="connsiteX85" fmla="*/ 7535779 w 7713579"/>
              <a:gd name="connsiteY85" fmla="*/ 4186237 h 6858000"/>
              <a:gd name="connsiteX86" fmla="*/ 7545304 w 7713579"/>
              <a:gd name="connsiteY86" fmla="*/ 4244975 h 6858000"/>
              <a:gd name="connsiteX87" fmla="*/ 7554829 w 7713579"/>
              <a:gd name="connsiteY87" fmla="*/ 4297362 h 6858000"/>
              <a:gd name="connsiteX88" fmla="*/ 7569116 w 7713579"/>
              <a:gd name="connsiteY88" fmla="*/ 4343400 h 6858000"/>
              <a:gd name="connsiteX89" fmla="*/ 7586579 w 7713579"/>
              <a:gd name="connsiteY89" fmla="*/ 4386262 h 6858000"/>
              <a:gd name="connsiteX90" fmla="*/ 7604041 w 7713579"/>
              <a:gd name="connsiteY90" fmla="*/ 4424362 h 6858000"/>
              <a:gd name="connsiteX91" fmla="*/ 7642141 w 7713579"/>
              <a:gd name="connsiteY91" fmla="*/ 4498975 h 6858000"/>
              <a:gd name="connsiteX92" fmla="*/ 7661191 w 7713579"/>
              <a:gd name="connsiteY92" fmla="*/ 4537075 h 6858000"/>
              <a:gd name="connsiteX93" fmla="*/ 7677066 w 7713579"/>
              <a:gd name="connsiteY93" fmla="*/ 4579937 h 6858000"/>
              <a:gd name="connsiteX94" fmla="*/ 7691354 w 7713579"/>
              <a:gd name="connsiteY94" fmla="*/ 4625975 h 6858000"/>
              <a:gd name="connsiteX95" fmla="*/ 7702466 w 7713579"/>
              <a:gd name="connsiteY95" fmla="*/ 4678362 h 6858000"/>
              <a:gd name="connsiteX96" fmla="*/ 7710404 w 7713579"/>
              <a:gd name="connsiteY96" fmla="*/ 4738687 h 6858000"/>
              <a:gd name="connsiteX97" fmla="*/ 7713579 w 7713579"/>
              <a:gd name="connsiteY97" fmla="*/ 4806950 h 6858000"/>
              <a:gd name="connsiteX98" fmla="*/ 7710404 w 7713579"/>
              <a:gd name="connsiteY98" fmla="*/ 4875212 h 6858000"/>
              <a:gd name="connsiteX99" fmla="*/ 7702466 w 7713579"/>
              <a:gd name="connsiteY99" fmla="*/ 4935537 h 6858000"/>
              <a:gd name="connsiteX100" fmla="*/ 7691354 w 7713579"/>
              <a:gd name="connsiteY100" fmla="*/ 4987925 h 6858000"/>
              <a:gd name="connsiteX101" fmla="*/ 7677066 w 7713579"/>
              <a:gd name="connsiteY101" fmla="*/ 5033962 h 6858000"/>
              <a:gd name="connsiteX102" fmla="*/ 7661191 w 7713579"/>
              <a:gd name="connsiteY102" fmla="*/ 5075237 h 6858000"/>
              <a:gd name="connsiteX103" fmla="*/ 7642141 w 7713579"/>
              <a:gd name="connsiteY103" fmla="*/ 5114925 h 6858000"/>
              <a:gd name="connsiteX104" fmla="*/ 7623091 w 7713579"/>
              <a:gd name="connsiteY104" fmla="*/ 5149850 h 6858000"/>
              <a:gd name="connsiteX105" fmla="*/ 7604041 w 7713579"/>
              <a:gd name="connsiteY105" fmla="*/ 5186362 h 6858000"/>
              <a:gd name="connsiteX106" fmla="*/ 7586579 w 7713579"/>
              <a:gd name="connsiteY106" fmla="*/ 5226050 h 6858000"/>
              <a:gd name="connsiteX107" fmla="*/ 7569116 w 7713579"/>
              <a:gd name="connsiteY107" fmla="*/ 5268912 h 6858000"/>
              <a:gd name="connsiteX108" fmla="*/ 7554829 w 7713579"/>
              <a:gd name="connsiteY108" fmla="*/ 5313362 h 6858000"/>
              <a:gd name="connsiteX109" fmla="*/ 7545304 w 7713579"/>
              <a:gd name="connsiteY109" fmla="*/ 5365750 h 6858000"/>
              <a:gd name="connsiteX110" fmla="*/ 7535779 w 7713579"/>
              <a:gd name="connsiteY110" fmla="*/ 5426075 h 6858000"/>
              <a:gd name="connsiteX111" fmla="*/ 7534191 w 7713579"/>
              <a:gd name="connsiteY111" fmla="*/ 5494337 h 6858000"/>
              <a:gd name="connsiteX112" fmla="*/ 7535779 w 7713579"/>
              <a:gd name="connsiteY112" fmla="*/ 5562600 h 6858000"/>
              <a:gd name="connsiteX113" fmla="*/ 7545304 w 7713579"/>
              <a:gd name="connsiteY113" fmla="*/ 5622925 h 6858000"/>
              <a:gd name="connsiteX114" fmla="*/ 7554829 w 7713579"/>
              <a:gd name="connsiteY114" fmla="*/ 5675312 h 6858000"/>
              <a:gd name="connsiteX115" fmla="*/ 7569116 w 7713579"/>
              <a:gd name="connsiteY115" fmla="*/ 5721350 h 6858000"/>
              <a:gd name="connsiteX116" fmla="*/ 7586579 w 7713579"/>
              <a:gd name="connsiteY116" fmla="*/ 5762625 h 6858000"/>
              <a:gd name="connsiteX117" fmla="*/ 7604041 w 7713579"/>
              <a:gd name="connsiteY117" fmla="*/ 5802312 h 6858000"/>
              <a:gd name="connsiteX118" fmla="*/ 7623091 w 7713579"/>
              <a:gd name="connsiteY118" fmla="*/ 5840412 h 6858000"/>
              <a:gd name="connsiteX119" fmla="*/ 7642141 w 7713579"/>
              <a:gd name="connsiteY119" fmla="*/ 5876925 h 6858000"/>
              <a:gd name="connsiteX120" fmla="*/ 7661191 w 7713579"/>
              <a:gd name="connsiteY120" fmla="*/ 5915025 h 6858000"/>
              <a:gd name="connsiteX121" fmla="*/ 7677066 w 7713579"/>
              <a:gd name="connsiteY121" fmla="*/ 5956300 h 6858000"/>
              <a:gd name="connsiteX122" fmla="*/ 7691354 w 7713579"/>
              <a:gd name="connsiteY122" fmla="*/ 6003925 h 6858000"/>
              <a:gd name="connsiteX123" fmla="*/ 7702466 w 7713579"/>
              <a:gd name="connsiteY123" fmla="*/ 6056312 h 6858000"/>
              <a:gd name="connsiteX124" fmla="*/ 7710404 w 7713579"/>
              <a:gd name="connsiteY124" fmla="*/ 6113462 h 6858000"/>
              <a:gd name="connsiteX125" fmla="*/ 7713579 w 7713579"/>
              <a:gd name="connsiteY125" fmla="*/ 6183312 h 6858000"/>
              <a:gd name="connsiteX126" fmla="*/ 7710404 w 7713579"/>
              <a:gd name="connsiteY126" fmla="*/ 6251575 h 6858000"/>
              <a:gd name="connsiteX127" fmla="*/ 7702466 w 7713579"/>
              <a:gd name="connsiteY127" fmla="*/ 6311900 h 6858000"/>
              <a:gd name="connsiteX128" fmla="*/ 7691354 w 7713579"/>
              <a:gd name="connsiteY128" fmla="*/ 6361112 h 6858000"/>
              <a:gd name="connsiteX129" fmla="*/ 7677066 w 7713579"/>
              <a:gd name="connsiteY129" fmla="*/ 6407150 h 6858000"/>
              <a:gd name="connsiteX130" fmla="*/ 7661191 w 7713579"/>
              <a:gd name="connsiteY130" fmla="*/ 6448425 h 6858000"/>
              <a:gd name="connsiteX131" fmla="*/ 7643729 w 7713579"/>
              <a:gd name="connsiteY131" fmla="*/ 6488112 h 6858000"/>
              <a:gd name="connsiteX132" fmla="*/ 7626266 w 7713579"/>
              <a:gd name="connsiteY132" fmla="*/ 6523037 h 6858000"/>
              <a:gd name="connsiteX133" fmla="*/ 7607216 w 7713579"/>
              <a:gd name="connsiteY133" fmla="*/ 6561137 h 6858000"/>
              <a:gd name="connsiteX134" fmla="*/ 7588166 w 7713579"/>
              <a:gd name="connsiteY134" fmla="*/ 6597650 h 6858000"/>
              <a:gd name="connsiteX135" fmla="*/ 7572291 w 7713579"/>
              <a:gd name="connsiteY135" fmla="*/ 6640512 h 6858000"/>
              <a:gd name="connsiteX136" fmla="*/ 7556416 w 7713579"/>
              <a:gd name="connsiteY136" fmla="*/ 6683375 h 6858000"/>
              <a:gd name="connsiteX137" fmla="*/ 7546891 w 7713579"/>
              <a:gd name="connsiteY137" fmla="*/ 6735762 h 6858000"/>
              <a:gd name="connsiteX138" fmla="*/ 7538954 w 7713579"/>
              <a:gd name="connsiteY138" fmla="*/ 6791325 h 6858000"/>
              <a:gd name="connsiteX139" fmla="*/ 7534191 w 7713579"/>
              <a:gd name="connsiteY139" fmla="*/ 6858000 h 6858000"/>
              <a:gd name="connsiteX140" fmla="*/ 0 w 7713579"/>
              <a:gd name="connsiteY140" fmla="*/ 6858000 h 6858000"/>
              <a:gd name="connsiteX141" fmla="*/ 0 w 7713579"/>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713579" h="6858000">
                <a:moveTo>
                  <a:pt x="0" y="0"/>
                </a:moveTo>
                <a:lnTo>
                  <a:pt x="7534191" y="0"/>
                </a:lnTo>
                <a:lnTo>
                  <a:pt x="7538954" y="66675"/>
                </a:lnTo>
                <a:lnTo>
                  <a:pt x="7546891" y="122237"/>
                </a:lnTo>
                <a:lnTo>
                  <a:pt x="7556416" y="174625"/>
                </a:lnTo>
                <a:lnTo>
                  <a:pt x="7572291" y="217487"/>
                </a:lnTo>
                <a:lnTo>
                  <a:pt x="7588166" y="260350"/>
                </a:lnTo>
                <a:lnTo>
                  <a:pt x="7607216" y="296862"/>
                </a:lnTo>
                <a:lnTo>
                  <a:pt x="7626266" y="334962"/>
                </a:lnTo>
                <a:lnTo>
                  <a:pt x="7643729" y="369887"/>
                </a:lnTo>
                <a:lnTo>
                  <a:pt x="7661191" y="409575"/>
                </a:lnTo>
                <a:lnTo>
                  <a:pt x="7677066" y="450850"/>
                </a:lnTo>
                <a:lnTo>
                  <a:pt x="7691354" y="496887"/>
                </a:lnTo>
                <a:lnTo>
                  <a:pt x="7702466" y="546100"/>
                </a:lnTo>
                <a:lnTo>
                  <a:pt x="7710404" y="606425"/>
                </a:lnTo>
                <a:lnTo>
                  <a:pt x="7713579" y="673100"/>
                </a:lnTo>
                <a:lnTo>
                  <a:pt x="7710404" y="744537"/>
                </a:lnTo>
                <a:lnTo>
                  <a:pt x="7702466" y="801687"/>
                </a:lnTo>
                <a:lnTo>
                  <a:pt x="7691354" y="854075"/>
                </a:lnTo>
                <a:lnTo>
                  <a:pt x="7677066" y="901700"/>
                </a:lnTo>
                <a:lnTo>
                  <a:pt x="7661191" y="942975"/>
                </a:lnTo>
                <a:lnTo>
                  <a:pt x="7642141" y="981075"/>
                </a:lnTo>
                <a:lnTo>
                  <a:pt x="7623091" y="1017587"/>
                </a:lnTo>
                <a:lnTo>
                  <a:pt x="7604041" y="1055687"/>
                </a:lnTo>
                <a:lnTo>
                  <a:pt x="7586579" y="1095375"/>
                </a:lnTo>
                <a:lnTo>
                  <a:pt x="7569116" y="1136650"/>
                </a:lnTo>
                <a:lnTo>
                  <a:pt x="7554829" y="1182687"/>
                </a:lnTo>
                <a:lnTo>
                  <a:pt x="7545304" y="1235075"/>
                </a:lnTo>
                <a:lnTo>
                  <a:pt x="7535779" y="1295400"/>
                </a:lnTo>
                <a:lnTo>
                  <a:pt x="7534191" y="1363662"/>
                </a:lnTo>
                <a:lnTo>
                  <a:pt x="7535779" y="1431925"/>
                </a:lnTo>
                <a:lnTo>
                  <a:pt x="7545304" y="1492250"/>
                </a:lnTo>
                <a:lnTo>
                  <a:pt x="7554829" y="1544637"/>
                </a:lnTo>
                <a:lnTo>
                  <a:pt x="7569116" y="1589087"/>
                </a:lnTo>
                <a:lnTo>
                  <a:pt x="7586579" y="1631950"/>
                </a:lnTo>
                <a:lnTo>
                  <a:pt x="7604041" y="1671637"/>
                </a:lnTo>
                <a:lnTo>
                  <a:pt x="7623091" y="1708150"/>
                </a:lnTo>
                <a:lnTo>
                  <a:pt x="7642141" y="1743075"/>
                </a:lnTo>
                <a:lnTo>
                  <a:pt x="7661191" y="1782762"/>
                </a:lnTo>
                <a:lnTo>
                  <a:pt x="7677066" y="1824037"/>
                </a:lnTo>
                <a:lnTo>
                  <a:pt x="7691354" y="1870075"/>
                </a:lnTo>
                <a:lnTo>
                  <a:pt x="7702466" y="1922462"/>
                </a:lnTo>
                <a:lnTo>
                  <a:pt x="7710404" y="1982787"/>
                </a:lnTo>
                <a:lnTo>
                  <a:pt x="7713579" y="2051050"/>
                </a:lnTo>
                <a:lnTo>
                  <a:pt x="7710404" y="2119312"/>
                </a:lnTo>
                <a:lnTo>
                  <a:pt x="7702466" y="2179637"/>
                </a:lnTo>
                <a:lnTo>
                  <a:pt x="7691354" y="2232025"/>
                </a:lnTo>
                <a:lnTo>
                  <a:pt x="7677066" y="2278062"/>
                </a:lnTo>
                <a:lnTo>
                  <a:pt x="7661191" y="2319337"/>
                </a:lnTo>
                <a:lnTo>
                  <a:pt x="7642141" y="2359025"/>
                </a:lnTo>
                <a:lnTo>
                  <a:pt x="7623091" y="2395537"/>
                </a:lnTo>
                <a:lnTo>
                  <a:pt x="7604041" y="2433637"/>
                </a:lnTo>
                <a:lnTo>
                  <a:pt x="7586579" y="2471737"/>
                </a:lnTo>
                <a:lnTo>
                  <a:pt x="7569116" y="2513012"/>
                </a:lnTo>
                <a:lnTo>
                  <a:pt x="7554829" y="2560637"/>
                </a:lnTo>
                <a:lnTo>
                  <a:pt x="7545304" y="2613025"/>
                </a:lnTo>
                <a:lnTo>
                  <a:pt x="7535779" y="2671762"/>
                </a:lnTo>
                <a:lnTo>
                  <a:pt x="7534191" y="2741612"/>
                </a:lnTo>
                <a:lnTo>
                  <a:pt x="7535779" y="2809875"/>
                </a:lnTo>
                <a:lnTo>
                  <a:pt x="7545304" y="2868612"/>
                </a:lnTo>
                <a:lnTo>
                  <a:pt x="7554829" y="2922587"/>
                </a:lnTo>
                <a:lnTo>
                  <a:pt x="7569116" y="2967037"/>
                </a:lnTo>
                <a:lnTo>
                  <a:pt x="7586579" y="3009900"/>
                </a:lnTo>
                <a:lnTo>
                  <a:pt x="7604041" y="3046412"/>
                </a:lnTo>
                <a:lnTo>
                  <a:pt x="7623091" y="3084512"/>
                </a:lnTo>
                <a:lnTo>
                  <a:pt x="7642141" y="3121025"/>
                </a:lnTo>
                <a:lnTo>
                  <a:pt x="7661191" y="3160712"/>
                </a:lnTo>
                <a:lnTo>
                  <a:pt x="7677066" y="3201987"/>
                </a:lnTo>
                <a:lnTo>
                  <a:pt x="7691354" y="3248025"/>
                </a:lnTo>
                <a:lnTo>
                  <a:pt x="7702466" y="3300412"/>
                </a:lnTo>
                <a:lnTo>
                  <a:pt x="7710404" y="3360737"/>
                </a:lnTo>
                <a:lnTo>
                  <a:pt x="7713579" y="3427412"/>
                </a:lnTo>
                <a:lnTo>
                  <a:pt x="7710404" y="3497262"/>
                </a:lnTo>
                <a:lnTo>
                  <a:pt x="7702466" y="3557587"/>
                </a:lnTo>
                <a:lnTo>
                  <a:pt x="7691354" y="3609975"/>
                </a:lnTo>
                <a:lnTo>
                  <a:pt x="7677066" y="3656012"/>
                </a:lnTo>
                <a:lnTo>
                  <a:pt x="7661191" y="3697287"/>
                </a:lnTo>
                <a:lnTo>
                  <a:pt x="7642141" y="3736975"/>
                </a:lnTo>
                <a:lnTo>
                  <a:pt x="7604041" y="3811587"/>
                </a:lnTo>
                <a:lnTo>
                  <a:pt x="7586579" y="3848100"/>
                </a:lnTo>
                <a:lnTo>
                  <a:pt x="7569116" y="3890962"/>
                </a:lnTo>
                <a:lnTo>
                  <a:pt x="7554829" y="3935412"/>
                </a:lnTo>
                <a:lnTo>
                  <a:pt x="7545304" y="3987800"/>
                </a:lnTo>
                <a:lnTo>
                  <a:pt x="7535779" y="4048125"/>
                </a:lnTo>
                <a:lnTo>
                  <a:pt x="7534191" y="4116387"/>
                </a:lnTo>
                <a:lnTo>
                  <a:pt x="7535779" y="4186237"/>
                </a:lnTo>
                <a:lnTo>
                  <a:pt x="7545304" y="4244975"/>
                </a:lnTo>
                <a:lnTo>
                  <a:pt x="7554829" y="4297362"/>
                </a:lnTo>
                <a:lnTo>
                  <a:pt x="7569116" y="4343400"/>
                </a:lnTo>
                <a:lnTo>
                  <a:pt x="7586579" y="4386262"/>
                </a:lnTo>
                <a:lnTo>
                  <a:pt x="7604041" y="4424362"/>
                </a:lnTo>
                <a:lnTo>
                  <a:pt x="7642141" y="4498975"/>
                </a:lnTo>
                <a:lnTo>
                  <a:pt x="7661191" y="4537075"/>
                </a:lnTo>
                <a:lnTo>
                  <a:pt x="7677066" y="4579937"/>
                </a:lnTo>
                <a:lnTo>
                  <a:pt x="7691354" y="4625975"/>
                </a:lnTo>
                <a:lnTo>
                  <a:pt x="7702466" y="4678362"/>
                </a:lnTo>
                <a:lnTo>
                  <a:pt x="7710404" y="4738687"/>
                </a:lnTo>
                <a:lnTo>
                  <a:pt x="7713579" y="4806950"/>
                </a:lnTo>
                <a:lnTo>
                  <a:pt x="7710404" y="4875212"/>
                </a:lnTo>
                <a:lnTo>
                  <a:pt x="7702466" y="4935537"/>
                </a:lnTo>
                <a:lnTo>
                  <a:pt x="7691354" y="4987925"/>
                </a:lnTo>
                <a:lnTo>
                  <a:pt x="7677066" y="5033962"/>
                </a:lnTo>
                <a:lnTo>
                  <a:pt x="7661191" y="5075237"/>
                </a:lnTo>
                <a:lnTo>
                  <a:pt x="7642141" y="5114925"/>
                </a:lnTo>
                <a:lnTo>
                  <a:pt x="7623091" y="5149850"/>
                </a:lnTo>
                <a:lnTo>
                  <a:pt x="7604041" y="5186362"/>
                </a:lnTo>
                <a:lnTo>
                  <a:pt x="7586579" y="5226050"/>
                </a:lnTo>
                <a:lnTo>
                  <a:pt x="7569116" y="5268912"/>
                </a:lnTo>
                <a:lnTo>
                  <a:pt x="7554829" y="5313362"/>
                </a:lnTo>
                <a:lnTo>
                  <a:pt x="7545304" y="5365750"/>
                </a:lnTo>
                <a:lnTo>
                  <a:pt x="7535779" y="5426075"/>
                </a:lnTo>
                <a:lnTo>
                  <a:pt x="7534191" y="5494337"/>
                </a:lnTo>
                <a:lnTo>
                  <a:pt x="7535779" y="5562600"/>
                </a:lnTo>
                <a:lnTo>
                  <a:pt x="7545304" y="5622925"/>
                </a:lnTo>
                <a:lnTo>
                  <a:pt x="7554829" y="5675312"/>
                </a:lnTo>
                <a:lnTo>
                  <a:pt x="7569116" y="5721350"/>
                </a:lnTo>
                <a:lnTo>
                  <a:pt x="7586579" y="5762625"/>
                </a:lnTo>
                <a:lnTo>
                  <a:pt x="7604041" y="5802312"/>
                </a:lnTo>
                <a:lnTo>
                  <a:pt x="7623091" y="5840412"/>
                </a:lnTo>
                <a:lnTo>
                  <a:pt x="7642141" y="5876925"/>
                </a:lnTo>
                <a:lnTo>
                  <a:pt x="7661191" y="5915025"/>
                </a:lnTo>
                <a:lnTo>
                  <a:pt x="7677066" y="5956300"/>
                </a:lnTo>
                <a:lnTo>
                  <a:pt x="7691354" y="6003925"/>
                </a:lnTo>
                <a:lnTo>
                  <a:pt x="7702466" y="6056312"/>
                </a:lnTo>
                <a:lnTo>
                  <a:pt x="7710404" y="6113462"/>
                </a:lnTo>
                <a:lnTo>
                  <a:pt x="7713579" y="6183312"/>
                </a:lnTo>
                <a:lnTo>
                  <a:pt x="7710404" y="6251575"/>
                </a:lnTo>
                <a:lnTo>
                  <a:pt x="7702466" y="6311900"/>
                </a:lnTo>
                <a:lnTo>
                  <a:pt x="7691354" y="6361112"/>
                </a:lnTo>
                <a:lnTo>
                  <a:pt x="7677066" y="6407150"/>
                </a:lnTo>
                <a:lnTo>
                  <a:pt x="7661191" y="6448425"/>
                </a:lnTo>
                <a:lnTo>
                  <a:pt x="7643729" y="6488112"/>
                </a:lnTo>
                <a:lnTo>
                  <a:pt x="7626266" y="6523037"/>
                </a:lnTo>
                <a:lnTo>
                  <a:pt x="7607216" y="6561137"/>
                </a:lnTo>
                <a:lnTo>
                  <a:pt x="7588166" y="6597650"/>
                </a:lnTo>
                <a:lnTo>
                  <a:pt x="7572291" y="6640512"/>
                </a:lnTo>
                <a:lnTo>
                  <a:pt x="7556416" y="6683375"/>
                </a:lnTo>
                <a:lnTo>
                  <a:pt x="7546891" y="6735762"/>
                </a:lnTo>
                <a:lnTo>
                  <a:pt x="7538954" y="6791325"/>
                </a:lnTo>
                <a:lnTo>
                  <a:pt x="7534191" y="6858000"/>
                </a:lnTo>
                <a:lnTo>
                  <a:pt x="0" y="6858000"/>
                </a:lnTo>
                <a:lnTo>
                  <a:pt x="0" y="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DC85BF5E-2BD6-4E5B-8EA3-420B45BB0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389812"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dirty="0">
              <a:solidFill>
                <a:schemeClr val="tx1"/>
              </a:solidFill>
            </a:endParaRPr>
          </a:p>
        </p:txBody>
      </p:sp>
      <p:sp>
        <p:nvSpPr>
          <p:cNvPr id="2" name="Title 1">
            <a:extLst>
              <a:ext uri="{FF2B5EF4-FFF2-40B4-BE49-F238E27FC236}">
                <a16:creationId xmlns:a16="http://schemas.microsoft.com/office/drawing/2014/main" id="{3FE80F4F-7B76-4B0B-BD0A-DD18B3C3CE5D}"/>
              </a:ext>
            </a:extLst>
          </p:cNvPr>
          <p:cNvSpPr>
            <a:spLocks noGrp="1"/>
          </p:cNvSpPr>
          <p:nvPr>
            <p:ph type="title"/>
          </p:nvPr>
        </p:nvSpPr>
        <p:spPr>
          <a:xfrm>
            <a:off x="8016641" y="662400"/>
            <a:ext cx="3410309" cy="1492132"/>
          </a:xfrm>
        </p:spPr>
        <p:txBody>
          <a:bodyPr anchor="t">
            <a:normAutofit/>
          </a:bodyPr>
          <a:lstStyle/>
          <a:p>
            <a:r>
              <a:rPr lang="en-GB">
                <a:latin typeface="Candara" panose="020E0502030303020204" pitchFamily="34" charset="0"/>
              </a:rPr>
              <a:t>Assessment guide</a:t>
            </a:r>
          </a:p>
        </p:txBody>
      </p:sp>
      <p:pic>
        <p:nvPicPr>
          <p:cNvPr id="5" name="Picture 4">
            <a:extLst>
              <a:ext uri="{FF2B5EF4-FFF2-40B4-BE49-F238E27FC236}">
                <a16:creationId xmlns:a16="http://schemas.microsoft.com/office/drawing/2014/main" id="{8B0C0653-BD05-4A2A-9CB0-6B4915F93E9A}"/>
              </a:ext>
            </a:extLst>
          </p:cNvPr>
          <p:cNvPicPr>
            <a:picLocks noChangeAspect="1"/>
          </p:cNvPicPr>
          <p:nvPr/>
        </p:nvPicPr>
        <p:blipFill>
          <a:blip r:embed="rId2"/>
          <a:stretch>
            <a:fillRect/>
          </a:stretch>
        </p:blipFill>
        <p:spPr>
          <a:xfrm>
            <a:off x="766762" y="1190662"/>
            <a:ext cx="2872521" cy="4476675"/>
          </a:xfrm>
          <a:prstGeom prst="rect">
            <a:avLst/>
          </a:prstGeom>
        </p:spPr>
      </p:pic>
      <p:pic>
        <p:nvPicPr>
          <p:cNvPr id="20" name="Picture 19">
            <a:extLst>
              <a:ext uri="{FF2B5EF4-FFF2-40B4-BE49-F238E27FC236}">
                <a16:creationId xmlns:a16="http://schemas.microsoft.com/office/drawing/2014/main" id="{50EDDF17-5202-4794-B36C-D9B0A4ED1076}"/>
              </a:ext>
            </a:extLst>
          </p:cNvPr>
          <p:cNvPicPr>
            <a:picLocks noChangeAspect="1"/>
          </p:cNvPicPr>
          <p:nvPr/>
        </p:nvPicPr>
        <p:blipFill rotWithShape="1">
          <a:blip r:embed="rId3"/>
          <a:srcRect l="40150" r="12589" b="-1"/>
          <a:stretch/>
        </p:blipFill>
        <p:spPr>
          <a:xfrm>
            <a:off x="3908426" y="1400450"/>
            <a:ext cx="2872521" cy="4057099"/>
          </a:xfrm>
          <a:prstGeom prst="rect">
            <a:avLst/>
          </a:prstGeom>
        </p:spPr>
      </p:pic>
      <p:sp>
        <p:nvSpPr>
          <p:cNvPr id="3" name="Content Placeholder 2">
            <a:extLst>
              <a:ext uri="{FF2B5EF4-FFF2-40B4-BE49-F238E27FC236}">
                <a16:creationId xmlns:a16="http://schemas.microsoft.com/office/drawing/2014/main" id="{A282825F-07F1-4846-8219-EE062CFCAA6B}"/>
              </a:ext>
            </a:extLst>
          </p:cNvPr>
          <p:cNvSpPr>
            <a:spLocks noGrp="1"/>
          </p:cNvSpPr>
          <p:nvPr>
            <p:ph idx="1"/>
          </p:nvPr>
        </p:nvSpPr>
        <p:spPr>
          <a:xfrm>
            <a:off x="8016641" y="2286000"/>
            <a:ext cx="3410309" cy="3844800"/>
          </a:xfrm>
        </p:spPr>
        <p:txBody>
          <a:bodyPr>
            <a:normAutofit/>
          </a:bodyPr>
          <a:lstStyle/>
          <a:p>
            <a:pPr marL="0" indent="0">
              <a:buNone/>
            </a:pPr>
            <a:r>
              <a:rPr lang="en-GB" sz="2000">
                <a:solidFill>
                  <a:schemeClr val="tx1">
                    <a:alpha val="60000"/>
                  </a:schemeClr>
                </a:solidFill>
              </a:rPr>
              <a:t>Open the assessment guide in word document</a:t>
            </a:r>
          </a:p>
          <a:p>
            <a:endParaRPr lang="en-GB" sz="2000">
              <a:solidFill>
                <a:schemeClr val="tx1">
                  <a:alpha val="60000"/>
                </a:schemeClr>
              </a:solidFill>
            </a:endParaRPr>
          </a:p>
        </p:txBody>
      </p:sp>
      <p:sp>
        <p:nvSpPr>
          <p:cNvPr id="4" name="Footer Placeholder 3">
            <a:extLst>
              <a:ext uri="{FF2B5EF4-FFF2-40B4-BE49-F238E27FC236}">
                <a16:creationId xmlns:a16="http://schemas.microsoft.com/office/drawing/2014/main" id="{A7768D23-5DBC-44C9-8162-EE1015EB9555}"/>
              </a:ext>
            </a:extLst>
          </p:cNvPr>
          <p:cNvSpPr>
            <a:spLocks noGrp="1"/>
          </p:cNvSpPr>
          <p:nvPr>
            <p:ph type="ftr" sz="quarter" idx="11"/>
          </p:nvPr>
        </p:nvSpPr>
        <p:spPr>
          <a:xfrm>
            <a:off x="3571539" y="6375679"/>
            <a:ext cx="3209409" cy="345796"/>
          </a:xfrm>
        </p:spPr>
        <p:txBody>
          <a:bodyPr>
            <a:normAutofit/>
          </a:bodyPr>
          <a:lstStyle/>
          <a:p>
            <a:pPr marL="0" marR="0" lvl="0" indent="0" algn="r" defTabSz="914400" rtl="0" eaLnBrk="1" fontAlgn="auto" latinLnBrk="0" hangingPunct="1">
              <a:spcBef>
                <a:spcPts val="0"/>
              </a:spcBef>
              <a:spcAft>
                <a:spcPts val="600"/>
              </a:spcAft>
              <a:buClrTx/>
              <a:buSzTx/>
              <a:buFontTx/>
              <a:buNone/>
              <a:tabLst/>
              <a:defRPr/>
            </a:pPr>
            <a:r>
              <a:rPr kumimoji="0" lang="en-GB" b="0" i="0" u="none" strike="noStrike" kern="1200" cap="none" spc="0" normalizeH="0" baseline="0" noProof="0">
                <a:ln>
                  <a:noFill/>
                </a:ln>
                <a:solidFill>
                  <a:srgbClr val="000000">
                    <a:alpha val="60000"/>
                  </a:srgbClr>
                </a:solidFill>
                <a:effectLst/>
                <a:uLnTx/>
                <a:uFillTx/>
                <a:latin typeface="Calibri" panose="020F0502020204030204"/>
                <a:ea typeface="+mn-ea"/>
                <a:cs typeface="+mn-cs"/>
              </a:rPr>
              <a:t>Created by Tayo Alebiosu</a:t>
            </a:r>
          </a:p>
        </p:txBody>
      </p:sp>
    </p:spTree>
    <p:extLst>
      <p:ext uri="{BB962C8B-B14F-4D97-AF65-F5344CB8AC3E}">
        <p14:creationId xmlns:p14="http://schemas.microsoft.com/office/powerpoint/2010/main" val="3213854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2">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Shape 38">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3170BD-69BC-4E97-B386-DB99C1B1682A}"/>
              </a:ext>
            </a:extLst>
          </p:cNvPr>
          <p:cNvSpPr>
            <a:spLocks noGrp="1"/>
          </p:cNvSpPr>
          <p:nvPr>
            <p:ph type="title"/>
          </p:nvPr>
        </p:nvSpPr>
        <p:spPr>
          <a:xfrm>
            <a:off x="934872" y="982272"/>
            <a:ext cx="3388419" cy="4560970"/>
          </a:xfrm>
        </p:spPr>
        <p:txBody>
          <a:bodyPr>
            <a:normAutofit/>
          </a:bodyPr>
          <a:lstStyle/>
          <a:p>
            <a:r>
              <a:rPr lang="en-GB" sz="3600" b="1">
                <a:solidFill>
                  <a:srgbClr val="FFFFFF"/>
                </a:solidFill>
                <a:latin typeface="Candara" panose="020E0502030303020204" pitchFamily="34" charset="0"/>
              </a:rPr>
              <a:t>Learning outcomes of today’s lesson-(Week two)</a:t>
            </a:r>
            <a:endParaRPr lang="en-GB" sz="3600" b="1" dirty="0">
              <a:solidFill>
                <a:srgbClr val="FFFFFF"/>
              </a:solidFill>
              <a:latin typeface="Candara" panose="020E0502030303020204" pitchFamily="34" charset="0"/>
            </a:endParaRPr>
          </a:p>
        </p:txBody>
      </p:sp>
      <p:sp>
        <p:nvSpPr>
          <p:cNvPr id="49"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87E41AAA-00BA-4F07-A5A7-1EE80D6FE6BA}"/>
              </a:ext>
            </a:extLst>
          </p:cNvPr>
          <p:cNvSpPr>
            <a:spLocks noGrp="1"/>
          </p:cNvSpPr>
          <p:nvPr>
            <p:ph idx="1"/>
          </p:nvPr>
        </p:nvSpPr>
        <p:spPr>
          <a:xfrm>
            <a:off x="5060955" y="1470992"/>
            <a:ext cx="6496424" cy="4988938"/>
          </a:xfrm>
        </p:spPr>
        <p:txBody>
          <a:bodyPr anchor="ctr">
            <a:normAutofit fontScale="92500"/>
          </a:bodyPr>
          <a:lstStyle/>
          <a:p>
            <a:pPr marL="514350" indent="-514350">
              <a:buFont typeface="+mj-lt"/>
              <a:buAutoNum type="arabicPeriod"/>
            </a:pPr>
            <a:endParaRPr lang="en-GB" sz="2400" dirty="0">
              <a:solidFill>
                <a:srgbClr val="FEFFFF"/>
              </a:solidFill>
              <a:latin typeface="Tw Cen MT" panose="020B0602020104020603" pitchFamily="34" charset="0"/>
            </a:endParaRPr>
          </a:p>
          <a:p>
            <a:pPr marL="514350" indent="-514350">
              <a:buFont typeface="+mj-lt"/>
              <a:buAutoNum type="arabicPeriod"/>
            </a:pPr>
            <a:endParaRPr lang="en-US" dirty="0">
              <a:solidFill>
                <a:srgbClr val="FEFFFF"/>
              </a:solidFill>
              <a:latin typeface="Tw Cen MT" panose="020B0602020104020603" pitchFamily="34" charset="0"/>
            </a:endParaRPr>
          </a:p>
          <a:p>
            <a:pPr marL="514350" indent="-514350">
              <a:buFont typeface="+mj-lt"/>
              <a:buAutoNum type="arabicPeriod"/>
            </a:pPr>
            <a:r>
              <a:rPr lang="en-US" dirty="0">
                <a:solidFill>
                  <a:srgbClr val="FEFFFF"/>
                </a:solidFill>
                <a:latin typeface="Tw Cen MT" panose="020B0602020104020603" pitchFamily="34" charset="0"/>
              </a:rPr>
              <a:t>Discuss the impacts of Brexit and the end of the transition period on health care systems in the UK.</a:t>
            </a:r>
          </a:p>
          <a:p>
            <a:pPr marL="514350" indent="-514350">
              <a:buFont typeface="+mj-lt"/>
              <a:buAutoNum type="arabicPeriod"/>
            </a:pPr>
            <a:r>
              <a:rPr lang="en-US" dirty="0">
                <a:solidFill>
                  <a:srgbClr val="FEFFFF"/>
                </a:solidFill>
                <a:latin typeface="Tw Cen MT" panose="020B0602020104020603" pitchFamily="34" charset="0"/>
              </a:rPr>
              <a:t>Explain the impacts of Brexit on the health and care system’s international workforce</a:t>
            </a:r>
          </a:p>
          <a:p>
            <a:pPr marL="514350" indent="-514350">
              <a:buFont typeface="+mj-lt"/>
              <a:buAutoNum type="arabicPeriod"/>
            </a:pPr>
            <a:r>
              <a:rPr lang="en-US" dirty="0">
                <a:solidFill>
                  <a:srgbClr val="FEFFFF"/>
                </a:solidFill>
                <a:latin typeface="Tw Cen MT" panose="020B0602020104020603" pitchFamily="34" charset="0"/>
              </a:rPr>
              <a:t>Describe the impacts of Brexit on Supply of medicines and medical devices </a:t>
            </a:r>
          </a:p>
          <a:p>
            <a:pPr marL="514350" indent="-514350">
              <a:buFont typeface="+mj-lt"/>
              <a:buAutoNum type="arabicPeriod"/>
            </a:pPr>
            <a:r>
              <a:rPr lang="en-GB" dirty="0">
                <a:solidFill>
                  <a:srgbClr val="FFFFFF"/>
                </a:solidFill>
              </a:rPr>
              <a:t>EU-analysis of the impact on NHS finances of the UK leaving the European Union</a:t>
            </a:r>
            <a:endParaRPr lang="en-GB" dirty="0">
              <a:solidFill>
                <a:srgbClr val="FEFFFF"/>
              </a:solidFill>
              <a:latin typeface="Tw Cen MT" panose="020B0602020104020603" pitchFamily="34" charset="0"/>
            </a:endParaRPr>
          </a:p>
          <a:p>
            <a:pPr marL="514350" indent="-514350">
              <a:buFont typeface="+mj-lt"/>
              <a:buAutoNum type="arabicPeriod"/>
            </a:pPr>
            <a:endParaRPr lang="en-US" dirty="0">
              <a:solidFill>
                <a:srgbClr val="FEFFFF"/>
              </a:solidFill>
              <a:latin typeface="Tw Cen MT" panose="020B0602020104020603" pitchFamily="34" charset="0"/>
            </a:endParaRPr>
          </a:p>
          <a:p>
            <a:pPr marL="0" indent="0">
              <a:buNone/>
            </a:pPr>
            <a:endParaRPr lang="en-GB" sz="2400" dirty="0">
              <a:solidFill>
                <a:srgbClr val="FEFFFF"/>
              </a:solidFill>
              <a:latin typeface="Tw Cen MT" panose="020B0602020104020603" pitchFamily="34" charset="0"/>
            </a:endParaRPr>
          </a:p>
          <a:p>
            <a:endParaRPr lang="en-GB" sz="2400" dirty="0">
              <a:solidFill>
                <a:srgbClr val="FEFFFF"/>
              </a:solidFill>
            </a:endParaRPr>
          </a:p>
        </p:txBody>
      </p:sp>
      <p:sp>
        <p:nvSpPr>
          <p:cNvPr id="4" name="Footer Placeholder 3">
            <a:extLst>
              <a:ext uri="{FF2B5EF4-FFF2-40B4-BE49-F238E27FC236}">
                <a16:creationId xmlns:a16="http://schemas.microsoft.com/office/drawing/2014/main" id="{E77E0B71-3C8F-4A37-BA51-1CE971CB9821}"/>
              </a:ext>
            </a:extLst>
          </p:cNvPr>
          <p:cNvSpPr>
            <a:spLocks noGrp="1"/>
          </p:cNvSpPr>
          <p:nvPr>
            <p:ph type="ftr" sz="quarter" idx="11"/>
          </p:nvPr>
        </p:nvSpPr>
        <p:spPr>
          <a:xfrm>
            <a:off x="795528" y="6382512"/>
            <a:ext cx="6757416" cy="320040"/>
          </a:xfrm>
        </p:spPr>
        <p:txBody>
          <a:bodyPr>
            <a:normAutofit/>
          </a:bodyPr>
          <a:lstStyle/>
          <a:p>
            <a:pPr marL="0" marR="0" lvl="0" indent="0" algn="l" defTabSz="914400" rtl="0" eaLnBrk="1" fontAlgn="auto" latinLnBrk="0" hangingPunct="1">
              <a:spcBef>
                <a:spcPts val="0"/>
              </a:spcBef>
              <a:spcAft>
                <a:spcPts val="600"/>
              </a:spcAft>
              <a:buClrTx/>
              <a:buSzTx/>
              <a:buFontTx/>
              <a:buNone/>
              <a:tabLst/>
              <a:defRPr/>
            </a:pPr>
            <a:r>
              <a:rPr kumimoji="0" lang="en-GB" sz="1000" b="0" i="0" u="none" strike="noStrike" kern="1200" cap="none" spc="0" normalizeH="0" baseline="0" noProof="0">
                <a:ln>
                  <a:noFill/>
                </a:ln>
                <a:effectLst/>
                <a:uLnTx/>
                <a:uFillTx/>
                <a:latin typeface="Calibri" panose="020F0502020204030204"/>
                <a:ea typeface="+mn-ea"/>
                <a:cs typeface="+mn-cs"/>
              </a:rPr>
              <a:t>Created by Tayo Alebiosu</a:t>
            </a:r>
          </a:p>
        </p:txBody>
      </p:sp>
    </p:spTree>
    <p:extLst>
      <p:ext uri="{BB962C8B-B14F-4D97-AF65-F5344CB8AC3E}">
        <p14:creationId xmlns:p14="http://schemas.microsoft.com/office/powerpoint/2010/main" val="29102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432964-0EA4-49EB-AF0B-F4A84C477C0A}"/>
              </a:ext>
            </a:extLst>
          </p:cNvPr>
          <p:cNvSpPr>
            <a:spLocks noGrp="1"/>
          </p:cNvSpPr>
          <p:nvPr>
            <p:ph type="title"/>
          </p:nvPr>
        </p:nvSpPr>
        <p:spPr>
          <a:xfrm>
            <a:off x="7320466" y="609600"/>
            <a:ext cx="4140014" cy="1330839"/>
          </a:xfrm>
        </p:spPr>
        <p:txBody>
          <a:bodyPr>
            <a:normAutofit/>
          </a:bodyPr>
          <a:lstStyle/>
          <a:p>
            <a:r>
              <a:rPr lang="en-GB" b="1" i="1" dirty="0">
                <a:solidFill>
                  <a:srgbClr val="0070C0"/>
                </a:solidFill>
                <a:latin typeface="Corbel" panose="020B0503020204020204" pitchFamily="34" charset="0"/>
              </a:rPr>
              <a:t>What is Brexit?</a:t>
            </a:r>
          </a:p>
        </p:txBody>
      </p:sp>
      <p:pic>
        <p:nvPicPr>
          <p:cNvPr id="12" name="Picture 11" descr="Map of the UK">
            <a:extLst>
              <a:ext uri="{FF2B5EF4-FFF2-40B4-BE49-F238E27FC236}">
                <a16:creationId xmlns:a16="http://schemas.microsoft.com/office/drawing/2014/main" id="{5F4B768A-02FD-46B4-AA75-CEDC36AF1086}"/>
              </a:ext>
            </a:extLst>
          </p:cNvPr>
          <p:cNvPicPr/>
          <p:nvPr/>
        </p:nvPicPr>
        <p:blipFill rotWithShape="1">
          <a:blip r:embed="rId2">
            <a:extLst>
              <a:ext uri="{28A0092B-C50C-407E-A947-70E740481C1C}">
                <a14:useLocalDpi xmlns:a14="http://schemas.microsoft.com/office/drawing/2010/main" val="0"/>
              </a:ext>
            </a:extLst>
          </a:blip>
          <a:srcRect l="26735" r="16657"/>
          <a:stretch/>
        </p:blipFill>
        <p:spPr bwMode="auto">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a:noFill/>
        </p:spPr>
      </p:pic>
      <p:sp>
        <p:nvSpPr>
          <p:cNvPr id="3" name="Content Placeholder 2">
            <a:extLst>
              <a:ext uri="{FF2B5EF4-FFF2-40B4-BE49-F238E27FC236}">
                <a16:creationId xmlns:a16="http://schemas.microsoft.com/office/drawing/2014/main" id="{2F88A0F3-5E18-4153-AFEE-356EB11489CB}"/>
              </a:ext>
            </a:extLst>
          </p:cNvPr>
          <p:cNvSpPr>
            <a:spLocks noGrp="1"/>
          </p:cNvSpPr>
          <p:nvPr>
            <p:ph idx="1"/>
          </p:nvPr>
        </p:nvSpPr>
        <p:spPr>
          <a:xfrm>
            <a:off x="6668087" y="2194102"/>
            <a:ext cx="5359790" cy="3908586"/>
          </a:xfrm>
        </p:spPr>
        <p:txBody>
          <a:bodyPr>
            <a:normAutofit/>
          </a:bodyPr>
          <a:lstStyle/>
          <a:p>
            <a:endParaRPr lang="en-GB" dirty="0">
              <a:latin typeface="Tw Cen MT" panose="020B0602020104020603" pitchFamily="34" charset="0"/>
            </a:endParaRPr>
          </a:p>
          <a:p>
            <a:r>
              <a:rPr lang="en-GB" dirty="0">
                <a:latin typeface="Tw Cen MT" panose="020B0602020104020603" pitchFamily="34" charset="0"/>
              </a:rPr>
              <a:t>Brexit refers to the withdrawal of the United Kingdom from the European Union and the European Atomic Energy Community at the end of 31 January 2020</a:t>
            </a:r>
          </a:p>
        </p:txBody>
      </p:sp>
      <p:sp>
        <p:nvSpPr>
          <p:cNvPr id="4" name="Footer Placeholder 3">
            <a:extLst>
              <a:ext uri="{FF2B5EF4-FFF2-40B4-BE49-F238E27FC236}">
                <a16:creationId xmlns:a16="http://schemas.microsoft.com/office/drawing/2014/main" id="{58C20C05-288D-45C6-908A-4113EFE60345}"/>
              </a:ext>
            </a:extLst>
          </p:cNvPr>
          <p:cNvSpPr>
            <a:spLocks noGrp="1"/>
          </p:cNvSpPr>
          <p:nvPr>
            <p:ph type="ftr" sz="quarter" idx="11"/>
          </p:nvPr>
        </p:nvSpPr>
        <p:spPr>
          <a:xfrm>
            <a:off x="4038600" y="6356350"/>
            <a:ext cx="4114800" cy="365125"/>
          </a:xfrm>
        </p:spPr>
        <p:txBody>
          <a:bodyP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GB" sz="1000" b="0" i="0" u="none" strike="noStrike" kern="1200" cap="none" spc="0" normalizeH="0" baseline="0" noProof="0">
                <a:ln>
                  <a:noFill/>
                </a:ln>
                <a:solidFill>
                  <a:srgbClr val="FFFFFF"/>
                </a:solidFill>
                <a:effectLst/>
                <a:uLnTx/>
                <a:uFillTx/>
                <a:latin typeface="Calibri" panose="020F0502020204030204"/>
                <a:ea typeface="+mn-ea"/>
                <a:cs typeface="+mn-cs"/>
              </a:rPr>
              <a:t>Created by Tayo Alebiosu</a:t>
            </a:r>
          </a:p>
        </p:txBody>
      </p:sp>
    </p:spTree>
    <p:extLst>
      <p:ext uri="{BB962C8B-B14F-4D97-AF65-F5344CB8AC3E}">
        <p14:creationId xmlns:p14="http://schemas.microsoft.com/office/powerpoint/2010/main" val="3779255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088AB5A-9D90-441F-A6F1-7EEDA8E9A63F}"/>
              </a:ext>
            </a:extLst>
          </p:cNvPr>
          <p:cNvPicPr>
            <a:picLocks noChangeAspect="1"/>
          </p:cNvPicPr>
          <p:nvPr/>
        </p:nvPicPr>
        <p:blipFill rotWithShape="1">
          <a:blip r:embed="rId2"/>
          <a:srcRect t="1959" r="13818" b="7132"/>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A78E0E-0CC5-4C19-9520-4267F0930C70}"/>
              </a:ext>
            </a:extLst>
          </p:cNvPr>
          <p:cNvSpPr>
            <a:spLocks noGrp="1"/>
          </p:cNvSpPr>
          <p:nvPr>
            <p:ph type="ctrTitle"/>
          </p:nvPr>
        </p:nvSpPr>
        <p:spPr>
          <a:xfrm>
            <a:off x="477980" y="1985077"/>
            <a:ext cx="5472245" cy="2341419"/>
          </a:xfrm>
        </p:spPr>
        <p:txBody>
          <a:bodyPr anchor="b">
            <a:normAutofit/>
          </a:bodyPr>
          <a:lstStyle/>
          <a:p>
            <a:pPr algn="l"/>
            <a:r>
              <a:rPr lang="en-US" sz="3700" b="1" i="1" dirty="0">
                <a:latin typeface="Corbel" panose="020B0503020204020204" pitchFamily="34" charset="0"/>
              </a:rPr>
              <a:t>Brexit and the end of the transition period: what does it mean for the health and care system?</a:t>
            </a:r>
            <a:endParaRPr lang="en-GB" sz="3700" b="1" i="1" dirty="0">
              <a:latin typeface="Corbel" panose="020B0503020204020204" pitchFamily="34" charset="0"/>
            </a:endParaRPr>
          </a:p>
        </p:txBody>
      </p:sp>
      <p:sp>
        <p:nvSpPr>
          <p:cNvPr id="3" name="Subtitle 2">
            <a:extLst>
              <a:ext uri="{FF2B5EF4-FFF2-40B4-BE49-F238E27FC236}">
                <a16:creationId xmlns:a16="http://schemas.microsoft.com/office/drawing/2014/main" id="{3E810125-409D-470F-BEC1-272B22215244}"/>
              </a:ext>
            </a:extLst>
          </p:cNvPr>
          <p:cNvSpPr>
            <a:spLocks noGrp="1"/>
          </p:cNvSpPr>
          <p:nvPr>
            <p:ph type="subTitle" idx="1"/>
          </p:nvPr>
        </p:nvSpPr>
        <p:spPr>
          <a:xfrm>
            <a:off x="477980" y="4872922"/>
            <a:ext cx="4023359" cy="1208141"/>
          </a:xfrm>
        </p:spPr>
        <p:txBody>
          <a:bodyPr>
            <a:normAutofit/>
          </a:bodyPr>
          <a:lstStyle/>
          <a:p>
            <a:pPr algn="l"/>
            <a:r>
              <a:rPr lang="en-GB" sz="2200" b="1" i="1" dirty="0">
                <a:solidFill>
                  <a:srgbClr val="0070C0"/>
                </a:solidFill>
              </a:rPr>
              <a:t>A </a:t>
            </a:r>
            <a:r>
              <a:rPr lang="en-US" sz="2200" b="1" i="1" dirty="0">
                <a:solidFill>
                  <a:srgbClr val="0070C0"/>
                </a:solidFill>
              </a:rPr>
              <a:t>Review of Brexit and post Brexit agenda.</a:t>
            </a:r>
            <a:endParaRPr lang="en-GB" sz="2200" b="1" i="1" dirty="0">
              <a:solidFill>
                <a:srgbClr val="0070C0"/>
              </a:solidFill>
            </a:endParaRP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41A3A8CF-6ED9-4946-918F-A8934BEB8A8D}"/>
              </a:ext>
            </a:extLst>
          </p:cNvPr>
          <p:cNvSpPr/>
          <p:nvPr/>
        </p:nvSpPr>
        <p:spPr>
          <a:xfrm>
            <a:off x="4601108" y="6258156"/>
            <a:ext cx="1505540" cy="246221"/>
          </a:xfrm>
          <a:prstGeom prst="rect">
            <a:avLst/>
          </a:prstGeom>
        </p:spPr>
        <p:txBody>
          <a:bodyPr wrap="none">
            <a:spAutoFit/>
          </a:bodyPr>
          <a:lstStyle/>
          <a:p>
            <a:pPr lvl="0" algn="ctr">
              <a:defRPr/>
            </a:pPr>
            <a:r>
              <a:rPr lang="en-GB" sz="1000" dirty="0">
                <a:solidFill>
                  <a:prstClr val="black">
                    <a:tint val="75000"/>
                  </a:prstClr>
                </a:solidFill>
              </a:rPr>
              <a:t>Created by Tayo Alebiosu</a:t>
            </a:r>
          </a:p>
        </p:txBody>
      </p:sp>
    </p:spTree>
    <p:extLst>
      <p:ext uri="{BB962C8B-B14F-4D97-AF65-F5344CB8AC3E}">
        <p14:creationId xmlns:p14="http://schemas.microsoft.com/office/powerpoint/2010/main" val="397115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Nervous System Activities">
            <a:extLst>
              <a:ext uri="{FF2B5EF4-FFF2-40B4-BE49-F238E27FC236}">
                <a16:creationId xmlns:a16="http://schemas.microsoft.com/office/drawing/2014/main" id="{928E60A6-EB10-4488-95A9-D03A993E61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2" r="5" b="5"/>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2"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35772F-7051-492A-813A-1D99DD54DF5B}"/>
              </a:ext>
            </a:extLst>
          </p:cNvPr>
          <p:cNvSpPr>
            <a:spLocks noGrp="1"/>
          </p:cNvSpPr>
          <p:nvPr>
            <p:ph type="title"/>
          </p:nvPr>
        </p:nvSpPr>
        <p:spPr>
          <a:xfrm>
            <a:off x="643467" y="321734"/>
            <a:ext cx="6891186" cy="1135737"/>
          </a:xfrm>
        </p:spPr>
        <p:txBody>
          <a:bodyPr>
            <a:normAutofit/>
          </a:bodyPr>
          <a:lstStyle/>
          <a:p>
            <a:r>
              <a:rPr lang="en-GB" sz="4000" b="1" i="1" dirty="0">
                <a:solidFill>
                  <a:srgbClr val="0070C0"/>
                </a:solidFill>
                <a:latin typeface="Corbel" panose="020B0503020204020204" pitchFamily="34" charset="0"/>
              </a:rPr>
              <a:t>(10 minutes)</a:t>
            </a:r>
          </a:p>
        </p:txBody>
      </p:sp>
      <p:sp>
        <p:nvSpPr>
          <p:cNvPr id="3" name="Content Placeholder 2">
            <a:extLst>
              <a:ext uri="{FF2B5EF4-FFF2-40B4-BE49-F238E27FC236}">
                <a16:creationId xmlns:a16="http://schemas.microsoft.com/office/drawing/2014/main" id="{9E183B81-34D8-4D7A-848E-5735C9038B1E}"/>
              </a:ext>
            </a:extLst>
          </p:cNvPr>
          <p:cNvSpPr>
            <a:spLocks noGrp="1"/>
          </p:cNvSpPr>
          <p:nvPr>
            <p:ph idx="1"/>
          </p:nvPr>
        </p:nvSpPr>
        <p:spPr>
          <a:xfrm>
            <a:off x="619342" y="2020694"/>
            <a:ext cx="6891187" cy="2017580"/>
          </a:xfrm>
        </p:spPr>
        <p:txBody>
          <a:bodyPr>
            <a:normAutofit/>
          </a:bodyPr>
          <a:lstStyle/>
          <a:p>
            <a:r>
              <a:rPr lang="en-GB" dirty="0">
                <a:latin typeface="Tw Cen MT" panose="020B0602020104020603" pitchFamily="34" charset="0"/>
              </a:rPr>
              <a:t>Individually, research the UK-EU withdrawal agreement and its implication on UK health system.</a:t>
            </a:r>
          </a:p>
          <a:p>
            <a:r>
              <a:rPr lang="en-GB" dirty="0">
                <a:latin typeface="Tw Cen MT" panose="020B0602020104020603" pitchFamily="34" charset="0"/>
              </a:rPr>
              <a:t>Feedback by explaining your findings</a:t>
            </a:r>
          </a:p>
          <a:p>
            <a:endParaRPr lang="en-GB" dirty="0">
              <a:latin typeface="Tw Cen MT" panose="020B0602020104020603" pitchFamily="34" charset="0"/>
            </a:endParaRPr>
          </a:p>
          <a:p>
            <a:pPr marL="0" indent="0">
              <a:buNone/>
            </a:pPr>
            <a:endParaRPr lang="en-GB" sz="2000" dirty="0"/>
          </a:p>
        </p:txBody>
      </p:sp>
      <p:grpSp>
        <p:nvGrpSpPr>
          <p:cNvPr id="2053" name="Group 72">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74" name="Rectangle 7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4" name="Isosceles Triangle 7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7" name="Isosceles Triangle 7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13A5C9C2-08B0-447B-B0AC-6E98ED56F120}"/>
              </a:ext>
            </a:extLst>
          </p:cNvPr>
          <p:cNvSpPr>
            <a:spLocks noGrp="1"/>
          </p:cNvSpPr>
          <p:nvPr>
            <p:ph type="ftr" sz="quarter" idx="11"/>
          </p:nvPr>
        </p:nvSpPr>
        <p:spPr>
          <a:xfrm>
            <a:off x="4587610" y="6356350"/>
            <a:ext cx="3016781"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217266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778</TotalTime>
  <Words>2178</Words>
  <Application>Microsoft Office PowerPoint</Application>
  <PresentationFormat>Widescreen</PresentationFormat>
  <Paragraphs>163</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Candara</vt:lpstr>
      <vt:lpstr>Corbel</vt:lpstr>
      <vt:lpstr>Tw Cen MT</vt:lpstr>
      <vt:lpstr>Wingdings</vt:lpstr>
      <vt:lpstr>Office Theme</vt:lpstr>
      <vt:lpstr>PowerPoint Presentation</vt:lpstr>
      <vt:lpstr>PowerPoint Presentation</vt:lpstr>
      <vt:lpstr>Recap of last session</vt:lpstr>
      <vt:lpstr>Contemporary issues affecting the UK healthcare sector</vt:lpstr>
      <vt:lpstr>Assessment guide</vt:lpstr>
      <vt:lpstr>Learning outcomes of today’s lesson-(Week two)</vt:lpstr>
      <vt:lpstr>What is Brexit?</vt:lpstr>
      <vt:lpstr>Brexit and the end of the transition period: what does it mean for the health and care system?</vt:lpstr>
      <vt:lpstr>(10 minutes)</vt:lpstr>
      <vt:lpstr>Withdrawal Agreement</vt:lpstr>
      <vt:lpstr>Border system</vt:lpstr>
      <vt:lpstr>LO1-Actvity  15 mins</vt:lpstr>
      <vt:lpstr>Impact of Brexit on UK healthcare</vt:lpstr>
      <vt:lpstr>LO2 Activity -10 mins</vt:lpstr>
      <vt:lpstr>Immigration: the health and care system’s international workforce</vt:lpstr>
      <vt:lpstr>PowerPoint Presentation</vt:lpstr>
      <vt:lpstr>PowerPoint Presentation</vt:lpstr>
      <vt:lpstr>Reciprocal health care</vt:lpstr>
      <vt:lpstr>Supply of medicines and medical devices </vt:lpstr>
      <vt:lpstr>Supply of medicines and medical devices </vt:lpstr>
      <vt:lpstr> NHS finances outside the EU: Analysis of the impact on NHS finances of the UK leaving the European Union  </vt:lpstr>
      <vt:lpstr>UK leaving the EU what it mean for funding of the NHS in England  </vt:lpstr>
      <vt:lpstr>Cont.….</vt:lpstr>
      <vt:lpstr>Assessment guide</vt:lpstr>
      <vt:lpstr>Reference The King's Fund. 2021. Brexit And The End Of The Transition Period. [online] Available at: &lt;https://www.kingsfund.org.uk/publications/articles/brexit-end-of-transition-period-impact-health-care-system&gt; [Accessed 21 January 2021].   The Health Foundation. 2021. COVID-19: Five Dimensions Of Impact | The Health Foundation. [online] Available at: &lt;https://www.health.org.uk/news-and-comment/blogs/covid-19-five-dimensions-of-impact&gt; [Accessed 21 January 2021].  https://www.kingsfund.org.uk/publications/articles/brexit-end-of-transition-period-impact-health-care-system#people. The Health Foundation. 2021. NHS finances outside the EU | The Health Foundation. [online] Available at: &lt;https://www.health.org.uk/publications/nhs-finances-outside-the-eu&gt; [Accessed 29 January 2021].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Tayo Alebiosu</cp:lastModifiedBy>
  <cp:revision>7</cp:revision>
  <dcterms:created xsi:type="dcterms:W3CDTF">2021-01-29T03:05:30Z</dcterms:created>
  <dcterms:modified xsi:type="dcterms:W3CDTF">2021-02-05T23:30:55Z</dcterms:modified>
</cp:coreProperties>
</file>