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7" r:id="rId3"/>
    <p:sldId id="286" r:id="rId4"/>
    <p:sldId id="257" r:id="rId5"/>
    <p:sldId id="258" r:id="rId6"/>
    <p:sldId id="259" r:id="rId7"/>
    <p:sldId id="288" r:id="rId8"/>
    <p:sldId id="289" r:id="rId9"/>
    <p:sldId id="260" r:id="rId10"/>
    <p:sldId id="284" r:id="rId11"/>
    <p:sldId id="261" r:id="rId12"/>
    <p:sldId id="283" r:id="rId13"/>
    <p:sldId id="262" r:id="rId14"/>
    <p:sldId id="282" r:id="rId15"/>
    <p:sldId id="263" r:id="rId16"/>
    <p:sldId id="264" r:id="rId17"/>
    <p:sldId id="281" r:id="rId18"/>
    <p:sldId id="265" r:id="rId19"/>
    <p:sldId id="266" r:id="rId20"/>
    <p:sldId id="267" r:id="rId21"/>
    <p:sldId id="268" r:id="rId22"/>
    <p:sldId id="269" r:id="rId23"/>
    <p:sldId id="285" r:id="rId24"/>
    <p:sldId id="270" r:id="rId25"/>
    <p:sldId id="274" r:id="rId26"/>
    <p:sldId id="271" r:id="rId27"/>
    <p:sldId id="272" r:id="rId28"/>
    <p:sldId id="273"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82C76-F78D-43CB-B927-54664F6DFAB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0FDBF68-E4A0-44C8-A0D3-9173EA3272EE}">
      <dgm:prSet/>
      <dgm:spPr/>
      <dgm:t>
        <a:bodyPr/>
        <a:lstStyle/>
        <a:p>
          <a:r>
            <a:rPr lang="en-US"/>
            <a:t>Aim:</a:t>
          </a:r>
        </a:p>
      </dgm:t>
    </dgm:pt>
    <dgm:pt modelId="{69C2DA11-A063-4C7C-A7D3-2ACA85881748}" type="parTrans" cxnId="{71B8920B-9F00-4C5B-9D66-347B0C2AF304}">
      <dgm:prSet/>
      <dgm:spPr/>
      <dgm:t>
        <a:bodyPr/>
        <a:lstStyle/>
        <a:p>
          <a:endParaRPr lang="en-US"/>
        </a:p>
      </dgm:t>
    </dgm:pt>
    <dgm:pt modelId="{22EE3399-55F7-473D-9BD4-63B415AB87B5}" type="sibTrans" cxnId="{71B8920B-9F00-4C5B-9D66-347B0C2AF304}">
      <dgm:prSet/>
      <dgm:spPr/>
      <dgm:t>
        <a:bodyPr/>
        <a:lstStyle/>
        <a:p>
          <a:endParaRPr lang="en-US"/>
        </a:p>
      </dgm:t>
    </dgm:pt>
    <dgm:pt modelId="{DE59E199-B25B-4F91-A965-D2AC2FE60BBA}">
      <dgm:prSet/>
      <dgm:spPr/>
      <dgm:t>
        <a:bodyPr/>
        <a:lstStyle/>
        <a:p>
          <a:r>
            <a:rPr lang="en-US" dirty="0"/>
            <a:t>To explore the Big issues in Health and social Care .</a:t>
          </a:r>
        </a:p>
      </dgm:t>
    </dgm:pt>
    <dgm:pt modelId="{54849CD5-2EF2-4702-9F10-7B383FB3A5E9}" type="parTrans" cxnId="{C35E1582-BAD4-48E3-B6A2-18DF86218853}">
      <dgm:prSet/>
      <dgm:spPr/>
      <dgm:t>
        <a:bodyPr/>
        <a:lstStyle/>
        <a:p>
          <a:endParaRPr lang="en-US"/>
        </a:p>
      </dgm:t>
    </dgm:pt>
    <dgm:pt modelId="{5F6C9A19-E394-4446-8056-BC512779D60C}" type="sibTrans" cxnId="{C35E1582-BAD4-48E3-B6A2-18DF86218853}">
      <dgm:prSet/>
      <dgm:spPr/>
      <dgm:t>
        <a:bodyPr/>
        <a:lstStyle/>
        <a:p>
          <a:endParaRPr lang="en-US"/>
        </a:p>
      </dgm:t>
    </dgm:pt>
    <dgm:pt modelId="{39842B95-3E53-401A-9112-C49D21FA90B5}" type="pres">
      <dgm:prSet presAssocID="{A2C82C76-F78D-43CB-B927-54664F6DFAB8}" presName="hierChild1" presStyleCnt="0">
        <dgm:presLayoutVars>
          <dgm:chPref val="1"/>
          <dgm:dir/>
          <dgm:animOne val="branch"/>
          <dgm:animLvl val="lvl"/>
          <dgm:resizeHandles/>
        </dgm:presLayoutVars>
      </dgm:prSet>
      <dgm:spPr/>
    </dgm:pt>
    <dgm:pt modelId="{DDF2B115-8474-4063-8B96-C53E91E2FAEC}" type="pres">
      <dgm:prSet presAssocID="{00FDBF68-E4A0-44C8-A0D3-9173EA3272EE}" presName="hierRoot1" presStyleCnt="0"/>
      <dgm:spPr/>
    </dgm:pt>
    <dgm:pt modelId="{8029A5E6-C5BF-4EB3-A865-16FBFFD163C1}" type="pres">
      <dgm:prSet presAssocID="{00FDBF68-E4A0-44C8-A0D3-9173EA3272EE}" presName="composite" presStyleCnt="0"/>
      <dgm:spPr/>
    </dgm:pt>
    <dgm:pt modelId="{464591B4-E14D-4F96-AD7B-FF0CEDAE1563}" type="pres">
      <dgm:prSet presAssocID="{00FDBF68-E4A0-44C8-A0D3-9173EA3272EE}" presName="background" presStyleLbl="node0" presStyleIdx="0" presStyleCnt="2"/>
      <dgm:spPr/>
    </dgm:pt>
    <dgm:pt modelId="{7598239A-8956-4C3D-AC81-CC84D7CAA6F3}" type="pres">
      <dgm:prSet presAssocID="{00FDBF68-E4A0-44C8-A0D3-9173EA3272EE}" presName="text" presStyleLbl="fgAcc0" presStyleIdx="0" presStyleCnt="2">
        <dgm:presLayoutVars>
          <dgm:chPref val="3"/>
        </dgm:presLayoutVars>
      </dgm:prSet>
      <dgm:spPr/>
    </dgm:pt>
    <dgm:pt modelId="{32304877-987A-4B27-BC90-FBB0F33C64C2}" type="pres">
      <dgm:prSet presAssocID="{00FDBF68-E4A0-44C8-A0D3-9173EA3272EE}" presName="hierChild2" presStyleCnt="0"/>
      <dgm:spPr/>
    </dgm:pt>
    <dgm:pt modelId="{1E38E90B-68ED-424C-956D-F87E7397CD83}" type="pres">
      <dgm:prSet presAssocID="{DE59E199-B25B-4F91-A965-D2AC2FE60BBA}" presName="hierRoot1" presStyleCnt="0"/>
      <dgm:spPr/>
    </dgm:pt>
    <dgm:pt modelId="{7DE8AA5D-F8C7-4BFA-A431-8142164A8FB1}" type="pres">
      <dgm:prSet presAssocID="{DE59E199-B25B-4F91-A965-D2AC2FE60BBA}" presName="composite" presStyleCnt="0"/>
      <dgm:spPr/>
    </dgm:pt>
    <dgm:pt modelId="{F339D7BB-1E37-49F9-8535-A485665C25DC}" type="pres">
      <dgm:prSet presAssocID="{DE59E199-B25B-4F91-A965-D2AC2FE60BBA}" presName="background" presStyleLbl="node0" presStyleIdx="1" presStyleCnt="2"/>
      <dgm:spPr/>
    </dgm:pt>
    <dgm:pt modelId="{8B7A423B-3384-4BFF-8868-55A3D8ADBA64}" type="pres">
      <dgm:prSet presAssocID="{DE59E199-B25B-4F91-A965-D2AC2FE60BBA}" presName="text" presStyleLbl="fgAcc0" presStyleIdx="1" presStyleCnt="2">
        <dgm:presLayoutVars>
          <dgm:chPref val="3"/>
        </dgm:presLayoutVars>
      </dgm:prSet>
      <dgm:spPr/>
    </dgm:pt>
    <dgm:pt modelId="{333AADD6-BCE6-40D7-BE2B-DB42478ADA98}" type="pres">
      <dgm:prSet presAssocID="{DE59E199-B25B-4F91-A965-D2AC2FE60BBA}" presName="hierChild2" presStyleCnt="0"/>
      <dgm:spPr/>
    </dgm:pt>
  </dgm:ptLst>
  <dgm:cxnLst>
    <dgm:cxn modelId="{71B8920B-9F00-4C5B-9D66-347B0C2AF304}" srcId="{A2C82C76-F78D-43CB-B927-54664F6DFAB8}" destId="{00FDBF68-E4A0-44C8-A0D3-9173EA3272EE}" srcOrd="0" destOrd="0" parTransId="{69C2DA11-A063-4C7C-A7D3-2ACA85881748}" sibTransId="{22EE3399-55F7-473D-9BD4-63B415AB87B5}"/>
    <dgm:cxn modelId="{1B64793C-C4ED-41C1-A798-28F3604910F1}" type="presOf" srcId="{00FDBF68-E4A0-44C8-A0D3-9173EA3272EE}" destId="{7598239A-8956-4C3D-AC81-CC84D7CAA6F3}" srcOrd="0" destOrd="0" presId="urn:microsoft.com/office/officeart/2005/8/layout/hierarchy1"/>
    <dgm:cxn modelId="{C35E1582-BAD4-48E3-B6A2-18DF86218853}" srcId="{A2C82C76-F78D-43CB-B927-54664F6DFAB8}" destId="{DE59E199-B25B-4F91-A965-D2AC2FE60BBA}" srcOrd="1" destOrd="0" parTransId="{54849CD5-2EF2-4702-9F10-7B383FB3A5E9}" sibTransId="{5F6C9A19-E394-4446-8056-BC512779D60C}"/>
    <dgm:cxn modelId="{6CFC14F7-F551-4AEF-B4BB-5D79FB163851}" type="presOf" srcId="{A2C82C76-F78D-43CB-B927-54664F6DFAB8}" destId="{39842B95-3E53-401A-9112-C49D21FA90B5}" srcOrd="0" destOrd="0" presId="urn:microsoft.com/office/officeart/2005/8/layout/hierarchy1"/>
    <dgm:cxn modelId="{8A2A4DF9-9676-4B9C-9EB8-59D3538B934F}" type="presOf" srcId="{DE59E199-B25B-4F91-A965-D2AC2FE60BBA}" destId="{8B7A423B-3384-4BFF-8868-55A3D8ADBA64}" srcOrd="0" destOrd="0" presId="urn:microsoft.com/office/officeart/2005/8/layout/hierarchy1"/>
    <dgm:cxn modelId="{6DD0E245-67BE-4B7D-BCD6-14DAC4A56856}" type="presParOf" srcId="{39842B95-3E53-401A-9112-C49D21FA90B5}" destId="{DDF2B115-8474-4063-8B96-C53E91E2FAEC}" srcOrd="0" destOrd="0" presId="urn:microsoft.com/office/officeart/2005/8/layout/hierarchy1"/>
    <dgm:cxn modelId="{BEE50D45-B129-47F3-9FD3-02B96F0C2F68}" type="presParOf" srcId="{DDF2B115-8474-4063-8B96-C53E91E2FAEC}" destId="{8029A5E6-C5BF-4EB3-A865-16FBFFD163C1}" srcOrd="0" destOrd="0" presId="urn:microsoft.com/office/officeart/2005/8/layout/hierarchy1"/>
    <dgm:cxn modelId="{DD231924-C64A-4A28-B2AD-A5D73EC8BAA5}" type="presParOf" srcId="{8029A5E6-C5BF-4EB3-A865-16FBFFD163C1}" destId="{464591B4-E14D-4F96-AD7B-FF0CEDAE1563}" srcOrd="0" destOrd="0" presId="urn:microsoft.com/office/officeart/2005/8/layout/hierarchy1"/>
    <dgm:cxn modelId="{85CCE936-7C9C-42F9-97EF-5FB54E131A8E}" type="presParOf" srcId="{8029A5E6-C5BF-4EB3-A865-16FBFFD163C1}" destId="{7598239A-8956-4C3D-AC81-CC84D7CAA6F3}" srcOrd="1" destOrd="0" presId="urn:microsoft.com/office/officeart/2005/8/layout/hierarchy1"/>
    <dgm:cxn modelId="{9595CDEA-D8E6-44B2-81B3-915D448239A1}" type="presParOf" srcId="{DDF2B115-8474-4063-8B96-C53E91E2FAEC}" destId="{32304877-987A-4B27-BC90-FBB0F33C64C2}" srcOrd="1" destOrd="0" presId="urn:microsoft.com/office/officeart/2005/8/layout/hierarchy1"/>
    <dgm:cxn modelId="{662B1BA8-8B6C-48C3-93A5-D2642A38365D}" type="presParOf" srcId="{39842B95-3E53-401A-9112-C49D21FA90B5}" destId="{1E38E90B-68ED-424C-956D-F87E7397CD83}" srcOrd="1" destOrd="0" presId="urn:microsoft.com/office/officeart/2005/8/layout/hierarchy1"/>
    <dgm:cxn modelId="{215529BC-DFF8-4140-BDE9-5470D4DAA522}" type="presParOf" srcId="{1E38E90B-68ED-424C-956D-F87E7397CD83}" destId="{7DE8AA5D-F8C7-4BFA-A431-8142164A8FB1}" srcOrd="0" destOrd="0" presId="urn:microsoft.com/office/officeart/2005/8/layout/hierarchy1"/>
    <dgm:cxn modelId="{46F33189-2670-4ED4-8831-45159ABF22A6}" type="presParOf" srcId="{7DE8AA5D-F8C7-4BFA-A431-8142164A8FB1}" destId="{F339D7BB-1E37-49F9-8535-A485665C25DC}" srcOrd="0" destOrd="0" presId="urn:microsoft.com/office/officeart/2005/8/layout/hierarchy1"/>
    <dgm:cxn modelId="{593AE170-D64B-4251-8FA5-BEF38B355E8C}" type="presParOf" srcId="{7DE8AA5D-F8C7-4BFA-A431-8142164A8FB1}" destId="{8B7A423B-3384-4BFF-8868-55A3D8ADBA64}" srcOrd="1" destOrd="0" presId="urn:microsoft.com/office/officeart/2005/8/layout/hierarchy1"/>
    <dgm:cxn modelId="{06A50E5D-D90C-4038-A72E-818CAEA9863A}" type="presParOf" srcId="{1E38E90B-68ED-424C-956D-F87E7397CD83}" destId="{333AADD6-BCE6-40D7-BE2B-DB42478ADA9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8FACC3-350B-41FF-A81B-E1BB1FCAA6A9}"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D373740E-6829-4BD4-9BBA-24BC68309C50}">
      <dgm:prSet/>
      <dgm:spPr/>
      <dgm:t>
        <a:bodyPr/>
        <a:lstStyle/>
        <a:p>
          <a:r>
            <a:rPr lang="en-GB" dirty="0"/>
            <a:t>At end of this session, students will be able to ;</a:t>
          </a:r>
          <a:endParaRPr lang="en-US" dirty="0"/>
        </a:p>
      </dgm:t>
    </dgm:pt>
    <dgm:pt modelId="{785D09DA-6ED8-49B6-8272-DF2415C84A57}" type="parTrans" cxnId="{03F4F2F9-D372-4A8B-8B40-FC2826ECCC0A}">
      <dgm:prSet/>
      <dgm:spPr/>
      <dgm:t>
        <a:bodyPr/>
        <a:lstStyle/>
        <a:p>
          <a:endParaRPr lang="en-US"/>
        </a:p>
      </dgm:t>
    </dgm:pt>
    <dgm:pt modelId="{A4BC8247-33AC-4DF0-8F32-7515B7661AAE}" type="sibTrans" cxnId="{03F4F2F9-D372-4A8B-8B40-FC2826ECCC0A}">
      <dgm:prSet phldrT="1" phldr="0"/>
      <dgm:spPr/>
      <dgm:t>
        <a:bodyPr/>
        <a:lstStyle/>
        <a:p>
          <a:r>
            <a:rPr lang="en-US"/>
            <a:t>1</a:t>
          </a:r>
        </a:p>
      </dgm:t>
    </dgm:pt>
    <dgm:pt modelId="{D98A45E8-CC1C-4E4E-96CE-12851F41F914}">
      <dgm:prSet/>
      <dgm:spPr/>
      <dgm:t>
        <a:bodyPr/>
        <a:lstStyle/>
        <a:p>
          <a:r>
            <a:rPr lang="en-GB" dirty="0"/>
            <a:t>1-Identify four Big issues in Health and Social Care .</a:t>
          </a:r>
          <a:endParaRPr lang="en-US" dirty="0"/>
        </a:p>
      </dgm:t>
    </dgm:pt>
    <dgm:pt modelId="{47D5C919-45BB-470A-A913-0CA246E1791A}" type="parTrans" cxnId="{BDD3D0A8-69BF-451D-BFE9-3A3F4D1E4A92}">
      <dgm:prSet/>
      <dgm:spPr/>
      <dgm:t>
        <a:bodyPr/>
        <a:lstStyle/>
        <a:p>
          <a:endParaRPr lang="en-US"/>
        </a:p>
      </dgm:t>
    </dgm:pt>
    <dgm:pt modelId="{5676B976-4946-4615-A945-A137F8726505}" type="sibTrans" cxnId="{BDD3D0A8-69BF-451D-BFE9-3A3F4D1E4A92}">
      <dgm:prSet phldrT="2" phldr="0"/>
      <dgm:spPr/>
      <dgm:t>
        <a:bodyPr/>
        <a:lstStyle/>
        <a:p>
          <a:r>
            <a:rPr lang="en-US"/>
            <a:t>2</a:t>
          </a:r>
        </a:p>
      </dgm:t>
    </dgm:pt>
    <dgm:pt modelId="{1D8D28D3-DC07-4774-B946-B03EB732613A}">
      <dgm:prSet/>
      <dgm:spPr/>
      <dgm:t>
        <a:bodyPr/>
        <a:lstStyle/>
        <a:p>
          <a:r>
            <a:rPr lang="en-GB" dirty="0"/>
            <a:t>2-Explain the impacts of Covid 19 on Health and Social Care in UK.</a:t>
          </a:r>
          <a:endParaRPr lang="en-US" dirty="0"/>
        </a:p>
      </dgm:t>
    </dgm:pt>
    <dgm:pt modelId="{609F38F8-61DC-4C38-AD68-B840E79F12FD}" type="parTrans" cxnId="{8D4F167A-61CB-41C9-8CDC-2CD6E4A1B8F3}">
      <dgm:prSet/>
      <dgm:spPr/>
      <dgm:t>
        <a:bodyPr/>
        <a:lstStyle/>
        <a:p>
          <a:endParaRPr lang="en-US"/>
        </a:p>
      </dgm:t>
    </dgm:pt>
    <dgm:pt modelId="{384B41CF-31DA-45D3-B73C-FD60A7C02A18}" type="sibTrans" cxnId="{8D4F167A-61CB-41C9-8CDC-2CD6E4A1B8F3}">
      <dgm:prSet phldrT="3" phldr="0"/>
      <dgm:spPr/>
      <dgm:t>
        <a:bodyPr/>
        <a:lstStyle/>
        <a:p>
          <a:r>
            <a:rPr lang="en-US"/>
            <a:t>3</a:t>
          </a:r>
        </a:p>
      </dgm:t>
    </dgm:pt>
    <dgm:pt modelId="{AB3B1355-DFE1-4376-A574-6135CD25D337}" type="pres">
      <dgm:prSet presAssocID="{E18FACC3-350B-41FF-A81B-E1BB1FCAA6A9}" presName="Name0" presStyleCnt="0">
        <dgm:presLayoutVars>
          <dgm:animLvl val="lvl"/>
          <dgm:resizeHandles val="exact"/>
        </dgm:presLayoutVars>
      </dgm:prSet>
      <dgm:spPr/>
    </dgm:pt>
    <dgm:pt modelId="{9965549B-B17F-4796-82FE-2CA30C7EED59}" type="pres">
      <dgm:prSet presAssocID="{D373740E-6829-4BD4-9BBA-24BC68309C50}" presName="compositeNode" presStyleCnt="0">
        <dgm:presLayoutVars>
          <dgm:bulletEnabled val="1"/>
        </dgm:presLayoutVars>
      </dgm:prSet>
      <dgm:spPr/>
    </dgm:pt>
    <dgm:pt modelId="{A43FFFBC-3A1E-484A-A7DE-BC94A46CD597}" type="pres">
      <dgm:prSet presAssocID="{D373740E-6829-4BD4-9BBA-24BC68309C50}" presName="bgRect" presStyleLbl="bgAccFollowNode1" presStyleIdx="0" presStyleCnt="3"/>
      <dgm:spPr/>
    </dgm:pt>
    <dgm:pt modelId="{D7061538-CED3-4761-89F5-AEE32D99BF5F}" type="pres">
      <dgm:prSet presAssocID="{A4BC8247-33AC-4DF0-8F32-7515B7661AAE}" presName="sibTransNodeCircle" presStyleLbl="alignNode1" presStyleIdx="0" presStyleCnt="6">
        <dgm:presLayoutVars>
          <dgm:chMax val="0"/>
          <dgm:bulletEnabled/>
        </dgm:presLayoutVars>
      </dgm:prSet>
      <dgm:spPr/>
    </dgm:pt>
    <dgm:pt modelId="{B2152A7F-CB93-4E22-8FCD-07E4320DBCF4}" type="pres">
      <dgm:prSet presAssocID="{D373740E-6829-4BD4-9BBA-24BC68309C50}" presName="bottomLine" presStyleLbl="alignNode1" presStyleIdx="1" presStyleCnt="6">
        <dgm:presLayoutVars/>
      </dgm:prSet>
      <dgm:spPr/>
    </dgm:pt>
    <dgm:pt modelId="{55AB25A7-3D53-47F3-AFB7-A6540465B755}" type="pres">
      <dgm:prSet presAssocID="{D373740E-6829-4BD4-9BBA-24BC68309C50}" presName="nodeText" presStyleLbl="bgAccFollowNode1" presStyleIdx="0" presStyleCnt="3">
        <dgm:presLayoutVars>
          <dgm:bulletEnabled val="1"/>
        </dgm:presLayoutVars>
      </dgm:prSet>
      <dgm:spPr/>
    </dgm:pt>
    <dgm:pt modelId="{073DF7D6-34E4-4525-9251-49D051509FB4}" type="pres">
      <dgm:prSet presAssocID="{A4BC8247-33AC-4DF0-8F32-7515B7661AAE}" presName="sibTrans" presStyleCnt="0"/>
      <dgm:spPr/>
    </dgm:pt>
    <dgm:pt modelId="{B106A8C6-31D3-4732-85CC-307A381468ED}" type="pres">
      <dgm:prSet presAssocID="{D98A45E8-CC1C-4E4E-96CE-12851F41F914}" presName="compositeNode" presStyleCnt="0">
        <dgm:presLayoutVars>
          <dgm:bulletEnabled val="1"/>
        </dgm:presLayoutVars>
      </dgm:prSet>
      <dgm:spPr/>
    </dgm:pt>
    <dgm:pt modelId="{10BB9954-04FD-41E5-B47D-7FDD2F4217BE}" type="pres">
      <dgm:prSet presAssocID="{D98A45E8-CC1C-4E4E-96CE-12851F41F914}" presName="bgRect" presStyleLbl="bgAccFollowNode1" presStyleIdx="1" presStyleCnt="3"/>
      <dgm:spPr/>
    </dgm:pt>
    <dgm:pt modelId="{78179189-A5EF-4FAD-88CF-C5579301469D}" type="pres">
      <dgm:prSet presAssocID="{5676B976-4946-4615-A945-A137F8726505}" presName="sibTransNodeCircle" presStyleLbl="alignNode1" presStyleIdx="2" presStyleCnt="6">
        <dgm:presLayoutVars>
          <dgm:chMax val="0"/>
          <dgm:bulletEnabled/>
        </dgm:presLayoutVars>
      </dgm:prSet>
      <dgm:spPr/>
    </dgm:pt>
    <dgm:pt modelId="{2F7BA670-2FA6-47B8-A9EE-EF129F2B7DC5}" type="pres">
      <dgm:prSet presAssocID="{D98A45E8-CC1C-4E4E-96CE-12851F41F914}" presName="bottomLine" presStyleLbl="alignNode1" presStyleIdx="3" presStyleCnt="6">
        <dgm:presLayoutVars/>
      </dgm:prSet>
      <dgm:spPr/>
    </dgm:pt>
    <dgm:pt modelId="{6E3F7BCA-3A5A-46C3-A06C-81D09C37AAAD}" type="pres">
      <dgm:prSet presAssocID="{D98A45E8-CC1C-4E4E-96CE-12851F41F914}" presName="nodeText" presStyleLbl="bgAccFollowNode1" presStyleIdx="1" presStyleCnt="3">
        <dgm:presLayoutVars>
          <dgm:bulletEnabled val="1"/>
        </dgm:presLayoutVars>
      </dgm:prSet>
      <dgm:spPr/>
    </dgm:pt>
    <dgm:pt modelId="{0B67D611-5916-4B8A-9DF5-CE834F441DE9}" type="pres">
      <dgm:prSet presAssocID="{5676B976-4946-4615-A945-A137F8726505}" presName="sibTrans" presStyleCnt="0"/>
      <dgm:spPr/>
    </dgm:pt>
    <dgm:pt modelId="{939EF561-9A06-4372-B735-1184C1273818}" type="pres">
      <dgm:prSet presAssocID="{1D8D28D3-DC07-4774-B946-B03EB732613A}" presName="compositeNode" presStyleCnt="0">
        <dgm:presLayoutVars>
          <dgm:bulletEnabled val="1"/>
        </dgm:presLayoutVars>
      </dgm:prSet>
      <dgm:spPr/>
    </dgm:pt>
    <dgm:pt modelId="{AF645424-FCFC-4C86-90A6-0CAF145ED096}" type="pres">
      <dgm:prSet presAssocID="{1D8D28D3-DC07-4774-B946-B03EB732613A}" presName="bgRect" presStyleLbl="bgAccFollowNode1" presStyleIdx="2" presStyleCnt="3"/>
      <dgm:spPr/>
    </dgm:pt>
    <dgm:pt modelId="{21AD8446-8F69-41E5-B3B5-489B77378B32}" type="pres">
      <dgm:prSet presAssocID="{384B41CF-31DA-45D3-B73C-FD60A7C02A18}" presName="sibTransNodeCircle" presStyleLbl="alignNode1" presStyleIdx="4" presStyleCnt="6">
        <dgm:presLayoutVars>
          <dgm:chMax val="0"/>
          <dgm:bulletEnabled/>
        </dgm:presLayoutVars>
      </dgm:prSet>
      <dgm:spPr/>
    </dgm:pt>
    <dgm:pt modelId="{A63B9472-0144-4C7F-A66B-09CD9F2A6EF1}" type="pres">
      <dgm:prSet presAssocID="{1D8D28D3-DC07-4774-B946-B03EB732613A}" presName="bottomLine" presStyleLbl="alignNode1" presStyleIdx="5" presStyleCnt="6">
        <dgm:presLayoutVars/>
      </dgm:prSet>
      <dgm:spPr/>
    </dgm:pt>
    <dgm:pt modelId="{D5604298-0B89-4F70-87FE-045058B1802C}" type="pres">
      <dgm:prSet presAssocID="{1D8D28D3-DC07-4774-B946-B03EB732613A}" presName="nodeText" presStyleLbl="bgAccFollowNode1" presStyleIdx="2" presStyleCnt="3">
        <dgm:presLayoutVars>
          <dgm:bulletEnabled val="1"/>
        </dgm:presLayoutVars>
      </dgm:prSet>
      <dgm:spPr/>
    </dgm:pt>
  </dgm:ptLst>
  <dgm:cxnLst>
    <dgm:cxn modelId="{223A5F10-716A-4BAE-9D7B-0978EBED0769}" type="presOf" srcId="{D98A45E8-CC1C-4E4E-96CE-12851F41F914}" destId="{10BB9954-04FD-41E5-B47D-7FDD2F4217BE}" srcOrd="0" destOrd="0" presId="urn:microsoft.com/office/officeart/2016/7/layout/BasicLinearProcessNumbered"/>
    <dgm:cxn modelId="{033E911E-5A14-4BCF-B9E5-E6127A5B15FC}" type="presOf" srcId="{5676B976-4946-4615-A945-A137F8726505}" destId="{78179189-A5EF-4FAD-88CF-C5579301469D}" srcOrd="0" destOrd="0" presId="urn:microsoft.com/office/officeart/2016/7/layout/BasicLinearProcessNumbered"/>
    <dgm:cxn modelId="{5EA83229-1DC0-4B0F-9564-B9C15700D71E}" type="presOf" srcId="{1D8D28D3-DC07-4774-B946-B03EB732613A}" destId="{AF645424-FCFC-4C86-90A6-0CAF145ED096}" srcOrd="0" destOrd="0" presId="urn:microsoft.com/office/officeart/2016/7/layout/BasicLinearProcessNumbered"/>
    <dgm:cxn modelId="{57F59B68-0FB7-4A01-8AE7-1E81C5B35C44}" type="presOf" srcId="{E18FACC3-350B-41FF-A81B-E1BB1FCAA6A9}" destId="{AB3B1355-DFE1-4376-A574-6135CD25D337}" srcOrd="0" destOrd="0" presId="urn:microsoft.com/office/officeart/2016/7/layout/BasicLinearProcessNumbered"/>
    <dgm:cxn modelId="{8D4F167A-61CB-41C9-8CDC-2CD6E4A1B8F3}" srcId="{E18FACC3-350B-41FF-A81B-E1BB1FCAA6A9}" destId="{1D8D28D3-DC07-4774-B946-B03EB732613A}" srcOrd="2" destOrd="0" parTransId="{609F38F8-61DC-4C38-AD68-B840E79F12FD}" sibTransId="{384B41CF-31DA-45D3-B73C-FD60A7C02A18}"/>
    <dgm:cxn modelId="{C04E6884-D089-4A86-BF01-FFFE40F3BA3A}" type="presOf" srcId="{A4BC8247-33AC-4DF0-8F32-7515B7661AAE}" destId="{D7061538-CED3-4761-89F5-AEE32D99BF5F}" srcOrd="0" destOrd="0" presId="urn:microsoft.com/office/officeart/2016/7/layout/BasicLinearProcessNumbered"/>
    <dgm:cxn modelId="{BDD3D0A8-69BF-451D-BFE9-3A3F4D1E4A92}" srcId="{E18FACC3-350B-41FF-A81B-E1BB1FCAA6A9}" destId="{D98A45E8-CC1C-4E4E-96CE-12851F41F914}" srcOrd="1" destOrd="0" parTransId="{47D5C919-45BB-470A-A913-0CA246E1791A}" sibTransId="{5676B976-4946-4615-A945-A137F8726505}"/>
    <dgm:cxn modelId="{159199AC-AB64-4090-B355-19CA633B4A38}" type="presOf" srcId="{D98A45E8-CC1C-4E4E-96CE-12851F41F914}" destId="{6E3F7BCA-3A5A-46C3-A06C-81D09C37AAAD}" srcOrd="1" destOrd="0" presId="urn:microsoft.com/office/officeart/2016/7/layout/BasicLinearProcessNumbered"/>
    <dgm:cxn modelId="{1F7D02BE-8947-4455-AF53-835FC61DAA62}" type="presOf" srcId="{D373740E-6829-4BD4-9BBA-24BC68309C50}" destId="{55AB25A7-3D53-47F3-AFB7-A6540465B755}" srcOrd="1" destOrd="0" presId="urn:microsoft.com/office/officeart/2016/7/layout/BasicLinearProcessNumbered"/>
    <dgm:cxn modelId="{40540BDE-10FD-43CC-A699-6532C2FE50ED}" type="presOf" srcId="{D373740E-6829-4BD4-9BBA-24BC68309C50}" destId="{A43FFFBC-3A1E-484A-A7DE-BC94A46CD597}" srcOrd="0" destOrd="0" presId="urn:microsoft.com/office/officeart/2016/7/layout/BasicLinearProcessNumbered"/>
    <dgm:cxn modelId="{B1FE9EE0-E5FA-4BBA-AEC9-4DB1D4603E34}" type="presOf" srcId="{1D8D28D3-DC07-4774-B946-B03EB732613A}" destId="{D5604298-0B89-4F70-87FE-045058B1802C}" srcOrd="1" destOrd="0" presId="urn:microsoft.com/office/officeart/2016/7/layout/BasicLinearProcessNumbered"/>
    <dgm:cxn modelId="{9E45D7F9-08D4-4AA0-A273-B6083E352527}" type="presOf" srcId="{384B41CF-31DA-45D3-B73C-FD60A7C02A18}" destId="{21AD8446-8F69-41E5-B3B5-489B77378B32}" srcOrd="0" destOrd="0" presId="urn:microsoft.com/office/officeart/2016/7/layout/BasicLinearProcessNumbered"/>
    <dgm:cxn modelId="{03F4F2F9-D372-4A8B-8B40-FC2826ECCC0A}" srcId="{E18FACC3-350B-41FF-A81B-E1BB1FCAA6A9}" destId="{D373740E-6829-4BD4-9BBA-24BC68309C50}" srcOrd="0" destOrd="0" parTransId="{785D09DA-6ED8-49B6-8272-DF2415C84A57}" sibTransId="{A4BC8247-33AC-4DF0-8F32-7515B7661AAE}"/>
    <dgm:cxn modelId="{2946E508-1E8A-4EFC-97F2-A14C8DEE2BDB}" type="presParOf" srcId="{AB3B1355-DFE1-4376-A574-6135CD25D337}" destId="{9965549B-B17F-4796-82FE-2CA30C7EED59}" srcOrd="0" destOrd="0" presId="urn:microsoft.com/office/officeart/2016/7/layout/BasicLinearProcessNumbered"/>
    <dgm:cxn modelId="{1DAB895B-66D2-4785-95F7-8466BE59FA72}" type="presParOf" srcId="{9965549B-B17F-4796-82FE-2CA30C7EED59}" destId="{A43FFFBC-3A1E-484A-A7DE-BC94A46CD597}" srcOrd="0" destOrd="0" presId="urn:microsoft.com/office/officeart/2016/7/layout/BasicLinearProcessNumbered"/>
    <dgm:cxn modelId="{26CDE228-EB26-41B7-9A0A-9DF84601C044}" type="presParOf" srcId="{9965549B-B17F-4796-82FE-2CA30C7EED59}" destId="{D7061538-CED3-4761-89F5-AEE32D99BF5F}" srcOrd="1" destOrd="0" presId="urn:microsoft.com/office/officeart/2016/7/layout/BasicLinearProcessNumbered"/>
    <dgm:cxn modelId="{52C1FA98-247B-42DB-BFB9-3902410D5A57}" type="presParOf" srcId="{9965549B-B17F-4796-82FE-2CA30C7EED59}" destId="{B2152A7F-CB93-4E22-8FCD-07E4320DBCF4}" srcOrd="2" destOrd="0" presId="urn:microsoft.com/office/officeart/2016/7/layout/BasicLinearProcessNumbered"/>
    <dgm:cxn modelId="{612ED4DA-D7EA-44BF-BA94-AA13238617B9}" type="presParOf" srcId="{9965549B-B17F-4796-82FE-2CA30C7EED59}" destId="{55AB25A7-3D53-47F3-AFB7-A6540465B755}" srcOrd="3" destOrd="0" presId="urn:microsoft.com/office/officeart/2016/7/layout/BasicLinearProcessNumbered"/>
    <dgm:cxn modelId="{FCD69039-5797-44F9-A51D-95E0EB91AAEE}" type="presParOf" srcId="{AB3B1355-DFE1-4376-A574-6135CD25D337}" destId="{073DF7D6-34E4-4525-9251-49D051509FB4}" srcOrd="1" destOrd="0" presId="urn:microsoft.com/office/officeart/2016/7/layout/BasicLinearProcessNumbered"/>
    <dgm:cxn modelId="{A455D389-0222-487F-B77C-58543FE13016}" type="presParOf" srcId="{AB3B1355-DFE1-4376-A574-6135CD25D337}" destId="{B106A8C6-31D3-4732-85CC-307A381468ED}" srcOrd="2" destOrd="0" presId="urn:microsoft.com/office/officeart/2016/7/layout/BasicLinearProcessNumbered"/>
    <dgm:cxn modelId="{62C9A91C-57A8-4E3E-8436-8962D0BBB565}" type="presParOf" srcId="{B106A8C6-31D3-4732-85CC-307A381468ED}" destId="{10BB9954-04FD-41E5-B47D-7FDD2F4217BE}" srcOrd="0" destOrd="0" presId="urn:microsoft.com/office/officeart/2016/7/layout/BasicLinearProcessNumbered"/>
    <dgm:cxn modelId="{DABA3190-FE73-426C-B735-A9EDF37EF3CE}" type="presParOf" srcId="{B106A8C6-31D3-4732-85CC-307A381468ED}" destId="{78179189-A5EF-4FAD-88CF-C5579301469D}" srcOrd="1" destOrd="0" presId="urn:microsoft.com/office/officeart/2016/7/layout/BasicLinearProcessNumbered"/>
    <dgm:cxn modelId="{824A486E-E2F0-49CA-9C43-9D5A72F609EE}" type="presParOf" srcId="{B106A8C6-31D3-4732-85CC-307A381468ED}" destId="{2F7BA670-2FA6-47B8-A9EE-EF129F2B7DC5}" srcOrd="2" destOrd="0" presId="urn:microsoft.com/office/officeart/2016/7/layout/BasicLinearProcessNumbered"/>
    <dgm:cxn modelId="{E5E324EB-A60B-48D0-9A17-6A9ED43E09F1}" type="presParOf" srcId="{B106A8C6-31D3-4732-85CC-307A381468ED}" destId="{6E3F7BCA-3A5A-46C3-A06C-81D09C37AAAD}" srcOrd="3" destOrd="0" presId="urn:microsoft.com/office/officeart/2016/7/layout/BasicLinearProcessNumbered"/>
    <dgm:cxn modelId="{40B1B6B5-E5E4-444D-8B70-748BBA6CC9DD}" type="presParOf" srcId="{AB3B1355-DFE1-4376-A574-6135CD25D337}" destId="{0B67D611-5916-4B8A-9DF5-CE834F441DE9}" srcOrd="3" destOrd="0" presId="urn:microsoft.com/office/officeart/2016/7/layout/BasicLinearProcessNumbered"/>
    <dgm:cxn modelId="{FE3C8662-EBA0-4AA2-B56C-0353C316E845}" type="presParOf" srcId="{AB3B1355-DFE1-4376-A574-6135CD25D337}" destId="{939EF561-9A06-4372-B735-1184C1273818}" srcOrd="4" destOrd="0" presId="urn:microsoft.com/office/officeart/2016/7/layout/BasicLinearProcessNumbered"/>
    <dgm:cxn modelId="{959D124E-C888-4A17-8E11-5FCA161BA0C0}" type="presParOf" srcId="{939EF561-9A06-4372-B735-1184C1273818}" destId="{AF645424-FCFC-4C86-90A6-0CAF145ED096}" srcOrd="0" destOrd="0" presId="urn:microsoft.com/office/officeart/2016/7/layout/BasicLinearProcessNumbered"/>
    <dgm:cxn modelId="{42B606D5-8693-4103-BB77-10BCC347F0F1}" type="presParOf" srcId="{939EF561-9A06-4372-B735-1184C1273818}" destId="{21AD8446-8F69-41E5-B3B5-489B77378B32}" srcOrd="1" destOrd="0" presId="urn:microsoft.com/office/officeart/2016/7/layout/BasicLinearProcessNumbered"/>
    <dgm:cxn modelId="{EB9A9070-84CB-4B8C-B7F9-8BFF64909CC0}" type="presParOf" srcId="{939EF561-9A06-4372-B735-1184C1273818}" destId="{A63B9472-0144-4C7F-A66B-09CD9F2A6EF1}" srcOrd="2" destOrd="0" presId="urn:microsoft.com/office/officeart/2016/7/layout/BasicLinearProcessNumbered"/>
    <dgm:cxn modelId="{F42EDA8C-1666-46D8-AF70-28D7B07916EA}" type="presParOf" srcId="{939EF561-9A06-4372-B735-1184C1273818}" destId="{D5604298-0B89-4F70-87FE-045058B1802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EAC3DF-4109-454C-806D-C5C8312E4D8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75DEC1D-8C75-4393-95F9-706A8224E923}">
      <dgm:prSet/>
      <dgm:spPr/>
      <dgm:t>
        <a:bodyPr/>
        <a:lstStyle/>
        <a:p>
          <a:r>
            <a:rPr lang="en-GB"/>
            <a:t>Conduct an individual Research by ;</a:t>
          </a:r>
          <a:endParaRPr lang="en-US"/>
        </a:p>
      </dgm:t>
    </dgm:pt>
    <dgm:pt modelId="{0763CF78-EE94-4CFB-B64C-4440BE0A9E71}" type="parTrans" cxnId="{F3DDE24B-4163-4B80-96C0-DB47B8C54557}">
      <dgm:prSet/>
      <dgm:spPr/>
      <dgm:t>
        <a:bodyPr/>
        <a:lstStyle/>
        <a:p>
          <a:endParaRPr lang="en-US"/>
        </a:p>
      </dgm:t>
    </dgm:pt>
    <dgm:pt modelId="{C7BE05EA-B6C5-4909-8CC7-22B7DE1688F0}" type="sibTrans" cxnId="{F3DDE24B-4163-4B80-96C0-DB47B8C54557}">
      <dgm:prSet/>
      <dgm:spPr/>
      <dgm:t>
        <a:bodyPr/>
        <a:lstStyle/>
        <a:p>
          <a:endParaRPr lang="en-US"/>
        </a:p>
      </dgm:t>
    </dgm:pt>
    <dgm:pt modelId="{E232F23A-3D0E-4C7B-931A-ECB68157CDFC}">
      <dgm:prSet/>
      <dgm:spPr/>
      <dgm:t>
        <a:bodyPr/>
        <a:lstStyle/>
        <a:p>
          <a:r>
            <a:rPr lang="en-US" dirty="0"/>
            <a:t>1-Identifying Big issues in health and social care </a:t>
          </a:r>
        </a:p>
      </dgm:t>
    </dgm:pt>
    <dgm:pt modelId="{0C2A21BD-BDAD-4954-8D18-A98FA0B047BF}" type="parTrans" cxnId="{612DD019-CEB4-4C88-B318-7714393C5AA1}">
      <dgm:prSet/>
      <dgm:spPr/>
      <dgm:t>
        <a:bodyPr/>
        <a:lstStyle/>
        <a:p>
          <a:endParaRPr lang="en-US"/>
        </a:p>
      </dgm:t>
    </dgm:pt>
    <dgm:pt modelId="{CE5DD917-4406-4393-90E5-4A24F673690F}" type="sibTrans" cxnId="{612DD019-CEB4-4C88-B318-7714393C5AA1}">
      <dgm:prSet/>
      <dgm:spPr/>
      <dgm:t>
        <a:bodyPr/>
        <a:lstStyle/>
        <a:p>
          <a:endParaRPr lang="en-US"/>
        </a:p>
      </dgm:t>
    </dgm:pt>
    <dgm:pt modelId="{7B23D1EE-064F-4220-84CD-665577E1720B}" type="pres">
      <dgm:prSet presAssocID="{C6EAC3DF-4109-454C-806D-C5C8312E4D8B}" presName="root" presStyleCnt="0">
        <dgm:presLayoutVars>
          <dgm:dir/>
          <dgm:resizeHandles val="exact"/>
        </dgm:presLayoutVars>
      </dgm:prSet>
      <dgm:spPr/>
    </dgm:pt>
    <dgm:pt modelId="{5C8DC780-28F6-422E-9C2C-54F414A2EC6E}" type="pres">
      <dgm:prSet presAssocID="{975DEC1D-8C75-4393-95F9-706A8224E923}" presName="compNode" presStyleCnt="0"/>
      <dgm:spPr/>
    </dgm:pt>
    <dgm:pt modelId="{32FD8AEA-6CF8-4924-9CE7-43F59DDA0625}" type="pres">
      <dgm:prSet presAssocID="{975DEC1D-8C75-4393-95F9-706A8224E9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524C885-F30D-4311-A70F-13905F896283}" type="pres">
      <dgm:prSet presAssocID="{975DEC1D-8C75-4393-95F9-706A8224E923}" presName="spaceRect" presStyleCnt="0"/>
      <dgm:spPr/>
    </dgm:pt>
    <dgm:pt modelId="{A459F4D9-2A2D-4170-8A15-FB2284C90F45}" type="pres">
      <dgm:prSet presAssocID="{975DEC1D-8C75-4393-95F9-706A8224E923}" presName="textRect" presStyleLbl="revTx" presStyleIdx="0" presStyleCnt="2">
        <dgm:presLayoutVars>
          <dgm:chMax val="1"/>
          <dgm:chPref val="1"/>
        </dgm:presLayoutVars>
      </dgm:prSet>
      <dgm:spPr/>
    </dgm:pt>
    <dgm:pt modelId="{69803D7F-E6E6-40FC-B65E-E116DB43F482}" type="pres">
      <dgm:prSet presAssocID="{C7BE05EA-B6C5-4909-8CC7-22B7DE1688F0}" presName="sibTrans" presStyleCnt="0"/>
      <dgm:spPr/>
    </dgm:pt>
    <dgm:pt modelId="{1523024A-73E9-4612-A20A-36A246F73DE0}" type="pres">
      <dgm:prSet presAssocID="{E232F23A-3D0E-4C7B-931A-ECB68157CDFC}" presName="compNode" presStyleCnt="0"/>
      <dgm:spPr/>
    </dgm:pt>
    <dgm:pt modelId="{6EC7B242-95F9-4EE5-ACF8-9D0E39AC7924}" type="pres">
      <dgm:prSet presAssocID="{E232F23A-3D0E-4C7B-931A-ECB68157CD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2E70241C-233F-4369-8283-36671B052E2B}" type="pres">
      <dgm:prSet presAssocID="{E232F23A-3D0E-4C7B-931A-ECB68157CDFC}" presName="spaceRect" presStyleCnt="0"/>
      <dgm:spPr/>
    </dgm:pt>
    <dgm:pt modelId="{055925F0-E622-4385-90B1-9E98018C42E2}" type="pres">
      <dgm:prSet presAssocID="{E232F23A-3D0E-4C7B-931A-ECB68157CDFC}" presName="textRect" presStyleLbl="revTx" presStyleIdx="1" presStyleCnt="2">
        <dgm:presLayoutVars>
          <dgm:chMax val="1"/>
          <dgm:chPref val="1"/>
        </dgm:presLayoutVars>
      </dgm:prSet>
      <dgm:spPr/>
    </dgm:pt>
  </dgm:ptLst>
  <dgm:cxnLst>
    <dgm:cxn modelId="{612DD019-CEB4-4C88-B318-7714393C5AA1}" srcId="{C6EAC3DF-4109-454C-806D-C5C8312E4D8B}" destId="{E232F23A-3D0E-4C7B-931A-ECB68157CDFC}" srcOrd="1" destOrd="0" parTransId="{0C2A21BD-BDAD-4954-8D18-A98FA0B047BF}" sibTransId="{CE5DD917-4406-4393-90E5-4A24F673690F}"/>
    <dgm:cxn modelId="{A2336E1D-84C0-4179-A6DB-85D6EA5C7862}" type="presOf" srcId="{C6EAC3DF-4109-454C-806D-C5C8312E4D8B}" destId="{7B23D1EE-064F-4220-84CD-665577E1720B}" srcOrd="0" destOrd="0" presId="urn:microsoft.com/office/officeart/2018/2/layout/IconLabelList"/>
    <dgm:cxn modelId="{F3DDE24B-4163-4B80-96C0-DB47B8C54557}" srcId="{C6EAC3DF-4109-454C-806D-C5C8312E4D8B}" destId="{975DEC1D-8C75-4393-95F9-706A8224E923}" srcOrd="0" destOrd="0" parTransId="{0763CF78-EE94-4CFB-B64C-4440BE0A9E71}" sibTransId="{C7BE05EA-B6C5-4909-8CC7-22B7DE1688F0}"/>
    <dgm:cxn modelId="{48EFFA85-C271-4925-AB1E-909D159005A9}" type="presOf" srcId="{E232F23A-3D0E-4C7B-931A-ECB68157CDFC}" destId="{055925F0-E622-4385-90B1-9E98018C42E2}" srcOrd="0" destOrd="0" presId="urn:microsoft.com/office/officeart/2018/2/layout/IconLabelList"/>
    <dgm:cxn modelId="{AD2C8FA0-2A72-430E-942F-C46EB540A8F4}" type="presOf" srcId="{975DEC1D-8C75-4393-95F9-706A8224E923}" destId="{A459F4D9-2A2D-4170-8A15-FB2284C90F45}" srcOrd="0" destOrd="0" presId="urn:microsoft.com/office/officeart/2018/2/layout/IconLabelList"/>
    <dgm:cxn modelId="{417D7B02-286E-46F8-B115-A5837CE1E21E}" type="presParOf" srcId="{7B23D1EE-064F-4220-84CD-665577E1720B}" destId="{5C8DC780-28F6-422E-9C2C-54F414A2EC6E}" srcOrd="0" destOrd="0" presId="urn:microsoft.com/office/officeart/2018/2/layout/IconLabelList"/>
    <dgm:cxn modelId="{0768807B-C788-4251-9552-799D4BDADF96}" type="presParOf" srcId="{5C8DC780-28F6-422E-9C2C-54F414A2EC6E}" destId="{32FD8AEA-6CF8-4924-9CE7-43F59DDA0625}" srcOrd="0" destOrd="0" presId="urn:microsoft.com/office/officeart/2018/2/layout/IconLabelList"/>
    <dgm:cxn modelId="{AB59D66D-A23E-45A3-A037-050C9560253F}" type="presParOf" srcId="{5C8DC780-28F6-422E-9C2C-54F414A2EC6E}" destId="{8524C885-F30D-4311-A70F-13905F896283}" srcOrd="1" destOrd="0" presId="urn:microsoft.com/office/officeart/2018/2/layout/IconLabelList"/>
    <dgm:cxn modelId="{355EC97E-1225-4D03-A5DA-613AA7DF4097}" type="presParOf" srcId="{5C8DC780-28F6-422E-9C2C-54F414A2EC6E}" destId="{A459F4D9-2A2D-4170-8A15-FB2284C90F45}" srcOrd="2" destOrd="0" presId="urn:microsoft.com/office/officeart/2018/2/layout/IconLabelList"/>
    <dgm:cxn modelId="{909BAECF-8902-4316-B6D2-727E73688DA7}" type="presParOf" srcId="{7B23D1EE-064F-4220-84CD-665577E1720B}" destId="{69803D7F-E6E6-40FC-B65E-E116DB43F482}" srcOrd="1" destOrd="0" presId="urn:microsoft.com/office/officeart/2018/2/layout/IconLabelList"/>
    <dgm:cxn modelId="{0D156D98-67EB-4E7A-8122-B4A3D666C06E}" type="presParOf" srcId="{7B23D1EE-064F-4220-84CD-665577E1720B}" destId="{1523024A-73E9-4612-A20A-36A246F73DE0}" srcOrd="2" destOrd="0" presId="urn:microsoft.com/office/officeart/2018/2/layout/IconLabelList"/>
    <dgm:cxn modelId="{E38C3B7F-09E1-43A5-B609-F7B99BF57082}" type="presParOf" srcId="{1523024A-73E9-4612-A20A-36A246F73DE0}" destId="{6EC7B242-95F9-4EE5-ACF8-9D0E39AC7924}" srcOrd="0" destOrd="0" presId="urn:microsoft.com/office/officeart/2018/2/layout/IconLabelList"/>
    <dgm:cxn modelId="{9AD6D03C-36DF-4D88-A0B2-C14A98BC4E24}" type="presParOf" srcId="{1523024A-73E9-4612-A20A-36A246F73DE0}" destId="{2E70241C-233F-4369-8283-36671B052E2B}" srcOrd="1" destOrd="0" presId="urn:microsoft.com/office/officeart/2018/2/layout/IconLabelList"/>
    <dgm:cxn modelId="{50DCC0D5-881E-4F26-9CB0-B0DE3CD9B423}" type="presParOf" srcId="{1523024A-73E9-4612-A20A-36A246F73DE0}" destId="{055925F0-E622-4385-90B1-9E98018C42E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23535C-C2F9-4C53-BCF6-84E03E39139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A1A7A24-DA5A-4A97-A222-8EC01851A084}">
      <dgm:prSet/>
      <dgm:spPr/>
      <dgm:t>
        <a:bodyPr/>
        <a:lstStyle/>
        <a:p>
          <a:r>
            <a:rPr lang="en-GB"/>
            <a:t>Prepare Presentation slides and Presentation Notes </a:t>
          </a:r>
          <a:endParaRPr lang="en-US"/>
        </a:p>
      </dgm:t>
    </dgm:pt>
    <dgm:pt modelId="{FA6C7827-AA0A-46E9-9F8D-8547E8500C41}" type="parTrans" cxnId="{15B059FB-D46C-45BE-8418-3234603E0EFE}">
      <dgm:prSet/>
      <dgm:spPr/>
      <dgm:t>
        <a:bodyPr/>
        <a:lstStyle/>
        <a:p>
          <a:endParaRPr lang="en-US"/>
        </a:p>
      </dgm:t>
    </dgm:pt>
    <dgm:pt modelId="{F87576E2-E02B-46F1-93E4-C29F55FF1135}" type="sibTrans" cxnId="{15B059FB-D46C-45BE-8418-3234603E0EFE}">
      <dgm:prSet/>
      <dgm:spPr/>
      <dgm:t>
        <a:bodyPr/>
        <a:lstStyle/>
        <a:p>
          <a:endParaRPr lang="en-US"/>
        </a:p>
      </dgm:t>
    </dgm:pt>
    <dgm:pt modelId="{509AF012-7092-4D68-97FE-37BA43B41096}">
      <dgm:prSet/>
      <dgm:spPr/>
      <dgm:t>
        <a:bodyPr/>
        <a:lstStyle/>
        <a:p>
          <a:r>
            <a:rPr lang="en-GB" b="1"/>
            <a:t>Maximum 10 PowerPoint slides</a:t>
          </a:r>
          <a:endParaRPr lang="en-US"/>
        </a:p>
      </dgm:t>
    </dgm:pt>
    <dgm:pt modelId="{B8B9464B-BBD1-4F14-927A-C1B860E9CD31}" type="parTrans" cxnId="{432955AD-B9F1-433F-A85F-87F710E9D305}">
      <dgm:prSet/>
      <dgm:spPr/>
      <dgm:t>
        <a:bodyPr/>
        <a:lstStyle/>
        <a:p>
          <a:endParaRPr lang="en-US"/>
        </a:p>
      </dgm:t>
    </dgm:pt>
    <dgm:pt modelId="{D177D22E-9D9E-4BFF-9E91-3D9AC9B67281}" type="sibTrans" cxnId="{432955AD-B9F1-433F-A85F-87F710E9D305}">
      <dgm:prSet/>
      <dgm:spPr/>
      <dgm:t>
        <a:bodyPr/>
        <a:lstStyle/>
        <a:p>
          <a:endParaRPr lang="en-US"/>
        </a:p>
      </dgm:t>
    </dgm:pt>
    <dgm:pt modelId="{784544C4-9D3E-4C6B-9697-0E5D123C3166}">
      <dgm:prSet/>
      <dgm:spPr/>
      <dgm:t>
        <a:bodyPr/>
        <a:lstStyle/>
        <a:p>
          <a:r>
            <a:rPr lang="en-GB" b="1" dirty="0">
              <a:solidFill>
                <a:srgbClr val="0070C0"/>
              </a:solidFill>
            </a:rPr>
            <a:t>AND</a:t>
          </a:r>
          <a:endParaRPr lang="en-US" b="1" dirty="0">
            <a:solidFill>
              <a:srgbClr val="0070C0"/>
            </a:solidFill>
          </a:endParaRPr>
        </a:p>
      </dgm:t>
    </dgm:pt>
    <dgm:pt modelId="{96F025F0-8865-4014-AE1B-48B25BE43892}" type="parTrans" cxnId="{2B1C8C86-B1A1-48A7-AF26-5C1D81FDF251}">
      <dgm:prSet/>
      <dgm:spPr/>
      <dgm:t>
        <a:bodyPr/>
        <a:lstStyle/>
        <a:p>
          <a:endParaRPr lang="en-US"/>
        </a:p>
      </dgm:t>
    </dgm:pt>
    <dgm:pt modelId="{A7D960D9-A35F-4D50-B497-24B07BFDFFFC}" type="sibTrans" cxnId="{2B1C8C86-B1A1-48A7-AF26-5C1D81FDF251}">
      <dgm:prSet/>
      <dgm:spPr/>
      <dgm:t>
        <a:bodyPr/>
        <a:lstStyle/>
        <a:p>
          <a:endParaRPr lang="en-US"/>
        </a:p>
      </dgm:t>
    </dgm:pt>
    <dgm:pt modelId="{DC4FDFB6-902B-4EFC-BAF3-58B85EC427B6}">
      <dgm:prSet/>
      <dgm:spPr/>
      <dgm:t>
        <a:bodyPr/>
        <a:lstStyle/>
        <a:p>
          <a:r>
            <a:rPr lang="en-GB" b="1"/>
            <a:t>1500 words Presentation Notes </a:t>
          </a:r>
          <a:endParaRPr lang="en-US"/>
        </a:p>
      </dgm:t>
    </dgm:pt>
    <dgm:pt modelId="{C2B40821-7994-465D-81A8-4A288344FD6F}" type="parTrans" cxnId="{19DDDED8-E119-43B3-8A72-DF6EBE37B668}">
      <dgm:prSet/>
      <dgm:spPr/>
      <dgm:t>
        <a:bodyPr/>
        <a:lstStyle/>
        <a:p>
          <a:endParaRPr lang="en-US"/>
        </a:p>
      </dgm:t>
    </dgm:pt>
    <dgm:pt modelId="{1DA42EAA-FB9F-4F1F-B512-E76AC713658A}" type="sibTrans" cxnId="{19DDDED8-E119-43B3-8A72-DF6EBE37B668}">
      <dgm:prSet/>
      <dgm:spPr/>
      <dgm:t>
        <a:bodyPr/>
        <a:lstStyle/>
        <a:p>
          <a:endParaRPr lang="en-US"/>
        </a:p>
      </dgm:t>
    </dgm:pt>
    <dgm:pt modelId="{D400AAA8-25AE-4525-AE42-06FCAACFC052}">
      <dgm:prSet/>
      <dgm:spPr/>
      <dgm:t>
        <a:bodyPr/>
        <a:lstStyle/>
        <a:p>
          <a:r>
            <a:rPr lang="en-US"/>
            <a:t>Weighting % of final mark: 100%</a:t>
          </a:r>
        </a:p>
      </dgm:t>
    </dgm:pt>
    <dgm:pt modelId="{46022725-86D6-4377-BA37-D154456CFF06}" type="parTrans" cxnId="{DA20F3A6-8202-4768-953F-CE0392171473}">
      <dgm:prSet/>
      <dgm:spPr/>
      <dgm:t>
        <a:bodyPr/>
        <a:lstStyle/>
        <a:p>
          <a:endParaRPr lang="en-US"/>
        </a:p>
      </dgm:t>
    </dgm:pt>
    <dgm:pt modelId="{213C2BB5-D057-4DC2-98CC-89F0AF5CA553}" type="sibTrans" cxnId="{DA20F3A6-8202-4768-953F-CE0392171473}">
      <dgm:prSet/>
      <dgm:spPr/>
      <dgm:t>
        <a:bodyPr/>
        <a:lstStyle/>
        <a:p>
          <a:endParaRPr lang="en-US"/>
        </a:p>
      </dgm:t>
    </dgm:pt>
    <dgm:pt modelId="{E38C75AD-7FE8-4CBC-8E2E-EC49B2838B18}" type="pres">
      <dgm:prSet presAssocID="{3F23535C-C2F9-4C53-BCF6-84E03E391392}" presName="root" presStyleCnt="0">
        <dgm:presLayoutVars>
          <dgm:dir/>
          <dgm:resizeHandles val="exact"/>
        </dgm:presLayoutVars>
      </dgm:prSet>
      <dgm:spPr/>
    </dgm:pt>
    <dgm:pt modelId="{1D97DBFB-99E7-4619-976D-E3059B025934}" type="pres">
      <dgm:prSet presAssocID="{7A1A7A24-DA5A-4A97-A222-8EC01851A084}" presName="compNode" presStyleCnt="0"/>
      <dgm:spPr/>
    </dgm:pt>
    <dgm:pt modelId="{BA485C80-E20D-4D8A-88D4-3FE01580E67B}" type="pres">
      <dgm:prSet presAssocID="{7A1A7A24-DA5A-4A97-A222-8EC01851A084}" presName="bgRect" presStyleLbl="bgShp" presStyleIdx="0" presStyleCnt="4"/>
      <dgm:spPr/>
    </dgm:pt>
    <dgm:pt modelId="{A1E8AA6B-F5E9-41E3-A408-7EAEAA076C55}" type="pres">
      <dgm:prSet presAssocID="{7A1A7A24-DA5A-4A97-A222-8EC01851A0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53388EC-03A5-4294-B428-FBD1E54B0D0F}" type="pres">
      <dgm:prSet presAssocID="{7A1A7A24-DA5A-4A97-A222-8EC01851A084}" presName="spaceRect" presStyleCnt="0"/>
      <dgm:spPr/>
    </dgm:pt>
    <dgm:pt modelId="{D28DE270-BCEB-4BA3-94BB-99BA5E729AAF}" type="pres">
      <dgm:prSet presAssocID="{7A1A7A24-DA5A-4A97-A222-8EC01851A084}" presName="parTx" presStyleLbl="revTx" presStyleIdx="0" presStyleCnt="5">
        <dgm:presLayoutVars>
          <dgm:chMax val="0"/>
          <dgm:chPref val="0"/>
        </dgm:presLayoutVars>
      </dgm:prSet>
      <dgm:spPr/>
    </dgm:pt>
    <dgm:pt modelId="{52C6E6BB-6C6B-4C38-B9BC-FE444203D2BF}" type="pres">
      <dgm:prSet presAssocID="{F87576E2-E02B-46F1-93E4-C29F55FF1135}" presName="sibTrans" presStyleCnt="0"/>
      <dgm:spPr/>
    </dgm:pt>
    <dgm:pt modelId="{3E95C519-AA93-4F4E-B807-984AC1A97161}" type="pres">
      <dgm:prSet presAssocID="{509AF012-7092-4D68-97FE-37BA43B41096}" presName="compNode" presStyleCnt="0"/>
      <dgm:spPr/>
    </dgm:pt>
    <dgm:pt modelId="{AF4D9676-3A27-488D-8351-D2E283F67470}" type="pres">
      <dgm:prSet presAssocID="{509AF012-7092-4D68-97FE-37BA43B41096}" presName="bgRect" presStyleLbl="bgShp" presStyleIdx="1" presStyleCnt="4"/>
      <dgm:spPr/>
    </dgm:pt>
    <dgm:pt modelId="{E9A1A607-7769-4790-B6D1-5C8DB291E6D4}" type="pres">
      <dgm:prSet presAssocID="{509AF012-7092-4D68-97FE-37BA43B410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FF36ACD9-E284-43B6-B71D-D43C2F26F907}" type="pres">
      <dgm:prSet presAssocID="{509AF012-7092-4D68-97FE-37BA43B41096}" presName="spaceRect" presStyleCnt="0"/>
      <dgm:spPr/>
    </dgm:pt>
    <dgm:pt modelId="{ECE773A2-1394-4255-8975-24E149EB2A0D}" type="pres">
      <dgm:prSet presAssocID="{509AF012-7092-4D68-97FE-37BA43B41096}" presName="parTx" presStyleLbl="revTx" presStyleIdx="1" presStyleCnt="5">
        <dgm:presLayoutVars>
          <dgm:chMax val="0"/>
          <dgm:chPref val="0"/>
        </dgm:presLayoutVars>
      </dgm:prSet>
      <dgm:spPr/>
    </dgm:pt>
    <dgm:pt modelId="{A5CAB3F8-66B2-45B7-BE59-802D61AD3918}" type="pres">
      <dgm:prSet presAssocID="{509AF012-7092-4D68-97FE-37BA43B41096}" presName="desTx" presStyleLbl="revTx" presStyleIdx="2" presStyleCnt="5">
        <dgm:presLayoutVars/>
      </dgm:prSet>
      <dgm:spPr/>
    </dgm:pt>
    <dgm:pt modelId="{6E8F8EC2-04E3-4C99-91AD-E88D88CC4E21}" type="pres">
      <dgm:prSet presAssocID="{D177D22E-9D9E-4BFF-9E91-3D9AC9B67281}" presName="sibTrans" presStyleCnt="0"/>
      <dgm:spPr/>
    </dgm:pt>
    <dgm:pt modelId="{50C2725C-4B4E-4CFB-8382-ECACBF79C1A8}" type="pres">
      <dgm:prSet presAssocID="{DC4FDFB6-902B-4EFC-BAF3-58B85EC427B6}" presName="compNode" presStyleCnt="0"/>
      <dgm:spPr/>
    </dgm:pt>
    <dgm:pt modelId="{40F675C6-0B7B-466D-9FFB-77BE3C3084D4}" type="pres">
      <dgm:prSet presAssocID="{DC4FDFB6-902B-4EFC-BAF3-58B85EC427B6}" presName="bgRect" presStyleLbl="bgShp" presStyleIdx="2" presStyleCnt="4"/>
      <dgm:spPr/>
    </dgm:pt>
    <dgm:pt modelId="{08F86EC4-03A2-4430-BC76-18ACEE5D65BC}" type="pres">
      <dgm:prSet presAssocID="{DC4FDFB6-902B-4EFC-BAF3-58B85EC427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87FE52C3-2C34-4BDE-8AAA-6F6E1233FD71}" type="pres">
      <dgm:prSet presAssocID="{DC4FDFB6-902B-4EFC-BAF3-58B85EC427B6}" presName="spaceRect" presStyleCnt="0"/>
      <dgm:spPr/>
    </dgm:pt>
    <dgm:pt modelId="{9C79A911-16B2-4648-AAF8-E43B05A3C767}" type="pres">
      <dgm:prSet presAssocID="{DC4FDFB6-902B-4EFC-BAF3-58B85EC427B6}" presName="parTx" presStyleLbl="revTx" presStyleIdx="3" presStyleCnt="5">
        <dgm:presLayoutVars>
          <dgm:chMax val="0"/>
          <dgm:chPref val="0"/>
        </dgm:presLayoutVars>
      </dgm:prSet>
      <dgm:spPr/>
    </dgm:pt>
    <dgm:pt modelId="{C118BDC2-2582-4F2E-AF2A-FB52C5F7117A}" type="pres">
      <dgm:prSet presAssocID="{1DA42EAA-FB9F-4F1F-B512-E76AC713658A}" presName="sibTrans" presStyleCnt="0"/>
      <dgm:spPr/>
    </dgm:pt>
    <dgm:pt modelId="{506B5FB6-0E01-42D4-BF56-428F47B61FA0}" type="pres">
      <dgm:prSet presAssocID="{D400AAA8-25AE-4525-AE42-06FCAACFC052}" presName="compNode" presStyleCnt="0"/>
      <dgm:spPr/>
    </dgm:pt>
    <dgm:pt modelId="{C6D3F7F7-A220-44D7-A8DD-18FB0325E390}" type="pres">
      <dgm:prSet presAssocID="{D400AAA8-25AE-4525-AE42-06FCAACFC052}" presName="bgRect" presStyleLbl="bgShp" presStyleIdx="3" presStyleCnt="4"/>
      <dgm:spPr/>
    </dgm:pt>
    <dgm:pt modelId="{7B7839B6-8206-4FDD-8300-891C6FEF8D73}" type="pres">
      <dgm:prSet presAssocID="{D400AAA8-25AE-4525-AE42-06FCAACFC0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A78D3D57-E82C-49BB-91B3-A6D427284E01}" type="pres">
      <dgm:prSet presAssocID="{D400AAA8-25AE-4525-AE42-06FCAACFC052}" presName="spaceRect" presStyleCnt="0"/>
      <dgm:spPr/>
    </dgm:pt>
    <dgm:pt modelId="{4F79C7B2-43BA-4682-8307-7A906355A7A9}" type="pres">
      <dgm:prSet presAssocID="{D400AAA8-25AE-4525-AE42-06FCAACFC052}" presName="parTx" presStyleLbl="revTx" presStyleIdx="4" presStyleCnt="5">
        <dgm:presLayoutVars>
          <dgm:chMax val="0"/>
          <dgm:chPref val="0"/>
        </dgm:presLayoutVars>
      </dgm:prSet>
      <dgm:spPr/>
    </dgm:pt>
  </dgm:ptLst>
  <dgm:cxnLst>
    <dgm:cxn modelId="{3803C914-3DD1-4E25-977F-CEA95E7417F9}" type="presOf" srcId="{7A1A7A24-DA5A-4A97-A222-8EC01851A084}" destId="{D28DE270-BCEB-4BA3-94BB-99BA5E729AAF}" srcOrd="0" destOrd="0" presId="urn:microsoft.com/office/officeart/2018/2/layout/IconVerticalSolidList"/>
    <dgm:cxn modelId="{6D062232-1F2F-495A-BFA7-5806BD8462DB}" type="presOf" srcId="{DC4FDFB6-902B-4EFC-BAF3-58B85EC427B6}" destId="{9C79A911-16B2-4648-AAF8-E43B05A3C767}" srcOrd="0" destOrd="0" presId="urn:microsoft.com/office/officeart/2018/2/layout/IconVerticalSolidList"/>
    <dgm:cxn modelId="{30F65436-B0CE-405B-92AA-59CAA139BD6F}" type="presOf" srcId="{D400AAA8-25AE-4525-AE42-06FCAACFC052}" destId="{4F79C7B2-43BA-4682-8307-7A906355A7A9}" srcOrd="0" destOrd="0" presId="urn:microsoft.com/office/officeart/2018/2/layout/IconVerticalSolidList"/>
    <dgm:cxn modelId="{2B1C8C86-B1A1-48A7-AF26-5C1D81FDF251}" srcId="{509AF012-7092-4D68-97FE-37BA43B41096}" destId="{784544C4-9D3E-4C6B-9697-0E5D123C3166}" srcOrd="0" destOrd="0" parTransId="{96F025F0-8865-4014-AE1B-48B25BE43892}" sibTransId="{A7D960D9-A35F-4D50-B497-24B07BFDFFFC}"/>
    <dgm:cxn modelId="{DA20F3A6-8202-4768-953F-CE0392171473}" srcId="{3F23535C-C2F9-4C53-BCF6-84E03E391392}" destId="{D400AAA8-25AE-4525-AE42-06FCAACFC052}" srcOrd="3" destOrd="0" parTransId="{46022725-86D6-4377-BA37-D154456CFF06}" sibTransId="{213C2BB5-D057-4DC2-98CC-89F0AF5CA553}"/>
    <dgm:cxn modelId="{432955AD-B9F1-433F-A85F-87F710E9D305}" srcId="{3F23535C-C2F9-4C53-BCF6-84E03E391392}" destId="{509AF012-7092-4D68-97FE-37BA43B41096}" srcOrd="1" destOrd="0" parTransId="{B8B9464B-BBD1-4F14-927A-C1B860E9CD31}" sibTransId="{D177D22E-9D9E-4BFF-9E91-3D9AC9B67281}"/>
    <dgm:cxn modelId="{1A0B30D6-3788-48EA-BA4B-8B5449F734B1}" type="presOf" srcId="{509AF012-7092-4D68-97FE-37BA43B41096}" destId="{ECE773A2-1394-4255-8975-24E149EB2A0D}" srcOrd="0" destOrd="0" presId="urn:microsoft.com/office/officeart/2018/2/layout/IconVerticalSolidList"/>
    <dgm:cxn modelId="{19DDDED8-E119-43B3-8A72-DF6EBE37B668}" srcId="{3F23535C-C2F9-4C53-BCF6-84E03E391392}" destId="{DC4FDFB6-902B-4EFC-BAF3-58B85EC427B6}" srcOrd="2" destOrd="0" parTransId="{C2B40821-7994-465D-81A8-4A288344FD6F}" sibTransId="{1DA42EAA-FB9F-4F1F-B512-E76AC713658A}"/>
    <dgm:cxn modelId="{9C8E06DE-4F53-495C-84AE-7D41AA432997}" type="presOf" srcId="{784544C4-9D3E-4C6B-9697-0E5D123C3166}" destId="{A5CAB3F8-66B2-45B7-BE59-802D61AD3918}" srcOrd="0" destOrd="0" presId="urn:microsoft.com/office/officeart/2018/2/layout/IconVerticalSolidList"/>
    <dgm:cxn modelId="{B42037E8-2079-4A8B-A9B4-A404D7E8DCBE}" type="presOf" srcId="{3F23535C-C2F9-4C53-BCF6-84E03E391392}" destId="{E38C75AD-7FE8-4CBC-8E2E-EC49B2838B18}" srcOrd="0" destOrd="0" presId="urn:microsoft.com/office/officeart/2018/2/layout/IconVerticalSolidList"/>
    <dgm:cxn modelId="{15B059FB-D46C-45BE-8418-3234603E0EFE}" srcId="{3F23535C-C2F9-4C53-BCF6-84E03E391392}" destId="{7A1A7A24-DA5A-4A97-A222-8EC01851A084}" srcOrd="0" destOrd="0" parTransId="{FA6C7827-AA0A-46E9-9F8D-8547E8500C41}" sibTransId="{F87576E2-E02B-46F1-93E4-C29F55FF1135}"/>
    <dgm:cxn modelId="{E0940525-CA1F-49ED-AB63-3D303EF1271F}" type="presParOf" srcId="{E38C75AD-7FE8-4CBC-8E2E-EC49B2838B18}" destId="{1D97DBFB-99E7-4619-976D-E3059B025934}" srcOrd="0" destOrd="0" presId="urn:microsoft.com/office/officeart/2018/2/layout/IconVerticalSolidList"/>
    <dgm:cxn modelId="{18D29857-60EC-49AC-9A27-E7CCB62D1C50}" type="presParOf" srcId="{1D97DBFB-99E7-4619-976D-E3059B025934}" destId="{BA485C80-E20D-4D8A-88D4-3FE01580E67B}" srcOrd="0" destOrd="0" presId="urn:microsoft.com/office/officeart/2018/2/layout/IconVerticalSolidList"/>
    <dgm:cxn modelId="{4DDF4B2B-DA9D-4DC3-B4D9-F66142F0E9D6}" type="presParOf" srcId="{1D97DBFB-99E7-4619-976D-E3059B025934}" destId="{A1E8AA6B-F5E9-41E3-A408-7EAEAA076C55}" srcOrd="1" destOrd="0" presId="urn:microsoft.com/office/officeart/2018/2/layout/IconVerticalSolidList"/>
    <dgm:cxn modelId="{98C4CC90-2562-4E8A-9967-CBB700C8BA41}" type="presParOf" srcId="{1D97DBFB-99E7-4619-976D-E3059B025934}" destId="{153388EC-03A5-4294-B428-FBD1E54B0D0F}" srcOrd="2" destOrd="0" presId="urn:microsoft.com/office/officeart/2018/2/layout/IconVerticalSolidList"/>
    <dgm:cxn modelId="{3A3D9A9F-D154-4B77-A86C-B4EFA658BDBC}" type="presParOf" srcId="{1D97DBFB-99E7-4619-976D-E3059B025934}" destId="{D28DE270-BCEB-4BA3-94BB-99BA5E729AAF}" srcOrd="3" destOrd="0" presId="urn:microsoft.com/office/officeart/2018/2/layout/IconVerticalSolidList"/>
    <dgm:cxn modelId="{FE6444AF-7C9C-4576-9DFF-0854F2BF5C9B}" type="presParOf" srcId="{E38C75AD-7FE8-4CBC-8E2E-EC49B2838B18}" destId="{52C6E6BB-6C6B-4C38-B9BC-FE444203D2BF}" srcOrd="1" destOrd="0" presId="urn:microsoft.com/office/officeart/2018/2/layout/IconVerticalSolidList"/>
    <dgm:cxn modelId="{3683E675-C984-4E71-83B8-BF27A69407F7}" type="presParOf" srcId="{E38C75AD-7FE8-4CBC-8E2E-EC49B2838B18}" destId="{3E95C519-AA93-4F4E-B807-984AC1A97161}" srcOrd="2" destOrd="0" presId="urn:microsoft.com/office/officeart/2018/2/layout/IconVerticalSolidList"/>
    <dgm:cxn modelId="{9ABF8061-D376-4278-9C49-8799A01592C6}" type="presParOf" srcId="{3E95C519-AA93-4F4E-B807-984AC1A97161}" destId="{AF4D9676-3A27-488D-8351-D2E283F67470}" srcOrd="0" destOrd="0" presId="urn:microsoft.com/office/officeart/2018/2/layout/IconVerticalSolidList"/>
    <dgm:cxn modelId="{E7686145-27C4-4ADB-969C-4F8DAC4EFC65}" type="presParOf" srcId="{3E95C519-AA93-4F4E-B807-984AC1A97161}" destId="{E9A1A607-7769-4790-B6D1-5C8DB291E6D4}" srcOrd="1" destOrd="0" presId="urn:microsoft.com/office/officeart/2018/2/layout/IconVerticalSolidList"/>
    <dgm:cxn modelId="{7982E92F-12CF-4D70-B052-2086F5581FE7}" type="presParOf" srcId="{3E95C519-AA93-4F4E-B807-984AC1A97161}" destId="{FF36ACD9-E284-43B6-B71D-D43C2F26F907}" srcOrd="2" destOrd="0" presId="urn:microsoft.com/office/officeart/2018/2/layout/IconVerticalSolidList"/>
    <dgm:cxn modelId="{0FB7FB38-6182-4739-967B-AA3D7E77731B}" type="presParOf" srcId="{3E95C519-AA93-4F4E-B807-984AC1A97161}" destId="{ECE773A2-1394-4255-8975-24E149EB2A0D}" srcOrd="3" destOrd="0" presId="urn:microsoft.com/office/officeart/2018/2/layout/IconVerticalSolidList"/>
    <dgm:cxn modelId="{2FC1DB1E-688D-48B1-AB87-E8EA0F3DB8FD}" type="presParOf" srcId="{3E95C519-AA93-4F4E-B807-984AC1A97161}" destId="{A5CAB3F8-66B2-45B7-BE59-802D61AD3918}" srcOrd="4" destOrd="0" presId="urn:microsoft.com/office/officeart/2018/2/layout/IconVerticalSolidList"/>
    <dgm:cxn modelId="{393DF061-BFB9-44FB-B007-BCAD1EC9CFD6}" type="presParOf" srcId="{E38C75AD-7FE8-4CBC-8E2E-EC49B2838B18}" destId="{6E8F8EC2-04E3-4C99-91AD-E88D88CC4E21}" srcOrd="3" destOrd="0" presId="urn:microsoft.com/office/officeart/2018/2/layout/IconVerticalSolidList"/>
    <dgm:cxn modelId="{E81C32D4-8681-4E7C-AD0E-05005FF290B5}" type="presParOf" srcId="{E38C75AD-7FE8-4CBC-8E2E-EC49B2838B18}" destId="{50C2725C-4B4E-4CFB-8382-ECACBF79C1A8}" srcOrd="4" destOrd="0" presId="urn:microsoft.com/office/officeart/2018/2/layout/IconVerticalSolidList"/>
    <dgm:cxn modelId="{B12E37C8-D65B-4F9F-953E-3E73079E10B9}" type="presParOf" srcId="{50C2725C-4B4E-4CFB-8382-ECACBF79C1A8}" destId="{40F675C6-0B7B-466D-9FFB-77BE3C3084D4}" srcOrd="0" destOrd="0" presId="urn:microsoft.com/office/officeart/2018/2/layout/IconVerticalSolidList"/>
    <dgm:cxn modelId="{E217AE22-2409-489B-9F40-77C7E8F35432}" type="presParOf" srcId="{50C2725C-4B4E-4CFB-8382-ECACBF79C1A8}" destId="{08F86EC4-03A2-4430-BC76-18ACEE5D65BC}" srcOrd="1" destOrd="0" presId="urn:microsoft.com/office/officeart/2018/2/layout/IconVerticalSolidList"/>
    <dgm:cxn modelId="{86604943-AE0B-4886-AC65-F061D8570D3D}" type="presParOf" srcId="{50C2725C-4B4E-4CFB-8382-ECACBF79C1A8}" destId="{87FE52C3-2C34-4BDE-8AAA-6F6E1233FD71}" srcOrd="2" destOrd="0" presId="urn:microsoft.com/office/officeart/2018/2/layout/IconVerticalSolidList"/>
    <dgm:cxn modelId="{93E6A7E9-017C-46FB-8EB1-50DCD2F003AF}" type="presParOf" srcId="{50C2725C-4B4E-4CFB-8382-ECACBF79C1A8}" destId="{9C79A911-16B2-4648-AAF8-E43B05A3C767}" srcOrd="3" destOrd="0" presId="urn:microsoft.com/office/officeart/2018/2/layout/IconVerticalSolidList"/>
    <dgm:cxn modelId="{E5794FC0-F0B2-40A2-93AD-F7B24E23EEC5}" type="presParOf" srcId="{E38C75AD-7FE8-4CBC-8E2E-EC49B2838B18}" destId="{C118BDC2-2582-4F2E-AF2A-FB52C5F7117A}" srcOrd="5" destOrd="0" presId="urn:microsoft.com/office/officeart/2018/2/layout/IconVerticalSolidList"/>
    <dgm:cxn modelId="{4F86A90E-34A3-4C4D-A507-C4B5D0627C2C}" type="presParOf" srcId="{E38C75AD-7FE8-4CBC-8E2E-EC49B2838B18}" destId="{506B5FB6-0E01-42D4-BF56-428F47B61FA0}" srcOrd="6" destOrd="0" presId="urn:microsoft.com/office/officeart/2018/2/layout/IconVerticalSolidList"/>
    <dgm:cxn modelId="{C6E5BC17-C6EF-4617-A470-FB7EC8A75C0A}" type="presParOf" srcId="{506B5FB6-0E01-42D4-BF56-428F47B61FA0}" destId="{C6D3F7F7-A220-44D7-A8DD-18FB0325E390}" srcOrd="0" destOrd="0" presId="urn:microsoft.com/office/officeart/2018/2/layout/IconVerticalSolidList"/>
    <dgm:cxn modelId="{4C6A42A2-D5ED-4A88-B80F-928689D33BD1}" type="presParOf" srcId="{506B5FB6-0E01-42D4-BF56-428F47B61FA0}" destId="{7B7839B6-8206-4FDD-8300-891C6FEF8D73}" srcOrd="1" destOrd="0" presId="urn:microsoft.com/office/officeart/2018/2/layout/IconVerticalSolidList"/>
    <dgm:cxn modelId="{6FEB1E0D-C8B9-448F-9A37-612E43CE960F}" type="presParOf" srcId="{506B5FB6-0E01-42D4-BF56-428F47B61FA0}" destId="{A78D3D57-E82C-49BB-91B3-A6D427284E01}" srcOrd="2" destOrd="0" presId="urn:microsoft.com/office/officeart/2018/2/layout/IconVerticalSolidList"/>
    <dgm:cxn modelId="{E163D640-5FB1-4B4C-82C4-D1F298785B60}" type="presParOf" srcId="{506B5FB6-0E01-42D4-BF56-428F47B61FA0}" destId="{4F79C7B2-43BA-4682-8307-7A906355A7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591B4-E14D-4F96-AD7B-FF0CEDAE1563}">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8239A-8956-4C3D-AC81-CC84D7CAA6F3}">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Aim:</a:t>
          </a:r>
        </a:p>
      </dsp:txBody>
      <dsp:txXfrm>
        <a:off x="585701" y="1066737"/>
        <a:ext cx="4337991" cy="2693452"/>
      </dsp:txXfrm>
    </dsp:sp>
    <dsp:sp modelId="{F339D7BB-1E37-49F9-8535-A485665C25DC}">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A423B-3384-4BFF-8868-55A3D8ADBA64}">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To explore the Big issues in Health and social Care .</a:t>
          </a:r>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FFBC-3A1E-484A-A7DE-BC94A46CD597}">
      <dsp:nvSpPr>
        <dsp:cNvPr id="0" name=""/>
        <dsp:cNvSpPr/>
      </dsp:nvSpPr>
      <dsp:spPr>
        <a:xfrm>
          <a:off x="0" y="0"/>
          <a:ext cx="3286125" cy="38592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At end of this session, students will be able to ;</a:t>
          </a:r>
          <a:endParaRPr lang="en-US" sz="2600" kern="1200" dirty="0"/>
        </a:p>
      </dsp:txBody>
      <dsp:txXfrm>
        <a:off x="0" y="1466500"/>
        <a:ext cx="3286125" cy="2315527"/>
      </dsp:txXfrm>
    </dsp:sp>
    <dsp:sp modelId="{D7061538-CED3-4761-89F5-AEE32D99BF5F}">
      <dsp:nvSpPr>
        <dsp:cNvPr id="0" name=""/>
        <dsp:cNvSpPr/>
      </dsp:nvSpPr>
      <dsp:spPr>
        <a:xfrm>
          <a:off x="1064180" y="385921"/>
          <a:ext cx="1157763" cy="115776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33730" y="555471"/>
        <a:ext cx="818663" cy="818663"/>
      </dsp:txXfrm>
    </dsp:sp>
    <dsp:sp modelId="{B2152A7F-CB93-4E22-8FCD-07E4320DBCF4}">
      <dsp:nvSpPr>
        <dsp:cNvPr id="0" name=""/>
        <dsp:cNvSpPr/>
      </dsp:nvSpPr>
      <dsp:spPr>
        <a:xfrm>
          <a:off x="0" y="3859141"/>
          <a:ext cx="3286125" cy="72"/>
        </a:xfrm>
        <a:prstGeom prst="rect">
          <a:avLst/>
        </a:prstGeom>
        <a:solidFill>
          <a:schemeClr val="accent5">
            <a:hueOff val="-2789115"/>
            <a:satOff val="2522"/>
            <a:lumOff val="-4862"/>
            <a:alphaOff val="0"/>
          </a:schemeClr>
        </a:solidFill>
        <a:ln w="12700" cap="flat" cmpd="sng" algn="ctr">
          <a:solidFill>
            <a:schemeClr val="accent5">
              <a:hueOff val="-2789115"/>
              <a:satOff val="2522"/>
              <a:lumOff val="-4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B9954-04FD-41E5-B47D-7FDD2F4217BE}">
      <dsp:nvSpPr>
        <dsp:cNvPr id="0" name=""/>
        <dsp:cNvSpPr/>
      </dsp:nvSpPr>
      <dsp:spPr>
        <a:xfrm>
          <a:off x="3614737" y="0"/>
          <a:ext cx="3286125" cy="3859213"/>
        </a:xfrm>
        <a:prstGeom prst="rect">
          <a:avLst/>
        </a:prstGeom>
        <a:solidFill>
          <a:schemeClr val="accent5">
            <a:tint val="40000"/>
            <a:alpha val="90000"/>
            <a:hueOff val="-7268735"/>
            <a:satOff val="7550"/>
            <a:lumOff val="-1420"/>
            <a:alphaOff val="0"/>
          </a:schemeClr>
        </a:solidFill>
        <a:ln w="12700" cap="flat" cmpd="sng" algn="ctr">
          <a:solidFill>
            <a:schemeClr val="accent5">
              <a:tint val="40000"/>
              <a:alpha val="90000"/>
              <a:hueOff val="-7268735"/>
              <a:satOff val="7550"/>
              <a:lumOff val="-14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1-Identify four Big issues in Health and Social Care .</a:t>
          </a:r>
          <a:endParaRPr lang="en-US" sz="2600" kern="1200" dirty="0"/>
        </a:p>
      </dsp:txBody>
      <dsp:txXfrm>
        <a:off x="3614737" y="1466500"/>
        <a:ext cx="3286125" cy="2315527"/>
      </dsp:txXfrm>
    </dsp:sp>
    <dsp:sp modelId="{78179189-A5EF-4FAD-88CF-C5579301469D}">
      <dsp:nvSpPr>
        <dsp:cNvPr id="0" name=""/>
        <dsp:cNvSpPr/>
      </dsp:nvSpPr>
      <dsp:spPr>
        <a:xfrm>
          <a:off x="4678918" y="385921"/>
          <a:ext cx="1157763" cy="1157763"/>
        </a:xfrm>
        <a:prstGeom prst="ellipse">
          <a:avLst/>
        </a:prstGeom>
        <a:solidFill>
          <a:schemeClr val="accent5">
            <a:hueOff val="-5578230"/>
            <a:satOff val="5045"/>
            <a:lumOff val="-9725"/>
            <a:alphaOff val="0"/>
          </a:schemeClr>
        </a:solidFill>
        <a:ln w="12700" cap="flat" cmpd="sng" algn="ctr">
          <a:solidFill>
            <a:schemeClr val="accent5">
              <a:hueOff val="-5578230"/>
              <a:satOff val="5045"/>
              <a:lumOff val="-9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8468" y="555471"/>
        <a:ext cx="818663" cy="818663"/>
      </dsp:txXfrm>
    </dsp:sp>
    <dsp:sp modelId="{2F7BA670-2FA6-47B8-A9EE-EF129F2B7DC5}">
      <dsp:nvSpPr>
        <dsp:cNvPr id="0" name=""/>
        <dsp:cNvSpPr/>
      </dsp:nvSpPr>
      <dsp:spPr>
        <a:xfrm>
          <a:off x="3614737" y="3859141"/>
          <a:ext cx="3286125" cy="72"/>
        </a:xfrm>
        <a:prstGeom prst="rect">
          <a:avLst/>
        </a:prstGeom>
        <a:solidFill>
          <a:schemeClr val="accent5">
            <a:hueOff val="-8367345"/>
            <a:satOff val="7567"/>
            <a:lumOff val="-14587"/>
            <a:alphaOff val="0"/>
          </a:schemeClr>
        </a:solidFill>
        <a:ln w="12700" cap="flat" cmpd="sng" algn="ctr">
          <a:solidFill>
            <a:schemeClr val="accent5">
              <a:hueOff val="-8367345"/>
              <a:satOff val="7567"/>
              <a:lumOff val="-145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45424-FCFC-4C86-90A6-0CAF145ED096}">
      <dsp:nvSpPr>
        <dsp:cNvPr id="0" name=""/>
        <dsp:cNvSpPr/>
      </dsp:nvSpPr>
      <dsp:spPr>
        <a:xfrm>
          <a:off x="7229475" y="0"/>
          <a:ext cx="3286125" cy="3859213"/>
        </a:xfrm>
        <a:prstGeom prst="rect">
          <a:avLst/>
        </a:prstGeom>
        <a:solidFill>
          <a:schemeClr val="accent5">
            <a:tint val="40000"/>
            <a:alpha val="90000"/>
            <a:hueOff val="-14537470"/>
            <a:satOff val="15100"/>
            <a:lumOff val="-2840"/>
            <a:alphaOff val="0"/>
          </a:schemeClr>
        </a:solidFill>
        <a:ln w="12700" cap="flat" cmpd="sng" algn="ctr">
          <a:solidFill>
            <a:schemeClr val="accent5">
              <a:tint val="40000"/>
              <a:alpha val="90000"/>
              <a:hueOff val="-14537470"/>
              <a:satOff val="15100"/>
              <a:lumOff val="-28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2-Explain the impacts of Covid 19 on Health and Social Care in UK.</a:t>
          </a:r>
          <a:endParaRPr lang="en-US" sz="2600" kern="1200" dirty="0"/>
        </a:p>
      </dsp:txBody>
      <dsp:txXfrm>
        <a:off x="7229475" y="1466500"/>
        <a:ext cx="3286125" cy="2315527"/>
      </dsp:txXfrm>
    </dsp:sp>
    <dsp:sp modelId="{21AD8446-8F69-41E5-B3B5-489B77378B32}">
      <dsp:nvSpPr>
        <dsp:cNvPr id="0" name=""/>
        <dsp:cNvSpPr/>
      </dsp:nvSpPr>
      <dsp:spPr>
        <a:xfrm>
          <a:off x="8293655" y="385921"/>
          <a:ext cx="1157763" cy="1157763"/>
        </a:xfrm>
        <a:prstGeom prst="ellipse">
          <a:avLst/>
        </a:prstGeom>
        <a:solidFill>
          <a:schemeClr val="accent5">
            <a:hueOff val="-11156460"/>
            <a:satOff val="10090"/>
            <a:lumOff val="-19450"/>
            <a:alphaOff val="0"/>
          </a:schemeClr>
        </a:solidFill>
        <a:ln w="12700" cap="flat" cmpd="sng" algn="ctr">
          <a:solidFill>
            <a:schemeClr val="accent5">
              <a:hueOff val="-11156460"/>
              <a:satOff val="10090"/>
              <a:lumOff val="-194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63205" y="555471"/>
        <a:ext cx="818663" cy="818663"/>
      </dsp:txXfrm>
    </dsp:sp>
    <dsp:sp modelId="{A63B9472-0144-4C7F-A66B-09CD9F2A6EF1}">
      <dsp:nvSpPr>
        <dsp:cNvPr id="0" name=""/>
        <dsp:cNvSpPr/>
      </dsp:nvSpPr>
      <dsp:spPr>
        <a:xfrm>
          <a:off x="7229475" y="3859141"/>
          <a:ext cx="3286125" cy="72"/>
        </a:xfrm>
        <a:prstGeom prst="rect">
          <a:avLst/>
        </a:prstGeom>
        <a:solidFill>
          <a:schemeClr val="accent5">
            <a:hueOff val="-13945574"/>
            <a:satOff val="12612"/>
            <a:lumOff val="-24312"/>
            <a:alphaOff val="0"/>
          </a:schemeClr>
        </a:solidFill>
        <a:ln w="12700" cap="flat" cmpd="sng" algn="ctr">
          <a:solidFill>
            <a:schemeClr val="accent5">
              <a:hueOff val="-13945574"/>
              <a:satOff val="12612"/>
              <a:lumOff val="-243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D8AEA-6CF8-4924-9CE7-43F59DDA0625}">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59F4D9-2A2D-4170-8A15-FB2284C90F45}">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Conduct an individual Research by ;</a:t>
          </a:r>
          <a:endParaRPr lang="en-US" sz="2500" kern="1200"/>
        </a:p>
      </dsp:txBody>
      <dsp:txXfrm>
        <a:off x="559800" y="3022743"/>
        <a:ext cx="4320000" cy="720000"/>
      </dsp:txXfrm>
    </dsp:sp>
    <dsp:sp modelId="{6EC7B242-95F9-4EE5-ACF8-9D0E39AC792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5925F0-E622-4385-90B1-9E98018C42E2}">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1-Identifying Big issues in health and social care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85C80-E20D-4D8A-88D4-3FE01580E67B}">
      <dsp:nvSpPr>
        <dsp:cNvPr id="0" name=""/>
        <dsp:cNvSpPr/>
      </dsp:nvSpPr>
      <dsp:spPr>
        <a:xfrm>
          <a:off x="0" y="2295"/>
          <a:ext cx="7313773"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8AA6B-F5E9-41E3-A408-7EAEAA076C55}">
      <dsp:nvSpPr>
        <dsp:cNvPr id="0" name=""/>
        <dsp:cNvSpPr/>
      </dsp:nvSpPr>
      <dsp:spPr>
        <a:xfrm>
          <a:off x="351928" y="264060"/>
          <a:ext cx="639869" cy="639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DE270-BCEB-4BA3-94BB-99BA5E729AAF}">
      <dsp:nvSpPr>
        <dsp:cNvPr id="0" name=""/>
        <dsp:cNvSpPr/>
      </dsp:nvSpPr>
      <dsp:spPr>
        <a:xfrm>
          <a:off x="1343725" y="2295"/>
          <a:ext cx="5970047"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GB" sz="2200" kern="1200"/>
            <a:t>Prepare Presentation slides and Presentation Notes </a:t>
          </a:r>
          <a:endParaRPr lang="en-US" sz="2200" kern="1200"/>
        </a:p>
      </dsp:txBody>
      <dsp:txXfrm>
        <a:off x="1343725" y="2295"/>
        <a:ext cx="5970047" cy="1163398"/>
      </dsp:txXfrm>
    </dsp:sp>
    <dsp:sp modelId="{AF4D9676-3A27-488D-8351-D2E283F67470}">
      <dsp:nvSpPr>
        <dsp:cNvPr id="0" name=""/>
        <dsp:cNvSpPr/>
      </dsp:nvSpPr>
      <dsp:spPr>
        <a:xfrm>
          <a:off x="0" y="1456543"/>
          <a:ext cx="7313773"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1A607-7769-4790-B6D1-5C8DB291E6D4}">
      <dsp:nvSpPr>
        <dsp:cNvPr id="0" name=""/>
        <dsp:cNvSpPr/>
      </dsp:nvSpPr>
      <dsp:spPr>
        <a:xfrm>
          <a:off x="351928" y="1718308"/>
          <a:ext cx="639869" cy="639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773A2-1394-4255-8975-24E149EB2A0D}">
      <dsp:nvSpPr>
        <dsp:cNvPr id="0" name=""/>
        <dsp:cNvSpPr/>
      </dsp:nvSpPr>
      <dsp:spPr>
        <a:xfrm>
          <a:off x="1343725" y="1456543"/>
          <a:ext cx="3291197"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GB" sz="2200" b="1" kern="1200"/>
            <a:t>Maximum 10 PowerPoint slides</a:t>
          </a:r>
          <a:endParaRPr lang="en-US" sz="2200" kern="1200"/>
        </a:p>
      </dsp:txBody>
      <dsp:txXfrm>
        <a:off x="1343725" y="1456543"/>
        <a:ext cx="3291197" cy="1163398"/>
      </dsp:txXfrm>
    </dsp:sp>
    <dsp:sp modelId="{A5CAB3F8-66B2-45B7-BE59-802D61AD3918}">
      <dsp:nvSpPr>
        <dsp:cNvPr id="0" name=""/>
        <dsp:cNvSpPr/>
      </dsp:nvSpPr>
      <dsp:spPr>
        <a:xfrm>
          <a:off x="4634923" y="1456543"/>
          <a:ext cx="2678849"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800100">
            <a:lnSpc>
              <a:spcPct val="90000"/>
            </a:lnSpc>
            <a:spcBef>
              <a:spcPct val="0"/>
            </a:spcBef>
            <a:spcAft>
              <a:spcPct val="35000"/>
            </a:spcAft>
            <a:buNone/>
          </a:pPr>
          <a:r>
            <a:rPr lang="en-GB" sz="1800" b="1" kern="1200" dirty="0">
              <a:solidFill>
                <a:srgbClr val="0070C0"/>
              </a:solidFill>
            </a:rPr>
            <a:t>AND</a:t>
          </a:r>
          <a:endParaRPr lang="en-US" sz="1800" b="1" kern="1200" dirty="0">
            <a:solidFill>
              <a:srgbClr val="0070C0"/>
            </a:solidFill>
          </a:endParaRPr>
        </a:p>
      </dsp:txBody>
      <dsp:txXfrm>
        <a:off x="4634923" y="1456543"/>
        <a:ext cx="2678849" cy="1163398"/>
      </dsp:txXfrm>
    </dsp:sp>
    <dsp:sp modelId="{40F675C6-0B7B-466D-9FFB-77BE3C3084D4}">
      <dsp:nvSpPr>
        <dsp:cNvPr id="0" name=""/>
        <dsp:cNvSpPr/>
      </dsp:nvSpPr>
      <dsp:spPr>
        <a:xfrm>
          <a:off x="0" y="2910792"/>
          <a:ext cx="7313773"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86EC4-03A2-4430-BC76-18ACEE5D65BC}">
      <dsp:nvSpPr>
        <dsp:cNvPr id="0" name=""/>
        <dsp:cNvSpPr/>
      </dsp:nvSpPr>
      <dsp:spPr>
        <a:xfrm>
          <a:off x="351928" y="3172557"/>
          <a:ext cx="639869" cy="639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79A911-16B2-4648-AAF8-E43B05A3C767}">
      <dsp:nvSpPr>
        <dsp:cNvPr id="0" name=""/>
        <dsp:cNvSpPr/>
      </dsp:nvSpPr>
      <dsp:spPr>
        <a:xfrm>
          <a:off x="1343725" y="2910792"/>
          <a:ext cx="5970047"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GB" sz="2200" b="1" kern="1200"/>
            <a:t>1500 words Presentation Notes </a:t>
          </a:r>
          <a:endParaRPr lang="en-US" sz="2200" kern="1200"/>
        </a:p>
      </dsp:txBody>
      <dsp:txXfrm>
        <a:off x="1343725" y="2910792"/>
        <a:ext cx="5970047" cy="1163398"/>
      </dsp:txXfrm>
    </dsp:sp>
    <dsp:sp modelId="{C6D3F7F7-A220-44D7-A8DD-18FB0325E390}">
      <dsp:nvSpPr>
        <dsp:cNvPr id="0" name=""/>
        <dsp:cNvSpPr/>
      </dsp:nvSpPr>
      <dsp:spPr>
        <a:xfrm>
          <a:off x="0" y="4365040"/>
          <a:ext cx="7313773"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839B6-8206-4FDD-8300-891C6FEF8D73}">
      <dsp:nvSpPr>
        <dsp:cNvPr id="0" name=""/>
        <dsp:cNvSpPr/>
      </dsp:nvSpPr>
      <dsp:spPr>
        <a:xfrm>
          <a:off x="351928" y="4626805"/>
          <a:ext cx="639869" cy="639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79C7B2-43BA-4682-8307-7A906355A7A9}">
      <dsp:nvSpPr>
        <dsp:cNvPr id="0" name=""/>
        <dsp:cNvSpPr/>
      </dsp:nvSpPr>
      <dsp:spPr>
        <a:xfrm>
          <a:off x="1343725" y="4365040"/>
          <a:ext cx="5970047"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US" sz="2200" kern="1200"/>
            <a:t>Weighting % of final mark: 100%</a:t>
          </a:r>
        </a:p>
      </dsp:txBody>
      <dsp:txXfrm>
        <a:off x="1343725" y="4365040"/>
        <a:ext cx="5970047" cy="1163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AD642-0558-4E76-815E-AD46EEBB317E}" type="datetimeFigureOut">
              <a:rPr lang="en-GB" smtClean="0"/>
              <a:t>05/02/2021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DAF43-7BBE-417E-97AC-13F9EE7F6864}" type="slidenum">
              <a:rPr lang="en-GB" smtClean="0"/>
              <a:t>‹#›</a:t>
            </a:fld>
            <a:endParaRPr lang="en-GB"/>
          </a:p>
        </p:txBody>
      </p:sp>
    </p:spTree>
    <p:extLst>
      <p:ext uri="{BB962C8B-B14F-4D97-AF65-F5344CB8AC3E}">
        <p14:creationId xmlns:p14="http://schemas.microsoft.com/office/powerpoint/2010/main" val="21433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AFB36855-1AE2-4D3A-847F-D6B3A7E80983}" type="datetime1">
              <a:rPr lang="en-US" smtClean="0"/>
              <a:t>2/5/2021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60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9CA95D11-8C67-46F6-96D3-769768B18A74}" type="datetime1">
              <a:rPr lang="en-US" smtClean="0"/>
              <a:t>2/5/2021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62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F2979F33-89DF-4A95-86CC-CD061A5A43C6}" type="datetime1">
              <a:rPr lang="en-US" smtClean="0"/>
              <a:t>2/5/2021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379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4AB44E76-2823-442E-B306-6FA100E17469}" type="datetime1">
              <a:rPr lang="en-US" smtClean="0"/>
              <a:t>2/5/2021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0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42E5BB04-2462-4526-9A6F-FA1239BF8AF9}" type="datetime1">
              <a:rPr lang="en-US" smtClean="0"/>
              <a:t>2/5/2021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9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E727D91C-D755-4B50-8F1C-8E8DA83F74DF}" type="datetime1">
              <a:rPr lang="en-US" smtClean="0"/>
              <a:t>2/5/2021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82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C16CC0A0-9DDC-4BB6-A273-E6FC884E1AD8}" type="datetime1">
              <a:rPr lang="en-US" smtClean="0"/>
              <a:t>2/5/2021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78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F9199497-A904-4222-90EA-E96CD43D6D2A}" type="datetime1">
              <a:rPr lang="en-US" smtClean="0"/>
              <a:t>2/5/2021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54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CB4596AF-68F4-42F1-AAC0-9CD7F9522B53}" type="datetime1">
              <a:rPr lang="en-US" smtClean="0"/>
              <a:t>2/5/2021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89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CAA4172D-6421-4CF1-9411-E483BFC2E603}" type="datetime1">
              <a:rPr lang="en-US" smtClean="0"/>
              <a:t>2/5/2021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01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9A7ABE33-831B-49F2-93B3-992C1EF6C1D7}" type="datetime1">
              <a:rPr lang="en-US" smtClean="0"/>
              <a:t>2/5/2021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96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A03665E2-AD99-4A97-877C-B40F06179BC9}" type="datetime1">
              <a:rPr lang="en-US" smtClean="0"/>
              <a:t>2/5/2021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Created by Tayo Alebiosu</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67309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_11xLlwKgW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81294F-62F0-4DC9-9F6F-BBCC309054E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2" name="Rectangle 2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D5AC4F-EFEC-4FFB-B487-DC212E760F0F}"/>
              </a:ext>
            </a:extLst>
          </p:cNvPr>
          <p:cNvSpPr>
            <a:spLocks noGrp="1"/>
          </p:cNvSpPr>
          <p:nvPr>
            <p:ph type="ctrTitle"/>
          </p:nvPr>
        </p:nvSpPr>
        <p:spPr>
          <a:xfrm>
            <a:off x="477981" y="1749287"/>
            <a:ext cx="4624106" cy="2175294"/>
          </a:xfrm>
        </p:spPr>
        <p:txBody>
          <a:bodyPr vert="horz" lIns="91440" tIns="45720" rIns="91440" bIns="45720" rtlCol="0" anchor="b">
            <a:normAutofit/>
          </a:bodyPr>
          <a:lstStyle/>
          <a:p>
            <a:pPr algn="l"/>
            <a:r>
              <a:rPr lang="en-US" sz="5400" dirty="0"/>
              <a:t>Contemporary Issues (Week 3)</a:t>
            </a:r>
            <a:endParaRPr lang="en-US" sz="54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E1137A3-84F6-4119-A00D-9C4E6107EB13}"/>
              </a:ext>
            </a:extLst>
          </p:cNvPr>
          <p:cNvSpPr/>
          <p:nvPr/>
        </p:nvSpPr>
        <p:spPr>
          <a:xfrm>
            <a:off x="5763064" y="4488110"/>
            <a:ext cx="6096000" cy="2369880"/>
          </a:xfrm>
          <a:prstGeom prst="rect">
            <a:avLst/>
          </a:prstGeom>
        </p:spPr>
        <p:txBody>
          <a:bodyPr>
            <a:spAutoFit/>
          </a:bodyPr>
          <a:lstStyle/>
          <a:p>
            <a:pPr algn="ctr">
              <a:spcAft>
                <a:spcPts val="800"/>
              </a:spcAft>
            </a:pPr>
            <a:r>
              <a:rPr lang="en-US" sz="3200" b="1">
                <a:solidFill>
                  <a:schemeClr val="bg1"/>
                </a:solidFill>
                <a:latin typeface="+mj-lt"/>
                <a:ea typeface="Calibri" panose="020F0502020204030204" pitchFamily="34" charset="0"/>
                <a:cs typeface="Times New Roman" panose="02020603050405020304" pitchFamily="18" charset="0"/>
              </a:rPr>
              <a:t>(LSC London)</a:t>
            </a:r>
            <a:endParaRPr lang="en-GB" sz="3200">
              <a:solidFill>
                <a:schemeClr val="bg1"/>
              </a:solidFill>
              <a:latin typeface="+mj-lt"/>
            </a:endParaRPr>
          </a:p>
          <a:p>
            <a:pPr>
              <a:spcAft>
                <a:spcPts val="800"/>
              </a:spcAft>
            </a:pPr>
            <a:r>
              <a:rPr lang="en-US" sz="3200" b="1">
                <a:solidFill>
                  <a:schemeClr val="bg1"/>
                </a:solidFill>
                <a:latin typeface="+mj-lt"/>
                <a:ea typeface="Calibri" panose="020F0502020204030204" pitchFamily="34" charset="0"/>
                <a:cs typeface="Times New Roman" panose="02020603050405020304" pitchFamily="18" charset="0"/>
              </a:rPr>
              <a:t>FdSc Supporting Innovation in </a:t>
            </a:r>
            <a:endParaRPr lang="en-GB" sz="3200">
              <a:solidFill>
                <a:schemeClr val="bg1"/>
              </a:solidFill>
              <a:latin typeface="+mj-lt"/>
              <a:ea typeface="Calibri" panose="020F0502020204030204" pitchFamily="34" charset="0"/>
              <a:cs typeface="Times New Roman" panose="02020603050405020304" pitchFamily="18" charset="0"/>
            </a:endParaRPr>
          </a:p>
          <a:p>
            <a:pPr>
              <a:spcAft>
                <a:spcPts val="800"/>
              </a:spcAft>
            </a:pPr>
            <a:r>
              <a:rPr lang="en-US" sz="3200" b="1">
                <a:solidFill>
                  <a:schemeClr val="bg1"/>
                </a:solidFill>
                <a:latin typeface="+mj-lt"/>
                <a:ea typeface="Calibri" panose="020F0502020204030204" pitchFamily="34" charset="0"/>
                <a:cs typeface="Times New Roman" panose="02020603050405020304" pitchFamily="18" charset="0"/>
              </a:rPr>
              <a:t>Health and Social Care </a:t>
            </a:r>
            <a:endParaRPr lang="en-GB" sz="3200">
              <a:solidFill>
                <a:schemeClr val="bg1"/>
              </a:solidFill>
              <a:latin typeface="+mj-lt"/>
              <a:ea typeface="Calibri" panose="020F0502020204030204" pitchFamily="34" charset="0"/>
              <a:cs typeface="Times New Roman" panose="02020603050405020304" pitchFamily="18" charset="0"/>
            </a:endParaRPr>
          </a:p>
          <a:p>
            <a:pPr>
              <a:spcAft>
                <a:spcPts val="800"/>
              </a:spcAft>
            </a:pPr>
            <a:r>
              <a:rPr lang="en-US" sz="3200" b="1">
                <a:solidFill>
                  <a:schemeClr val="bg1"/>
                </a:solidFill>
                <a:latin typeface="+mj-lt"/>
                <a:ea typeface="Calibri" panose="020F0502020204030204" pitchFamily="34" charset="0"/>
                <a:cs typeface="Times New Roman" panose="02020603050405020304" pitchFamily="18" charset="0"/>
              </a:rPr>
              <a:t>Level 4</a:t>
            </a:r>
            <a:endParaRPr lang="en-GB" sz="3200" dirty="0">
              <a:solidFill>
                <a:schemeClr val="bg1"/>
              </a:solidFill>
              <a:latin typeface="+mj-lt"/>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564D771-F6AA-43BA-A4D3-06B9CCB6A1F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0344077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FB8C4-DC18-4489-B563-37F7E0234794}"/>
              </a:ext>
            </a:extLst>
          </p:cNvPr>
          <p:cNvSpPr>
            <a:spLocks noGrp="1"/>
          </p:cNvSpPr>
          <p:nvPr>
            <p:ph type="title"/>
          </p:nvPr>
        </p:nvSpPr>
        <p:spPr>
          <a:xfrm>
            <a:off x="202964" y="102126"/>
            <a:ext cx="9365106" cy="1325563"/>
          </a:xfrm>
        </p:spPr>
        <p:txBody>
          <a:bodyPr>
            <a:normAutofit/>
          </a:bodyPr>
          <a:lstStyle/>
          <a:p>
            <a:pPr algn="ctr"/>
            <a:r>
              <a:rPr lang="en-US" sz="4200" i="1" dirty="0">
                <a:solidFill>
                  <a:srgbClr val="0070C0"/>
                </a:solidFill>
              </a:rPr>
              <a:t>NHS performance and waiting times (Cont.…)</a:t>
            </a:r>
            <a:endParaRPr lang="en-GB" sz="4200" i="1" dirty="0">
              <a:solidFill>
                <a:srgbClr val="0070C0"/>
              </a:solidFill>
            </a:endParaRPr>
          </a:p>
        </p:txBody>
      </p:sp>
      <p:sp>
        <p:nvSpPr>
          <p:cNvPr id="3" name="Content Placeholder 2">
            <a:extLst>
              <a:ext uri="{FF2B5EF4-FFF2-40B4-BE49-F238E27FC236}">
                <a16:creationId xmlns:a16="http://schemas.microsoft.com/office/drawing/2014/main" id="{E3F1B836-0F84-46B9-AE26-95EC702AD464}"/>
              </a:ext>
            </a:extLst>
          </p:cNvPr>
          <p:cNvSpPr>
            <a:spLocks noGrp="1"/>
          </p:cNvSpPr>
          <p:nvPr>
            <p:ph idx="1"/>
          </p:nvPr>
        </p:nvSpPr>
        <p:spPr>
          <a:xfrm>
            <a:off x="202964" y="1656147"/>
            <a:ext cx="8186529" cy="4805546"/>
          </a:xfrm>
        </p:spPr>
        <p:txBody>
          <a:bodyPr>
            <a:normAutofit/>
          </a:bodyPr>
          <a:lstStyle/>
          <a:p>
            <a:endParaRPr lang="en-US" sz="2400" dirty="0">
              <a:latin typeface="+mj-lt"/>
            </a:endParaRPr>
          </a:p>
          <a:p>
            <a:r>
              <a:rPr lang="en-US" dirty="0">
                <a:latin typeface="+mj-lt"/>
              </a:rPr>
              <a:t>Longer waits are a symptom of more people needing treatment than the NHS has the capacity to deliver. This reflects a decade of much lower-than-average funding growth for the NHS and workforce shortages, coupled with growing and changing population health needs. </a:t>
            </a:r>
          </a:p>
          <a:p>
            <a:r>
              <a:rPr lang="en-US" dirty="0">
                <a:latin typeface="+mj-lt"/>
              </a:rPr>
              <a:t>These pressures are exacerbated by cuts to social care and public health budgets, which make it harder to keep people healthy outside hospitals.</a:t>
            </a:r>
            <a:endParaRPr lang="en-GB" dirty="0">
              <a:latin typeface="+mj-lt"/>
            </a:endParaRPr>
          </a:p>
          <a:p>
            <a:endParaRPr lang="en-GB" sz="2200" dirty="0"/>
          </a:p>
        </p:txBody>
      </p:sp>
      <p:pic>
        <p:nvPicPr>
          <p:cNvPr id="6146" name="Picture 2" descr="Image result for NHS performance and waiting times image">
            <a:extLst>
              <a:ext uri="{FF2B5EF4-FFF2-40B4-BE49-F238E27FC236}">
                <a16:creationId xmlns:a16="http://schemas.microsoft.com/office/drawing/2014/main" id="{A472CE77-9CE8-45D6-80C9-892763A55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31" r="26980" b="-2"/>
          <a:stretch/>
        </p:blipFill>
        <p:spPr bwMode="auto">
          <a:xfrm>
            <a:off x="8389492" y="2806655"/>
            <a:ext cx="3802507" cy="4051345"/>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6149" name="Oval 7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50" name="Arc 7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1AE02774-5733-45A8-B6C0-24B00F2BF95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33507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524ED1-B964-43A7-8A15-C2BDBE794BD5}"/>
              </a:ext>
            </a:extLst>
          </p:cNvPr>
          <p:cNvSpPr>
            <a:spLocks noGrp="1"/>
          </p:cNvSpPr>
          <p:nvPr>
            <p:ph type="title"/>
          </p:nvPr>
        </p:nvSpPr>
        <p:spPr>
          <a:xfrm>
            <a:off x="838200" y="0"/>
            <a:ext cx="7656443" cy="930291"/>
          </a:xfrm>
        </p:spPr>
        <p:txBody>
          <a:bodyPr>
            <a:normAutofit/>
          </a:bodyPr>
          <a:lstStyle/>
          <a:p>
            <a:r>
              <a:rPr lang="en-US" dirty="0">
                <a:solidFill>
                  <a:srgbClr val="0070C0"/>
                </a:solidFill>
              </a:rPr>
              <a:t>Health and social care funding</a:t>
            </a:r>
            <a:endParaRPr lang="en-GB" dirty="0">
              <a:solidFill>
                <a:srgbClr val="0070C0"/>
              </a:solidFill>
            </a:endParaRPr>
          </a:p>
        </p:txBody>
      </p:sp>
      <p:sp>
        <p:nvSpPr>
          <p:cNvPr id="3" name="Content Placeholder 2">
            <a:extLst>
              <a:ext uri="{FF2B5EF4-FFF2-40B4-BE49-F238E27FC236}">
                <a16:creationId xmlns:a16="http://schemas.microsoft.com/office/drawing/2014/main" id="{D22B1C2C-8974-4019-8AE4-58686E6FD0D0}"/>
              </a:ext>
            </a:extLst>
          </p:cNvPr>
          <p:cNvSpPr>
            <a:spLocks noGrp="1"/>
          </p:cNvSpPr>
          <p:nvPr>
            <p:ph idx="1"/>
          </p:nvPr>
        </p:nvSpPr>
        <p:spPr>
          <a:xfrm>
            <a:off x="20171" y="813906"/>
            <a:ext cx="7529332" cy="5230188"/>
          </a:xfrm>
        </p:spPr>
        <p:txBody>
          <a:bodyPr>
            <a:noAutofit/>
          </a:bodyPr>
          <a:lstStyle/>
          <a:p>
            <a:endParaRPr lang="en-US" sz="2400" dirty="0">
              <a:latin typeface="+mj-lt"/>
            </a:endParaRPr>
          </a:p>
          <a:p>
            <a:r>
              <a:rPr lang="en-US" sz="2400" dirty="0">
                <a:latin typeface="+mj-lt"/>
              </a:rPr>
              <a:t>UK health spending has grown by 1.6% a year over the last 4 years. This is much less than half the historical average growth rate. </a:t>
            </a:r>
          </a:p>
          <a:p>
            <a:r>
              <a:rPr lang="en-US" sz="2400" dirty="0">
                <a:latin typeface="+mj-lt"/>
              </a:rPr>
              <a:t>Compared to similar countries, the UK’s day-to-day spending on health is around average, but capital investment is notably low. </a:t>
            </a:r>
          </a:p>
          <a:p>
            <a:r>
              <a:rPr lang="en-US" sz="2400" dirty="0">
                <a:latin typeface="+mj-lt"/>
              </a:rPr>
              <a:t>In England, the strategy for the NHS – the NHS long term plan – is underpinned by a funding settlement up to 2023/24, with average annual increases of 3.3% a year, starting this year.</a:t>
            </a:r>
          </a:p>
          <a:p>
            <a:r>
              <a:rPr lang="en-US" sz="2400" dirty="0">
                <a:latin typeface="+mj-lt"/>
              </a:rPr>
              <a:t> But this is against a backdrop of significant hospital deficits, a maintenance backlog and workforce shortages – all flowing from previous inadequate investment.</a:t>
            </a:r>
          </a:p>
        </p:txBody>
      </p:sp>
      <p:pic>
        <p:nvPicPr>
          <p:cNvPr id="2050" name="Picture 2" descr="Image result for Health and social care funding.">
            <a:extLst>
              <a:ext uri="{FF2B5EF4-FFF2-40B4-BE49-F238E27FC236}">
                <a16:creationId xmlns:a16="http://schemas.microsoft.com/office/drawing/2014/main" id="{A081F8FC-C94C-430D-8479-A0B11AE42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1" r="15902" b="2"/>
          <a:stretch/>
        </p:blipFill>
        <p:spPr bwMode="auto">
          <a:xfrm>
            <a:off x="7460974" y="1842052"/>
            <a:ext cx="4731026" cy="5015948"/>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674CCC6-ABE0-4970-AC09-47C3B714BE3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94779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FA1DA-E78E-4BFC-B2D5-AA0C5D0BA606}"/>
              </a:ext>
            </a:extLst>
          </p:cNvPr>
          <p:cNvSpPr>
            <a:spLocks noGrp="1"/>
          </p:cNvSpPr>
          <p:nvPr>
            <p:ph type="title"/>
          </p:nvPr>
        </p:nvSpPr>
        <p:spPr>
          <a:xfrm>
            <a:off x="261577" y="365125"/>
            <a:ext cx="5969984" cy="1325563"/>
          </a:xfrm>
        </p:spPr>
        <p:txBody>
          <a:bodyPr>
            <a:normAutofit/>
          </a:bodyPr>
          <a:lstStyle/>
          <a:p>
            <a:pPr algn="ctr"/>
            <a:r>
              <a:rPr lang="en-US" dirty="0">
                <a:solidFill>
                  <a:srgbClr val="0070C0"/>
                </a:solidFill>
              </a:rPr>
              <a:t>Health and social care funding cont.…</a:t>
            </a:r>
            <a:endParaRPr lang="en-GB" dirty="0">
              <a:solidFill>
                <a:srgbClr val="0070C0"/>
              </a:solidFill>
            </a:endParaRPr>
          </a:p>
        </p:txBody>
      </p:sp>
      <p:sp>
        <p:nvSpPr>
          <p:cNvPr id="3077" name="Freeform: Shape 7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9C42F6-3842-49FA-91F1-211CA2C3761F}"/>
              </a:ext>
            </a:extLst>
          </p:cNvPr>
          <p:cNvSpPr>
            <a:spLocks noGrp="1"/>
          </p:cNvSpPr>
          <p:nvPr>
            <p:ph idx="1"/>
          </p:nvPr>
        </p:nvSpPr>
        <p:spPr>
          <a:xfrm>
            <a:off x="311422" y="1992290"/>
            <a:ext cx="7004890" cy="4351338"/>
          </a:xfrm>
        </p:spPr>
        <p:txBody>
          <a:bodyPr>
            <a:normAutofit/>
          </a:bodyPr>
          <a:lstStyle/>
          <a:p>
            <a:r>
              <a:rPr lang="en-US" sz="2400" dirty="0"/>
              <a:t>The funding settlement doesn’t cover the full budget for the NHS in England. Budgets for workforce education and training, public health and capital continue to have neither a plan nor long-term funding. </a:t>
            </a:r>
          </a:p>
          <a:p>
            <a:r>
              <a:rPr lang="en-US" sz="2400" dirty="0"/>
              <a:t>Without further investment in these areas, </a:t>
            </a:r>
            <a:r>
              <a:rPr lang="en-US" sz="2400" dirty="0">
                <a:solidFill>
                  <a:schemeClr val="accent6">
                    <a:lumMod val="75000"/>
                  </a:schemeClr>
                </a:solidFill>
              </a:rPr>
              <a:t>quality and access to care are at risk of deteriorating further</a:t>
            </a:r>
            <a:r>
              <a:rPr lang="en-US" sz="2400" dirty="0"/>
              <a:t>. As things stand, the total health budget will increase by just 2.9% a year to 2023/24.</a:t>
            </a:r>
            <a:endParaRPr lang="en-GB" sz="2400" dirty="0"/>
          </a:p>
          <a:p>
            <a:endParaRPr lang="en-GB" sz="2200" dirty="0"/>
          </a:p>
        </p:txBody>
      </p:sp>
      <p:sp>
        <p:nvSpPr>
          <p:cNvPr id="75" name="Oval 7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74" name="Picture 2" descr="Image result for Health and social care funding.">
            <a:extLst>
              <a:ext uri="{FF2B5EF4-FFF2-40B4-BE49-F238E27FC236}">
                <a16:creationId xmlns:a16="http://schemas.microsoft.com/office/drawing/2014/main" id="{6F27D3B7-B787-4599-807F-91DA68989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16"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81" name="Straight Connector 8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E74CE62-CB58-4D9C-B102-40CEC512147D}"/>
              </a:ext>
            </a:extLst>
          </p:cNvPr>
          <p:cNvSpPr>
            <a:spLocks noGrp="1"/>
          </p:cNvSpPr>
          <p:nvPr>
            <p:ph type="ftr" sz="quarter" idx="11"/>
          </p:nvPr>
        </p:nvSpPr>
        <p:spPr>
          <a:xfrm>
            <a:off x="6257419" y="6520861"/>
            <a:ext cx="3051313" cy="377847"/>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344751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NHS STAFF">
            <a:extLst>
              <a:ext uri="{FF2B5EF4-FFF2-40B4-BE49-F238E27FC236}">
                <a16:creationId xmlns:a16="http://schemas.microsoft.com/office/drawing/2014/main" id="{AE1F4120-9418-4277-B45B-35331E5762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90991" y="3756993"/>
            <a:ext cx="3101008" cy="310100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955590-4309-44A8-B7EA-E251782820DE}"/>
              </a:ext>
            </a:extLst>
          </p:cNvPr>
          <p:cNvSpPr>
            <a:spLocks noGrp="1"/>
          </p:cNvSpPr>
          <p:nvPr>
            <p:ph type="title"/>
          </p:nvPr>
        </p:nvSpPr>
        <p:spPr>
          <a:xfrm>
            <a:off x="869852" y="96664"/>
            <a:ext cx="7739576" cy="488392"/>
          </a:xfrm>
        </p:spPr>
        <p:txBody>
          <a:bodyPr>
            <a:normAutofit fontScale="90000"/>
          </a:bodyPr>
          <a:lstStyle/>
          <a:p>
            <a:pPr algn="ctr"/>
            <a:r>
              <a:rPr lang="en-US" b="1" i="1" dirty="0">
                <a:solidFill>
                  <a:srgbClr val="0070C0"/>
                </a:solidFill>
              </a:rPr>
              <a:t>Health and Social Care Workforce</a:t>
            </a:r>
            <a:endParaRPr lang="en-GB" b="1" i="1" dirty="0">
              <a:solidFill>
                <a:srgbClr val="0070C0"/>
              </a:solidFill>
            </a:endParaRPr>
          </a:p>
        </p:txBody>
      </p:sp>
      <p:sp>
        <p:nvSpPr>
          <p:cNvPr id="3" name="Content Placeholder 2">
            <a:extLst>
              <a:ext uri="{FF2B5EF4-FFF2-40B4-BE49-F238E27FC236}">
                <a16:creationId xmlns:a16="http://schemas.microsoft.com/office/drawing/2014/main" id="{5A2BDFEF-C93D-4150-814D-AF98021485CA}"/>
              </a:ext>
            </a:extLst>
          </p:cNvPr>
          <p:cNvSpPr>
            <a:spLocks noGrp="1"/>
          </p:cNvSpPr>
          <p:nvPr>
            <p:ph idx="1"/>
          </p:nvPr>
        </p:nvSpPr>
        <p:spPr>
          <a:xfrm>
            <a:off x="109329" y="681720"/>
            <a:ext cx="11830880" cy="5588764"/>
          </a:xfrm>
        </p:spPr>
        <p:txBody>
          <a:bodyPr>
            <a:noAutofit/>
          </a:bodyPr>
          <a:lstStyle/>
          <a:p>
            <a:endParaRPr lang="en-US" sz="2000" dirty="0">
              <a:latin typeface="+mj-lt"/>
            </a:endParaRPr>
          </a:p>
          <a:p>
            <a:r>
              <a:rPr lang="en-US" sz="2400" dirty="0">
                <a:latin typeface="+mj-lt"/>
              </a:rPr>
              <a:t>The number of people employed by NHS providers in England this decade has grown at just half the rate of the 2000s, despite growing need. As a result, the NHS reports a workforce shortage of around 100,000 staff. The issues in social care are even greater and the outlook is concerning. Workforce shortages stand at around 122,000, with a quarter of staff on a zero-hours contract.</a:t>
            </a:r>
          </a:p>
          <a:p>
            <a:r>
              <a:rPr lang="en-US" sz="2400" dirty="0">
                <a:latin typeface="+mj-lt"/>
              </a:rPr>
              <a:t>Our projections, with the King’s Fund and the Nuffield Trust, suggest that without concerted policy action and dedicated investment, NHS shortages could grow to up to 200,000 by 2023/24, and at least 250,000 by 2030. Nursing remains the key area of shortage (of over 40,000) – and this could double by 2023/24 and grow to over 100,000 by 2028/29.</a:t>
            </a:r>
          </a:p>
        </p:txBody>
      </p:sp>
      <p:sp>
        <p:nvSpPr>
          <p:cNvPr id="4" name="Footer Placeholder 3">
            <a:extLst>
              <a:ext uri="{FF2B5EF4-FFF2-40B4-BE49-F238E27FC236}">
                <a16:creationId xmlns:a16="http://schemas.microsoft.com/office/drawing/2014/main" id="{38EAB0B6-D2AC-47D8-830E-FA29E9F7A22A}"/>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44970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7178-17CF-425F-97A1-B78D593E0A92}"/>
              </a:ext>
            </a:extLst>
          </p:cNvPr>
          <p:cNvSpPr>
            <a:spLocks noGrp="1"/>
          </p:cNvSpPr>
          <p:nvPr>
            <p:ph type="title"/>
          </p:nvPr>
        </p:nvSpPr>
        <p:spPr/>
        <p:txBody>
          <a:bodyPr/>
          <a:lstStyle/>
          <a:p>
            <a:r>
              <a:rPr lang="en-US" b="1" i="1" dirty="0">
                <a:solidFill>
                  <a:srgbClr val="0070C0"/>
                </a:solidFill>
              </a:rPr>
              <a:t>Health and social care workforce (Cont.…)</a:t>
            </a:r>
            <a:endParaRPr lang="en-GB" dirty="0"/>
          </a:p>
        </p:txBody>
      </p:sp>
      <p:sp>
        <p:nvSpPr>
          <p:cNvPr id="3" name="Content Placeholder 2">
            <a:extLst>
              <a:ext uri="{FF2B5EF4-FFF2-40B4-BE49-F238E27FC236}">
                <a16:creationId xmlns:a16="http://schemas.microsoft.com/office/drawing/2014/main" id="{84DB7DF2-D5A8-4E99-B640-9BEAD43C6349}"/>
              </a:ext>
            </a:extLst>
          </p:cNvPr>
          <p:cNvSpPr>
            <a:spLocks noGrp="1"/>
          </p:cNvSpPr>
          <p:nvPr>
            <p:ph idx="1"/>
          </p:nvPr>
        </p:nvSpPr>
        <p:spPr/>
        <p:txBody>
          <a:bodyPr>
            <a:normAutofit fontScale="92500"/>
          </a:bodyPr>
          <a:lstStyle/>
          <a:p>
            <a:r>
              <a:rPr lang="en-US" dirty="0">
                <a:latin typeface="+mj-lt"/>
              </a:rPr>
              <a:t>One consequence of the </a:t>
            </a:r>
            <a:r>
              <a:rPr lang="en-US" dirty="0">
                <a:solidFill>
                  <a:schemeClr val="accent6">
                    <a:lumMod val="75000"/>
                  </a:schemeClr>
                </a:solidFill>
                <a:latin typeface="+mj-lt"/>
              </a:rPr>
              <a:t>failure to train and retain staff is that the UK </a:t>
            </a:r>
            <a:r>
              <a:rPr lang="en-US" dirty="0">
                <a:latin typeface="+mj-lt"/>
              </a:rPr>
              <a:t>is heavily reliant on international recruitment. This needs to continue at least 5,000 nurses sourced from abroad a year need to be recruited until 2023/24 to reduce shortages. </a:t>
            </a:r>
          </a:p>
          <a:p>
            <a:r>
              <a:rPr lang="en-US" dirty="0">
                <a:latin typeface="+mj-lt"/>
              </a:rPr>
              <a:t> In 2017/18, the latest data available, just 1,600 nurses from overseas joined English NHS trusts. We do know how many overseas nurses are registered in the UK and therefore potentially available to work in the NHS. There are 33,000 EEA nurses on the register. In 2018/19, 3,400 more nurses came to the UK from outside the EU than in 2017/18. This follows an 85% fall in the number coming to the UK from the EU in recent years.</a:t>
            </a:r>
            <a:endParaRPr lang="en-GB" dirty="0">
              <a:latin typeface="+mj-lt"/>
            </a:endParaRPr>
          </a:p>
          <a:p>
            <a:endParaRPr lang="en-GB" dirty="0"/>
          </a:p>
        </p:txBody>
      </p:sp>
      <p:sp>
        <p:nvSpPr>
          <p:cNvPr id="4" name="Footer Placeholder 3">
            <a:extLst>
              <a:ext uri="{FF2B5EF4-FFF2-40B4-BE49-F238E27FC236}">
                <a16:creationId xmlns:a16="http://schemas.microsoft.com/office/drawing/2014/main" id="{A7588841-7AFE-4C66-8EEF-0BD6770B4AF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58912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Arc 75">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E30562-EBE4-4C60-A759-474FFCF1C8F2}"/>
              </a:ext>
            </a:extLst>
          </p:cNvPr>
          <p:cNvSpPr>
            <a:spLocks noGrp="1"/>
          </p:cNvSpPr>
          <p:nvPr>
            <p:ph type="title"/>
          </p:nvPr>
        </p:nvSpPr>
        <p:spPr>
          <a:xfrm>
            <a:off x="950741" y="38776"/>
            <a:ext cx="9951721" cy="1161815"/>
          </a:xfrm>
        </p:spPr>
        <p:txBody>
          <a:bodyPr>
            <a:normAutofit/>
          </a:bodyPr>
          <a:lstStyle/>
          <a:p>
            <a:r>
              <a:rPr lang="en-US" i="1" dirty="0">
                <a:solidFill>
                  <a:srgbClr val="0070C0"/>
                </a:solidFill>
              </a:rPr>
              <a:t>Health and social are workforce (Cont.…)</a:t>
            </a:r>
            <a:endParaRPr lang="en-GB" i="1" dirty="0">
              <a:solidFill>
                <a:srgbClr val="0070C0"/>
              </a:solidFill>
            </a:endParaRPr>
          </a:p>
        </p:txBody>
      </p:sp>
      <p:sp>
        <p:nvSpPr>
          <p:cNvPr id="3" name="Content Placeholder 2">
            <a:extLst>
              <a:ext uri="{FF2B5EF4-FFF2-40B4-BE49-F238E27FC236}">
                <a16:creationId xmlns:a16="http://schemas.microsoft.com/office/drawing/2014/main" id="{97D90939-2CB5-4516-924F-FE3B582A4A7C}"/>
              </a:ext>
            </a:extLst>
          </p:cNvPr>
          <p:cNvSpPr>
            <a:spLocks noGrp="1"/>
          </p:cNvSpPr>
          <p:nvPr>
            <p:ph idx="1"/>
          </p:nvPr>
        </p:nvSpPr>
        <p:spPr>
          <a:xfrm>
            <a:off x="249516" y="1404450"/>
            <a:ext cx="7720887" cy="5142124"/>
          </a:xfrm>
        </p:spPr>
        <p:txBody>
          <a:bodyPr>
            <a:noAutofit/>
          </a:bodyPr>
          <a:lstStyle/>
          <a:p>
            <a:r>
              <a:rPr lang="en-US" sz="2600" dirty="0">
                <a:latin typeface="+mj-lt"/>
              </a:rPr>
              <a:t>The social care sector employs a quarter of a million people from beyond the UK. Some areas of the country are particularly reliant; </a:t>
            </a:r>
            <a:r>
              <a:rPr lang="en-US" sz="2600" dirty="0">
                <a:solidFill>
                  <a:schemeClr val="accent6">
                    <a:lumMod val="75000"/>
                  </a:schemeClr>
                </a:solidFill>
                <a:latin typeface="+mj-lt"/>
              </a:rPr>
              <a:t>40% of social care staff in London are from overseas. </a:t>
            </a:r>
            <a:r>
              <a:rPr lang="en-US" sz="2600" dirty="0">
                <a:latin typeface="+mj-lt"/>
              </a:rPr>
              <a:t>International recruitment is vitally important for social </a:t>
            </a:r>
            <a:r>
              <a:rPr lang="en-US" sz="2600" dirty="0">
                <a:solidFill>
                  <a:schemeClr val="accent6">
                    <a:lumMod val="75000"/>
                  </a:schemeClr>
                </a:solidFill>
                <a:latin typeface="+mj-lt"/>
              </a:rPr>
              <a:t>care and a restrictive immigration policy will make this harder.</a:t>
            </a:r>
          </a:p>
          <a:p>
            <a:endParaRPr lang="en-US" sz="2600" dirty="0">
              <a:latin typeface="+mj-lt"/>
            </a:endParaRPr>
          </a:p>
          <a:p>
            <a:r>
              <a:rPr lang="en-US" sz="2600" dirty="0">
                <a:latin typeface="+mj-lt"/>
              </a:rPr>
              <a:t>As a major employer, typically providing better pay, terms and conditions, and career progression than social care can afford, the NHS has a significant impact on the social care workforce. More must be done to support social care – for instance, matching pay increases in the NHS would cost £1.7bn by 2023/24.</a:t>
            </a:r>
            <a:endParaRPr lang="en-GB" sz="2600" dirty="0">
              <a:latin typeface="+mj-lt"/>
            </a:endParaRPr>
          </a:p>
        </p:txBody>
      </p:sp>
      <p:sp>
        <p:nvSpPr>
          <p:cNvPr id="78" name="Oval 7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170" name="Picture 2" descr="Image result for Health and social care workforce image">
            <a:extLst>
              <a:ext uri="{FF2B5EF4-FFF2-40B4-BE49-F238E27FC236}">
                <a16:creationId xmlns:a16="http://schemas.microsoft.com/office/drawing/2014/main" id="{B0F200B7-F766-4063-B8F2-4C41BAC68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35" r="-2" b="11478"/>
          <a:stretch/>
        </p:blipFill>
        <p:spPr bwMode="auto">
          <a:xfrm>
            <a:off x="7970403" y="1404450"/>
            <a:ext cx="4221597" cy="421543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B2340DC-C9CB-42C1-B161-21A9C0EB2F4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5643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94F4BD-F069-4B1E-B128-079DF060E55B}"/>
              </a:ext>
            </a:extLst>
          </p:cNvPr>
          <p:cNvSpPr>
            <a:spLocks noGrp="1"/>
          </p:cNvSpPr>
          <p:nvPr>
            <p:ph type="title"/>
          </p:nvPr>
        </p:nvSpPr>
        <p:spPr>
          <a:xfrm>
            <a:off x="463826" y="365125"/>
            <a:ext cx="6232521" cy="1325563"/>
          </a:xfrm>
        </p:spPr>
        <p:txBody>
          <a:bodyPr>
            <a:normAutofit/>
          </a:bodyPr>
          <a:lstStyle/>
          <a:p>
            <a:r>
              <a:rPr lang="en-GB" i="1" dirty="0">
                <a:solidFill>
                  <a:srgbClr val="0070C0"/>
                </a:solidFill>
              </a:rPr>
              <a:t>LO2 Activity – Class discussion (10 mins)</a:t>
            </a:r>
          </a:p>
        </p:txBody>
      </p:sp>
      <p:sp>
        <p:nvSpPr>
          <p:cNvPr id="73" name="Freeform: Shape 7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40AFAE-68AB-4F62-9EE8-CFF59A730C64}"/>
              </a:ext>
            </a:extLst>
          </p:cNvPr>
          <p:cNvSpPr>
            <a:spLocks noGrp="1"/>
          </p:cNvSpPr>
          <p:nvPr>
            <p:ph idx="1"/>
          </p:nvPr>
        </p:nvSpPr>
        <p:spPr>
          <a:xfrm>
            <a:off x="838201" y="2625614"/>
            <a:ext cx="5393360" cy="2493157"/>
          </a:xfrm>
        </p:spPr>
        <p:txBody>
          <a:bodyPr>
            <a:normAutofit/>
          </a:bodyPr>
          <a:lstStyle/>
          <a:p>
            <a:pPr marL="0" indent="0">
              <a:buNone/>
            </a:pPr>
            <a:r>
              <a:rPr lang="en-US" dirty="0">
                <a:latin typeface="+mj-lt"/>
              </a:rPr>
              <a:t>Explain the impacts of Covid 19 on Health and social care section in UK.</a:t>
            </a:r>
          </a:p>
          <a:p>
            <a:endParaRPr lang="en-GB" dirty="0"/>
          </a:p>
        </p:txBody>
      </p:sp>
      <p:sp>
        <p:nvSpPr>
          <p:cNvPr id="75" name="Oval 7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194" name="Picture 2" descr="Image result for Covid 19  image">
            <a:extLst>
              <a:ext uri="{FF2B5EF4-FFF2-40B4-BE49-F238E27FC236}">
                <a16:creationId xmlns:a16="http://schemas.microsoft.com/office/drawing/2014/main" id="{2067B4F4-C7AC-4DB9-A594-EE7C45693B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0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81" name="Straight Connector 8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16EB94FB-F926-433C-A0BE-897D947A46DC}"/>
              </a:ext>
            </a:extLst>
          </p:cNvPr>
          <p:cNvSpPr>
            <a:spLocks noGrp="1"/>
          </p:cNvSpPr>
          <p:nvPr>
            <p:ph type="ftr" sz="quarter" idx="11"/>
          </p:nvPr>
        </p:nvSpPr>
        <p:spPr>
          <a:xfrm>
            <a:off x="5895089" y="6425445"/>
            <a:ext cx="3819939" cy="407388"/>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44831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63DCAD-B844-41D0-9269-CE3FA1410215}"/>
              </a:ext>
            </a:extLst>
          </p:cNvPr>
          <p:cNvSpPr>
            <a:spLocks noGrp="1"/>
          </p:cNvSpPr>
          <p:nvPr>
            <p:ph type="title"/>
          </p:nvPr>
        </p:nvSpPr>
        <p:spPr>
          <a:xfrm>
            <a:off x="1389278" y="1233241"/>
            <a:ext cx="3240506" cy="4064628"/>
          </a:xfrm>
        </p:spPr>
        <p:txBody>
          <a:bodyPr>
            <a:normAutofit/>
          </a:bodyPr>
          <a:lstStyle/>
          <a:p>
            <a:r>
              <a:rPr lang="en-GB" b="1" dirty="0">
                <a:solidFill>
                  <a:srgbClr val="FFFFFF"/>
                </a:solidFill>
              </a:rPr>
              <a:t>What does 'coronavirus' mean?</a:t>
            </a:r>
            <a:br>
              <a:rPr lang="en-GB" dirty="0">
                <a:solidFill>
                  <a:srgbClr val="FFFFFF"/>
                </a:solidFill>
              </a:rPr>
            </a:br>
            <a:endParaRPr lang="en-GB" dirty="0">
              <a:solidFill>
                <a:srgbClr val="FFFFFF"/>
              </a:solidFill>
            </a:endParaRPr>
          </a:p>
        </p:txBody>
      </p:sp>
      <p:sp>
        <p:nvSpPr>
          <p:cNvPr id="39" name="Freeform: Shape 3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B990B4-0BD5-4F0E-99DD-8E105EDBE2BC}"/>
              </a:ext>
            </a:extLst>
          </p:cNvPr>
          <p:cNvSpPr>
            <a:spLocks noGrp="1"/>
          </p:cNvSpPr>
          <p:nvPr>
            <p:ph idx="1"/>
          </p:nvPr>
        </p:nvSpPr>
        <p:spPr>
          <a:xfrm>
            <a:off x="6096000" y="820880"/>
            <a:ext cx="5257799" cy="4889350"/>
          </a:xfrm>
        </p:spPr>
        <p:txBody>
          <a:bodyPr anchor="t">
            <a:normAutofit/>
          </a:bodyPr>
          <a:lstStyle/>
          <a:p>
            <a:r>
              <a:rPr lang="en-GB" sz="2400" b="1" dirty="0">
                <a:latin typeface="Tw Cen MT" panose="020B0602020104020603" pitchFamily="34" charset="0"/>
              </a:rPr>
              <a:t>Coronavirus</a:t>
            </a:r>
            <a:r>
              <a:rPr lang="en-GB" sz="2400" dirty="0">
                <a:latin typeface="Tw Cen MT" panose="020B0602020104020603" pitchFamily="34" charset="0"/>
              </a:rPr>
              <a:t> disease (</a:t>
            </a:r>
            <a:r>
              <a:rPr lang="en-GB" sz="2400" b="1" dirty="0">
                <a:latin typeface="Tw Cen MT" panose="020B0602020104020603" pitchFamily="34" charset="0"/>
              </a:rPr>
              <a:t>COVID</a:t>
            </a:r>
            <a:r>
              <a:rPr lang="en-GB" sz="2400" dirty="0">
                <a:latin typeface="Tw Cen MT" panose="020B0602020104020603" pitchFamily="34" charset="0"/>
              </a:rPr>
              <a:t>-</a:t>
            </a:r>
            <a:r>
              <a:rPr lang="en-GB" sz="2400" b="1" dirty="0">
                <a:latin typeface="Tw Cen MT" panose="020B0602020104020603" pitchFamily="34" charset="0"/>
              </a:rPr>
              <a:t>19</a:t>
            </a:r>
            <a:r>
              <a:rPr lang="en-GB" sz="2400" dirty="0">
                <a:latin typeface="Tw Cen MT" panose="020B0602020104020603" pitchFamily="34" charset="0"/>
              </a:rPr>
              <a:t>) is an infectious disease caused by a newly discovered </a:t>
            </a:r>
            <a:r>
              <a:rPr lang="en-GB" sz="2400" b="1" dirty="0">
                <a:latin typeface="Tw Cen MT" panose="020B0602020104020603" pitchFamily="34" charset="0"/>
              </a:rPr>
              <a:t>coronavirus</a:t>
            </a:r>
            <a:r>
              <a:rPr lang="en-GB" sz="2400" dirty="0">
                <a:latin typeface="Tw Cen MT" panose="020B0602020104020603" pitchFamily="34" charset="0"/>
              </a:rPr>
              <a:t>. Most people infected with the </a:t>
            </a:r>
            <a:r>
              <a:rPr lang="en-GB" sz="2400" b="1" dirty="0">
                <a:latin typeface="Tw Cen MT" panose="020B0602020104020603" pitchFamily="34" charset="0"/>
              </a:rPr>
              <a:t>COVID</a:t>
            </a:r>
            <a:r>
              <a:rPr lang="en-GB" sz="2400" dirty="0">
                <a:latin typeface="Tw Cen MT" panose="020B0602020104020603" pitchFamily="34" charset="0"/>
              </a:rPr>
              <a:t>-</a:t>
            </a:r>
            <a:r>
              <a:rPr lang="en-GB" sz="2400" b="1" dirty="0">
                <a:latin typeface="Tw Cen MT" panose="020B0602020104020603" pitchFamily="34" charset="0"/>
              </a:rPr>
              <a:t>19</a:t>
            </a:r>
            <a:r>
              <a:rPr lang="en-GB" sz="2400" dirty="0">
                <a:latin typeface="Tw Cen MT" panose="020B0602020104020603" pitchFamily="34" charset="0"/>
              </a:rPr>
              <a:t> virus will experience mild to moderate respiratory illness and recover without requiring special treatment.</a:t>
            </a:r>
          </a:p>
          <a:p>
            <a:endParaRPr lang="en-GB" sz="2400" dirty="0">
              <a:latin typeface="Tw Cen MT" panose="020B0602020104020603" pitchFamily="34" charset="0"/>
            </a:endParaRPr>
          </a:p>
          <a:p>
            <a:r>
              <a:rPr lang="en-GB" sz="2400" dirty="0">
                <a:latin typeface="Tw Cen MT" panose="020B0602020104020603" pitchFamily="34" charset="0"/>
              </a:rPr>
              <a:t>The main symptoms of coronavirus (COVID-19) are a high temperature, a new, continuous cough and a loss or change to your sense of smell or taste.</a:t>
            </a:r>
          </a:p>
          <a:p>
            <a:endParaRPr lang="en-GB" sz="2400" dirty="0"/>
          </a:p>
        </p:txBody>
      </p:sp>
      <p:sp>
        <p:nvSpPr>
          <p:cNvPr id="45" name="Freeform: Shape 4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1F1807D-6E75-4CFF-B8F1-19A95EF3791B}"/>
              </a:ext>
            </a:extLst>
          </p:cNvPr>
          <p:cNvSpPr>
            <a:spLocks noGrp="1"/>
          </p:cNvSpPr>
          <p:nvPr>
            <p:ph type="ftr" sz="quarter" idx="11"/>
          </p:nvPr>
        </p:nvSpPr>
        <p:spPr>
          <a:xfrm>
            <a:off x="6096000" y="6356350"/>
            <a:ext cx="4306958" cy="365125"/>
          </a:xfrm>
        </p:spPr>
        <p:txBody>
          <a:bodyPr>
            <a:normAutofit/>
          </a:bodyPr>
          <a:lstStyle/>
          <a:p>
            <a:pPr algn="l">
              <a:spcAft>
                <a:spcPts val="600"/>
              </a:spcAft>
            </a:pPr>
            <a:r>
              <a:rPr lang="en-GB">
                <a:solidFill>
                  <a:prstClr val="black">
                    <a:tint val="75000"/>
                  </a:prstClr>
                </a:solidFill>
              </a:rPr>
              <a:t>Created by Tayo Alebiosu</a:t>
            </a:r>
          </a:p>
        </p:txBody>
      </p:sp>
    </p:spTree>
    <p:extLst>
      <p:ext uri="{BB962C8B-B14F-4D97-AF65-F5344CB8AC3E}">
        <p14:creationId xmlns:p14="http://schemas.microsoft.com/office/powerpoint/2010/main" val="158022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C48D2-4517-424A-BE85-BBDFDBC40D2A}"/>
              </a:ext>
            </a:extLst>
          </p:cNvPr>
          <p:cNvSpPr>
            <a:spLocks noGrp="1"/>
          </p:cNvSpPr>
          <p:nvPr>
            <p:ph type="title"/>
          </p:nvPr>
        </p:nvSpPr>
        <p:spPr>
          <a:xfrm>
            <a:off x="1389278" y="1233241"/>
            <a:ext cx="3240506" cy="4064628"/>
          </a:xfrm>
        </p:spPr>
        <p:txBody>
          <a:bodyPr>
            <a:normAutofit/>
          </a:bodyPr>
          <a:lstStyle/>
          <a:p>
            <a:r>
              <a:rPr lang="en-US" i="1" dirty="0">
                <a:solidFill>
                  <a:srgbClr val="FFFFFF"/>
                </a:solidFill>
              </a:rPr>
              <a:t>A sector poorly prepared for the pandemic.</a:t>
            </a:r>
            <a:endParaRPr lang="en-GB" i="1" dirty="0">
              <a:solidFill>
                <a:srgbClr val="FFFFFF"/>
              </a:solidFill>
            </a:endParaRPr>
          </a:p>
        </p:txBody>
      </p:sp>
      <p:sp>
        <p:nvSpPr>
          <p:cNvPr id="59" name="Freeform: Shape 5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B72CAFE-C79F-4C2B-8695-3822B973E464}"/>
              </a:ext>
            </a:extLst>
          </p:cNvPr>
          <p:cNvSpPr>
            <a:spLocks noGrp="1"/>
          </p:cNvSpPr>
          <p:nvPr>
            <p:ph idx="1"/>
          </p:nvPr>
        </p:nvSpPr>
        <p:spPr>
          <a:xfrm>
            <a:off x="5311669" y="196948"/>
            <a:ext cx="6880331" cy="6661052"/>
          </a:xfrm>
        </p:spPr>
        <p:txBody>
          <a:bodyPr anchor="t">
            <a:normAutofit lnSpcReduction="10000"/>
          </a:bodyPr>
          <a:lstStyle/>
          <a:p>
            <a:endParaRPr lang="en-US" sz="2200" dirty="0">
              <a:latin typeface="+mj-lt"/>
            </a:endParaRPr>
          </a:p>
          <a:p>
            <a:r>
              <a:rPr lang="en-US" sz="2400" dirty="0">
                <a:latin typeface="+mj-lt"/>
              </a:rPr>
              <a:t>The COVID-19 pandemic has taken a grim toll on social care in England. In terms of preparation, we heard that the years of underfunding had left the sector without the equipment and estates necessary to manage the crisis. </a:t>
            </a:r>
          </a:p>
          <a:p>
            <a:r>
              <a:rPr lang="en-US" sz="2400" dirty="0">
                <a:latin typeface="+mj-lt"/>
              </a:rPr>
              <a:t>For instance, we heard that many care homes had insufficient space to safely isolate people who had caught COVID-19 and contain the spread. Local supplies of personal protective equipment (PPE) were low, or non-existent in some places as late as the end of March 2020, which left many care workers exposed to the virus.</a:t>
            </a:r>
          </a:p>
          <a:p>
            <a:r>
              <a:rPr lang="en-US" sz="2400" dirty="0">
                <a:latin typeface="+mj-lt"/>
              </a:rPr>
              <a:t> In workshops with care managers, commissioners and managers as part of our COVID-19 work, we were told on many occasions that social care felt like it was not a priority, guidance was initially inaccurate and late, and support for funding insufficient and slow to arrive.</a:t>
            </a:r>
            <a:endParaRPr lang="en-GB" sz="2400" dirty="0">
              <a:latin typeface="+mj-lt"/>
            </a:endParaRPr>
          </a:p>
        </p:txBody>
      </p:sp>
      <p:sp>
        <p:nvSpPr>
          <p:cNvPr id="65" name="Freeform: Shape 6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1B0F1AAF-E953-42D7-A410-C878886E8A18}"/>
              </a:ext>
            </a:extLst>
          </p:cNvPr>
          <p:cNvSpPr>
            <a:spLocks noGrp="1"/>
          </p:cNvSpPr>
          <p:nvPr>
            <p:ph type="ftr" sz="quarter" idx="11"/>
          </p:nvPr>
        </p:nvSpPr>
        <p:spPr>
          <a:xfrm>
            <a:off x="3225041" y="6558377"/>
            <a:ext cx="3210339" cy="254414"/>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59655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9FC306-78F4-497E-BB33-8F25795565E3}"/>
              </a:ext>
            </a:extLst>
          </p:cNvPr>
          <p:cNvSpPr>
            <a:spLocks noGrp="1"/>
          </p:cNvSpPr>
          <p:nvPr>
            <p:ph type="title"/>
          </p:nvPr>
        </p:nvSpPr>
        <p:spPr>
          <a:xfrm>
            <a:off x="1069362" y="107297"/>
            <a:ext cx="5387502" cy="1325563"/>
          </a:xfrm>
        </p:spPr>
        <p:txBody>
          <a:bodyPr>
            <a:normAutofit/>
          </a:bodyPr>
          <a:lstStyle/>
          <a:p>
            <a:r>
              <a:rPr lang="en-GB" dirty="0">
                <a:solidFill>
                  <a:srgbClr val="0070C0"/>
                </a:solidFill>
              </a:rPr>
              <a:t>Inequalities</a:t>
            </a:r>
            <a:r>
              <a:rPr lang="en-GB" dirty="0"/>
              <a:t> Exposed</a:t>
            </a:r>
          </a:p>
        </p:txBody>
      </p:sp>
      <p:sp>
        <p:nvSpPr>
          <p:cNvPr id="3" name="Content Placeholder 2">
            <a:extLst>
              <a:ext uri="{FF2B5EF4-FFF2-40B4-BE49-F238E27FC236}">
                <a16:creationId xmlns:a16="http://schemas.microsoft.com/office/drawing/2014/main" id="{5B9E8D3B-1C17-4E56-BF99-E5998324CE5E}"/>
              </a:ext>
            </a:extLst>
          </p:cNvPr>
          <p:cNvSpPr>
            <a:spLocks noGrp="1"/>
          </p:cNvSpPr>
          <p:nvPr>
            <p:ph idx="1"/>
          </p:nvPr>
        </p:nvSpPr>
        <p:spPr>
          <a:xfrm>
            <a:off x="207832" y="2081465"/>
            <a:ext cx="8451762" cy="4351338"/>
          </a:xfrm>
        </p:spPr>
        <p:txBody>
          <a:bodyPr>
            <a:noAutofit/>
          </a:bodyPr>
          <a:lstStyle/>
          <a:p>
            <a:r>
              <a:rPr lang="en-US" dirty="0">
                <a:latin typeface="+mj-lt"/>
              </a:rPr>
              <a:t>The crisis also had the impact of exposing the deep levels of inequalities which exist in society, with evidence telling us that Black, Asian and minority ethnic (BAME) communities, adults with learning disabilities, and those on the lowest incomes, have been disproportionately affected.</a:t>
            </a:r>
          </a:p>
          <a:p>
            <a:r>
              <a:rPr lang="en-US" dirty="0">
                <a:latin typeface="+mj-lt"/>
              </a:rPr>
              <a:t>As we reset and rebuild social care, it is vital that we proactively tackle historic inequalities and injustices, whilst ensuring that the new models of care that are nurtured and developed as a result of the reforms are equally relevant, accessible and vital to all groups.</a:t>
            </a:r>
            <a:endParaRPr lang="en-GB" dirty="0">
              <a:latin typeface="+mj-lt"/>
            </a:endParaRPr>
          </a:p>
        </p:txBody>
      </p:sp>
      <p:pic>
        <p:nvPicPr>
          <p:cNvPr id="9218" name="Picture 2" descr="Image result for BAME Inequalities  image">
            <a:extLst>
              <a:ext uri="{FF2B5EF4-FFF2-40B4-BE49-F238E27FC236}">
                <a16:creationId xmlns:a16="http://schemas.microsoft.com/office/drawing/2014/main" id="{16C5AEB9-525D-4B04-8EAD-B8747D74E6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72" r="30593" b="-2"/>
          <a:stretch/>
        </p:blipFill>
        <p:spPr bwMode="auto">
          <a:xfrm>
            <a:off x="8867426" y="2040835"/>
            <a:ext cx="3324574" cy="4817165"/>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145" name="Oval 144">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7" name="Arc 146">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F0332484-764D-4AB3-AD37-B178F4661AEF}"/>
              </a:ext>
            </a:extLst>
          </p:cNvPr>
          <p:cNvSpPr>
            <a:spLocks noGrp="1"/>
          </p:cNvSpPr>
          <p:nvPr>
            <p:ph type="ftr" sz="quarter" idx="11"/>
          </p:nvPr>
        </p:nvSpPr>
        <p:spPr>
          <a:xfrm>
            <a:off x="2951922" y="6462839"/>
            <a:ext cx="4114800" cy="365125"/>
          </a:xfrm>
        </p:spPr>
        <p:txBody>
          <a:bodyPr/>
          <a:lstStyle/>
          <a:p>
            <a:r>
              <a:rPr lang="en-US" dirty="0"/>
              <a:t>Created by Tayo Alebiosu</a:t>
            </a:r>
          </a:p>
        </p:txBody>
      </p:sp>
    </p:spTree>
    <p:extLst>
      <p:ext uri="{BB962C8B-B14F-4D97-AF65-F5344CB8AC3E}">
        <p14:creationId xmlns:p14="http://schemas.microsoft.com/office/powerpoint/2010/main" val="414396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10CAE8-0C71-43E4-8012-4EF2127814D4}"/>
              </a:ext>
            </a:extLst>
          </p:cNvPr>
          <p:cNvPicPr>
            <a:picLocks noChangeAspect="1"/>
          </p:cNvPicPr>
          <p:nvPr/>
        </p:nvPicPr>
        <p:blipFill rotWithShape="1">
          <a:blip r:embed="rId2"/>
          <a:srcRect t="9091" r="17840"/>
          <a:stretch/>
        </p:blipFill>
        <p:spPr>
          <a:xfrm>
            <a:off x="0" y="10"/>
            <a:ext cx="12192000" cy="6857990"/>
          </a:xfrm>
          <a:prstGeom prst="rect">
            <a:avLst/>
          </a:prstGeom>
        </p:spPr>
      </p:pic>
      <p:sp>
        <p:nvSpPr>
          <p:cNvPr id="4" name="Rectangle 3">
            <a:extLst>
              <a:ext uri="{FF2B5EF4-FFF2-40B4-BE49-F238E27FC236}">
                <a16:creationId xmlns:a16="http://schemas.microsoft.com/office/drawing/2014/main" id="{5E305F1F-E950-452F-9BC7-E3A0FC7BB8C0}"/>
              </a:ext>
            </a:extLst>
          </p:cNvPr>
          <p:cNvSpPr/>
          <p:nvPr/>
        </p:nvSpPr>
        <p:spPr>
          <a:xfrm>
            <a:off x="146354" y="5245644"/>
            <a:ext cx="8125448" cy="4643943"/>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800" b="1" dirty="0"/>
              <a:t>Module lecturer-Tayo Alebiosu</a:t>
            </a:r>
          </a:p>
          <a:p>
            <a:pPr indent="-228600">
              <a:lnSpc>
                <a:spcPct val="90000"/>
              </a:lnSpc>
              <a:spcAft>
                <a:spcPts val="600"/>
              </a:spcAft>
              <a:buFont typeface="Arial" panose="020B0604020202020204" pitchFamily="34" charset="0"/>
              <a:buChar char="•"/>
            </a:pPr>
            <a:r>
              <a:rPr lang="en-US" sz="2800" b="1" dirty="0"/>
              <a:t>Health and Social Care</a:t>
            </a:r>
          </a:p>
          <a:p>
            <a:pPr indent="-228600">
              <a:lnSpc>
                <a:spcPct val="90000"/>
              </a:lnSpc>
              <a:spcAft>
                <a:spcPts val="600"/>
              </a:spcAft>
              <a:buFont typeface="Arial" panose="020B0604020202020204" pitchFamily="34" charset="0"/>
              <a:buChar char="•"/>
            </a:pPr>
            <a:r>
              <a:rPr lang="en-US" sz="2800" b="1" dirty="0"/>
              <a:t>Contact me: </a:t>
            </a:r>
            <a:r>
              <a:rPr lang="en-US" sz="2800" dirty="0">
                <a:hlinkClick r:id="rId3"/>
              </a:rPr>
              <a:t>tayo.alebiosu@lsclondon.co.uk</a:t>
            </a:r>
            <a:endParaRPr lang="en-US" sz="2800" dirty="0"/>
          </a:p>
          <a:p>
            <a:pPr indent="-228600">
              <a:lnSpc>
                <a:spcPct val="90000"/>
              </a:lnSpc>
              <a:spcAft>
                <a:spcPts val="600"/>
              </a:spcAft>
              <a:buFont typeface="Arial" panose="020B0604020202020204" pitchFamily="34" charset="0"/>
              <a:buChar char="•"/>
            </a:pPr>
            <a:endParaRPr lang="en-US" sz="2800"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19094550">
            <a:off x="9216302" y="5533307"/>
            <a:ext cx="3001146" cy="324587"/>
          </a:xfrm>
        </p:spPr>
        <p:txBody>
          <a:bodyPr/>
          <a:lstStyle/>
          <a:p>
            <a:r>
              <a:rPr lang="en-GB" i="1" dirty="0">
                <a:solidFill>
                  <a:srgbClr val="002060"/>
                </a:solidFill>
              </a:rPr>
              <a:t>Created by Tayo Alebiosu</a:t>
            </a:r>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6F4FE-5533-4F00-AF7A-54819A8CCFF2}"/>
              </a:ext>
            </a:extLst>
          </p:cNvPr>
          <p:cNvSpPr>
            <a:spLocks noGrp="1"/>
          </p:cNvSpPr>
          <p:nvPr>
            <p:ph type="title"/>
          </p:nvPr>
        </p:nvSpPr>
        <p:spPr>
          <a:xfrm>
            <a:off x="828161" y="71234"/>
            <a:ext cx="9061427" cy="1101400"/>
          </a:xfrm>
        </p:spPr>
        <p:txBody>
          <a:bodyPr>
            <a:normAutofit/>
          </a:bodyPr>
          <a:lstStyle/>
          <a:p>
            <a:r>
              <a:rPr lang="en-US" b="1" i="1" dirty="0">
                <a:solidFill>
                  <a:srgbClr val="0070C0"/>
                </a:solidFill>
              </a:rPr>
              <a:t>A fragmented and disconnected sector</a:t>
            </a:r>
            <a:endParaRPr lang="en-GB" b="1" i="1" dirty="0">
              <a:solidFill>
                <a:srgbClr val="0070C0"/>
              </a:solidFill>
            </a:endParaRPr>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0160-B13D-4AD2-BC45-20F1AF4657DF}"/>
              </a:ext>
            </a:extLst>
          </p:cNvPr>
          <p:cNvSpPr>
            <a:spLocks noGrp="1"/>
          </p:cNvSpPr>
          <p:nvPr>
            <p:ph idx="1"/>
          </p:nvPr>
        </p:nvSpPr>
        <p:spPr>
          <a:xfrm>
            <a:off x="838200" y="1300898"/>
            <a:ext cx="10515600" cy="4734201"/>
          </a:xfrm>
        </p:spPr>
        <p:txBody>
          <a:bodyPr>
            <a:noAutofit/>
          </a:bodyPr>
          <a:lstStyle/>
          <a:p>
            <a:r>
              <a:rPr lang="en-US" sz="2000" dirty="0"/>
              <a:t>The social care system is complex and fragmented, with care being provided by around 18,500 organisations working in 39,000 locations across England. </a:t>
            </a:r>
          </a:p>
          <a:p>
            <a:r>
              <a:rPr lang="en-US" sz="2000" dirty="0"/>
              <a:t>Whilst seen as a strength, the diversity of the sector provided, in some cases, a hindrance in terms of coordinating a response. Good practice being developed in one part of the care sector is difficult to share easily with another part. </a:t>
            </a:r>
          </a:p>
          <a:p>
            <a:r>
              <a:rPr lang="en-US" sz="2000" dirty="0"/>
              <a:t>Data on care home residents, workers and supplies was often incomplete or difficult to pull together.</a:t>
            </a:r>
          </a:p>
          <a:p>
            <a:r>
              <a:rPr lang="en-US" sz="2000" dirty="0"/>
              <a:t>In our interviews and surveys with commissioners, social workers, care home managers and care workers to inform our COVID-19 work, we heard a common theme that the sector was very fragmented, and that data wasn’t joined up.</a:t>
            </a:r>
          </a:p>
          <a:p>
            <a:r>
              <a:rPr lang="en-US" sz="2000" dirty="0"/>
              <a:t> Many of those we engaged told us that the scale and complexity of the sector posed significant practical and logistical challenges in organising effective responses.</a:t>
            </a:r>
          </a:p>
          <a:p>
            <a:r>
              <a:rPr lang="en-US" sz="2000" dirty="0"/>
              <a:t> </a:t>
            </a:r>
            <a:r>
              <a:rPr lang="en-US" sz="2000" b="1" dirty="0">
                <a:solidFill>
                  <a:srgbClr val="0070C0"/>
                </a:solidFill>
              </a:rPr>
              <a:t>For example:</a:t>
            </a:r>
            <a:r>
              <a:rPr lang="en-US" sz="2000" dirty="0"/>
              <a:t>, in ensuring that providers have access to sufficient PPE, coordinating safe hospital discharges, and testing staff and residents in a timely manner.</a:t>
            </a:r>
            <a:endParaRPr lang="en-GB" sz="2000"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0594273-9EB6-4CCA-9963-FB6AE685C9DA}"/>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66059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599FF9-91B5-4C55-A615-B18147DD8FA0}"/>
              </a:ext>
            </a:extLst>
          </p:cNvPr>
          <p:cNvSpPr>
            <a:spLocks noGrp="1"/>
          </p:cNvSpPr>
          <p:nvPr>
            <p:ph type="title"/>
          </p:nvPr>
        </p:nvSpPr>
        <p:spPr>
          <a:xfrm>
            <a:off x="1949548" y="93121"/>
            <a:ext cx="5387502" cy="1325563"/>
          </a:xfrm>
        </p:spPr>
        <p:txBody>
          <a:bodyPr>
            <a:normAutofit/>
          </a:bodyPr>
          <a:lstStyle/>
          <a:p>
            <a:r>
              <a:rPr lang="en-GB" dirty="0">
                <a:solidFill>
                  <a:srgbClr val="0070C0"/>
                </a:solidFill>
              </a:rPr>
              <a:t>Delayed local response</a:t>
            </a:r>
          </a:p>
        </p:txBody>
      </p:sp>
      <p:sp>
        <p:nvSpPr>
          <p:cNvPr id="3" name="Content Placeholder 2">
            <a:extLst>
              <a:ext uri="{FF2B5EF4-FFF2-40B4-BE49-F238E27FC236}">
                <a16:creationId xmlns:a16="http://schemas.microsoft.com/office/drawing/2014/main" id="{058BE474-1935-4A4B-B742-8822D06F75BB}"/>
              </a:ext>
            </a:extLst>
          </p:cNvPr>
          <p:cNvSpPr>
            <a:spLocks noGrp="1"/>
          </p:cNvSpPr>
          <p:nvPr>
            <p:ph idx="1"/>
          </p:nvPr>
        </p:nvSpPr>
        <p:spPr>
          <a:xfrm>
            <a:off x="112804" y="1830181"/>
            <a:ext cx="11966392" cy="4440303"/>
          </a:xfrm>
        </p:spPr>
        <p:txBody>
          <a:bodyPr>
            <a:normAutofit/>
          </a:bodyPr>
          <a:lstStyle/>
          <a:p>
            <a:endParaRPr lang="en-US" sz="2400" dirty="0">
              <a:latin typeface="+mj-lt"/>
            </a:endParaRPr>
          </a:p>
          <a:p>
            <a:r>
              <a:rPr lang="en-US" sz="2400" dirty="0">
                <a:latin typeface="+mj-lt"/>
              </a:rPr>
              <a:t>During the first few weeks of the pandemic, people who use services and carers told us that they often felt very isolated and frightened. </a:t>
            </a:r>
          </a:p>
          <a:p>
            <a:r>
              <a:rPr lang="en-US" sz="2400" dirty="0">
                <a:latin typeface="+mj-lt"/>
              </a:rPr>
              <a:t>Whilst some local authorities were good at contacting people quickly, in other areas people didn’t hear from their key workers for many days. Information on websites about, for instance direct payments, was often slow to be updated.</a:t>
            </a:r>
          </a:p>
          <a:p>
            <a:r>
              <a:rPr lang="en-US" sz="2400" dirty="0">
                <a:latin typeface="+mj-lt"/>
              </a:rPr>
              <a:t>Although many local authorities were praised for the support they gave to providers, others were criticised for being slow and inflexible, for instance, not passing on funding quickly to struggling providers.</a:t>
            </a:r>
            <a:endParaRPr lang="en-GB" sz="2400" dirty="0">
              <a:latin typeface="+mj-lt"/>
            </a:endParaRPr>
          </a:p>
        </p:txBody>
      </p:sp>
      <p:pic>
        <p:nvPicPr>
          <p:cNvPr id="10242" name="Picture 2" descr="Image result for response image">
            <a:extLst>
              <a:ext uri="{FF2B5EF4-FFF2-40B4-BE49-F238E27FC236}">
                <a16:creationId xmlns:a16="http://schemas.microsoft.com/office/drawing/2014/main" id="{70E63929-8DC8-4AD2-B159-23CAF7F1B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41" r="14751" b="5"/>
          <a:stretch/>
        </p:blipFill>
        <p:spPr bwMode="auto">
          <a:xfrm>
            <a:off x="7337050" y="4895124"/>
            <a:ext cx="4854949" cy="1962875"/>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6CFFE24-A037-4DAF-800D-C96CFAE6F17F}"/>
              </a:ext>
            </a:extLst>
          </p:cNvPr>
          <p:cNvSpPr>
            <a:spLocks noGrp="1"/>
          </p:cNvSpPr>
          <p:nvPr>
            <p:ph type="ftr" sz="quarter" idx="11"/>
          </p:nvPr>
        </p:nvSpPr>
        <p:spPr/>
        <p:txBody>
          <a:bodyPr/>
          <a:lstStyle/>
          <a:p>
            <a:r>
              <a:rPr lang="en-US" i="1" dirty="0">
                <a:solidFill>
                  <a:srgbClr val="00B0F0"/>
                </a:solidFill>
              </a:rPr>
              <a:t>Created by Tayo Alebiosu</a:t>
            </a:r>
          </a:p>
        </p:txBody>
      </p:sp>
    </p:spTree>
    <p:extLst>
      <p:ext uri="{BB962C8B-B14F-4D97-AF65-F5344CB8AC3E}">
        <p14:creationId xmlns:p14="http://schemas.microsoft.com/office/powerpoint/2010/main" val="282016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266" name="Picture 2" descr="Image result for Low morale  image">
            <a:extLst>
              <a:ext uri="{FF2B5EF4-FFF2-40B4-BE49-F238E27FC236}">
                <a16:creationId xmlns:a16="http://schemas.microsoft.com/office/drawing/2014/main" id="{184C2F1D-0420-461D-A76B-345AB0BEDB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64473" y="3305589"/>
            <a:ext cx="3527526" cy="35275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39" name="Arc 1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FA5265-4B1F-4E95-89BA-BFD49401C6D9}"/>
              </a:ext>
            </a:extLst>
          </p:cNvPr>
          <p:cNvSpPr>
            <a:spLocks noGrp="1"/>
          </p:cNvSpPr>
          <p:nvPr>
            <p:ph type="title"/>
          </p:nvPr>
        </p:nvSpPr>
        <p:spPr>
          <a:xfrm>
            <a:off x="1206814" y="21152"/>
            <a:ext cx="8587154" cy="1325563"/>
          </a:xfrm>
        </p:spPr>
        <p:txBody>
          <a:bodyPr>
            <a:normAutofit/>
          </a:bodyPr>
          <a:lstStyle/>
          <a:p>
            <a:r>
              <a:rPr lang="en-GB" i="1" dirty="0">
                <a:solidFill>
                  <a:srgbClr val="0070C0"/>
                </a:solidFill>
              </a:rPr>
              <a:t>Low morale amongst workers</a:t>
            </a:r>
          </a:p>
        </p:txBody>
      </p:sp>
      <p:sp>
        <p:nvSpPr>
          <p:cNvPr id="3" name="Content Placeholder 2">
            <a:extLst>
              <a:ext uri="{FF2B5EF4-FFF2-40B4-BE49-F238E27FC236}">
                <a16:creationId xmlns:a16="http://schemas.microsoft.com/office/drawing/2014/main" id="{3C7A20D3-0745-46BE-BC45-7E7C83582DD1}"/>
              </a:ext>
            </a:extLst>
          </p:cNvPr>
          <p:cNvSpPr>
            <a:spLocks noGrp="1"/>
          </p:cNvSpPr>
          <p:nvPr>
            <p:ph idx="1"/>
          </p:nvPr>
        </p:nvSpPr>
        <p:spPr>
          <a:xfrm>
            <a:off x="42204" y="1484243"/>
            <a:ext cx="9476933" cy="5837077"/>
          </a:xfrm>
        </p:spPr>
        <p:txBody>
          <a:bodyPr>
            <a:noAutofit/>
          </a:bodyPr>
          <a:lstStyle/>
          <a:p>
            <a:r>
              <a:rPr lang="en-US" sz="2600" dirty="0">
                <a:latin typeface="+mj-lt"/>
              </a:rPr>
              <a:t>We heard from contributors that we face a growing emergency about the morale of staff working in social care. </a:t>
            </a:r>
          </a:p>
          <a:p>
            <a:r>
              <a:rPr lang="en-US" sz="2600" dirty="0">
                <a:latin typeface="+mj-lt"/>
              </a:rPr>
              <a:t>Despite many in the workforce showing immense resilience overall, morale is low in adult social care, and care staff have felt undervalued compared with their healthcare counterparts. </a:t>
            </a:r>
          </a:p>
          <a:p>
            <a:r>
              <a:rPr lang="en-US" sz="2600" dirty="0">
                <a:latin typeface="+mj-lt"/>
              </a:rPr>
              <a:t>This has also played out in practical terms, for example, in care workers not having priority access when shopping for their clients. </a:t>
            </a:r>
          </a:p>
          <a:p>
            <a:r>
              <a:rPr lang="en-US" sz="2600" dirty="0">
                <a:latin typeface="+mj-lt"/>
              </a:rPr>
              <a:t>We were told about registered managers of adult social care services suffering from burn out and extreme anxiety.</a:t>
            </a:r>
          </a:p>
        </p:txBody>
      </p:sp>
      <p:sp>
        <p:nvSpPr>
          <p:cNvPr id="4" name="Footer Placeholder 3">
            <a:extLst>
              <a:ext uri="{FF2B5EF4-FFF2-40B4-BE49-F238E27FC236}">
                <a16:creationId xmlns:a16="http://schemas.microsoft.com/office/drawing/2014/main" id="{70CC6500-D4A8-449E-938C-39CD094DA12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7108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96BD8-63F5-4D1C-A7F5-95EC46AD01E6}"/>
              </a:ext>
            </a:extLst>
          </p:cNvPr>
          <p:cNvSpPr>
            <a:spLocks noGrp="1"/>
          </p:cNvSpPr>
          <p:nvPr>
            <p:ph type="title"/>
          </p:nvPr>
        </p:nvSpPr>
        <p:spPr>
          <a:xfrm>
            <a:off x="297381" y="296316"/>
            <a:ext cx="6510804" cy="1325563"/>
          </a:xfrm>
        </p:spPr>
        <p:txBody>
          <a:bodyPr>
            <a:normAutofit/>
          </a:bodyPr>
          <a:lstStyle/>
          <a:p>
            <a:r>
              <a:rPr lang="en-GB" b="1" i="1" dirty="0">
                <a:solidFill>
                  <a:srgbClr val="0070C0"/>
                </a:solidFill>
              </a:rPr>
              <a:t>Low morale amongst workers</a:t>
            </a:r>
            <a:endParaRPr lang="en-GB" b="1" dirty="0">
              <a:solidFill>
                <a:srgbClr val="0070C0"/>
              </a:solidFill>
            </a:endParaRPr>
          </a:p>
        </p:txBody>
      </p:sp>
      <p:sp>
        <p:nvSpPr>
          <p:cNvPr id="137" name="Freeform: Shape 13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C7FE44-A186-4BCD-85E4-1F9C65E62607}"/>
              </a:ext>
            </a:extLst>
          </p:cNvPr>
          <p:cNvSpPr>
            <a:spLocks noGrp="1"/>
          </p:cNvSpPr>
          <p:nvPr>
            <p:ph idx="1"/>
          </p:nvPr>
        </p:nvSpPr>
        <p:spPr>
          <a:xfrm>
            <a:off x="53254" y="1621880"/>
            <a:ext cx="9712893" cy="4836146"/>
          </a:xfrm>
        </p:spPr>
        <p:txBody>
          <a:bodyPr>
            <a:normAutofit/>
          </a:bodyPr>
          <a:lstStyle/>
          <a:p>
            <a:r>
              <a:rPr lang="en-US" sz="2400" dirty="0">
                <a:latin typeface="+mj-lt"/>
              </a:rPr>
              <a:t>Access to high-quality and trauma-informed support to managers and frontline staff to help them recover was seen as essential in the future.</a:t>
            </a:r>
          </a:p>
          <a:p>
            <a:r>
              <a:rPr lang="en-US" sz="2400" dirty="0">
                <a:latin typeface="+mj-lt"/>
              </a:rPr>
              <a:t>In our engagement with our social workers, commissioners and care workers for Department of Health and Social Care-funded work on COVID-19, we were consistently told that many felt isolated and experienced very low morale during the first period of the pandemic. </a:t>
            </a:r>
          </a:p>
          <a:p>
            <a:r>
              <a:rPr lang="en-US" sz="2400" dirty="0">
                <a:latin typeface="+mj-lt"/>
              </a:rPr>
              <a:t>In response, SCIE, along with other sector bodies like Skills for Care, established national forums and ‘meetup’ meetings which proved hugely popular, and we call on national bodies to continue putting on such groups.</a:t>
            </a:r>
            <a:endParaRPr lang="en-GB" sz="2400" dirty="0">
              <a:latin typeface="+mj-lt"/>
            </a:endParaRPr>
          </a:p>
          <a:p>
            <a:endParaRPr lang="en-GB" sz="1700" dirty="0"/>
          </a:p>
        </p:txBody>
      </p:sp>
      <p:sp>
        <p:nvSpPr>
          <p:cNvPr id="139" name="Oval 13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290" name="Picture 2" descr="Image result for Low morale  image">
            <a:extLst>
              <a:ext uri="{FF2B5EF4-FFF2-40B4-BE49-F238E27FC236}">
                <a16:creationId xmlns:a16="http://schemas.microsoft.com/office/drawing/2014/main" id="{24FBB5C4-C678-4BC3-B76A-77433BE1E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33" r="13135" b="1"/>
          <a:stretch/>
        </p:blipFill>
        <p:spPr bwMode="auto">
          <a:xfrm>
            <a:off x="9642013" y="3286539"/>
            <a:ext cx="2513480" cy="35275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41" name="Freeform: Shape 14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43" name="Straight Connector 14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5" name="Freeform: Shape 14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Shape 14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3AB72CE-E438-4CBB-B0B3-69C0E08C612E}"/>
              </a:ext>
            </a:extLst>
          </p:cNvPr>
          <p:cNvSpPr>
            <a:spLocks noGrp="1"/>
          </p:cNvSpPr>
          <p:nvPr>
            <p:ph type="ftr" sz="quarter" idx="11"/>
          </p:nvPr>
        </p:nvSpPr>
        <p:spPr>
          <a:xfrm>
            <a:off x="5747659" y="6514830"/>
            <a:ext cx="4114800" cy="365125"/>
          </a:xfrm>
        </p:spPr>
        <p:txBody>
          <a:bodyPr/>
          <a:lstStyle/>
          <a:p>
            <a:r>
              <a:rPr lang="en-US" i="1" dirty="0">
                <a:solidFill>
                  <a:schemeClr val="bg1"/>
                </a:solidFill>
              </a:rPr>
              <a:t>Created by Tayo Alebiosu</a:t>
            </a:r>
          </a:p>
        </p:txBody>
      </p:sp>
    </p:spTree>
    <p:extLst>
      <p:ext uri="{BB962C8B-B14F-4D97-AF65-F5344CB8AC3E}">
        <p14:creationId xmlns:p14="http://schemas.microsoft.com/office/powerpoint/2010/main" val="196676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AB8103-AF2A-470C-92B3-FF6E3E03A2F8}"/>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Reference List</a:t>
            </a:r>
          </a:p>
        </p:txBody>
      </p:sp>
      <p:sp>
        <p:nvSpPr>
          <p:cNvPr id="3" name="Content Placeholder 2">
            <a:extLst>
              <a:ext uri="{FF2B5EF4-FFF2-40B4-BE49-F238E27FC236}">
                <a16:creationId xmlns:a16="http://schemas.microsoft.com/office/drawing/2014/main" id="{115ADAD4-8C88-4EDC-94CA-5B955CCD6F9A}"/>
              </a:ext>
            </a:extLst>
          </p:cNvPr>
          <p:cNvSpPr>
            <a:spLocks noGrp="1"/>
          </p:cNvSpPr>
          <p:nvPr>
            <p:ph idx="1"/>
          </p:nvPr>
        </p:nvSpPr>
        <p:spPr>
          <a:xfrm>
            <a:off x="4290646" y="591344"/>
            <a:ext cx="7689319" cy="5585619"/>
          </a:xfrm>
        </p:spPr>
        <p:txBody>
          <a:bodyPr anchor="ctr">
            <a:normAutofit/>
          </a:bodyPr>
          <a:lstStyle/>
          <a:p>
            <a:pPr marL="0" indent="0">
              <a:buNone/>
            </a:pPr>
            <a:r>
              <a:rPr lang="en-GB" sz="1600" dirty="0">
                <a:solidFill>
                  <a:schemeClr val="tx2"/>
                </a:solidFill>
              </a:rPr>
              <a:t>The Health Foundation. 2021. </a:t>
            </a:r>
            <a:r>
              <a:rPr lang="en-GB" sz="1600" i="1" dirty="0">
                <a:solidFill>
                  <a:schemeClr val="tx2"/>
                </a:solidFill>
              </a:rPr>
              <a:t>Top line facts on the big issues in health and social care | The Health Foundation</a:t>
            </a:r>
            <a:r>
              <a:rPr lang="en-GB" sz="1600" dirty="0">
                <a:solidFill>
                  <a:schemeClr val="tx2"/>
                </a:solidFill>
              </a:rPr>
              <a:t>. [online] Available at: &lt;https://www.health.org.uk/news-and-comment/newsletter-features/top-line-facts-on-the-big-issues-in-health-and-social-care&gt; [Accessed 3 February 2021].</a:t>
            </a:r>
          </a:p>
          <a:p>
            <a:pPr marL="0" indent="0">
              <a:buNone/>
            </a:pPr>
            <a:endParaRPr lang="en-GB" sz="1600" dirty="0"/>
          </a:p>
          <a:p>
            <a:pPr marL="0" indent="0">
              <a:buNone/>
            </a:pPr>
            <a:endParaRPr lang="en-GB" sz="1600" dirty="0"/>
          </a:p>
          <a:p>
            <a:pPr marL="0" indent="0">
              <a:buNone/>
            </a:pPr>
            <a:r>
              <a:rPr lang="en-GB" sz="1600" dirty="0"/>
              <a:t>providers, C., (COVID-19), C., COVID-19, B., care, F. and impacts, N., 2021. </a:t>
            </a:r>
            <a:r>
              <a:rPr lang="en-GB" sz="1600" i="1" dirty="0"/>
              <a:t>Beyond COVID-19: Negative impacts of COVID-19 on social care</a:t>
            </a:r>
            <a:r>
              <a:rPr lang="en-GB" sz="1600" dirty="0"/>
              <a:t>. [online] Social Care Institute for Excellence (SCIE). Available at: &lt;https://www.scie.org.uk/care-providers/coronavirus-covid-19/beyond/adult-social-care/negative-impacts&gt; [Accessed 5 February 2021].</a:t>
            </a:r>
          </a:p>
          <a:p>
            <a:pPr marL="0" indent="0">
              <a:buNone/>
            </a:pPr>
            <a:endParaRPr lang="en-GB" sz="1600" dirty="0">
              <a:solidFill>
                <a:schemeClr val="tx2"/>
              </a:solidFill>
            </a:endParaRPr>
          </a:p>
          <a:p>
            <a:pPr marL="0" indent="0">
              <a:buNone/>
            </a:pP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371AAFD-973B-4092-9D6B-A3AD99F49A5A}"/>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70882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B0CA74-0575-4F29-97CC-09FC1F74DB57}"/>
              </a:ext>
            </a:extLst>
          </p:cNvPr>
          <p:cNvSpPr>
            <a:spLocks noGrp="1"/>
          </p:cNvSpPr>
          <p:nvPr>
            <p:ph type="title"/>
          </p:nvPr>
        </p:nvSpPr>
        <p:spPr>
          <a:xfrm>
            <a:off x="182880" y="643467"/>
            <a:ext cx="3080825" cy="4406835"/>
          </a:xfrm>
        </p:spPr>
        <p:txBody>
          <a:bodyPr>
            <a:normAutofit/>
          </a:bodyPr>
          <a:lstStyle/>
          <a:p>
            <a:r>
              <a:rPr lang="en-GB" b="1" dirty="0">
                <a:solidFill>
                  <a:srgbClr val="FFFFFF"/>
                </a:solidFill>
              </a:rPr>
              <a:t>Assessment Details</a:t>
            </a:r>
          </a:p>
        </p:txBody>
      </p:sp>
      <p:graphicFrame>
        <p:nvGraphicFramePr>
          <p:cNvPr id="5" name="Content Placeholder 2">
            <a:extLst>
              <a:ext uri="{FF2B5EF4-FFF2-40B4-BE49-F238E27FC236}">
                <a16:creationId xmlns:a16="http://schemas.microsoft.com/office/drawing/2014/main" id="{3F514F9F-643D-44A6-9F21-A9719D2913FD}"/>
              </a:ext>
            </a:extLst>
          </p:cNvPr>
          <p:cNvGraphicFramePr>
            <a:graphicFrameLocks noGrp="1"/>
          </p:cNvGraphicFramePr>
          <p:nvPr>
            <p:ph idx="1"/>
            <p:extLst>
              <p:ext uri="{D42A27DB-BD31-4B8C-83A1-F6EECF244321}">
                <p14:modId xmlns:p14="http://schemas.microsoft.com/office/powerpoint/2010/main" val="1958508052"/>
              </p:ext>
            </p:extLst>
          </p:nvPr>
        </p:nvGraphicFramePr>
        <p:xfrm>
          <a:off x="4695347" y="643466"/>
          <a:ext cx="7313773"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5FE4286B-24BF-4524-A4B1-D89842802FC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7597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6" descr="Users">
            <a:extLst>
              <a:ext uri="{FF2B5EF4-FFF2-40B4-BE49-F238E27FC236}">
                <a16:creationId xmlns:a16="http://schemas.microsoft.com/office/drawing/2014/main" id="{8DAD9A12-5F6B-4989-8A19-01DF28037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9428" y="1861879"/>
            <a:ext cx="4045436"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8" name="Arc 2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73064C-8A55-4F0C-9EA0-97FB6E2E5683}"/>
              </a:ext>
            </a:extLst>
          </p:cNvPr>
          <p:cNvSpPr>
            <a:spLocks noGrp="1"/>
          </p:cNvSpPr>
          <p:nvPr>
            <p:ph type="title"/>
          </p:nvPr>
        </p:nvSpPr>
        <p:spPr>
          <a:xfrm>
            <a:off x="838199" y="104999"/>
            <a:ext cx="5257800" cy="1325563"/>
          </a:xfrm>
        </p:spPr>
        <p:txBody>
          <a:bodyPr>
            <a:normAutofit/>
          </a:bodyPr>
          <a:lstStyle/>
          <a:p>
            <a:r>
              <a:rPr lang="en-GB" i="1" dirty="0">
                <a:solidFill>
                  <a:srgbClr val="0070C0"/>
                </a:solidFill>
              </a:rPr>
              <a:t>Assessment Details</a:t>
            </a:r>
          </a:p>
        </p:txBody>
      </p:sp>
      <p:sp>
        <p:nvSpPr>
          <p:cNvPr id="3" name="Content Placeholder 2">
            <a:extLst>
              <a:ext uri="{FF2B5EF4-FFF2-40B4-BE49-F238E27FC236}">
                <a16:creationId xmlns:a16="http://schemas.microsoft.com/office/drawing/2014/main" id="{452751A3-266E-484D-BBA1-D77B84C61156}"/>
              </a:ext>
            </a:extLst>
          </p:cNvPr>
          <p:cNvSpPr>
            <a:spLocks noGrp="1"/>
          </p:cNvSpPr>
          <p:nvPr>
            <p:ph idx="1"/>
          </p:nvPr>
        </p:nvSpPr>
        <p:spPr>
          <a:xfrm>
            <a:off x="182880" y="1237958"/>
            <a:ext cx="9067137" cy="5514534"/>
          </a:xfrm>
        </p:spPr>
        <p:txBody>
          <a:bodyPr>
            <a:normAutofit lnSpcReduction="10000"/>
          </a:bodyPr>
          <a:lstStyle/>
          <a:p>
            <a:pPr marL="0" lvl="0" indent="0">
              <a:buNone/>
            </a:pPr>
            <a:endParaRPr lang="en-GB" sz="2200" b="1" dirty="0">
              <a:latin typeface="+mj-lt"/>
            </a:endParaRPr>
          </a:p>
          <a:p>
            <a:pPr marL="0" lvl="0" indent="0">
              <a:buNone/>
            </a:pPr>
            <a:r>
              <a:rPr lang="en-GB" sz="2400" b="1" dirty="0">
                <a:latin typeface="+mj-lt"/>
              </a:rPr>
              <a:t>Maximum 10 PowerPoint Slides + 1500 words Presentation Notes 100%</a:t>
            </a:r>
            <a:endParaRPr lang="en-GB" sz="2400" dirty="0">
              <a:latin typeface="+mj-lt"/>
            </a:endParaRPr>
          </a:p>
          <a:p>
            <a:r>
              <a:rPr lang="en-GB" sz="2400" dirty="0">
                <a:latin typeface="+mj-lt"/>
              </a:rPr>
              <a:t>Tasks to be completed –</a:t>
            </a:r>
          </a:p>
          <a:p>
            <a:r>
              <a:rPr lang="en-GB" sz="2400" dirty="0">
                <a:latin typeface="+mj-lt"/>
              </a:rPr>
              <a:t>Choose a specific area within the area of health and social care that aligns with your career interests. </a:t>
            </a:r>
          </a:p>
          <a:p>
            <a:r>
              <a:rPr lang="en-GB" sz="2400" dirty="0">
                <a:latin typeface="+mj-lt"/>
              </a:rPr>
              <a:t>Explore a variety of contemporary issues (focus on the 21</a:t>
            </a:r>
            <a:r>
              <a:rPr lang="en-GB" sz="2400" baseline="30000" dirty="0">
                <a:latin typeface="+mj-lt"/>
              </a:rPr>
              <a:t>st</a:t>
            </a:r>
            <a:r>
              <a:rPr lang="en-GB" sz="2400" dirty="0">
                <a:latin typeface="+mj-lt"/>
              </a:rPr>
              <a:t> century) within that specified area that are currently being discussed by practitioners and writers. </a:t>
            </a:r>
          </a:p>
          <a:p>
            <a:r>
              <a:rPr lang="en-GB" sz="2400" dirty="0">
                <a:latin typeface="+mj-lt"/>
              </a:rPr>
              <a:t>Pick a specific perspective within that framework and evaluate its impact on care delivery. </a:t>
            </a:r>
          </a:p>
          <a:p>
            <a:r>
              <a:rPr lang="en-GB" sz="2400" dirty="0">
                <a:latin typeface="+mj-lt"/>
              </a:rPr>
              <a:t>Based on your analysis, put forward recommendations as to how the chosen issue can be implemented in such a way that it achieves the most appropriate results possible and yet minimises disruptions to services provided. </a:t>
            </a:r>
          </a:p>
          <a:p>
            <a:pPr marL="0" indent="0">
              <a:buNone/>
            </a:pPr>
            <a:endParaRPr lang="en-GB" sz="2200" dirty="0">
              <a:latin typeface="+mj-lt"/>
            </a:endParaRPr>
          </a:p>
          <a:p>
            <a:endParaRPr lang="en-GB" sz="1500" dirty="0"/>
          </a:p>
        </p:txBody>
      </p:sp>
      <p:sp>
        <p:nvSpPr>
          <p:cNvPr id="4" name="Footer Placeholder 3">
            <a:extLst>
              <a:ext uri="{FF2B5EF4-FFF2-40B4-BE49-F238E27FC236}">
                <a16:creationId xmlns:a16="http://schemas.microsoft.com/office/drawing/2014/main" id="{055EE5CA-12D7-420D-BDC3-35B2F08442E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609856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549FD7-BB0E-4A1C-AB2B-F3A7E947DA93}"/>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Assessment Details (Cont.….)</a:t>
            </a:r>
          </a:p>
        </p:txBody>
      </p:sp>
      <p:sp>
        <p:nvSpPr>
          <p:cNvPr id="3" name="Content Placeholder 2">
            <a:extLst>
              <a:ext uri="{FF2B5EF4-FFF2-40B4-BE49-F238E27FC236}">
                <a16:creationId xmlns:a16="http://schemas.microsoft.com/office/drawing/2014/main" id="{D2FF04D4-19DF-47F9-9042-BE65FD91E1D0}"/>
              </a:ext>
            </a:extLst>
          </p:cNvPr>
          <p:cNvSpPr>
            <a:spLocks noGrp="1"/>
          </p:cNvSpPr>
          <p:nvPr>
            <p:ph idx="1"/>
          </p:nvPr>
        </p:nvSpPr>
        <p:spPr>
          <a:xfrm>
            <a:off x="4167272" y="591344"/>
            <a:ext cx="7832470" cy="6266656"/>
          </a:xfrm>
        </p:spPr>
        <p:txBody>
          <a:bodyPr anchor="ctr">
            <a:normAutofit/>
          </a:bodyPr>
          <a:lstStyle/>
          <a:p>
            <a:pPr marL="0" indent="0">
              <a:buNone/>
            </a:pPr>
            <a:r>
              <a:rPr lang="en-GB" b="1" i="1" dirty="0">
                <a:solidFill>
                  <a:srgbClr val="0070C0"/>
                </a:solidFill>
              </a:rPr>
              <a:t>You are required to do the following:</a:t>
            </a:r>
          </a:p>
          <a:p>
            <a:pPr lvl="0"/>
            <a:r>
              <a:rPr lang="en-GB" dirty="0"/>
              <a:t>Create a maximum 10 power point slides with key points of the summary of the findings.</a:t>
            </a:r>
          </a:p>
          <a:p>
            <a:pPr lvl="0"/>
            <a:r>
              <a:rPr lang="en-GB" dirty="0"/>
              <a:t>Prepare 1500 words presentation notes by elaborating and supporting the key points that you are emphasising in your power point slides.  </a:t>
            </a:r>
          </a:p>
          <a:p>
            <a:pPr lvl="0"/>
            <a:r>
              <a:rPr lang="en-GB" dirty="0"/>
              <a:t>Submit both in a single file (either in Word or PDF)</a:t>
            </a:r>
          </a:p>
          <a:p>
            <a:pPr lvl="0"/>
            <a:r>
              <a:rPr lang="en-GB" dirty="0"/>
              <a:t>Online submission will take place on Turnitin</a:t>
            </a:r>
          </a:p>
          <a:p>
            <a:endParaRPr lang="en-GB"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8FADE0D2-DBB5-4E8A-9A86-5114D0D03F5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60494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32C362-0F0B-4334-B1E6-446B6CD261E7}"/>
              </a:ext>
            </a:extLst>
          </p:cNvPr>
          <p:cNvSpPr>
            <a:spLocks noGrp="1"/>
          </p:cNvSpPr>
          <p:nvPr>
            <p:ph type="title"/>
          </p:nvPr>
        </p:nvSpPr>
        <p:spPr>
          <a:xfrm>
            <a:off x="686834" y="1153572"/>
            <a:ext cx="3200400" cy="4461163"/>
          </a:xfrm>
        </p:spPr>
        <p:txBody>
          <a:bodyPr>
            <a:normAutofit/>
          </a:bodyPr>
          <a:lstStyle/>
          <a:p>
            <a:r>
              <a:rPr lang="en-GB" b="1" i="1" dirty="0">
                <a:solidFill>
                  <a:srgbClr val="FFFFFF"/>
                </a:solidFill>
              </a:rPr>
              <a:t>How to complete this task</a:t>
            </a:r>
          </a:p>
        </p:txBody>
      </p:sp>
      <p:sp>
        <p:nvSpPr>
          <p:cNvPr id="3" name="Content Placeholder 2">
            <a:extLst>
              <a:ext uri="{FF2B5EF4-FFF2-40B4-BE49-F238E27FC236}">
                <a16:creationId xmlns:a16="http://schemas.microsoft.com/office/drawing/2014/main" id="{DF342373-DDE9-45C5-B8E1-46CC2E8FA040}"/>
              </a:ext>
            </a:extLst>
          </p:cNvPr>
          <p:cNvSpPr>
            <a:spLocks noGrp="1"/>
          </p:cNvSpPr>
          <p:nvPr>
            <p:ph idx="1"/>
          </p:nvPr>
        </p:nvSpPr>
        <p:spPr>
          <a:xfrm>
            <a:off x="4447308" y="591344"/>
            <a:ext cx="6906491" cy="5585619"/>
          </a:xfrm>
        </p:spPr>
        <p:txBody>
          <a:bodyPr anchor="ctr">
            <a:normAutofit/>
          </a:bodyPr>
          <a:lstStyle/>
          <a:p>
            <a:pPr lvl="0"/>
            <a:r>
              <a:rPr lang="en-GB" dirty="0"/>
              <a:t>Create a maximum 10 power point slides with key points of the summary of the findings.</a:t>
            </a:r>
          </a:p>
          <a:p>
            <a:pPr lvl="0"/>
            <a:r>
              <a:rPr lang="en-GB" dirty="0"/>
              <a:t>Prepare 1500 words presentation notes by elaborating and supporting the key points that you are emphasising in your power point slides.  </a:t>
            </a:r>
          </a:p>
          <a:p>
            <a:pPr lvl="0"/>
            <a:r>
              <a:rPr lang="en-GB" dirty="0"/>
              <a:t>Submit both in a single file (either in Word or PDF)</a:t>
            </a:r>
          </a:p>
          <a:p>
            <a:pPr lvl="0"/>
            <a:r>
              <a:rPr lang="en-GB" dirty="0"/>
              <a:t>Online submission will take place on Turnitin</a:t>
            </a:r>
          </a:p>
          <a:p>
            <a:pPr marL="0" indent="0">
              <a:buNone/>
            </a:pP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7869B07-93A0-48AA-B787-37A30118150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77005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9DD945-4CBC-4565-A3D4-DCE0B6B7D5C6}"/>
              </a:ext>
            </a:extLst>
          </p:cNvPr>
          <p:cNvSpPr>
            <a:spLocks noGrp="1"/>
          </p:cNvSpPr>
          <p:nvPr>
            <p:ph type="title"/>
          </p:nvPr>
        </p:nvSpPr>
        <p:spPr>
          <a:xfrm>
            <a:off x="2544419" y="202815"/>
            <a:ext cx="6081696" cy="1359384"/>
          </a:xfrm>
        </p:spPr>
        <p:txBody>
          <a:bodyPr vert="horz" lIns="91440" tIns="45720" rIns="91440" bIns="45720" rtlCol="0" anchor="ctr">
            <a:normAutofit/>
          </a:bodyPr>
          <a:lstStyle/>
          <a:p>
            <a:r>
              <a:rPr lang="en-US" altLang="en-US" b="1" i="1" dirty="0">
                <a:solidFill>
                  <a:srgbClr val="0070C0"/>
                </a:solidFill>
              </a:rPr>
              <a:t>ASSESSMENT SUBMISSION</a:t>
            </a:r>
            <a:br>
              <a:rPr lang="en-US" altLang="en-US" i="1" dirty="0">
                <a:solidFill>
                  <a:srgbClr val="0070C0"/>
                </a:solidFill>
              </a:rPr>
            </a:br>
            <a:endParaRPr lang="en-US" sz="4400" i="1" kern="1200" dirty="0">
              <a:solidFill>
                <a:srgbClr val="0070C0"/>
              </a:solidFill>
            </a:endParaRPr>
          </a:p>
        </p:txBody>
      </p:sp>
      <p:sp>
        <p:nvSpPr>
          <p:cNvPr id="15"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CA15A1C1-2B68-41C2-8EDA-87EBD8CFBC0A}"/>
              </a:ext>
            </a:extLst>
          </p:cNvPr>
          <p:cNvSpPr>
            <a:spLocks noChangeArrowheads="1"/>
          </p:cNvSpPr>
          <p:nvPr/>
        </p:nvSpPr>
        <p:spPr bwMode="auto">
          <a:xfrm>
            <a:off x="6769570" y="1825625"/>
            <a:ext cx="4771178" cy="43889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All assignment will be submitted in electronic format and uploaded to LSC Portal on Turnitin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753166CC-44AD-4803-A3CA-3C4821E313DF}"/>
              </a:ext>
            </a:extLst>
          </p:cNvPr>
          <p:cNvGraphicFramePr>
            <a:graphicFrameLocks noGrp="1"/>
          </p:cNvGraphicFramePr>
          <p:nvPr>
            <p:ph idx="1"/>
            <p:extLst>
              <p:ext uri="{D42A27DB-BD31-4B8C-83A1-F6EECF244321}">
                <p14:modId xmlns:p14="http://schemas.microsoft.com/office/powerpoint/2010/main" val="424634601"/>
              </p:ext>
            </p:extLst>
          </p:nvPr>
        </p:nvGraphicFramePr>
        <p:xfrm>
          <a:off x="838199" y="1871460"/>
          <a:ext cx="5440196" cy="3002193"/>
        </p:xfrm>
        <a:graphic>
          <a:graphicData uri="http://schemas.openxmlformats.org/drawingml/2006/table">
            <a:tbl>
              <a:tblPr>
                <a:tableStyleId>{5C22544A-7EE6-4342-B048-85BDC9FD1C3A}</a:tableStyleId>
              </a:tblPr>
              <a:tblGrid>
                <a:gridCol w="3154321">
                  <a:extLst>
                    <a:ext uri="{9D8B030D-6E8A-4147-A177-3AD203B41FA5}">
                      <a16:colId xmlns:a16="http://schemas.microsoft.com/office/drawing/2014/main" val="2123019068"/>
                    </a:ext>
                  </a:extLst>
                </a:gridCol>
                <a:gridCol w="2285875">
                  <a:extLst>
                    <a:ext uri="{9D8B030D-6E8A-4147-A177-3AD203B41FA5}">
                      <a16:colId xmlns:a16="http://schemas.microsoft.com/office/drawing/2014/main" val="4181915542"/>
                    </a:ext>
                  </a:extLst>
                </a:gridCol>
              </a:tblGrid>
              <a:tr h="1000731">
                <a:tc>
                  <a:txBody>
                    <a:bodyPr/>
                    <a:lstStyle/>
                    <a:p>
                      <a:pPr>
                        <a:lnSpc>
                          <a:spcPct val="115000"/>
                        </a:lnSpc>
                        <a:spcBef>
                          <a:spcPts val="200"/>
                        </a:spcBef>
                        <a:spcAft>
                          <a:spcPts val="800"/>
                        </a:spcAft>
                      </a:pPr>
                      <a:r>
                        <a:rPr lang="en-GB" sz="2700">
                          <a:effectLst/>
                        </a:rPr>
                        <a:t>Date assignment set</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04/01/2021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4195169148"/>
                  </a:ext>
                </a:extLst>
              </a:tr>
              <a:tr h="1000731">
                <a:tc>
                  <a:txBody>
                    <a:bodyPr/>
                    <a:lstStyle/>
                    <a:p>
                      <a:pPr>
                        <a:lnSpc>
                          <a:spcPct val="115000"/>
                        </a:lnSpc>
                        <a:spcBef>
                          <a:spcPts val="200"/>
                        </a:spcBef>
                        <a:spcAft>
                          <a:spcPts val="800"/>
                        </a:spcAft>
                      </a:pPr>
                      <a:r>
                        <a:rPr lang="en-GB" sz="2700">
                          <a:effectLst/>
                        </a:rPr>
                        <a:t>Submission deadline date</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29/03/2021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2232521403"/>
                  </a:ext>
                </a:extLst>
              </a:tr>
              <a:tr h="1000731">
                <a:tc>
                  <a:txBody>
                    <a:bodyPr/>
                    <a:lstStyle/>
                    <a:p>
                      <a:pPr>
                        <a:lnSpc>
                          <a:spcPct val="115000"/>
                        </a:lnSpc>
                        <a:spcBef>
                          <a:spcPts val="200"/>
                        </a:spcBef>
                        <a:spcAft>
                          <a:spcPts val="800"/>
                        </a:spcAft>
                      </a:pPr>
                      <a:r>
                        <a:rPr lang="en-GB" sz="2700">
                          <a:effectLst/>
                        </a:rPr>
                        <a:t>Return date to students</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26/04/2021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1455141877"/>
                  </a:ext>
                </a:extLst>
              </a:tr>
            </a:tbl>
          </a:graphicData>
        </a:graphic>
      </p:graphicFrame>
      <p:sp>
        <p:nvSpPr>
          <p:cNvPr id="6" name="Footer Placeholder 5">
            <a:extLst>
              <a:ext uri="{FF2B5EF4-FFF2-40B4-BE49-F238E27FC236}">
                <a16:creationId xmlns:a16="http://schemas.microsoft.com/office/drawing/2014/main" id="{7717A09A-ADC5-46D8-BAA0-C4C1A5216B6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8881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5A1BE-65A5-433F-A2E3-D4828F5FF99C}"/>
              </a:ext>
            </a:extLst>
          </p:cNvPr>
          <p:cNvSpPr>
            <a:spLocks noGrp="1"/>
          </p:cNvSpPr>
          <p:nvPr>
            <p:ph type="title"/>
          </p:nvPr>
        </p:nvSpPr>
        <p:spPr>
          <a:xfrm>
            <a:off x="838200" y="459863"/>
            <a:ext cx="10515600" cy="1004594"/>
          </a:xfrm>
        </p:spPr>
        <p:txBody>
          <a:bodyPr>
            <a:normAutofit fontScale="90000"/>
          </a:bodyPr>
          <a:lstStyle/>
          <a:p>
            <a:pPr algn="ctr"/>
            <a:r>
              <a:rPr lang="en-US" sz="4000" dirty="0"/>
              <a:t>Today’s topic: </a:t>
            </a:r>
            <a:r>
              <a:rPr lang="en-US" sz="4000" dirty="0">
                <a:solidFill>
                  <a:srgbClr val="FFFFFF"/>
                </a:solidFill>
              </a:rPr>
              <a:t>Big issues in Health and Social Care</a:t>
            </a:r>
            <a:br>
              <a:rPr lang="en-US" sz="3100" dirty="0">
                <a:solidFill>
                  <a:srgbClr val="FFFFFF"/>
                </a:solidFill>
              </a:rPr>
            </a:br>
            <a:endParaRPr lang="en-GB" sz="3100"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6F69871-3887-4524-A1E1-1AA4D8154F5B}"/>
              </a:ext>
            </a:extLst>
          </p:cNvPr>
          <p:cNvGraphicFramePr>
            <a:graphicFrameLocks noGrp="1"/>
          </p:cNvGraphicFramePr>
          <p:nvPr>
            <p:ph idx="1"/>
            <p:extLst>
              <p:ext uri="{D42A27DB-BD31-4B8C-83A1-F6EECF244321}">
                <p14:modId xmlns:p14="http://schemas.microsoft.com/office/powerpoint/2010/main" val="187008097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0BC600C-40DA-4CEA-A140-9C72773CC85B}"/>
              </a:ext>
            </a:extLst>
          </p:cNvPr>
          <p:cNvSpPr>
            <a:spLocks noGrp="1"/>
          </p:cNvSpPr>
          <p:nvPr>
            <p:ph type="ftr" sz="quarter" idx="11"/>
          </p:nvPr>
        </p:nvSpPr>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168033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49AAC-5F2E-412F-9016-038F4C986726}"/>
              </a:ext>
            </a:extLst>
          </p:cNvPr>
          <p:cNvSpPr>
            <a:spLocks noGrp="1"/>
          </p:cNvSpPr>
          <p:nvPr>
            <p:ph type="title"/>
          </p:nvPr>
        </p:nvSpPr>
        <p:spPr>
          <a:xfrm>
            <a:off x="838200" y="365125"/>
            <a:ext cx="10515600" cy="1325563"/>
          </a:xfrm>
        </p:spPr>
        <p:txBody>
          <a:bodyPr>
            <a:normAutofit/>
          </a:bodyPr>
          <a:lstStyle/>
          <a:p>
            <a:pPr algn="ctr"/>
            <a:r>
              <a:rPr lang="en-GB"/>
              <a:t>Learning outcomes </a:t>
            </a:r>
          </a:p>
        </p:txBody>
      </p:sp>
      <p:graphicFrame>
        <p:nvGraphicFramePr>
          <p:cNvPr id="15" name="Content Placeholder 2">
            <a:extLst>
              <a:ext uri="{FF2B5EF4-FFF2-40B4-BE49-F238E27FC236}">
                <a16:creationId xmlns:a16="http://schemas.microsoft.com/office/drawing/2014/main" id="{BCE38684-8DB9-4A2D-A891-39608C202290}"/>
              </a:ext>
            </a:extLst>
          </p:cNvPr>
          <p:cNvGraphicFramePr>
            <a:graphicFrameLocks noGrp="1"/>
          </p:cNvGraphicFramePr>
          <p:nvPr>
            <p:ph idx="1"/>
            <p:extLst>
              <p:ext uri="{D42A27DB-BD31-4B8C-83A1-F6EECF244321}">
                <p14:modId xmlns:p14="http://schemas.microsoft.com/office/powerpoint/2010/main" val="56724850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700302E-E9FE-4A53-99C2-2EE2953D1136}"/>
              </a:ext>
            </a:extLst>
          </p:cNvPr>
          <p:cNvSpPr>
            <a:spLocks noGrp="1"/>
          </p:cNvSpPr>
          <p:nvPr>
            <p:ph type="ftr" sz="quarter" idx="11"/>
          </p:nvPr>
        </p:nvSpPr>
        <p:spPr/>
        <p:txBody>
          <a:bodyPr/>
          <a:lstStyle/>
          <a:p>
            <a:r>
              <a:rPr lang="en-US" dirty="0"/>
              <a:t>Created by Tayo Alebiosu</a:t>
            </a:r>
          </a:p>
        </p:txBody>
      </p:sp>
    </p:spTree>
    <p:extLst>
      <p:ext uri="{BB962C8B-B14F-4D97-AF65-F5344CB8AC3E}">
        <p14:creationId xmlns:p14="http://schemas.microsoft.com/office/powerpoint/2010/main" val="198206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EF05F4-9CA9-456B-B9A1-958B6B8E96D6}"/>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Lo1 Activity. Individual Research -15 mins.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972CDF8-DF19-433F-9514-0F76A6AC7FCF}"/>
              </a:ext>
            </a:extLst>
          </p:cNvPr>
          <p:cNvGraphicFramePr>
            <a:graphicFrameLocks noGrp="1"/>
          </p:cNvGraphicFramePr>
          <p:nvPr>
            <p:ph idx="1"/>
            <p:extLst>
              <p:ext uri="{D42A27DB-BD31-4B8C-83A1-F6EECF244321}">
                <p14:modId xmlns:p14="http://schemas.microsoft.com/office/powerpoint/2010/main" val="261142921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FF3CDFE-43BF-4BD3-AD12-46606EE62744}"/>
              </a:ext>
            </a:extLst>
          </p:cNvPr>
          <p:cNvSpPr>
            <a:spLocks noGrp="1"/>
          </p:cNvSpPr>
          <p:nvPr>
            <p:ph type="ftr" sz="quarter" idx="11"/>
          </p:nvPr>
        </p:nvSpPr>
        <p:spPr/>
        <p:txBody>
          <a:bodyPr/>
          <a:lstStyle/>
          <a:p>
            <a:r>
              <a:rPr lang="en-US">
                <a:solidFill>
                  <a:schemeClr val="bg1"/>
                </a:solidFill>
              </a:rPr>
              <a:t>Created by Tayo Alebiosu</a:t>
            </a:r>
            <a:endParaRPr lang="en-US" dirty="0">
              <a:solidFill>
                <a:schemeClr val="bg1"/>
              </a:solidFill>
            </a:endParaRPr>
          </a:p>
        </p:txBody>
      </p:sp>
    </p:spTree>
    <p:extLst>
      <p:ext uri="{BB962C8B-B14F-4D97-AF65-F5344CB8AC3E}">
        <p14:creationId xmlns:p14="http://schemas.microsoft.com/office/powerpoint/2010/main" val="261615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4E73EB10-AEDA-42B9-9D11-54E59B48D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F765DD-6AD2-40E6-8B81-C8BDEF12DD77}"/>
              </a:ext>
            </a:extLst>
          </p:cNvPr>
          <p:cNvSpPr>
            <a:spLocks noGrp="1"/>
          </p:cNvSpPr>
          <p:nvPr>
            <p:ph type="title"/>
          </p:nvPr>
        </p:nvSpPr>
        <p:spPr>
          <a:xfrm>
            <a:off x="1977887" y="0"/>
            <a:ext cx="6742043" cy="849003"/>
          </a:xfrm>
        </p:spPr>
        <p:txBody>
          <a:bodyPr>
            <a:normAutofit/>
          </a:bodyPr>
          <a:lstStyle/>
          <a:p>
            <a:r>
              <a:rPr lang="en-GB" dirty="0">
                <a:solidFill>
                  <a:srgbClr val="0070C0"/>
                </a:solidFill>
              </a:rPr>
              <a:t>The Nation’s Health</a:t>
            </a:r>
          </a:p>
        </p:txBody>
      </p:sp>
      <p:sp>
        <p:nvSpPr>
          <p:cNvPr id="3" name="Content Placeholder 2">
            <a:extLst>
              <a:ext uri="{FF2B5EF4-FFF2-40B4-BE49-F238E27FC236}">
                <a16:creationId xmlns:a16="http://schemas.microsoft.com/office/drawing/2014/main" id="{D52C42D2-B3FF-45DF-8C9E-19FEAA1BF4DB}"/>
              </a:ext>
            </a:extLst>
          </p:cNvPr>
          <p:cNvSpPr>
            <a:spLocks noGrp="1"/>
          </p:cNvSpPr>
          <p:nvPr>
            <p:ph idx="1"/>
          </p:nvPr>
        </p:nvSpPr>
        <p:spPr>
          <a:xfrm>
            <a:off x="92765" y="849003"/>
            <a:ext cx="9581321" cy="5748745"/>
          </a:xfrm>
        </p:spPr>
        <p:txBody>
          <a:bodyPr>
            <a:normAutofit/>
          </a:bodyPr>
          <a:lstStyle/>
          <a:p>
            <a:endParaRPr lang="en-US" sz="1300" dirty="0"/>
          </a:p>
          <a:p>
            <a:pPr marL="0" indent="0">
              <a:buNone/>
            </a:pPr>
            <a:endParaRPr lang="en-US" sz="1300" dirty="0"/>
          </a:p>
          <a:p>
            <a:r>
              <a:rPr lang="en-US" sz="2400" dirty="0"/>
              <a:t>A healthy population is one of the nation’s most important assets. It is valuable in its own right and also creates value for society. It allows people to participate in family life, the community and the workplace. </a:t>
            </a:r>
          </a:p>
          <a:p>
            <a:r>
              <a:rPr lang="en-US" sz="2400" dirty="0"/>
              <a:t>Long-term improvements in life expectancy and mortality in the UK have stalled and are falling behind other high-income countries. </a:t>
            </a:r>
          </a:p>
          <a:p>
            <a:r>
              <a:rPr lang="en-US" sz="2400" dirty="0"/>
              <a:t>At the same time the difference between the </a:t>
            </a:r>
            <a:r>
              <a:rPr lang="en-US" sz="2400" dirty="0">
                <a:solidFill>
                  <a:schemeClr val="accent6">
                    <a:lumMod val="75000"/>
                  </a:schemeClr>
                </a:solidFill>
              </a:rPr>
              <a:t>health of people living in the best- and worst-off communities is widening. </a:t>
            </a:r>
          </a:p>
          <a:p>
            <a:r>
              <a:rPr lang="en-US" sz="2400" dirty="0"/>
              <a:t>Action is needed across the whole of government to address these trends. </a:t>
            </a:r>
          </a:p>
        </p:txBody>
      </p:sp>
      <p:pic>
        <p:nvPicPr>
          <p:cNvPr id="4098" name="Picture 2" descr="Image result for The Nation’s Health image">
            <a:extLst>
              <a:ext uri="{FF2B5EF4-FFF2-40B4-BE49-F238E27FC236}">
                <a16:creationId xmlns:a16="http://schemas.microsoft.com/office/drawing/2014/main" id="{3437BC6D-F6FC-401F-8138-A311ADB986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 r="-3" b="-3"/>
          <a:stretch/>
        </p:blipFill>
        <p:spPr bwMode="auto">
          <a:xfrm>
            <a:off x="9674087" y="-12272"/>
            <a:ext cx="2536078" cy="685800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C5F8497-CE29-433C-8401-690CA2C51CF9}"/>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8147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3134-5EA0-4C60-A318-AF3AC3E8569C}"/>
              </a:ext>
            </a:extLst>
          </p:cNvPr>
          <p:cNvSpPr>
            <a:spLocks noGrp="1"/>
          </p:cNvSpPr>
          <p:nvPr>
            <p:ph type="title"/>
          </p:nvPr>
        </p:nvSpPr>
        <p:spPr/>
        <p:txBody>
          <a:bodyPr/>
          <a:lstStyle/>
          <a:p>
            <a:r>
              <a:rPr lang="en-GB" dirty="0">
                <a:solidFill>
                  <a:srgbClr val="0070C0"/>
                </a:solidFill>
              </a:rPr>
              <a:t>Social Determinants of Health</a:t>
            </a:r>
            <a:br>
              <a:rPr lang="en-GB" dirty="0"/>
            </a:br>
            <a:endParaRPr lang="en-GB" dirty="0"/>
          </a:p>
        </p:txBody>
      </p:sp>
      <p:sp>
        <p:nvSpPr>
          <p:cNvPr id="3" name="Content Placeholder 2">
            <a:extLst>
              <a:ext uri="{FF2B5EF4-FFF2-40B4-BE49-F238E27FC236}">
                <a16:creationId xmlns:a16="http://schemas.microsoft.com/office/drawing/2014/main" id="{9CE47DC5-7F1B-4648-9C59-6C300C95FA98}"/>
              </a:ext>
            </a:extLst>
          </p:cNvPr>
          <p:cNvSpPr>
            <a:spLocks noGrp="1"/>
          </p:cNvSpPr>
          <p:nvPr>
            <p:ph idx="1"/>
          </p:nvPr>
        </p:nvSpPr>
        <p:spPr/>
        <p:txBody>
          <a:bodyPr>
            <a:normAutofit/>
          </a:bodyPr>
          <a:lstStyle/>
          <a:p>
            <a:r>
              <a:rPr lang="en-GB" dirty="0">
                <a:hlinkClick r:id="rId2"/>
              </a:rPr>
              <a:t>https://youtu.be/_11xLlwKgWc</a:t>
            </a:r>
            <a:endParaRPr lang="en-GB" dirty="0"/>
          </a:p>
          <a:p>
            <a:pPr marL="0" indent="0">
              <a:buNone/>
            </a:pPr>
            <a:endParaRPr lang="en-GB" dirty="0"/>
          </a:p>
          <a:p>
            <a:pPr marL="0" indent="0">
              <a:buNone/>
            </a:pPr>
            <a:r>
              <a:rPr lang="en-GB" dirty="0">
                <a:latin typeface="Tw Cen MT" panose="020B0602020104020603" pitchFamily="34" charset="0"/>
              </a:rPr>
              <a:t>Individually/ working in pairs </a:t>
            </a:r>
            <a:r>
              <a:rPr lang="en-GB" sz="2400" dirty="0">
                <a:latin typeface="Tw Cen MT" panose="020B0602020104020603" pitchFamily="34" charset="0"/>
              </a:rPr>
              <a:t>w</a:t>
            </a:r>
            <a:r>
              <a:rPr lang="en-GB" sz="2400" dirty="0"/>
              <a:t>ith extracts from the video clip, </a:t>
            </a:r>
            <a:endParaRPr lang="en-US" sz="2400" dirty="0"/>
          </a:p>
          <a:p>
            <a:r>
              <a:rPr lang="en-GB" dirty="0"/>
              <a:t>Identify </a:t>
            </a:r>
            <a:r>
              <a:rPr lang="en-US" dirty="0"/>
              <a:t>the inequalities which exist between the </a:t>
            </a:r>
            <a:r>
              <a:rPr lang="en-US" dirty="0">
                <a:solidFill>
                  <a:schemeClr val="accent6">
                    <a:lumMod val="75000"/>
                  </a:schemeClr>
                </a:solidFill>
              </a:rPr>
              <a:t>health of people living in the best- and- worst-off communities in the UK. </a:t>
            </a:r>
          </a:p>
          <a:p>
            <a:r>
              <a:rPr lang="en-GB" dirty="0">
                <a:latin typeface="Tw Cen MT" panose="020B0602020104020603" pitchFamily="34" charset="0"/>
              </a:rPr>
              <a:t>Feedback to the class</a:t>
            </a:r>
          </a:p>
          <a:p>
            <a:pPr marL="0" indent="0">
              <a:buNone/>
            </a:pPr>
            <a:endParaRPr lang="en-GB" dirty="0"/>
          </a:p>
        </p:txBody>
      </p:sp>
      <p:sp>
        <p:nvSpPr>
          <p:cNvPr id="4" name="Footer Placeholder 3">
            <a:extLst>
              <a:ext uri="{FF2B5EF4-FFF2-40B4-BE49-F238E27FC236}">
                <a16:creationId xmlns:a16="http://schemas.microsoft.com/office/drawing/2014/main" id="{95582A7C-B86A-4DCB-BF8C-458E781D311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80353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D1F03A-694F-428B-A3F2-E84F760B4192}"/>
              </a:ext>
            </a:extLst>
          </p:cNvPr>
          <p:cNvSpPr>
            <a:spLocks noGrp="1"/>
          </p:cNvSpPr>
          <p:nvPr>
            <p:ph type="title"/>
          </p:nvPr>
        </p:nvSpPr>
        <p:spPr>
          <a:xfrm>
            <a:off x="2903512" y="152404"/>
            <a:ext cx="7221785" cy="1325563"/>
          </a:xfrm>
        </p:spPr>
        <p:txBody>
          <a:bodyPr>
            <a:normAutofit/>
          </a:bodyPr>
          <a:lstStyle/>
          <a:p>
            <a:r>
              <a:rPr lang="en-GB" b="1" dirty="0">
                <a:solidFill>
                  <a:srgbClr val="0070C0"/>
                </a:solidFill>
              </a:rPr>
              <a:t>The Nation’s Health – Co</a:t>
            </a:r>
            <a:r>
              <a:rPr lang="en-US" b="1" i="1" dirty="0">
                <a:solidFill>
                  <a:srgbClr val="0070C0"/>
                </a:solidFill>
              </a:rPr>
              <a:t>n</a:t>
            </a:r>
            <a:r>
              <a:rPr lang="en-GB" b="1" dirty="0">
                <a:solidFill>
                  <a:srgbClr val="0070C0"/>
                </a:solidFill>
              </a:rPr>
              <a:t>t</a:t>
            </a:r>
            <a:r>
              <a:rPr lang="en-GB" dirty="0">
                <a:solidFill>
                  <a:srgbClr val="0070C0"/>
                </a:solidFill>
              </a:rPr>
              <a:t>…</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The Nation’s Health image">
            <a:extLst>
              <a:ext uri="{FF2B5EF4-FFF2-40B4-BE49-F238E27FC236}">
                <a16:creationId xmlns:a16="http://schemas.microsoft.com/office/drawing/2014/main" id="{B75B0BEB-A8F0-4CAF-AC8C-3DDBDE3A3F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 r="-3" b="-3"/>
          <a:stretch/>
        </p:blipFill>
        <p:spPr bwMode="auto">
          <a:xfrm>
            <a:off x="266360" y="1477967"/>
            <a:ext cx="4777381" cy="48782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AD4E57D-8494-4F45-A919-83B87500E138}"/>
              </a:ext>
            </a:extLst>
          </p:cNvPr>
          <p:cNvSpPr>
            <a:spLocks noGrp="1"/>
          </p:cNvSpPr>
          <p:nvPr>
            <p:ph idx="1"/>
          </p:nvPr>
        </p:nvSpPr>
        <p:spPr>
          <a:xfrm>
            <a:off x="4932353" y="1308295"/>
            <a:ext cx="7163790" cy="5375021"/>
          </a:xfrm>
        </p:spPr>
        <p:txBody>
          <a:bodyPr>
            <a:normAutofit/>
          </a:bodyPr>
          <a:lstStyle/>
          <a:p>
            <a:r>
              <a:rPr lang="en-US" dirty="0">
                <a:latin typeface="+mj-lt"/>
              </a:rPr>
              <a:t>Investment needs to be directed towards areas of public spending that create the right conditions for people to lead healthy lives.</a:t>
            </a:r>
          </a:p>
          <a:p>
            <a:r>
              <a:rPr lang="en-US" dirty="0">
                <a:latin typeface="+mj-lt"/>
              </a:rPr>
              <a:t>Stronger measures are needed to ensure that government is held to account for the health of the population. This should include adopting a legislative framework, along the lines of the Welsh Wellbeing of Future Generations Act to encourage long-term action across government to promote good health. </a:t>
            </a:r>
          </a:p>
          <a:p>
            <a:r>
              <a:rPr lang="en-US" dirty="0">
                <a:latin typeface="+mj-lt"/>
              </a:rPr>
              <a:t>It should also include establishing an independent body to track and analyse trends in mortality and morbidity</a:t>
            </a:r>
            <a:r>
              <a:rPr lang="en-US" sz="2400" dirty="0"/>
              <a:t>.</a:t>
            </a:r>
            <a:endParaRPr lang="en-GB" sz="2400" dirty="0"/>
          </a:p>
          <a:p>
            <a:pPr marL="0" indent="0">
              <a:buNone/>
            </a:pPr>
            <a:endParaRPr lang="en-GB" sz="1900" dirty="0"/>
          </a:p>
        </p:txBody>
      </p:sp>
      <p:sp>
        <p:nvSpPr>
          <p:cNvPr id="5" name="Footer Placeholder 4">
            <a:extLst>
              <a:ext uri="{FF2B5EF4-FFF2-40B4-BE49-F238E27FC236}">
                <a16:creationId xmlns:a16="http://schemas.microsoft.com/office/drawing/2014/main" id="{F1F27879-1231-44E4-982B-307D10B459A3}"/>
              </a:ext>
            </a:extLst>
          </p:cNvPr>
          <p:cNvSpPr>
            <a:spLocks noGrp="1"/>
          </p:cNvSpPr>
          <p:nvPr>
            <p:ph type="ftr" sz="quarter" idx="11"/>
          </p:nvPr>
        </p:nvSpPr>
        <p:spPr>
          <a:xfrm>
            <a:off x="0" y="6525899"/>
            <a:ext cx="2398643" cy="157417"/>
          </a:xfrm>
        </p:spPr>
        <p:txBody>
          <a:bodyPr/>
          <a:lstStyle/>
          <a:p>
            <a:r>
              <a:rPr lang="en-US" i="1" dirty="0">
                <a:solidFill>
                  <a:schemeClr val="bg1"/>
                </a:solidFill>
              </a:rPr>
              <a:t>Created by Tayo Alebiosu</a:t>
            </a:r>
          </a:p>
        </p:txBody>
      </p:sp>
    </p:spTree>
    <p:extLst>
      <p:ext uri="{BB962C8B-B14F-4D97-AF65-F5344CB8AC3E}">
        <p14:creationId xmlns:p14="http://schemas.microsoft.com/office/powerpoint/2010/main" val="159217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B71871-17C3-4F1F-AC23-10EDD6B4C225}"/>
              </a:ext>
            </a:extLst>
          </p:cNvPr>
          <p:cNvSpPr>
            <a:spLocks noGrp="1"/>
          </p:cNvSpPr>
          <p:nvPr>
            <p:ph type="title"/>
          </p:nvPr>
        </p:nvSpPr>
        <p:spPr>
          <a:xfrm>
            <a:off x="838200" y="80554"/>
            <a:ext cx="8755967" cy="1105054"/>
          </a:xfrm>
        </p:spPr>
        <p:txBody>
          <a:bodyPr>
            <a:normAutofit/>
          </a:bodyPr>
          <a:lstStyle/>
          <a:p>
            <a:r>
              <a:rPr lang="en-US" i="1" dirty="0">
                <a:solidFill>
                  <a:srgbClr val="0070C0"/>
                </a:solidFill>
              </a:rPr>
              <a:t>NHS performance and waiting times</a:t>
            </a:r>
            <a:endParaRPr lang="en-GB" i="1" dirty="0">
              <a:solidFill>
                <a:srgbClr val="0070C0"/>
              </a:solidFill>
            </a:endParaRPr>
          </a:p>
        </p:txBody>
      </p:sp>
      <p:sp>
        <p:nvSpPr>
          <p:cNvPr id="3" name="Content Placeholder 2">
            <a:extLst>
              <a:ext uri="{FF2B5EF4-FFF2-40B4-BE49-F238E27FC236}">
                <a16:creationId xmlns:a16="http://schemas.microsoft.com/office/drawing/2014/main" id="{97851BAD-E656-43EF-A69E-F57F548A3AFA}"/>
              </a:ext>
            </a:extLst>
          </p:cNvPr>
          <p:cNvSpPr>
            <a:spLocks noGrp="1"/>
          </p:cNvSpPr>
          <p:nvPr>
            <p:ph idx="1"/>
          </p:nvPr>
        </p:nvSpPr>
        <p:spPr>
          <a:xfrm>
            <a:off x="98475" y="855720"/>
            <a:ext cx="8650295" cy="5315865"/>
          </a:xfrm>
        </p:spPr>
        <p:txBody>
          <a:bodyPr>
            <a:noAutofit/>
          </a:bodyPr>
          <a:lstStyle/>
          <a:p>
            <a:r>
              <a:rPr lang="en-US" dirty="0">
                <a:latin typeface="+mj-lt"/>
              </a:rPr>
              <a:t>Essential parts of the NHS in England are experiencing the worst performance against waiting times targets since the targets were set. </a:t>
            </a:r>
          </a:p>
          <a:p>
            <a:r>
              <a:rPr lang="en-US" dirty="0">
                <a:latin typeface="+mj-lt"/>
              </a:rPr>
              <a:t>This includes the highest proportion of people waiting more than four hours in A&amp;E departments since 2004, and the highest proportion of people waiting over 18 weeks for non-urgent (but essential) hospital treatment since 2008. </a:t>
            </a:r>
          </a:p>
          <a:p>
            <a:r>
              <a:rPr lang="en-US" dirty="0">
                <a:latin typeface="+mj-lt"/>
              </a:rPr>
              <a:t>The target for treating cancer patients within 62 days of urgent GP referral has not been met for over 5 years, and survey evidence suggests more people are experiencing lengthening delays in getting GP appointments.</a:t>
            </a:r>
          </a:p>
        </p:txBody>
      </p:sp>
      <p:pic>
        <p:nvPicPr>
          <p:cNvPr id="5122" name="Picture 2" descr="Image result for NHS performance and waiting times image">
            <a:extLst>
              <a:ext uri="{FF2B5EF4-FFF2-40B4-BE49-F238E27FC236}">
                <a16:creationId xmlns:a16="http://schemas.microsoft.com/office/drawing/2014/main" id="{95204D32-E819-4AC1-B358-E245D50A0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 r="-2" b="-2"/>
          <a:stretch/>
        </p:blipFill>
        <p:spPr bwMode="auto">
          <a:xfrm>
            <a:off x="8748770" y="745588"/>
            <a:ext cx="3443229" cy="6112412"/>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0F7B775-E554-468C-9126-3E97A57B161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24757237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2585</Words>
  <Application>Microsoft Office PowerPoint</Application>
  <PresentationFormat>Widescreen</PresentationFormat>
  <Paragraphs>168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Next LT Pro</vt:lpstr>
      <vt:lpstr>Calibri</vt:lpstr>
      <vt:lpstr>Tw Cen MT</vt:lpstr>
      <vt:lpstr>ShapesVTI</vt:lpstr>
      <vt:lpstr>Contemporary Issues (Week 3)</vt:lpstr>
      <vt:lpstr>PowerPoint Presentation</vt:lpstr>
      <vt:lpstr>Today’s topic: Big issues in Health and Social Care </vt:lpstr>
      <vt:lpstr>Learning outcomes </vt:lpstr>
      <vt:lpstr>Lo1 Activity. Individual Research -15 mins.</vt:lpstr>
      <vt:lpstr>The Nation’s Health</vt:lpstr>
      <vt:lpstr>Social Determinants of Health </vt:lpstr>
      <vt:lpstr>The Nation’s Health – Cont…</vt:lpstr>
      <vt:lpstr>NHS performance and waiting times</vt:lpstr>
      <vt:lpstr>NHS performance and waiting times (Cont.…)</vt:lpstr>
      <vt:lpstr>Health and social care funding</vt:lpstr>
      <vt:lpstr>Health and social care funding cont.…</vt:lpstr>
      <vt:lpstr>Health and Social Care Workforce</vt:lpstr>
      <vt:lpstr>Health and social care workforce (Cont.…)</vt:lpstr>
      <vt:lpstr>Health and social are workforce (Cont.…)</vt:lpstr>
      <vt:lpstr>LO2 Activity – Class discussion (10 mins)</vt:lpstr>
      <vt:lpstr>What does 'coronavirus' mean? </vt:lpstr>
      <vt:lpstr>A sector poorly prepared for the pandemic.</vt:lpstr>
      <vt:lpstr>Inequalities Exposed</vt:lpstr>
      <vt:lpstr>A fragmented and disconnected sector</vt:lpstr>
      <vt:lpstr>Delayed local response</vt:lpstr>
      <vt:lpstr>Low morale amongst workers</vt:lpstr>
      <vt:lpstr>Low morale amongst workers</vt:lpstr>
      <vt:lpstr>Reference List</vt:lpstr>
      <vt:lpstr>Assessment Details</vt:lpstr>
      <vt:lpstr>Assessment Details</vt:lpstr>
      <vt:lpstr>Assessment Details (Cont.….)</vt:lpstr>
      <vt:lpstr>How to complete this task</vt:lpstr>
      <vt:lpstr>ASSESSMENT SUBMISSION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Issues (Week 3)</dc:title>
  <dc:creator>Tayo Alebiosu</dc:creator>
  <cp:lastModifiedBy>Tayo Alebiosu</cp:lastModifiedBy>
  <cp:revision>4</cp:revision>
  <dcterms:created xsi:type="dcterms:W3CDTF">2021-02-05T22:55:07Z</dcterms:created>
  <dcterms:modified xsi:type="dcterms:W3CDTF">2021-02-05T23:29:24Z</dcterms:modified>
</cp:coreProperties>
</file>