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9" r:id="rId4"/>
    <p:sldId id="285" r:id="rId5"/>
    <p:sldId id="287" r:id="rId6"/>
    <p:sldId id="286" r:id="rId7"/>
    <p:sldId id="305" r:id="rId8"/>
    <p:sldId id="306" r:id="rId9"/>
    <p:sldId id="307" r:id="rId10"/>
    <p:sldId id="258" r:id="rId11"/>
    <p:sldId id="290" r:id="rId12"/>
    <p:sldId id="294" r:id="rId13"/>
    <p:sldId id="259" r:id="rId14"/>
    <p:sldId id="260" r:id="rId15"/>
    <p:sldId id="291" r:id="rId16"/>
    <p:sldId id="292" r:id="rId17"/>
    <p:sldId id="293" r:id="rId18"/>
    <p:sldId id="296" r:id="rId19"/>
    <p:sldId id="298" r:id="rId20"/>
    <p:sldId id="299" r:id="rId21"/>
    <p:sldId id="300"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623"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DB253-5F7A-4AFE-968C-FD496C45ADF7}" type="datetimeFigureOut">
              <a:rPr lang="en-GB" smtClean="0"/>
              <a:t>11/01/2021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0969-B929-40C6-A16A-2E6C18BCFC42}" type="slidenum">
              <a:rPr lang="en-GB" smtClean="0"/>
              <a:t>‹#›</a:t>
            </a:fld>
            <a:endParaRPr lang="en-GB"/>
          </a:p>
        </p:txBody>
      </p:sp>
    </p:spTree>
    <p:extLst>
      <p:ext uri="{BB962C8B-B14F-4D97-AF65-F5344CB8AC3E}">
        <p14:creationId xmlns:p14="http://schemas.microsoft.com/office/powerpoint/2010/main" val="234142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p>
          <a:p>
            <a:r>
              <a:rPr lang="en-GB" sz="1200" dirty="0" smtClean="0"/>
              <a:t>Poverty is defined relative to the standards of living in a society at a specific time. </a:t>
            </a:r>
          </a:p>
          <a:p>
            <a:r>
              <a:rPr lang="en-GB" sz="1200" dirty="0" smtClean="0"/>
              <a:t>People live in poverty when they are denied an income sufficient for their material needs and when these circumstances exclude them from taking part in activities which are an accepted part of daily life in that society."</a:t>
            </a:r>
            <a:br>
              <a:rPr lang="en-GB" sz="1200" dirty="0" smtClean="0"/>
            </a:br>
            <a:r>
              <a:rPr lang="en-GB" sz="1200" b="1" dirty="0" smtClean="0"/>
              <a:t>Scottish Poverty Information Unit</a:t>
            </a:r>
            <a:r>
              <a:rPr lang="en-GB" sz="1200" dirty="0" smtClean="0"/>
              <a:t/>
            </a:r>
            <a:br>
              <a:rPr lang="en-GB" sz="1200" dirty="0" smtClean="0"/>
            </a:br>
            <a:r>
              <a:rPr lang="en-GB" sz="1200" dirty="0" smtClean="0"/>
              <a:t>The most commonly used way to measure poverty is based on incomes. A person is considered poor if his or her income level falls below some minimum level necessary to meet basic needs. This minimum level is usually called the </a:t>
            </a:r>
            <a:r>
              <a:rPr lang="en-GB" sz="1200" b="1" dirty="0" smtClean="0">
                <a:solidFill>
                  <a:srgbClr val="FF0000"/>
                </a:solidFill>
              </a:rPr>
              <a:t>"poverty line". </a:t>
            </a:r>
          </a:p>
          <a:p>
            <a:endParaRPr lang="en-GB" sz="1200" dirty="0" smtClean="0"/>
          </a:p>
          <a:p>
            <a:r>
              <a:rPr lang="en-GB" sz="1200" dirty="0" smtClean="0"/>
              <a:t>What is necessary to satisfy basic needs varies across time and societies. Therefore, poverty lines vary in time and place, and each country uses lines which are appropriate to its level of development, societal norms and values."</a:t>
            </a:r>
            <a:endParaRPr lang="en-GB" dirty="0"/>
          </a:p>
        </p:txBody>
      </p:sp>
      <p:sp>
        <p:nvSpPr>
          <p:cNvPr id="4" name="Slide Number Placeholder 3"/>
          <p:cNvSpPr>
            <a:spLocks noGrp="1"/>
          </p:cNvSpPr>
          <p:nvPr>
            <p:ph type="sldNum" sz="quarter" idx="10"/>
          </p:nvPr>
        </p:nvSpPr>
        <p:spPr/>
        <p:txBody>
          <a:bodyPr/>
          <a:lstStyle/>
          <a:p>
            <a:fld id="{62300969-B929-40C6-A16A-2E6C18BCFC42}" type="slidenum">
              <a:rPr lang="en-GB" smtClean="0"/>
              <a:t>4</a:t>
            </a:fld>
            <a:endParaRPr lang="en-GB"/>
          </a:p>
        </p:txBody>
      </p:sp>
    </p:spTree>
    <p:extLst>
      <p:ext uri="{BB962C8B-B14F-4D97-AF65-F5344CB8AC3E}">
        <p14:creationId xmlns:p14="http://schemas.microsoft.com/office/powerpoint/2010/main" val="217404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Tony Blair promised to halve child poverty in UK by 50% by 2010 and eradicate it by 2020</a:t>
            </a:r>
          </a:p>
          <a:p>
            <a:r>
              <a:rPr lang="en-GB" dirty="0"/>
              <a:t>Creation of Sure Start centres. Reduction of children on the breadline a key aspect of his second term in office </a:t>
            </a:r>
          </a:p>
        </p:txBody>
      </p:sp>
      <p:sp>
        <p:nvSpPr>
          <p:cNvPr id="4" name="Slide Number Placeholder 3"/>
          <p:cNvSpPr>
            <a:spLocks noGrp="1"/>
          </p:cNvSpPr>
          <p:nvPr>
            <p:ph type="sldNum" sz="quarter" idx="5"/>
          </p:nvPr>
        </p:nvSpPr>
        <p:spPr/>
        <p:txBody>
          <a:bodyPr/>
          <a:lstStyle/>
          <a:p>
            <a:fld id="{62300969-B929-40C6-A16A-2E6C18BCFC42}" type="slidenum">
              <a:rPr lang="en-GB" smtClean="0"/>
              <a:t>5</a:t>
            </a:fld>
            <a:endParaRPr lang="en-GB"/>
          </a:p>
        </p:txBody>
      </p:sp>
    </p:spTree>
    <p:extLst>
      <p:ext uri="{BB962C8B-B14F-4D97-AF65-F5344CB8AC3E}">
        <p14:creationId xmlns:p14="http://schemas.microsoft.com/office/powerpoint/2010/main" val="140694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300969-B929-40C6-A16A-2E6C18BCFC42}" type="slidenum">
              <a:rPr lang="en-GB" smtClean="0"/>
              <a:t>6</a:t>
            </a:fld>
            <a:endParaRPr lang="en-GB"/>
          </a:p>
        </p:txBody>
      </p:sp>
    </p:spTree>
    <p:extLst>
      <p:ext uri="{BB962C8B-B14F-4D97-AF65-F5344CB8AC3E}">
        <p14:creationId xmlns:p14="http://schemas.microsoft.com/office/powerpoint/2010/main" val="165454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Social exclusion – subjective to the society in which people live and can vary over time and across countries</a:t>
            </a:r>
          </a:p>
          <a:p>
            <a:endParaRPr lang="en-GB" dirty="0"/>
          </a:p>
        </p:txBody>
      </p:sp>
      <p:sp>
        <p:nvSpPr>
          <p:cNvPr id="4" name="Slide Number Placeholder 3"/>
          <p:cNvSpPr>
            <a:spLocks noGrp="1"/>
          </p:cNvSpPr>
          <p:nvPr>
            <p:ph type="sldNum" sz="quarter" idx="10"/>
          </p:nvPr>
        </p:nvSpPr>
        <p:spPr/>
        <p:txBody>
          <a:bodyPr/>
          <a:lstStyle/>
          <a:p>
            <a:fld id="{62300969-B929-40C6-A16A-2E6C18BCFC42}" type="slidenum">
              <a:rPr lang="en-GB" smtClean="0"/>
              <a:t>7</a:t>
            </a:fld>
            <a:endParaRPr lang="en-GB"/>
          </a:p>
        </p:txBody>
      </p:sp>
    </p:spTree>
    <p:extLst>
      <p:ext uri="{BB962C8B-B14F-4D97-AF65-F5344CB8AC3E}">
        <p14:creationId xmlns:p14="http://schemas.microsoft.com/office/powerpoint/2010/main" val="298070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300969-B929-40C6-A16A-2E6C18BCFC42}" type="slidenum">
              <a:rPr lang="en-GB" smtClean="0"/>
              <a:t>8</a:t>
            </a:fld>
            <a:endParaRPr lang="en-GB"/>
          </a:p>
        </p:txBody>
      </p:sp>
    </p:spTree>
    <p:extLst>
      <p:ext uri="{BB962C8B-B14F-4D97-AF65-F5344CB8AC3E}">
        <p14:creationId xmlns:p14="http://schemas.microsoft.com/office/powerpoint/2010/main" val="232219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300969-B929-40C6-A16A-2E6C18BCFC42}" type="slidenum">
              <a:rPr lang="en-GB" smtClean="0"/>
              <a:t>15</a:t>
            </a:fld>
            <a:endParaRPr lang="en-GB"/>
          </a:p>
        </p:txBody>
      </p:sp>
    </p:spTree>
    <p:extLst>
      <p:ext uri="{BB962C8B-B14F-4D97-AF65-F5344CB8AC3E}">
        <p14:creationId xmlns:p14="http://schemas.microsoft.com/office/powerpoint/2010/main" val="1770769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62300969-B929-40C6-A16A-2E6C18BCFC42}" type="slidenum">
              <a:rPr lang="en-GB" smtClean="0"/>
              <a:t>16</a:t>
            </a:fld>
            <a:endParaRPr lang="en-GB"/>
          </a:p>
        </p:txBody>
      </p:sp>
    </p:spTree>
    <p:extLst>
      <p:ext uri="{BB962C8B-B14F-4D97-AF65-F5344CB8AC3E}">
        <p14:creationId xmlns:p14="http://schemas.microsoft.com/office/powerpoint/2010/main" val="9785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199928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256212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913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260471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364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404214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115767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403308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425036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EE54C-1098-49AE-B649-52243E564B2C}"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364280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3EE54C-1098-49AE-B649-52243E564B2C}"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91059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3EE54C-1098-49AE-B649-52243E564B2C}"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383680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3EE54C-1098-49AE-B649-52243E564B2C}"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369562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EE54C-1098-49AE-B649-52243E564B2C}" type="datetimeFigureOut">
              <a:rPr lang="en-GB" smtClean="0"/>
              <a:t>11/01/2021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2217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EE54C-1098-49AE-B649-52243E564B2C}"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374680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3EE54C-1098-49AE-B649-52243E564B2C}"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FB1F85-DF9A-4996-8B27-4EB5A90CB60F}" type="slidenum">
              <a:rPr lang="en-GB" smtClean="0"/>
              <a:t>‹#›</a:t>
            </a:fld>
            <a:endParaRPr lang="en-GB"/>
          </a:p>
        </p:txBody>
      </p:sp>
    </p:spTree>
    <p:extLst>
      <p:ext uri="{BB962C8B-B14F-4D97-AF65-F5344CB8AC3E}">
        <p14:creationId xmlns:p14="http://schemas.microsoft.com/office/powerpoint/2010/main" val="377574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3EE54C-1098-49AE-B649-52243E564B2C}" type="datetimeFigureOut">
              <a:rPr lang="en-GB" smtClean="0"/>
              <a:t>11/01/2021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FB1F85-DF9A-4996-8B27-4EB5A90CB60F}" type="slidenum">
              <a:rPr lang="en-GB" smtClean="0"/>
              <a:t>‹#›</a:t>
            </a:fld>
            <a:endParaRPr lang="en-GB"/>
          </a:p>
        </p:txBody>
      </p:sp>
    </p:spTree>
    <p:extLst>
      <p:ext uri="{BB962C8B-B14F-4D97-AF65-F5344CB8AC3E}">
        <p14:creationId xmlns:p14="http://schemas.microsoft.com/office/powerpoint/2010/main" val="382023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www.google.com/search?q=social+stratification&amp;tbm=isch&amp;tbs=rimg:CQEgz7M-VK8HIji8WcH2RvYFC9Ss1FlFVlt5irWl2-3I_1EZNbD5_1UCPlYj_1BDA97dCsx6sHsDt7tJmIcPU4FwQa_1FioSCbxZwfZG9gULEZYHjEScsC_1UKhIJ1KzUWUVWW3kR-ZnU2gV-CGMqEgmKtaXb7cj8RhHdFcPC9sHldyoSCU1sPn9QI-ViEVyp5lR2YsjXKhIJP8EMD3t0KzERRzk9yY0XLVMqEgnqwewO3u0mYhEwoFM8d_1CtdSoSCRw9TgXBBr8WEc_1y2UxyL5Zv&amp;tbo=u&amp;sa=X&amp;ved=2ahUKEwj-0MqbpbbhAhVnyoUKHWwoApkQ9C96BAgBEBs&amp;biw=1536&amp;bih=706&amp;dpr=1.25#imgrc=6sHsDt7tJmL_Q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v.uk/government/publications/the-national-minimum-wage-in-2020" TargetMode="External"/><Relationship Id="rId2" Type="http://schemas.openxmlformats.org/officeDocument/2006/relationships/hyperlink" Target="https://www.google.com/search?biw=1536&amp;bih=706&amp;tbm=isch&amp;sa=1&amp;ei=n-SlXKiiAY2H1fAP0oid6A4&amp;q=max+weber+social+stratification&amp;oq=weber+social+stratification&amp;gs_l=img.1.0.0i5i30.214081.215565..217962...0.0..0.66.337.6....1..1....1..gws-wiz-img.......0i7i30j0i7i5i30.CVWiupvUUK8#imgrc=R3GX7eHACp06w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EA10-4BF4-48CE-90D7-80A7D7706064}"/>
              </a:ext>
            </a:extLst>
          </p:cNvPr>
          <p:cNvSpPr>
            <a:spLocks noGrp="1"/>
          </p:cNvSpPr>
          <p:nvPr>
            <p:ph type="ctrTitle"/>
          </p:nvPr>
        </p:nvSpPr>
        <p:spPr>
          <a:xfrm>
            <a:off x="-73572" y="129506"/>
            <a:ext cx="9144000" cy="892868"/>
          </a:xfrm>
        </p:spPr>
        <p:txBody>
          <a:bodyPr>
            <a:normAutofit fontScale="90000"/>
          </a:bodyPr>
          <a:lstStyle/>
          <a:p>
            <a:r>
              <a:rPr lang="en-GB" dirty="0" smtClean="0">
                <a:solidFill>
                  <a:srgbClr val="FF0000"/>
                </a:solidFill>
              </a:rPr>
              <a:t>Poverty </a:t>
            </a:r>
            <a:r>
              <a:rPr lang="en-GB" dirty="0">
                <a:solidFill>
                  <a:srgbClr val="FF0000"/>
                </a:solidFill>
              </a:rPr>
              <a:t>and Inequality</a:t>
            </a:r>
          </a:p>
        </p:txBody>
      </p:sp>
      <p:sp>
        <p:nvSpPr>
          <p:cNvPr id="3" name="Subtitle 2">
            <a:extLst>
              <a:ext uri="{FF2B5EF4-FFF2-40B4-BE49-F238E27FC236}">
                <a16:creationId xmlns:a16="http://schemas.microsoft.com/office/drawing/2014/main" id="{D54BCFA7-2F20-47A5-94DA-E20D20B86E0F}"/>
              </a:ext>
            </a:extLst>
          </p:cNvPr>
          <p:cNvSpPr>
            <a:spLocks noGrp="1"/>
          </p:cNvSpPr>
          <p:nvPr>
            <p:ph type="subTitle" idx="1"/>
          </p:nvPr>
        </p:nvSpPr>
        <p:spPr>
          <a:xfrm>
            <a:off x="1524000" y="6178857"/>
            <a:ext cx="9144000" cy="568833"/>
          </a:xfrm>
        </p:spPr>
        <p:txBody>
          <a:bodyPr/>
          <a:lstStyle/>
          <a:p>
            <a:pPr algn="l"/>
            <a:r>
              <a:rPr lang="en-GB" b="1" dirty="0" smtClean="0">
                <a:solidFill>
                  <a:srgbClr val="FF0000"/>
                </a:solidFill>
              </a:rPr>
              <a:t>Week 5 Part 1</a:t>
            </a:r>
            <a:endParaRPr lang="en-GB" b="1" dirty="0">
              <a:solidFill>
                <a:srgbClr val="FF0000"/>
              </a:solidFill>
            </a:endParaRPr>
          </a:p>
        </p:txBody>
      </p:sp>
      <p:pic>
        <p:nvPicPr>
          <p:cNvPr id="5" name="Picture 4">
            <a:extLst>
              <a:ext uri="{FF2B5EF4-FFF2-40B4-BE49-F238E27FC236}">
                <a16:creationId xmlns:a16="http://schemas.microsoft.com/office/drawing/2014/main" id="{259BD137-A8C4-4FF7-8551-32ED1072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99" y="4428381"/>
            <a:ext cx="4695825" cy="1559177"/>
          </a:xfrm>
          <a:prstGeom prst="rect">
            <a:avLst/>
          </a:prstGeom>
        </p:spPr>
      </p:pic>
      <p:pic>
        <p:nvPicPr>
          <p:cNvPr id="7" name="Picture 6">
            <a:extLst>
              <a:ext uri="{FF2B5EF4-FFF2-40B4-BE49-F238E27FC236}">
                <a16:creationId xmlns:a16="http://schemas.microsoft.com/office/drawing/2014/main" id="{02458E53-E601-4709-8311-8C47326A5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4462279"/>
            <a:ext cx="5045867" cy="1525279"/>
          </a:xfrm>
          <a:prstGeom prst="rect">
            <a:avLst/>
          </a:prstGeom>
        </p:spPr>
      </p:pic>
      <p:pic>
        <p:nvPicPr>
          <p:cNvPr id="9" name="Picture 8">
            <a:extLst>
              <a:ext uri="{FF2B5EF4-FFF2-40B4-BE49-F238E27FC236}">
                <a16:creationId xmlns:a16="http://schemas.microsoft.com/office/drawing/2014/main" id="{CDF6FBB1-7666-4F8F-9B47-C8AF237E0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0" y="1075469"/>
            <a:ext cx="4369593" cy="3280619"/>
          </a:xfrm>
          <a:prstGeom prst="rect">
            <a:avLst/>
          </a:prstGeom>
        </p:spPr>
      </p:pic>
      <p:pic>
        <p:nvPicPr>
          <p:cNvPr id="13" name="Picture 12">
            <a:extLst>
              <a:ext uri="{FF2B5EF4-FFF2-40B4-BE49-F238E27FC236}">
                <a16:creationId xmlns:a16="http://schemas.microsoft.com/office/drawing/2014/main" id="{F4481449-F472-42AE-A17D-69F0DDC9C3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1224" y="1221564"/>
            <a:ext cx="5905500" cy="2943225"/>
          </a:xfrm>
          <a:prstGeom prst="rect">
            <a:avLst/>
          </a:prstGeom>
        </p:spPr>
      </p:pic>
    </p:spTree>
    <p:extLst>
      <p:ext uri="{BB962C8B-B14F-4D97-AF65-F5344CB8AC3E}">
        <p14:creationId xmlns:p14="http://schemas.microsoft.com/office/powerpoint/2010/main" val="182650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A1C7-607C-46C4-BCBB-2E00DD1FD8BC}"/>
              </a:ext>
            </a:extLst>
          </p:cNvPr>
          <p:cNvSpPr>
            <a:spLocks noGrp="1"/>
          </p:cNvSpPr>
          <p:nvPr>
            <p:ph type="title"/>
          </p:nvPr>
        </p:nvSpPr>
        <p:spPr/>
        <p:txBody>
          <a:bodyPr/>
          <a:lstStyle/>
          <a:p>
            <a:r>
              <a:rPr lang="en-GB" dirty="0"/>
              <a:t>Social Inequality – what is it?</a:t>
            </a:r>
          </a:p>
        </p:txBody>
      </p:sp>
      <p:sp>
        <p:nvSpPr>
          <p:cNvPr id="3" name="Content Placeholder 2">
            <a:extLst>
              <a:ext uri="{FF2B5EF4-FFF2-40B4-BE49-F238E27FC236}">
                <a16:creationId xmlns:a16="http://schemas.microsoft.com/office/drawing/2014/main" id="{872D0737-AA45-45FE-A2C8-2B2DBE2F6A9A}"/>
              </a:ext>
            </a:extLst>
          </p:cNvPr>
          <p:cNvSpPr>
            <a:spLocks noGrp="1"/>
          </p:cNvSpPr>
          <p:nvPr>
            <p:ph idx="1"/>
          </p:nvPr>
        </p:nvSpPr>
        <p:spPr>
          <a:xfrm>
            <a:off x="677334" y="1436914"/>
            <a:ext cx="8596668" cy="5890161"/>
          </a:xfrm>
        </p:spPr>
        <p:txBody>
          <a:bodyPr>
            <a:normAutofit/>
          </a:bodyPr>
          <a:lstStyle/>
          <a:p>
            <a:r>
              <a:rPr lang="en-GB" sz="2000" b="1" dirty="0"/>
              <a:t>Inequality</a:t>
            </a:r>
            <a:r>
              <a:rPr lang="en-GB" sz="2000" dirty="0"/>
              <a:t> is an unfair situation in which some people have more rights or better opportunities than other people  (Merriam-webster.com 2019)</a:t>
            </a:r>
            <a:endParaRPr lang="en-GB" sz="2000" b="1" dirty="0"/>
          </a:p>
          <a:p>
            <a:pPr marL="0" indent="0">
              <a:buNone/>
            </a:pPr>
            <a:r>
              <a:rPr lang="en-GB" sz="2000" b="1" dirty="0"/>
              <a:t>Therefore:</a:t>
            </a:r>
          </a:p>
          <a:p>
            <a:r>
              <a:rPr lang="en-GB" sz="2000" b="1" dirty="0"/>
              <a:t>Social inequality</a:t>
            </a:r>
            <a:r>
              <a:rPr lang="en-GB" sz="2000" dirty="0"/>
              <a:t> is the existence of unequal opportunities and rewards for different social positions or statuses </a:t>
            </a:r>
            <a:r>
              <a:rPr lang="en-GB" sz="2000" b="1" dirty="0"/>
              <a:t>within a group or society.</a:t>
            </a:r>
          </a:p>
          <a:p>
            <a:r>
              <a:rPr lang="en-GB" sz="2000" b="1" dirty="0"/>
              <a:t>Social inequality </a:t>
            </a:r>
            <a:r>
              <a:rPr lang="en-GB" sz="2000" dirty="0"/>
              <a:t>is the extent to which there are differences between groups in society. Social inequality can be related to:</a:t>
            </a:r>
          </a:p>
          <a:p>
            <a:pPr>
              <a:buFontTx/>
              <a:buChar char="-"/>
            </a:pPr>
            <a:r>
              <a:rPr lang="en-GB" sz="2000" dirty="0"/>
              <a:t>Age </a:t>
            </a:r>
          </a:p>
          <a:p>
            <a:pPr>
              <a:buFontTx/>
              <a:buChar char="-"/>
            </a:pPr>
            <a:r>
              <a:rPr lang="en-GB" sz="2000" dirty="0"/>
              <a:t>Gender </a:t>
            </a:r>
          </a:p>
          <a:p>
            <a:pPr>
              <a:buFontTx/>
              <a:buChar char="-"/>
            </a:pPr>
            <a:r>
              <a:rPr lang="en-GB" sz="2000" dirty="0"/>
              <a:t>Race </a:t>
            </a:r>
          </a:p>
          <a:p>
            <a:pPr>
              <a:buFontTx/>
              <a:buChar char="-"/>
            </a:pPr>
            <a:r>
              <a:rPr lang="en-GB" sz="2000" dirty="0"/>
              <a:t>Social environment – child protection issues linked to post codes </a:t>
            </a:r>
          </a:p>
          <a:p>
            <a:pPr>
              <a:buFontTx/>
              <a:buChar char="-"/>
            </a:pPr>
            <a:r>
              <a:rPr lang="en-GB" sz="2000" dirty="0"/>
              <a:t>Disabilities and Health Issues</a:t>
            </a:r>
            <a:br>
              <a:rPr lang="en-GB" sz="2000" dirty="0"/>
            </a:br>
            <a:endParaRPr lang="en-GB" sz="2000" dirty="0"/>
          </a:p>
          <a:p>
            <a:pPr marL="0" indent="0">
              <a:buNone/>
            </a:pPr>
            <a:endParaRPr lang="en-GB" dirty="0"/>
          </a:p>
        </p:txBody>
      </p:sp>
    </p:spTree>
    <p:extLst>
      <p:ext uri="{BB962C8B-B14F-4D97-AF65-F5344CB8AC3E}">
        <p14:creationId xmlns:p14="http://schemas.microsoft.com/office/powerpoint/2010/main" val="28593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see here?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60588"/>
            <a:ext cx="10331532" cy="4697412"/>
          </a:xfrm>
        </p:spPr>
      </p:pic>
    </p:spTree>
    <p:extLst>
      <p:ext uri="{BB962C8B-B14F-4D97-AF65-F5344CB8AC3E}">
        <p14:creationId xmlns:p14="http://schemas.microsoft.com/office/powerpoint/2010/main" val="1471105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BBC0489-8494-2343-AAD4-C918FC5386DF}"/>
              </a:ext>
            </a:extLst>
          </p:cNvPr>
          <p:cNvPicPr>
            <a:picLocks noChangeAspect="1"/>
          </p:cNvPicPr>
          <p:nvPr/>
        </p:nvPicPr>
        <p:blipFill rotWithShape="1">
          <a:blip r:embed="rId2"/>
          <a:srcRect l="19576" t="9792" r="4994" b="7917"/>
          <a:stretch/>
        </p:blipFill>
        <p:spPr>
          <a:xfrm>
            <a:off x="802480" y="0"/>
            <a:ext cx="10587039" cy="6857999"/>
          </a:xfrm>
          <a:prstGeom prst="rect">
            <a:avLst/>
          </a:prstGeom>
        </p:spPr>
      </p:pic>
      <p:sp>
        <p:nvSpPr>
          <p:cNvPr id="2" name="TextBox 1">
            <a:extLst>
              <a:ext uri="{FF2B5EF4-FFF2-40B4-BE49-F238E27FC236}">
                <a16:creationId xmlns:a16="http://schemas.microsoft.com/office/drawing/2014/main" id="{CCA69CCE-878C-7D4D-BF4A-29AD10B2A135}"/>
              </a:ext>
            </a:extLst>
          </p:cNvPr>
          <p:cNvSpPr txBox="1"/>
          <p:nvPr/>
        </p:nvSpPr>
        <p:spPr>
          <a:xfrm>
            <a:off x="9259231" y="501805"/>
            <a:ext cx="2932769" cy="707886"/>
          </a:xfrm>
          <a:prstGeom prst="rect">
            <a:avLst/>
          </a:prstGeom>
          <a:noFill/>
        </p:spPr>
        <p:txBody>
          <a:bodyPr wrap="square" rtlCol="0">
            <a:spAutoFit/>
          </a:bodyPr>
          <a:lstStyle/>
          <a:p>
            <a:pPr algn="ctr"/>
            <a:r>
              <a:rPr lang="en-GB" sz="1000" b="1" dirty="0">
                <a:solidFill>
                  <a:srgbClr val="C00000"/>
                </a:solidFill>
              </a:rPr>
              <a:t>COVID-19 in Black, Asian and Minority Ethnic populations: An evidence review and recommendations from SAHF (2020). </a:t>
            </a:r>
          </a:p>
          <a:p>
            <a:pPr algn="ctr"/>
            <a:r>
              <a:rPr lang="en-GB" sz="1000" b="1" dirty="0">
                <a:solidFill>
                  <a:srgbClr val="C00000"/>
                </a:solidFill>
              </a:rPr>
              <a:t>Available at: https://www.sahf.org.uk/covid19</a:t>
            </a:r>
            <a:endParaRPr lang="en-US" sz="1000" dirty="0">
              <a:solidFill>
                <a:srgbClr val="C00000"/>
              </a:solidFill>
            </a:endParaRPr>
          </a:p>
        </p:txBody>
      </p:sp>
    </p:spTree>
    <p:extLst>
      <p:ext uri="{BB962C8B-B14F-4D97-AF65-F5344CB8AC3E}">
        <p14:creationId xmlns:p14="http://schemas.microsoft.com/office/powerpoint/2010/main" val="3599725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83EE-D5F0-4747-8D91-EF91003E740E}"/>
              </a:ext>
            </a:extLst>
          </p:cNvPr>
          <p:cNvSpPr>
            <a:spLocks noGrp="1"/>
          </p:cNvSpPr>
          <p:nvPr>
            <p:ph type="title"/>
          </p:nvPr>
        </p:nvSpPr>
        <p:spPr/>
        <p:txBody>
          <a:bodyPr/>
          <a:lstStyle/>
          <a:p>
            <a:r>
              <a:rPr lang="en-GB" dirty="0"/>
              <a:t>Why is this important in contemporary society?</a:t>
            </a:r>
          </a:p>
        </p:txBody>
      </p:sp>
      <p:sp>
        <p:nvSpPr>
          <p:cNvPr id="3" name="Content Placeholder 2">
            <a:extLst>
              <a:ext uri="{FF2B5EF4-FFF2-40B4-BE49-F238E27FC236}">
                <a16:creationId xmlns:a16="http://schemas.microsoft.com/office/drawing/2014/main" id="{32C7C8C9-BB28-4AC7-B939-1FE3F94B0AAC}"/>
              </a:ext>
            </a:extLst>
          </p:cNvPr>
          <p:cNvSpPr>
            <a:spLocks noGrp="1"/>
          </p:cNvSpPr>
          <p:nvPr>
            <p:ph idx="1"/>
          </p:nvPr>
        </p:nvSpPr>
        <p:spPr>
          <a:xfrm>
            <a:off x="677333" y="2160589"/>
            <a:ext cx="9428567" cy="4608346"/>
          </a:xfrm>
        </p:spPr>
        <p:txBody>
          <a:bodyPr>
            <a:normAutofit/>
          </a:bodyPr>
          <a:lstStyle/>
          <a:p>
            <a:r>
              <a:rPr lang="en-GB" dirty="0"/>
              <a:t>Britain 21</a:t>
            </a:r>
            <a:r>
              <a:rPr lang="en-GB" baseline="30000" dirty="0"/>
              <a:t>st</a:t>
            </a:r>
            <a:r>
              <a:rPr lang="en-GB" dirty="0"/>
              <a:t> Century</a:t>
            </a:r>
          </a:p>
          <a:p>
            <a:r>
              <a:rPr lang="en-GB" dirty="0"/>
              <a:t>Wide range of inequalities exist between different social groups in contemporary society</a:t>
            </a:r>
          </a:p>
          <a:p>
            <a:r>
              <a:rPr lang="en-GB" dirty="0">
                <a:solidFill>
                  <a:srgbClr val="FF0000"/>
                </a:solidFill>
              </a:rPr>
              <a:t>For example, the gap between the rich and the poor, men and women, old and the young etc</a:t>
            </a:r>
          </a:p>
          <a:p>
            <a:r>
              <a:rPr lang="en-GB" dirty="0"/>
              <a:t>Depending on wealth, gender and age depends on likelihood of getting a good education and job, maintaining our health it is easier for those with money to join gym and other leisure opportunities </a:t>
            </a:r>
          </a:p>
          <a:p>
            <a:r>
              <a:rPr lang="en-GB" dirty="0"/>
              <a:t>Education – literacy levels higher in wealthy</a:t>
            </a:r>
          </a:p>
          <a:p>
            <a:r>
              <a:rPr lang="en-GB" dirty="0"/>
              <a:t>Power – influence of society easier for </a:t>
            </a:r>
            <a:r>
              <a:rPr lang="en-GB" dirty="0" smtClean="0"/>
              <a:t>rich</a:t>
            </a:r>
            <a:endParaRPr lang="en-GB" dirty="0"/>
          </a:p>
        </p:txBody>
      </p:sp>
    </p:spTree>
    <p:extLst>
      <p:ext uri="{BB962C8B-B14F-4D97-AF65-F5344CB8AC3E}">
        <p14:creationId xmlns:p14="http://schemas.microsoft.com/office/powerpoint/2010/main" val="142635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F56D-0601-429D-B742-024CF7E2D0E1}"/>
              </a:ext>
            </a:extLst>
          </p:cNvPr>
          <p:cNvSpPr>
            <a:spLocks noGrp="1"/>
          </p:cNvSpPr>
          <p:nvPr>
            <p:ph type="title"/>
          </p:nvPr>
        </p:nvSpPr>
        <p:spPr/>
        <p:txBody>
          <a:bodyPr/>
          <a:lstStyle/>
          <a:p>
            <a:r>
              <a:rPr lang="en-GB" dirty="0"/>
              <a:t>What are the consequences of social inequality?</a:t>
            </a:r>
          </a:p>
        </p:txBody>
      </p:sp>
      <p:sp>
        <p:nvSpPr>
          <p:cNvPr id="3" name="Content Placeholder 2">
            <a:extLst>
              <a:ext uri="{FF2B5EF4-FFF2-40B4-BE49-F238E27FC236}">
                <a16:creationId xmlns:a16="http://schemas.microsoft.com/office/drawing/2014/main" id="{DA85A45C-B6E8-4838-9EFE-2E23A963909E}"/>
              </a:ext>
            </a:extLst>
          </p:cNvPr>
          <p:cNvSpPr>
            <a:spLocks noGrp="1"/>
          </p:cNvSpPr>
          <p:nvPr>
            <p:ph idx="1"/>
          </p:nvPr>
        </p:nvSpPr>
        <p:spPr/>
        <p:txBody>
          <a:bodyPr>
            <a:normAutofit/>
          </a:bodyPr>
          <a:lstStyle/>
          <a:p>
            <a:r>
              <a:rPr lang="en-GB" dirty="0"/>
              <a:t>High number social issues such as teenage pregnancy, crime, mental illness, obesity, unemployment</a:t>
            </a:r>
          </a:p>
          <a:p>
            <a:r>
              <a:rPr lang="en-GB" dirty="0"/>
              <a:t>Poor less likely to seek help with depression because they are unemployed, less likely to be able to join a gym so become obese, if they commit crime more likely to receive harsher punishment</a:t>
            </a:r>
          </a:p>
          <a:p>
            <a:r>
              <a:rPr lang="en-GB" dirty="0" smtClean="0"/>
              <a:t>Further </a:t>
            </a:r>
            <a:r>
              <a:rPr lang="en-GB" dirty="0"/>
              <a:t>increase in social issues in society</a:t>
            </a:r>
          </a:p>
          <a:p>
            <a:r>
              <a:rPr lang="en-GB" dirty="0"/>
              <a:t>Greater divisions between social </a:t>
            </a:r>
            <a:r>
              <a:rPr lang="en-GB" dirty="0" smtClean="0"/>
              <a:t>groups</a:t>
            </a:r>
            <a:endParaRPr lang="en-GB" dirty="0"/>
          </a:p>
          <a:p>
            <a:r>
              <a:rPr lang="en-GB" dirty="0"/>
              <a:t>More conflict between social </a:t>
            </a:r>
            <a:r>
              <a:rPr lang="en-GB" dirty="0" smtClean="0"/>
              <a:t>groups/society</a:t>
            </a:r>
          </a:p>
          <a:p>
            <a:endParaRPr lang="en-GB" dirty="0"/>
          </a:p>
          <a:p>
            <a:r>
              <a:rPr lang="en-GB" dirty="0" smtClean="0"/>
              <a:t>Dealing with diseases … Covid</a:t>
            </a:r>
            <a:r>
              <a:rPr lang="en-GB" dirty="0" smtClean="0"/>
              <a:t>-19</a:t>
            </a:r>
            <a:endParaRPr lang="en-GB" dirty="0"/>
          </a:p>
        </p:txBody>
      </p:sp>
    </p:spTree>
    <p:extLst>
      <p:ext uri="{BB962C8B-B14F-4D97-AF65-F5344CB8AC3E}">
        <p14:creationId xmlns:p14="http://schemas.microsoft.com/office/powerpoint/2010/main" val="2391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inequality and Covid-19</a:t>
            </a:r>
            <a:endParaRPr lang="en-GB" dirty="0"/>
          </a:p>
        </p:txBody>
      </p:sp>
      <p:sp>
        <p:nvSpPr>
          <p:cNvPr id="3" name="Content Placeholder 2"/>
          <p:cNvSpPr>
            <a:spLocks noGrp="1"/>
          </p:cNvSpPr>
          <p:nvPr>
            <p:ph idx="1"/>
          </p:nvPr>
        </p:nvSpPr>
        <p:spPr>
          <a:xfrm>
            <a:off x="677334" y="1716067"/>
            <a:ext cx="8596668" cy="4325296"/>
          </a:xfrm>
        </p:spPr>
        <p:txBody>
          <a:bodyPr>
            <a:noAutofit/>
          </a:bodyPr>
          <a:lstStyle/>
          <a:p>
            <a:r>
              <a:rPr lang="en-GB" sz="2400" dirty="0" smtClean="0"/>
              <a:t>Are we respecting ethnic </a:t>
            </a:r>
            <a:r>
              <a:rPr lang="en-GB" sz="2400" dirty="0"/>
              <a:t>or national </a:t>
            </a:r>
            <a:r>
              <a:rPr lang="en-GB" sz="2400" dirty="0" smtClean="0"/>
              <a:t>differences in UK?</a:t>
            </a:r>
          </a:p>
          <a:p>
            <a:endParaRPr lang="en-GB" sz="2400" dirty="0" smtClean="0"/>
          </a:p>
          <a:p>
            <a:r>
              <a:rPr lang="en-GB" sz="2400" dirty="0"/>
              <a:t>BAME </a:t>
            </a:r>
            <a:r>
              <a:rPr lang="en-GB" sz="2400" dirty="0" smtClean="0"/>
              <a:t>face inequalities in range </a:t>
            </a:r>
            <a:r>
              <a:rPr lang="en-GB" sz="2400" dirty="0"/>
              <a:t>of factors, such as housing conditions, environment, immigration status, access to information, income inequality and general levels of stress, are more likely to experience poorer physical and mental health and suffer more adversely as a </a:t>
            </a:r>
            <a:r>
              <a:rPr lang="en-GB" sz="2400" dirty="0" smtClean="0"/>
              <a:t>consequence</a:t>
            </a:r>
          </a:p>
          <a:p>
            <a:endParaRPr lang="en-GB" sz="2400" dirty="0"/>
          </a:p>
          <a:p>
            <a:r>
              <a:rPr lang="en-GB" sz="2400" dirty="0"/>
              <a:t>Despite making up just 13% of the UK population, over 35% of all patients critically ill with COVID-19 were from Black, Asian and Minority Ethnic (BAME) backgrounds</a:t>
            </a:r>
          </a:p>
        </p:txBody>
      </p:sp>
    </p:spTree>
    <p:extLst>
      <p:ext uri="{BB962C8B-B14F-4D97-AF65-F5344CB8AC3E}">
        <p14:creationId xmlns:p14="http://schemas.microsoft.com/office/powerpoint/2010/main" val="416184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 inequality and Covid-19</a:t>
            </a:r>
          </a:p>
        </p:txBody>
      </p:sp>
      <p:sp>
        <p:nvSpPr>
          <p:cNvPr id="3" name="Content Placeholder 2"/>
          <p:cNvSpPr>
            <a:spLocks noGrp="1"/>
          </p:cNvSpPr>
          <p:nvPr>
            <p:ph idx="1"/>
          </p:nvPr>
        </p:nvSpPr>
        <p:spPr>
          <a:xfrm>
            <a:off x="677334" y="2029960"/>
            <a:ext cx="8596668" cy="3880773"/>
          </a:xfrm>
        </p:spPr>
        <p:txBody>
          <a:bodyPr/>
          <a:lstStyle/>
          <a:p>
            <a:r>
              <a:rPr lang="en-GB" sz="2400" dirty="0" smtClean="0"/>
              <a:t>There are many reasons for this:</a:t>
            </a:r>
          </a:p>
          <a:p>
            <a:r>
              <a:rPr lang="en-GB" sz="2400" dirty="0"/>
              <a:t>P</a:t>
            </a:r>
            <a:r>
              <a:rPr lang="en-GB" sz="2400" dirty="0" smtClean="0"/>
              <a:t>oor </a:t>
            </a:r>
            <a:r>
              <a:rPr lang="en-GB" sz="2400" dirty="0"/>
              <a:t>and cramped occupation housing conditions and </a:t>
            </a:r>
            <a:r>
              <a:rPr lang="en-GB" sz="2400" dirty="0" smtClean="0"/>
              <a:t>higher in BAME</a:t>
            </a:r>
          </a:p>
          <a:p>
            <a:r>
              <a:rPr lang="en-GB" sz="2400" dirty="0" smtClean="0"/>
              <a:t>Disproportionately </a:t>
            </a:r>
            <a:r>
              <a:rPr lang="en-GB" sz="2400" dirty="0"/>
              <a:t>high conditions that increase vulnerability to the </a:t>
            </a:r>
            <a:r>
              <a:rPr lang="en-GB" sz="2400" dirty="0" smtClean="0"/>
              <a:t>Covid-19, </a:t>
            </a:r>
            <a:r>
              <a:rPr lang="en-GB" sz="2400" dirty="0"/>
              <a:t>such as diabetes and heart </a:t>
            </a:r>
            <a:r>
              <a:rPr lang="en-GB" sz="2400" dirty="0" smtClean="0"/>
              <a:t>disease</a:t>
            </a:r>
          </a:p>
          <a:p>
            <a:r>
              <a:rPr lang="en-GB" sz="2400" dirty="0" smtClean="0"/>
              <a:t>Working </a:t>
            </a:r>
            <a:r>
              <a:rPr lang="en-GB" sz="2400" dirty="0"/>
              <a:t>in occupations, such as the care sector, transport and food retail and therefore an increased risk of </a:t>
            </a:r>
            <a:r>
              <a:rPr lang="en-GB" sz="2400" dirty="0" smtClean="0"/>
              <a:t>infection</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64585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COVID Response: BAME assessments</a:t>
            </a:r>
            <a:endParaRPr lang="en-GB" dirty="0"/>
          </a:p>
        </p:txBody>
      </p:sp>
      <p:sp>
        <p:nvSpPr>
          <p:cNvPr id="3" name="Content Placeholder 2"/>
          <p:cNvSpPr>
            <a:spLocks noGrp="1"/>
          </p:cNvSpPr>
          <p:nvPr>
            <p:ph idx="1"/>
          </p:nvPr>
        </p:nvSpPr>
        <p:spPr>
          <a:xfrm>
            <a:off x="677334" y="1640911"/>
            <a:ext cx="8596668" cy="5217090"/>
          </a:xfrm>
        </p:spPr>
        <p:txBody>
          <a:bodyPr>
            <a:normAutofit/>
          </a:bodyPr>
          <a:lstStyle/>
          <a:p>
            <a:pPr marL="0" indent="0">
              <a:buNone/>
            </a:pPr>
            <a:r>
              <a:rPr lang="en-GB" sz="2000" b="1" dirty="0"/>
              <a:t>Key headlines:</a:t>
            </a:r>
          </a:p>
          <a:p>
            <a:r>
              <a:rPr lang="en-GB" sz="2000" dirty="0"/>
              <a:t>Among people already diagnosed with COVID19, people who were 80 or older were seventy times more likely to die than those under 40. </a:t>
            </a:r>
          </a:p>
          <a:p>
            <a:r>
              <a:rPr lang="en-GB" sz="2000" dirty="0"/>
              <a:t>Risk of dying among those diagnosed with COVID19 was also higher in males than females; higher in those living in the more deprived areas than those living in the least deprived; and higher in those in Black, Asian and Minority Ethnic (BAME) groups than in White ethnic</a:t>
            </a:r>
          </a:p>
          <a:p>
            <a:r>
              <a:rPr lang="en-GB" sz="2000" dirty="0"/>
              <a:t>People of Bangladeshi ethnicity had around twice the risk of death when compared to people of White British ethnicity.</a:t>
            </a:r>
          </a:p>
          <a:p>
            <a:r>
              <a:rPr lang="en-GB" sz="2000" dirty="0"/>
              <a:t>People of Chinese, Indian, Pakistani, Other Asian, Caribbean and Other Black ethnicity had between 10 and 50% higher risk of death when compared to White British</a:t>
            </a:r>
          </a:p>
          <a:p>
            <a:endParaRPr lang="en-GB" dirty="0"/>
          </a:p>
        </p:txBody>
      </p:sp>
    </p:spTree>
    <p:extLst>
      <p:ext uri="{BB962C8B-B14F-4D97-AF65-F5344CB8AC3E}">
        <p14:creationId xmlns:p14="http://schemas.microsoft.com/office/powerpoint/2010/main" val="284858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14263-5E39-A143-A5F2-B9EAACE66064}"/>
              </a:ext>
            </a:extLst>
          </p:cNvPr>
          <p:cNvSpPr/>
          <p:nvPr/>
        </p:nvSpPr>
        <p:spPr>
          <a:xfrm>
            <a:off x="380998" y="1539380"/>
            <a:ext cx="11082967" cy="5016758"/>
          </a:xfrm>
          <a:prstGeom prst="rect">
            <a:avLst/>
          </a:prstGeom>
        </p:spPr>
        <p:txBody>
          <a:bodyPr wrap="square">
            <a:spAutoFit/>
          </a:bodyPr>
          <a:lstStyle/>
          <a:p>
            <a:pPr marL="800100" lvl="1" indent="-342900">
              <a:buFont typeface="Arial" panose="020B0604020202020204" pitchFamily="34" charset="0"/>
              <a:buChar char="•"/>
            </a:pPr>
            <a:r>
              <a:rPr lang="en-GB" sz="2000" dirty="0"/>
              <a:t>Structural inequality (systematic disadvantage/discrimination/racism)</a:t>
            </a:r>
          </a:p>
          <a:p>
            <a:pPr lvl="1"/>
            <a:r>
              <a:rPr lang="en-GB" sz="2000" dirty="0"/>
              <a:t>	e.g. housing, occupation, income, access to healthcare, education etc</a:t>
            </a:r>
          </a:p>
          <a:p>
            <a:pPr lvl="1"/>
            <a:r>
              <a:rPr lang="en-GB" sz="2000" dirty="0"/>
              <a:t>		</a:t>
            </a:r>
          </a:p>
          <a:p>
            <a:pPr marL="800100" lvl="1" indent="-342900">
              <a:buFont typeface="Arial" panose="020B0604020202020204" pitchFamily="34" charset="0"/>
              <a:buChar char="•"/>
            </a:pPr>
            <a:r>
              <a:rPr lang="en-GB" sz="2000" dirty="0"/>
              <a:t>Biological factors</a:t>
            </a:r>
          </a:p>
          <a:p>
            <a:pPr lvl="1"/>
            <a:r>
              <a:rPr lang="en-GB" sz="2000" dirty="0"/>
              <a:t>	genetic susceptibility?</a:t>
            </a:r>
          </a:p>
          <a:p>
            <a:pPr lvl="1"/>
            <a:r>
              <a:rPr lang="en-GB" sz="2000" dirty="0"/>
              <a:t>	vitamin D status</a:t>
            </a:r>
          </a:p>
          <a:p>
            <a:pPr lvl="1"/>
            <a:r>
              <a:rPr lang="en-GB" sz="2000" dirty="0"/>
              <a:t>	higher prevalence of cardiometabolic disease (CVD, obesity, type 2 diabetes)</a:t>
            </a:r>
          </a:p>
          <a:p>
            <a:pPr lvl="1"/>
            <a:r>
              <a:rPr lang="en-GB" sz="2000" dirty="0"/>
              <a:t>	</a:t>
            </a:r>
          </a:p>
          <a:p>
            <a:pPr marL="800100" lvl="1" indent="-342900">
              <a:buFont typeface="Arial" panose="020B0604020202020204" pitchFamily="34" charset="0"/>
              <a:buChar char="•"/>
            </a:pPr>
            <a:r>
              <a:rPr lang="en-GB" sz="2000" dirty="0"/>
              <a:t>Behavioural factors</a:t>
            </a:r>
          </a:p>
          <a:p>
            <a:pPr lvl="1"/>
            <a:r>
              <a:rPr lang="en-GB" sz="2000" dirty="0"/>
              <a:t>	adherence to advice on social distancing, isolating etc (no evidence base)</a:t>
            </a:r>
          </a:p>
          <a:p>
            <a:pPr lvl="1"/>
            <a:r>
              <a:rPr lang="en-GB" sz="2000" dirty="0"/>
              <a:t>	importance of access to culturally &amp; language appropriate information &amp; resources</a:t>
            </a:r>
          </a:p>
          <a:p>
            <a:pPr lvl="1"/>
            <a:r>
              <a:rPr lang="en-GB" sz="2000" dirty="0"/>
              <a:t>	health-related e.g. physical activity, diet </a:t>
            </a:r>
            <a:endParaRPr lang="en-GB" sz="2000" b="1" dirty="0">
              <a:solidFill>
                <a:srgbClr val="C00000"/>
              </a:solidFill>
            </a:endParaRPr>
          </a:p>
          <a:p>
            <a:pPr lvl="1"/>
            <a:r>
              <a:rPr lang="en-GB" sz="2000" dirty="0"/>
              <a:t>	cultural or religious concerns e.g. fatalistic beliefs, use of alcohol containing hand gels</a:t>
            </a:r>
          </a:p>
          <a:p>
            <a:pPr lvl="1"/>
            <a:endParaRPr lang="en-GB" sz="2000" dirty="0"/>
          </a:p>
          <a:p>
            <a:pPr lvl="1" algn="ctr"/>
            <a:r>
              <a:rPr lang="en-GB" sz="2000" b="1" i="1" dirty="0"/>
              <a:t>All</a:t>
            </a:r>
            <a:r>
              <a:rPr lang="en-GB" sz="2000" dirty="0"/>
              <a:t> the above are impacted by </a:t>
            </a:r>
            <a:r>
              <a:rPr lang="en-GB" sz="2000" b="1" dirty="0">
                <a:solidFill>
                  <a:srgbClr val="C00000"/>
                </a:solidFill>
              </a:rPr>
              <a:t>social determinants of health</a:t>
            </a:r>
          </a:p>
          <a:p>
            <a:pPr lvl="1"/>
            <a:r>
              <a:rPr lang="en-GB" sz="2000" dirty="0"/>
              <a:t>	</a:t>
            </a:r>
          </a:p>
        </p:txBody>
      </p:sp>
      <p:sp>
        <p:nvSpPr>
          <p:cNvPr id="3" name="Title 2">
            <a:extLst>
              <a:ext uri="{FF2B5EF4-FFF2-40B4-BE49-F238E27FC236}">
                <a16:creationId xmlns:a16="http://schemas.microsoft.com/office/drawing/2014/main" id="{B9FEDF7A-48D9-B44C-A086-5381549A5F83}"/>
              </a:ext>
            </a:extLst>
          </p:cNvPr>
          <p:cNvSpPr>
            <a:spLocks noGrp="1"/>
          </p:cNvSpPr>
          <p:nvPr>
            <p:ph type="title"/>
          </p:nvPr>
        </p:nvSpPr>
        <p:spPr>
          <a:xfrm>
            <a:off x="380999" y="213817"/>
            <a:ext cx="8841378" cy="1325563"/>
          </a:xfrm>
        </p:spPr>
        <p:txBody>
          <a:bodyPr>
            <a:normAutofit fontScale="90000"/>
          </a:bodyPr>
          <a:lstStyle/>
          <a:p>
            <a:r>
              <a:rPr lang="en-GB" sz="3200" b="1" dirty="0">
                <a:latin typeface="+mn-lt"/>
              </a:rPr>
              <a:t>People from BAME backgrounds are more likely to be exposed to C-19 &amp; have increased vulnerability for a number of reasons</a:t>
            </a:r>
          </a:p>
        </p:txBody>
      </p:sp>
    </p:spTree>
    <p:extLst>
      <p:ext uri="{BB962C8B-B14F-4D97-AF65-F5344CB8AC3E}">
        <p14:creationId xmlns:p14="http://schemas.microsoft.com/office/powerpoint/2010/main" val="188236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E913F3-60C9-534B-8154-9613207B0186}"/>
              </a:ext>
            </a:extLst>
          </p:cNvPr>
          <p:cNvSpPr/>
          <p:nvPr/>
        </p:nvSpPr>
        <p:spPr>
          <a:xfrm>
            <a:off x="838199" y="1540787"/>
            <a:ext cx="10794167" cy="2123658"/>
          </a:xfrm>
          <a:prstGeom prst="rect">
            <a:avLst/>
          </a:prstGeom>
        </p:spPr>
        <p:txBody>
          <a:bodyPr wrap="square">
            <a:spAutoFit/>
          </a:bodyPr>
          <a:lstStyle/>
          <a:p>
            <a:r>
              <a:rPr lang="en-GB" sz="2200" dirty="0"/>
              <a:t>BAME people are overrepresented in key </a:t>
            </a:r>
            <a:r>
              <a:rPr lang="en-GB" sz="2200" dirty="0" smtClean="0"/>
              <a:t>worker</a:t>
            </a:r>
          </a:p>
          <a:p>
            <a:endParaRPr lang="en-GB" sz="2200" dirty="0"/>
          </a:p>
          <a:p>
            <a:r>
              <a:rPr lang="en-GB" sz="2200" dirty="0"/>
              <a:t>	many roles with lower pay                                   ⎱</a:t>
            </a:r>
          </a:p>
          <a:p>
            <a:r>
              <a:rPr lang="en-GB" sz="2200" dirty="0"/>
              <a:t>	less secure employment (zero hour contracts) ⎰ </a:t>
            </a:r>
          </a:p>
          <a:p>
            <a:r>
              <a:rPr lang="en-GB" sz="2200" dirty="0"/>
              <a:t>	difficult to work from home or socially distance</a:t>
            </a:r>
          </a:p>
          <a:p>
            <a:endParaRPr lang="en-GB" sz="2200" dirty="0"/>
          </a:p>
        </p:txBody>
      </p:sp>
      <p:sp>
        <p:nvSpPr>
          <p:cNvPr id="4" name="Title 3">
            <a:extLst>
              <a:ext uri="{FF2B5EF4-FFF2-40B4-BE49-F238E27FC236}">
                <a16:creationId xmlns:a16="http://schemas.microsoft.com/office/drawing/2014/main" id="{60089E56-0D8E-B949-BBC9-B8D28686DFDE}"/>
              </a:ext>
            </a:extLst>
          </p:cNvPr>
          <p:cNvSpPr>
            <a:spLocks noGrp="1"/>
          </p:cNvSpPr>
          <p:nvPr>
            <p:ph type="title"/>
          </p:nvPr>
        </p:nvSpPr>
        <p:spPr/>
        <p:txBody>
          <a:bodyPr>
            <a:normAutofit/>
          </a:bodyPr>
          <a:lstStyle/>
          <a:p>
            <a:r>
              <a:rPr lang="en-US" sz="3200" b="1" dirty="0">
                <a:latin typeface="+mn-lt"/>
              </a:rPr>
              <a:t>Occupation &amp; Exposure to Covid-19</a:t>
            </a:r>
          </a:p>
        </p:txBody>
      </p:sp>
      <p:sp>
        <p:nvSpPr>
          <p:cNvPr id="6" name="TextBox 5">
            <a:extLst>
              <a:ext uri="{FF2B5EF4-FFF2-40B4-BE49-F238E27FC236}">
                <a16:creationId xmlns:a16="http://schemas.microsoft.com/office/drawing/2014/main" id="{FC8EA259-4191-2048-83F4-2702489E5BCF}"/>
              </a:ext>
            </a:extLst>
          </p:cNvPr>
          <p:cNvSpPr txBox="1"/>
          <p:nvPr/>
        </p:nvSpPr>
        <p:spPr>
          <a:xfrm>
            <a:off x="2347500" y="4496440"/>
            <a:ext cx="3687580" cy="430887"/>
          </a:xfrm>
          <a:prstGeom prst="rect">
            <a:avLst/>
          </a:prstGeom>
          <a:noFill/>
        </p:spPr>
        <p:txBody>
          <a:bodyPr wrap="square" rtlCol="0">
            <a:spAutoFit/>
          </a:bodyPr>
          <a:lstStyle/>
          <a:p>
            <a:r>
              <a:rPr lang="en-US" sz="2200" b="1" dirty="0">
                <a:solidFill>
                  <a:srgbClr val="C00000"/>
                </a:solidFill>
              </a:rPr>
              <a:t>social determinants of health</a:t>
            </a:r>
          </a:p>
        </p:txBody>
      </p:sp>
    </p:spTree>
    <p:extLst>
      <p:ext uri="{BB962C8B-B14F-4D97-AF65-F5344CB8AC3E}">
        <p14:creationId xmlns:p14="http://schemas.microsoft.com/office/powerpoint/2010/main" val="254498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B64C-4BD3-47BF-A676-4594CD2335E3}"/>
              </a:ext>
            </a:extLst>
          </p:cNvPr>
          <p:cNvSpPr>
            <a:spLocks noGrp="1"/>
          </p:cNvSpPr>
          <p:nvPr>
            <p:ph type="title"/>
          </p:nvPr>
        </p:nvSpPr>
        <p:spPr/>
        <p:txBody>
          <a:bodyPr/>
          <a:lstStyle/>
          <a:p>
            <a:r>
              <a:rPr lang="en-GB" dirty="0" smtClean="0"/>
              <a:t>Learning outcome</a:t>
            </a:r>
            <a:endParaRPr lang="en-GB" dirty="0"/>
          </a:p>
        </p:txBody>
      </p:sp>
      <p:sp>
        <p:nvSpPr>
          <p:cNvPr id="3" name="Content Placeholder 2">
            <a:extLst>
              <a:ext uri="{FF2B5EF4-FFF2-40B4-BE49-F238E27FC236}">
                <a16:creationId xmlns:a16="http://schemas.microsoft.com/office/drawing/2014/main" id="{14B032F8-3413-472A-A5DD-56F8224261AD}"/>
              </a:ext>
            </a:extLst>
          </p:cNvPr>
          <p:cNvSpPr>
            <a:spLocks noGrp="1"/>
          </p:cNvSpPr>
          <p:nvPr>
            <p:ph idx="1"/>
          </p:nvPr>
        </p:nvSpPr>
        <p:spPr>
          <a:xfrm>
            <a:off x="677334" y="2160589"/>
            <a:ext cx="8596668" cy="4608346"/>
          </a:xfrm>
        </p:spPr>
        <p:txBody>
          <a:bodyPr>
            <a:normAutofit/>
          </a:bodyPr>
          <a:lstStyle/>
          <a:p>
            <a:r>
              <a:rPr lang="en-GB" sz="2400" dirty="0" smtClean="0"/>
              <a:t>To understand what poverty is?</a:t>
            </a:r>
            <a:endParaRPr lang="en-GB" sz="2400" dirty="0"/>
          </a:p>
          <a:p>
            <a:r>
              <a:rPr lang="en-GB" sz="2400" dirty="0" smtClean="0"/>
              <a:t>To discuss social </a:t>
            </a:r>
            <a:r>
              <a:rPr lang="en-GB" sz="2400" dirty="0"/>
              <a:t>inequality?</a:t>
            </a:r>
          </a:p>
          <a:p>
            <a:r>
              <a:rPr lang="en-GB" sz="2400" dirty="0"/>
              <a:t>Why is this an issue?</a:t>
            </a:r>
          </a:p>
          <a:p>
            <a:r>
              <a:rPr lang="en-GB" sz="2400" dirty="0"/>
              <a:t>Social stratification and class</a:t>
            </a:r>
          </a:p>
          <a:p>
            <a:r>
              <a:rPr lang="en-GB" sz="2400" dirty="0"/>
              <a:t>Income and wealth – inequality</a:t>
            </a:r>
          </a:p>
          <a:p>
            <a:r>
              <a:rPr lang="en-GB" sz="2400" dirty="0"/>
              <a:t>Poverty and </a:t>
            </a:r>
            <a:r>
              <a:rPr lang="en-GB" sz="2400" dirty="0" smtClean="0"/>
              <a:t>inequality</a:t>
            </a:r>
          </a:p>
          <a:p>
            <a:r>
              <a:rPr lang="en-GB" sz="2400" dirty="0" smtClean="0"/>
              <a:t>Link this to recent data showing who is affected by </a:t>
            </a:r>
            <a:r>
              <a:rPr lang="en-GB" sz="2400" dirty="0" err="1" smtClean="0"/>
              <a:t>Covid</a:t>
            </a:r>
            <a:r>
              <a:rPr lang="en-GB" sz="2400" dirty="0" smtClean="0"/>
              <a:t> -19 </a:t>
            </a:r>
            <a:endParaRPr lang="en-GB" sz="2400" dirty="0"/>
          </a:p>
        </p:txBody>
      </p:sp>
    </p:spTree>
    <p:extLst>
      <p:ext uri="{BB962C8B-B14F-4D97-AF65-F5344CB8AC3E}">
        <p14:creationId xmlns:p14="http://schemas.microsoft.com/office/powerpoint/2010/main" val="47523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28AEDE-D449-8644-B275-54556D23771C}"/>
              </a:ext>
            </a:extLst>
          </p:cNvPr>
          <p:cNvSpPr/>
          <p:nvPr/>
        </p:nvSpPr>
        <p:spPr>
          <a:xfrm>
            <a:off x="594609" y="1702478"/>
            <a:ext cx="10028419" cy="4154984"/>
          </a:xfrm>
          <a:prstGeom prst="rect">
            <a:avLst/>
          </a:prstGeom>
        </p:spPr>
        <p:txBody>
          <a:bodyPr wrap="square">
            <a:spAutoFit/>
          </a:bodyPr>
          <a:lstStyle/>
          <a:p>
            <a:r>
              <a:rPr lang="en-GB" sz="2200" dirty="0"/>
              <a:t/>
            </a:r>
            <a:br>
              <a:rPr lang="en-GB" sz="2200" dirty="0"/>
            </a:br>
            <a:r>
              <a:rPr lang="en-GB" sz="2200" dirty="0"/>
              <a:t>In the NHS, BAME individuals represent around 21% of all staff</a:t>
            </a:r>
          </a:p>
          <a:p>
            <a:r>
              <a:rPr lang="en-GB" sz="2200" dirty="0"/>
              <a:t>	20% of nursing and support staff</a:t>
            </a:r>
          </a:p>
          <a:p>
            <a:r>
              <a:rPr lang="en-GB" sz="2200" dirty="0"/>
              <a:t>	44% of medical staff (doctors and dentists)</a:t>
            </a:r>
          </a:p>
          <a:p>
            <a:endParaRPr lang="en-GB" sz="2200" dirty="0"/>
          </a:p>
          <a:p>
            <a:r>
              <a:rPr lang="en-GB" sz="2200" dirty="0"/>
              <a:t>Overall, mortality from Covid-19 has been lower in frontline healthcare staff than in the general population</a:t>
            </a:r>
          </a:p>
          <a:p>
            <a:endParaRPr lang="en-GB" sz="2200" dirty="0"/>
          </a:p>
          <a:p>
            <a:r>
              <a:rPr lang="en-GB" sz="2200" dirty="0"/>
              <a:t>But, </a:t>
            </a:r>
          </a:p>
          <a:p>
            <a:endParaRPr lang="en-GB" sz="2200" dirty="0"/>
          </a:p>
          <a:p>
            <a:r>
              <a:rPr lang="en-GB" sz="2200" dirty="0"/>
              <a:t>76% of deaths in healthcare workers were in people from BAME groups</a:t>
            </a:r>
          </a:p>
          <a:p>
            <a:endParaRPr lang="en-GB" sz="2200" dirty="0"/>
          </a:p>
        </p:txBody>
      </p:sp>
      <p:sp>
        <p:nvSpPr>
          <p:cNvPr id="5" name="Title 4">
            <a:extLst>
              <a:ext uri="{FF2B5EF4-FFF2-40B4-BE49-F238E27FC236}">
                <a16:creationId xmlns:a16="http://schemas.microsoft.com/office/drawing/2014/main" id="{4944C2FA-6520-CA4B-9FBC-1B5F128C05CC}"/>
              </a:ext>
            </a:extLst>
          </p:cNvPr>
          <p:cNvSpPr>
            <a:spLocks noGrp="1"/>
          </p:cNvSpPr>
          <p:nvPr>
            <p:ph type="title"/>
          </p:nvPr>
        </p:nvSpPr>
        <p:spPr>
          <a:xfrm>
            <a:off x="594609" y="376915"/>
            <a:ext cx="8653894" cy="1325563"/>
          </a:xfrm>
        </p:spPr>
        <p:txBody>
          <a:bodyPr>
            <a:normAutofit fontScale="90000"/>
          </a:bodyPr>
          <a:lstStyle/>
          <a:p>
            <a:r>
              <a:rPr lang="en-GB" sz="3200" b="1" dirty="0">
                <a:latin typeface="+mn-lt"/>
              </a:rPr>
              <a:t>A greater proportion of BAME health and care workers have died from COVID-19 than would be expected</a:t>
            </a:r>
            <a:endParaRPr lang="en-US" sz="3200" b="1" dirty="0">
              <a:latin typeface="+mn-lt"/>
            </a:endParaRPr>
          </a:p>
        </p:txBody>
      </p:sp>
    </p:spTree>
    <p:extLst>
      <p:ext uri="{BB962C8B-B14F-4D97-AF65-F5344CB8AC3E}">
        <p14:creationId xmlns:p14="http://schemas.microsoft.com/office/powerpoint/2010/main" val="37243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8B6385-C205-C741-9D63-29B0711D5712}"/>
              </a:ext>
            </a:extLst>
          </p:cNvPr>
          <p:cNvSpPr/>
          <p:nvPr/>
        </p:nvSpPr>
        <p:spPr>
          <a:xfrm>
            <a:off x="607102" y="1720840"/>
            <a:ext cx="9608052" cy="4493538"/>
          </a:xfrm>
          <a:prstGeom prst="rect">
            <a:avLst/>
          </a:prstGeom>
        </p:spPr>
        <p:txBody>
          <a:bodyPr wrap="square">
            <a:spAutoFit/>
          </a:bodyPr>
          <a:lstStyle/>
          <a:p>
            <a:r>
              <a:rPr lang="en-GB" sz="2200" dirty="0"/>
              <a:t>66% of White British nurses self-report receiving a sufficient level of eye and face PPE</a:t>
            </a:r>
          </a:p>
          <a:p>
            <a:endParaRPr lang="en-GB" sz="2200" dirty="0"/>
          </a:p>
          <a:p>
            <a:r>
              <a:rPr lang="en-GB" sz="2200" dirty="0"/>
              <a:t>43% of BAME nurses report receiving sufficient PPE</a:t>
            </a:r>
          </a:p>
          <a:p>
            <a:endParaRPr lang="en-GB" sz="2200" dirty="0"/>
          </a:p>
          <a:p>
            <a:r>
              <a:rPr lang="en-GB" sz="2200" dirty="0">
                <a:solidFill>
                  <a:srgbClr val="FF0000"/>
                </a:solidFill>
              </a:rPr>
              <a:t>49% of BAME nurses report having been asked to reuse single use PPE</a:t>
            </a:r>
          </a:p>
          <a:p>
            <a:r>
              <a:rPr lang="en-GB" sz="2200" dirty="0">
                <a:solidFill>
                  <a:srgbClr val="FF0000"/>
                </a:solidFill>
              </a:rPr>
              <a:t>Vs. 37% of White British nursing staff reporting the same</a:t>
            </a:r>
          </a:p>
          <a:p>
            <a:endParaRPr lang="en-GB" sz="2200" dirty="0"/>
          </a:p>
          <a:p>
            <a:r>
              <a:rPr lang="en-GB" sz="2200" dirty="0"/>
              <a:t>clear inequalities in perceptions over the provision of PPE training between BAME and White British nurses </a:t>
            </a:r>
          </a:p>
          <a:p>
            <a:endParaRPr lang="en-GB" sz="2200" dirty="0"/>
          </a:p>
          <a:p>
            <a:r>
              <a:rPr lang="en-GB" sz="2200" dirty="0"/>
              <a:t>BAME healthcare workers may feel less able to speak out against lack of appropriate PPE or exposed working conditions </a:t>
            </a:r>
          </a:p>
        </p:txBody>
      </p:sp>
      <p:sp>
        <p:nvSpPr>
          <p:cNvPr id="3" name="Title 2">
            <a:extLst>
              <a:ext uri="{FF2B5EF4-FFF2-40B4-BE49-F238E27FC236}">
                <a16:creationId xmlns:a16="http://schemas.microsoft.com/office/drawing/2014/main" id="{3C26F69B-047D-F14E-942A-A9C7EFD0F4BF}"/>
              </a:ext>
            </a:extLst>
          </p:cNvPr>
          <p:cNvSpPr>
            <a:spLocks noGrp="1"/>
          </p:cNvSpPr>
          <p:nvPr>
            <p:ph type="title"/>
          </p:nvPr>
        </p:nvSpPr>
        <p:spPr>
          <a:xfrm>
            <a:off x="607102" y="395277"/>
            <a:ext cx="10515600" cy="1325563"/>
          </a:xfrm>
        </p:spPr>
        <p:txBody>
          <a:bodyPr>
            <a:normAutofit/>
          </a:bodyPr>
          <a:lstStyle/>
          <a:p>
            <a:r>
              <a:rPr lang="en-GB" sz="3600" b="1" dirty="0">
                <a:latin typeface="+mn-lt"/>
              </a:rPr>
              <a:t>Survey evidence from the Royal College of Nursing</a:t>
            </a:r>
            <a:endParaRPr lang="en-US" sz="3600" b="1" dirty="0">
              <a:latin typeface="+mn-lt"/>
            </a:endParaRPr>
          </a:p>
        </p:txBody>
      </p:sp>
    </p:spTree>
    <p:extLst>
      <p:ext uri="{BB962C8B-B14F-4D97-AF65-F5344CB8AC3E}">
        <p14:creationId xmlns:p14="http://schemas.microsoft.com/office/powerpoint/2010/main" val="3777430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ADB0-D9D6-4C14-B1CF-9DA9CFF60D09}"/>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55B49AA6-9535-4065-9CB2-5175150A3622}"/>
              </a:ext>
            </a:extLst>
          </p:cNvPr>
          <p:cNvSpPr>
            <a:spLocks noGrp="1"/>
          </p:cNvSpPr>
          <p:nvPr>
            <p:ph idx="1"/>
          </p:nvPr>
        </p:nvSpPr>
        <p:spPr/>
        <p:txBody>
          <a:bodyPr>
            <a:normAutofit fontScale="92500" lnSpcReduction="20000"/>
          </a:bodyPr>
          <a:lstStyle/>
          <a:p>
            <a:r>
              <a:rPr lang="en-GB"/>
              <a:t>Bellamy, R. (2008) Citizenship: A very short introduction, Oxford, Oxford University Press.</a:t>
            </a:r>
          </a:p>
          <a:p>
            <a:r>
              <a:rPr lang="en-GB"/>
              <a:t>Browne, K. (2011) An Introduction to sociology, (4</a:t>
            </a:r>
            <a:r>
              <a:rPr lang="en-GB" baseline="30000"/>
              <a:t>th</a:t>
            </a:r>
            <a:r>
              <a:rPr lang="en-GB"/>
              <a:t> edn) Cambridge, Polity Press.</a:t>
            </a:r>
          </a:p>
          <a:p>
            <a:r>
              <a:rPr lang="en-GB"/>
              <a:t>Giddens, A &amp; Sutton, P.W. (2017) Essential concepts in sociology, (2</a:t>
            </a:r>
            <a:r>
              <a:rPr lang="en-GB" baseline="30000"/>
              <a:t>nd</a:t>
            </a:r>
            <a:r>
              <a:rPr lang="en-GB"/>
              <a:t> edn), Cambridge, Polity Press.</a:t>
            </a:r>
          </a:p>
          <a:p>
            <a:r>
              <a:rPr lang="en-GB"/>
              <a:t>Google Images (2019)Karl Marx available at:  </a:t>
            </a:r>
            <a:r>
              <a:rPr lang="en-GB" sz="1900">
                <a:hlinkClick r:id="rId2"/>
              </a:rPr>
              <a:t>https://www.google.com/search?q=social+stratification&amp;tbm=isch&amp;tbs=rimg:CQEgz7M-VK8HIji8WcH2RvYFC9Ss1FlFVlt5irWl2-3I_1EZNbD5_1UCPlYj_1BDA97dCsx6sHsDt7tJmIcPU4FwQa_1FioSCbxZwfZG9gULEZYHjEScsC_1UKhIJ1KzUWUVWW3kR-ZnU2gV-CGMqEgmKtaXb7cj8RhHdFcPC9sHldyoSCU1sPn9QI-ViEVyp5lR2YsjXKhIJP8EMD3t0KzERRzk9yY0XLVMqEgnqwewO3u0mYhEwoFM8d_1CtdSoSCRw9TgXBBr8WEc_1y2UxyL5Zv&amp;tbo=u&amp;sa=X&amp;ved=2ahUKEwj-0MqbpbbhAhVnyoUKHWwoApkQ9C96BAgBEBs&amp;biw=1536&amp;bih=706&amp;dpr=1.25#imgrc=6sHsDt7tJmL_QM:</a:t>
            </a:r>
            <a:endParaRPr lang="en-GB" sz="1900"/>
          </a:p>
          <a:p>
            <a:endParaRPr lang="en-GB" dirty="0"/>
          </a:p>
        </p:txBody>
      </p:sp>
    </p:spTree>
    <p:extLst>
      <p:ext uri="{BB962C8B-B14F-4D97-AF65-F5344CB8AC3E}">
        <p14:creationId xmlns:p14="http://schemas.microsoft.com/office/powerpoint/2010/main" val="80526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E73D-5799-4A63-A360-6EE2B2E561D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C0CFAF-3ECE-4F19-8224-E01BEF1C3322}"/>
              </a:ext>
            </a:extLst>
          </p:cNvPr>
          <p:cNvSpPr>
            <a:spLocks noGrp="1"/>
          </p:cNvSpPr>
          <p:nvPr>
            <p:ph idx="1"/>
          </p:nvPr>
        </p:nvSpPr>
        <p:spPr/>
        <p:txBody>
          <a:bodyPr/>
          <a:lstStyle/>
          <a:p>
            <a:r>
              <a:rPr lang="en-GB" dirty="0"/>
              <a:t>Google Images (2019) Max Weber available at:</a:t>
            </a:r>
            <a:r>
              <a:rPr lang="en-GB" dirty="0">
                <a:hlinkClick r:id="rId2"/>
              </a:rPr>
              <a:t> </a:t>
            </a:r>
            <a:r>
              <a:rPr lang="en-GB" sz="1600" dirty="0">
                <a:hlinkClick r:id="rId2"/>
              </a:rPr>
              <a:t>https://www.google.com/</a:t>
            </a:r>
            <a:r>
              <a:rPr lang="en-GB" sz="1600" dirty="0" err="1">
                <a:hlinkClick r:id="rId2"/>
              </a:rPr>
              <a:t>search?biw</a:t>
            </a:r>
            <a:r>
              <a:rPr lang="en-GB" sz="1600" dirty="0">
                <a:hlinkClick r:id="rId2"/>
              </a:rPr>
              <a:t>=1536&amp;bih=706&amp;tbm=</a:t>
            </a:r>
            <a:r>
              <a:rPr lang="en-GB" sz="1600" dirty="0" err="1">
                <a:hlinkClick r:id="rId2"/>
              </a:rPr>
              <a:t>isch&amp;sa</a:t>
            </a:r>
            <a:r>
              <a:rPr lang="en-GB" sz="1600" dirty="0">
                <a:hlinkClick r:id="rId2"/>
              </a:rPr>
              <a:t>=1&amp;ei=n-SlXKiiAY2H1fAP0oid6A4&amp;q=</a:t>
            </a:r>
            <a:r>
              <a:rPr lang="en-GB" sz="1600" dirty="0" err="1">
                <a:hlinkClick r:id="rId2"/>
              </a:rPr>
              <a:t>max+weber+social+stratification&amp;oq</a:t>
            </a:r>
            <a:r>
              <a:rPr lang="en-GB" sz="1600" dirty="0">
                <a:hlinkClick r:id="rId2"/>
              </a:rPr>
              <a:t>=</a:t>
            </a:r>
            <a:r>
              <a:rPr lang="en-GB" sz="1600" dirty="0" err="1">
                <a:hlinkClick r:id="rId2"/>
              </a:rPr>
              <a:t>weber+social+stratification&amp;gs_l</a:t>
            </a:r>
            <a:r>
              <a:rPr lang="en-GB" sz="1600" dirty="0">
                <a:hlinkClick r:id="rId2"/>
              </a:rPr>
              <a:t>=img.1.0.0i5i30.214081.215565..217962...0.0..0.66.337.6....1..1....1..gws-wiz-img.......0i7i30j0i7i5i30.CVWiupvUUK8#imgrc=R3GX7eHACp06wM:</a:t>
            </a:r>
            <a:endParaRPr lang="en-GB" sz="1600" dirty="0"/>
          </a:p>
          <a:p>
            <a:r>
              <a:rPr lang="en-GB" sz="1600" dirty="0"/>
              <a:t>GOV.UK (2020) </a:t>
            </a:r>
            <a:r>
              <a:rPr lang="en-GB" sz="1600" dirty="0">
                <a:hlinkClick r:id="rId3"/>
              </a:rPr>
              <a:t>https://www.gov.uk/government/publications/the-national-minimum-wage-in-2020</a:t>
            </a:r>
            <a:endParaRPr lang="en-GB" sz="1600" dirty="0"/>
          </a:p>
          <a:p>
            <a:endParaRPr lang="en-GB" sz="1600" dirty="0"/>
          </a:p>
        </p:txBody>
      </p:sp>
    </p:spTree>
    <p:extLst>
      <p:ext uri="{BB962C8B-B14F-4D97-AF65-F5344CB8AC3E}">
        <p14:creationId xmlns:p14="http://schemas.microsoft.com/office/powerpoint/2010/main" val="362685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a:t>
            </a:r>
            <a:endParaRPr lang="en-GB" dirty="0"/>
          </a:p>
        </p:txBody>
      </p:sp>
      <p:sp>
        <p:nvSpPr>
          <p:cNvPr id="3" name="Content Placeholder 2"/>
          <p:cNvSpPr>
            <a:spLocks noGrp="1"/>
          </p:cNvSpPr>
          <p:nvPr>
            <p:ph idx="1"/>
          </p:nvPr>
        </p:nvSpPr>
        <p:spPr/>
        <p:txBody>
          <a:bodyPr>
            <a:normAutofit/>
          </a:bodyPr>
          <a:lstStyle/>
          <a:p>
            <a:pPr algn="ctr"/>
            <a:r>
              <a:rPr lang="en-GB" sz="2400" dirty="0" smtClean="0"/>
              <a:t>Can you explain what poverty is using your own simple words?</a:t>
            </a:r>
          </a:p>
          <a:p>
            <a:pPr algn="ctr"/>
            <a:endParaRPr lang="en-GB" sz="2400" dirty="0"/>
          </a:p>
          <a:p>
            <a:pPr algn="ctr"/>
            <a:r>
              <a:rPr lang="en-GB" sz="2400" dirty="0" smtClean="0"/>
              <a:t>Do you know how we measure this?</a:t>
            </a:r>
            <a:endParaRPr lang="en-GB" sz="2400" dirty="0"/>
          </a:p>
        </p:txBody>
      </p:sp>
    </p:spTree>
    <p:extLst>
      <p:ext uri="{BB962C8B-B14F-4D97-AF65-F5344CB8AC3E}">
        <p14:creationId xmlns:p14="http://schemas.microsoft.com/office/powerpoint/2010/main" val="11038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8971-0B2C-4025-8E56-752176745D73}"/>
              </a:ext>
            </a:extLst>
          </p:cNvPr>
          <p:cNvSpPr>
            <a:spLocks noGrp="1"/>
          </p:cNvSpPr>
          <p:nvPr>
            <p:ph type="title"/>
          </p:nvPr>
        </p:nvSpPr>
        <p:spPr>
          <a:xfrm>
            <a:off x="838200" y="0"/>
            <a:ext cx="10515600" cy="1014413"/>
          </a:xfrm>
        </p:spPr>
        <p:txBody>
          <a:bodyPr/>
          <a:lstStyle/>
          <a:p>
            <a:r>
              <a:rPr lang="en-GB" dirty="0"/>
              <a:t>Poverty – what is it?</a:t>
            </a:r>
          </a:p>
        </p:txBody>
      </p:sp>
      <p:sp>
        <p:nvSpPr>
          <p:cNvPr id="3" name="Content Placeholder 2">
            <a:extLst>
              <a:ext uri="{FF2B5EF4-FFF2-40B4-BE49-F238E27FC236}">
                <a16:creationId xmlns:a16="http://schemas.microsoft.com/office/drawing/2014/main" id="{7397F770-1D06-473F-BB52-6A70A6D01F09}"/>
              </a:ext>
            </a:extLst>
          </p:cNvPr>
          <p:cNvSpPr>
            <a:spLocks noGrp="1"/>
          </p:cNvSpPr>
          <p:nvPr>
            <p:ph idx="1"/>
          </p:nvPr>
        </p:nvSpPr>
        <p:spPr>
          <a:xfrm>
            <a:off x="838200" y="1128713"/>
            <a:ext cx="8789276" cy="5486400"/>
          </a:xfrm>
        </p:spPr>
        <p:txBody>
          <a:bodyPr>
            <a:normAutofit/>
          </a:bodyPr>
          <a:lstStyle/>
          <a:p>
            <a:r>
              <a:rPr lang="en-GB" sz="2000" dirty="0"/>
              <a:t>Poverty is defined relative to the standards of living in a </a:t>
            </a:r>
            <a:r>
              <a:rPr lang="en-GB" sz="2000" dirty="0">
                <a:solidFill>
                  <a:srgbClr val="FF0000"/>
                </a:solidFill>
              </a:rPr>
              <a:t>society</a:t>
            </a:r>
            <a:r>
              <a:rPr lang="en-GB" sz="2000" dirty="0"/>
              <a:t> at a </a:t>
            </a:r>
            <a:r>
              <a:rPr lang="en-GB" sz="2000" dirty="0">
                <a:solidFill>
                  <a:srgbClr val="FF0000"/>
                </a:solidFill>
              </a:rPr>
              <a:t>specific time. </a:t>
            </a:r>
            <a:endParaRPr lang="en-GB" sz="2000" dirty="0" smtClean="0">
              <a:solidFill>
                <a:srgbClr val="FF0000"/>
              </a:solidFill>
            </a:endParaRPr>
          </a:p>
          <a:p>
            <a:r>
              <a:rPr lang="en-GB" sz="2000" dirty="0" smtClean="0"/>
              <a:t>People </a:t>
            </a:r>
            <a:r>
              <a:rPr lang="en-GB" sz="2000" dirty="0"/>
              <a:t>live in poverty when they are denied an income sufficient for their material needs and when these circumstances exclude them from taking part in activities which are an accepted part of daily life in that society</a:t>
            </a:r>
            <a:r>
              <a:rPr lang="en-GB" sz="2000" dirty="0" smtClean="0"/>
              <a:t>.“</a:t>
            </a:r>
          </a:p>
          <a:p>
            <a:r>
              <a:rPr lang="en-GB" sz="2000" dirty="0"/>
              <a:t/>
            </a:r>
            <a:br>
              <a:rPr lang="en-GB" sz="2000" dirty="0"/>
            </a:br>
            <a:r>
              <a:rPr lang="en-GB" sz="2000" b="1" dirty="0"/>
              <a:t>Scottish Poverty Information Unit</a:t>
            </a:r>
            <a:r>
              <a:rPr lang="en-GB" sz="2000" dirty="0"/>
              <a:t/>
            </a:r>
            <a:br>
              <a:rPr lang="en-GB" sz="2000" dirty="0"/>
            </a:br>
            <a:r>
              <a:rPr lang="en-GB" sz="2000" dirty="0"/>
              <a:t>The most commonly used way to measure poverty is based on </a:t>
            </a:r>
            <a:r>
              <a:rPr lang="en-GB" sz="2000" dirty="0">
                <a:solidFill>
                  <a:srgbClr val="FF0000"/>
                </a:solidFill>
              </a:rPr>
              <a:t>incomes</a:t>
            </a:r>
            <a:r>
              <a:rPr lang="en-GB" sz="2000" dirty="0"/>
              <a:t>. A person is considered poor if his or her income level falls below some minimum level necessary to meet basic needs. This minimum level is usually called the </a:t>
            </a:r>
            <a:r>
              <a:rPr lang="en-GB" sz="2000" b="1" dirty="0">
                <a:solidFill>
                  <a:srgbClr val="FF0000"/>
                </a:solidFill>
              </a:rPr>
              <a:t>"poverty line". </a:t>
            </a:r>
            <a:endParaRPr lang="en-GB" sz="2000" b="1" dirty="0" smtClean="0">
              <a:solidFill>
                <a:srgbClr val="FF0000"/>
              </a:solidFill>
            </a:endParaRPr>
          </a:p>
          <a:p>
            <a:r>
              <a:rPr lang="en-GB" sz="2000" dirty="0"/>
              <a:t/>
            </a:r>
            <a:br>
              <a:rPr lang="en-GB" sz="2000" dirty="0"/>
            </a:br>
            <a:r>
              <a:rPr lang="en-GB" sz="2000" b="1" dirty="0"/>
              <a:t>The World Bank Organisation</a:t>
            </a:r>
            <a:endParaRPr lang="en-GB" sz="2000" dirty="0"/>
          </a:p>
        </p:txBody>
      </p:sp>
    </p:spTree>
    <p:extLst>
      <p:ext uri="{BB962C8B-B14F-4D97-AF65-F5344CB8AC3E}">
        <p14:creationId xmlns:p14="http://schemas.microsoft.com/office/powerpoint/2010/main" val="63112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1918-CC77-42E4-9A38-BC272192D84C}"/>
              </a:ext>
            </a:extLst>
          </p:cNvPr>
          <p:cNvSpPr>
            <a:spLocks noGrp="1"/>
          </p:cNvSpPr>
          <p:nvPr>
            <p:ph type="title"/>
          </p:nvPr>
        </p:nvSpPr>
        <p:spPr/>
        <p:txBody>
          <a:bodyPr/>
          <a:lstStyle/>
          <a:p>
            <a:r>
              <a:rPr lang="en-GB" dirty="0"/>
              <a:t>Poverty continued </a:t>
            </a:r>
          </a:p>
        </p:txBody>
      </p:sp>
      <p:sp>
        <p:nvSpPr>
          <p:cNvPr id="3" name="Content Placeholder 2">
            <a:extLst>
              <a:ext uri="{FF2B5EF4-FFF2-40B4-BE49-F238E27FC236}">
                <a16:creationId xmlns:a16="http://schemas.microsoft.com/office/drawing/2014/main" id="{E6BCBB6A-87A2-4FEB-9475-99F916875557}"/>
              </a:ext>
            </a:extLst>
          </p:cNvPr>
          <p:cNvSpPr>
            <a:spLocks noGrp="1"/>
          </p:cNvSpPr>
          <p:nvPr>
            <p:ph idx="1"/>
          </p:nvPr>
        </p:nvSpPr>
        <p:spPr>
          <a:xfrm>
            <a:off x="677334" y="1589314"/>
            <a:ext cx="8596668" cy="5116286"/>
          </a:xfrm>
        </p:spPr>
        <p:txBody>
          <a:bodyPr>
            <a:normAutofit lnSpcReduction="10000"/>
          </a:bodyPr>
          <a:lstStyle/>
          <a:p>
            <a:r>
              <a:rPr lang="en-GB" sz="2400" dirty="0"/>
              <a:t>The current </a:t>
            </a:r>
            <a:r>
              <a:rPr lang="en-GB" sz="2400" b="1" dirty="0"/>
              <a:t>National Minimum Wage</a:t>
            </a:r>
            <a:r>
              <a:rPr lang="en-GB" sz="2400" dirty="0"/>
              <a:t>, which was introduced by Labour in 1998, is £8.20 an hour for those 21 years of age and older. For 18- to 21-year-olds it is £6.45 and for under-18s it is £4.55. For apprentices £4.15 an hour (GOV.UK 2020) </a:t>
            </a:r>
          </a:p>
          <a:p>
            <a:r>
              <a:rPr lang="en-GB" sz="2400" dirty="0">
                <a:solidFill>
                  <a:srgbClr val="FF0000"/>
                </a:solidFill>
              </a:rPr>
              <a:t>Why is this an issue? </a:t>
            </a:r>
            <a:r>
              <a:rPr lang="en-GB" sz="2400" dirty="0"/>
              <a:t>– This law has been aimed to remove poverty in long term as a result of that we can see that there is a constant growth in the National Minimum Wage.</a:t>
            </a:r>
          </a:p>
          <a:p>
            <a:r>
              <a:rPr lang="en-GB" sz="2400" dirty="0"/>
              <a:t>There is no differentiation across the country for the minimum wage. Employers can pay their workers the same in London as in Newcastle.</a:t>
            </a:r>
          </a:p>
          <a:p>
            <a:r>
              <a:rPr lang="en-GB" sz="2400" dirty="0"/>
              <a:t>Paying the </a:t>
            </a:r>
            <a:r>
              <a:rPr lang="en-GB" sz="2400" dirty="0">
                <a:solidFill>
                  <a:srgbClr val="FF0000"/>
                </a:solidFill>
              </a:rPr>
              <a:t>"living wage" </a:t>
            </a:r>
            <a:r>
              <a:rPr lang="en-GB" sz="2400" dirty="0"/>
              <a:t>is entirely optional. </a:t>
            </a:r>
            <a:r>
              <a:rPr lang="en-GB" sz="2400" b="1" dirty="0"/>
              <a:t>Employers are required to pay the minimum wage, but they need pay no more – as some workers cannot live off it.</a:t>
            </a:r>
          </a:p>
          <a:p>
            <a:pPr marL="0" indent="0">
              <a:buNone/>
            </a:pPr>
            <a:endParaRPr lang="en-GB" dirty="0"/>
          </a:p>
        </p:txBody>
      </p:sp>
    </p:spTree>
    <p:extLst>
      <p:ext uri="{BB962C8B-B14F-4D97-AF65-F5344CB8AC3E}">
        <p14:creationId xmlns:p14="http://schemas.microsoft.com/office/powerpoint/2010/main" val="364455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C19B-7EFD-4DC7-A856-5CB4A87B31A3}"/>
              </a:ext>
            </a:extLst>
          </p:cNvPr>
          <p:cNvSpPr>
            <a:spLocks noGrp="1"/>
          </p:cNvSpPr>
          <p:nvPr>
            <p:ph type="title"/>
          </p:nvPr>
        </p:nvSpPr>
        <p:spPr/>
        <p:txBody>
          <a:bodyPr/>
          <a:lstStyle/>
          <a:p>
            <a:r>
              <a:rPr lang="en-GB" dirty="0"/>
              <a:t>Poverty continued …….</a:t>
            </a:r>
          </a:p>
        </p:txBody>
      </p:sp>
      <p:sp>
        <p:nvSpPr>
          <p:cNvPr id="3" name="Content Placeholder 2">
            <a:extLst>
              <a:ext uri="{FF2B5EF4-FFF2-40B4-BE49-F238E27FC236}">
                <a16:creationId xmlns:a16="http://schemas.microsoft.com/office/drawing/2014/main" id="{43480AFC-4315-4AA4-8EF7-3746BB369461}"/>
              </a:ext>
            </a:extLst>
          </p:cNvPr>
          <p:cNvSpPr>
            <a:spLocks noGrp="1"/>
          </p:cNvSpPr>
          <p:nvPr>
            <p:ph idx="1"/>
          </p:nvPr>
        </p:nvSpPr>
        <p:spPr>
          <a:xfrm>
            <a:off x="838200" y="1825624"/>
            <a:ext cx="7641771" cy="5032375"/>
          </a:xfrm>
        </p:spPr>
        <p:txBody>
          <a:bodyPr>
            <a:normAutofit/>
          </a:bodyPr>
          <a:lstStyle/>
          <a:p>
            <a:r>
              <a:rPr lang="en-GB" sz="2400" dirty="0"/>
              <a:t>"There are basically three current definitions of poverty in common usage: absolute poverty, relative poverty and social exclusion.</a:t>
            </a:r>
          </a:p>
          <a:p>
            <a:pPr marL="0" indent="0">
              <a:buNone/>
            </a:pPr>
            <a:r>
              <a:rPr lang="en-GB" sz="2400" dirty="0"/>
              <a:t/>
            </a:r>
            <a:br>
              <a:rPr lang="en-GB" sz="2400" dirty="0"/>
            </a:br>
            <a:r>
              <a:rPr lang="en-GB" sz="2400" b="1" u="sng" dirty="0"/>
              <a:t>Absolute poverty </a:t>
            </a:r>
            <a:r>
              <a:rPr lang="en-GB" sz="2400" dirty="0"/>
              <a:t>is defined as the lack of sufficient resources with which to keep body and soul together. </a:t>
            </a:r>
          </a:p>
          <a:p>
            <a:pPr marL="0" indent="0">
              <a:buNone/>
            </a:pPr>
            <a:r>
              <a:rPr lang="en-GB" sz="2400" b="1" u="sng" dirty="0"/>
              <a:t>Relative poverty </a:t>
            </a:r>
            <a:r>
              <a:rPr lang="en-GB" sz="2400" dirty="0"/>
              <a:t>defines income or resources in relation to the average. It is concerned with the absence of the material needs to participate fully in accepted daily life. </a:t>
            </a:r>
            <a:br>
              <a:rPr lang="en-GB" sz="2400" dirty="0"/>
            </a:br>
            <a:endParaRPr lang="en-GB" sz="2400" dirty="0"/>
          </a:p>
        </p:txBody>
      </p:sp>
    </p:spTree>
    <p:extLst>
      <p:ext uri="{BB962C8B-B14F-4D97-AF65-F5344CB8AC3E}">
        <p14:creationId xmlns:p14="http://schemas.microsoft.com/office/powerpoint/2010/main" val="305472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p>
        </p:txBody>
      </p:sp>
      <p:sp>
        <p:nvSpPr>
          <p:cNvPr id="3" name="Content Placeholder 2"/>
          <p:cNvSpPr>
            <a:spLocks noGrp="1"/>
          </p:cNvSpPr>
          <p:nvPr>
            <p:ph idx="1"/>
          </p:nvPr>
        </p:nvSpPr>
        <p:spPr/>
        <p:txBody>
          <a:bodyPr>
            <a:noAutofit/>
          </a:bodyPr>
          <a:lstStyle/>
          <a:p>
            <a:pPr marL="0" indent="0">
              <a:buNone/>
            </a:pPr>
            <a:r>
              <a:rPr lang="en-GB" sz="2400" b="1" u="sng" dirty="0"/>
              <a:t>Social exclusion</a:t>
            </a:r>
            <a:r>
              <a:rPr lang="en-GB" sz="2400" dirty="0"/>
              <a:t> is a new term used by the Government. The Prime Minister described social exclusion as "</a:t>
            </a:r>
            <a:r>
              <a:rPr lang="en-GB" sz="2400" dirty="0" smtClean="0"/>
              <a:t> </a:t>
            </a:r>
            <a:r>
              <a:rPr lang="en-GB" sz="2400" dirty="0"/>
              <a:t>shorthand label for what can happen when individuals or areas suffer from a combination of linked problems such as unemployment, poor skills, low incomes, poor housing, high crime environments, bad health and family breakdown".</a:t>
            </a:r>
            <a:br>
              <a:rPr lang="en-GB" sz="2400" dirty="0"/>
            </a:br>
            <a:endParaRPr lang="en-GB" sz="2400" dirty="0" smtClean="0"/>
          </a:p>
          <a:p>
            <a:pPr marL="0" indent="0">
              <a:buNone/>
            </a:pPr>
            <a:r>
              <a:rPr lang="en-GB" sz="2400" b="1" i="1" dirty="0" smtClean="0">
                <a:solidFill>
                  <a:srgbClr val="FF0000"/>
                </a:solidFill>
              </a:rPr>
              <a:t>“The </a:t>
            </a:r>
            <a:r>
              <a:rPr lang="en-GB" sz="2400" b="1" i="1" dirty="0">
                <a:solidFill>
                  <a:srgbClr val="FF0000"/>
                </a:solidFill>
              </a:rPr>
              <a:t>correlation between supermarket size and national obesity </a:t>
            </a:r>
            <a:r>
              <a:rPr lang="en-GB" sz="2400" b="1" i="1" dirty="0" smtClean="0">
                <a:solidFill>
                  <a:srgbClr val="FF0000"/>
                </a:solidFill>
              </a:rPr>
              <a:t>prevalence”</a:t>
            </a:r>
            <a:endParaRPr lang="en-GB" sz="2400" b="1" i="1" dirty="0">
              <a:solidFill>
                <a:srgbClr val="FF0000"/>
              </a:solidFill>
            </a:endParaRPr>
          </a:p>
          <a:p>
            <a:pPr marL="0" indent="0">
              <a:buNone/>
            </a:pPr>
            <a:endParaRPr lang="en-GB" sz="2400" dirty="0"/>
          </a:p>
        </p:txBody>
      </p:sp>
    </p:spTree>
    <p:extLst>
      <p:ext uri="{BB962C8B-B14F-4D97-AF65-F5344CB8AC3E}">
        <p14:creationId xmlns:p14="http://schemas.microsoft.com/office/powerpoint/2010/main" val="5810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sp>
        <p:nvSpPr>
          <p:cNvPr id="3" name="Content Placeholder 2"/>
          <p:cNvSpPr>
            <a:spLocks noGrp="1"/>
          </p:cNvSpPr>
          <p:nvPr>
            <p:ph idx="1"/>
          </p:nvPr>
        </p:nvSpPr>
        <p:spPr/>
        <p:txBody>
          <a:bodyPr>
            <a:normAutofit/>
          </a:bodyPr>
          <a:lstStyle/>
          <a:p>
            <a:pPr algn="ctr"/>
            <a:endParaRPr lang="en-GB" sz="3200" dirty="0" smtClean="0"/>
          </a:p>
          <a:p>
            <a:pPr algn="ctr"/>
            <a:endParaRPr lang="en-GB" sz="3200" dirty="0"/>
          </a:p>
          <a:p>
            <a:pPr algn="ctr"/>
            <a:r>
              <a:rPr lang="en-GB" sz="3200" dirty="0" smtClean="0"/>
              <a:t>what </a:t>
            </a:r>
            <a:r>
              <a:rPr lang="en-GB" sz="3200" dirty="0"/>
              <a:t>is the difference between equality </a:t>
            </a:r>
            <a:r>
              <a:rPr lang="en-GB" sz="3200" dirty="0" smtClean="0"/>
              <a:t>and equity?</a:t>
            </a:r>
            <a:endParaRPr lang="en-GB" sz="3200" dirty="0"/>
          </a:p>
        </p:txBody>
      </p:sp>
    </p:spTree>
    <p:extLst>
      <p:ext uri="{BB962C8B-B14F-4D97-AF65-F5344CB8AC3E}">
        <p14:creationId xmlns:p14="http://schemas.microsoft.com/office/powerpoint/2010/main" val="56849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4319"/>
            <a:ext cx="11848011" cy="6479177"/>
          </a:xfrm>
        </p:spPr>
      </p:pic>
    </p:spTree>
    <p:extLst>
      <p:ext uri="{BB962C8B-B14F-4D97-AF65-F5344CB8AC3E}">
        <p14:creationId xmlns:p14="http://schemas.microsoft.com/office/powerpoint/2010/main" val="2581208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31927</TotalTime>
  <Words>1784</Words>
  <Application>Microsoft Office PowerPoint</Application>
  <PresentationFormat>Widescreen</PresentationFormat>
  <Paragraphs>149</Paragraphs>
  <Slides>23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Poverty and Inequality</vt:lpstr>
      <vt:lpstr>Learning outcome</vt:lpstr>
      <vt:lpstr>Activity </vt:lpstr>
      <vt:lpstr>Poverty – what is it?</vt:lpstr>
      <vt:lpstr>Poverty continued </vt:lpstr>
      <vt:lpstr>Poverty continued …….</vt:lpstr>
      <vt:lpstr>continued</vt:lpstr>
      <vt:lpstr>What do you think?</vt:lpstr>
      <vt:lpstr>PowerPoint Presentation</vt:lpstr>
      <vt:lpstr>Social Inequality – what is it?</vt:lpstr>
      <vt:lpstr>What do you see here?</vt:lpstr>
      <vt:lpstr>PowerPoint Presentation</vt:lpstr>
      <vt:lpstr>Why is this important in contemporary society?</vt:lpstr>
      <vt:lpstr>What are the consequences of social inequality?</vt:lpstr>
      <vt:lpstr>Health inequality and Covid-19</vt:lpstr>
      <vt:lpstr>Health inequality and Covid-19</vt:lpstr>
      <vt:lpstr>COVID Response: BAME assessments</vt:lpstr>
      <vt:lpstr>People from BAME backgrounds are more likely to be exposed to C-19 &amp; have increased vulnerability for a number of reasons</vt:lpstr>
      <vt:lpstr>Occupation &amp; Exposure to Covid-19</vt:lpstr>
      <vt:lpstr>A greater proportion of BAME health and care workers have died from COVID-19 than would be expected</vt:lpstr>
      <vt:lpstr>Survey evidence from the Royal College of Nursing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L10 Poverty and Inequality</dc:title>
  <dc:creator>Neville Palmer</dc:creator>
  <cp:lastModifiedBy>Afaf Dirie</cp:lastModifiedBy>
  <cp:revision>40</cp:revision>
  <dcterms:created xsi:type="dcterms:W3CDTF">2020-04-26T09:21:17Z</dcterms:created>
  <dcterms:modified xsi:type="dcterms:W3CDTF">2021-02-02T13:57:18Z</dcterms:modified>
</cp:coreProperties>
</file>