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02117-57E0-4BD6-8420-F24DA130DC69}" type="datetimeFigureOut">
              <a:rPr lang="en-GB" smtClean="0"/>
              <a:t>02/02/2021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C7DC8-1D05-4CD5-A1CE-459F763D3E11}" type="slidenum">
              <a:rPr lang="en-GB" smtClean="0"/>
              <a:t>‹#›</a:t>
            </a:fld>
            <a:endParaRPr lang="en-GB"/>
          </a:p>
        </p:txBody>
      </p:sp>
    </p:spTree>
    <p:extLst>
      <p:ext uri="{BB962C8B-B14F-4D97-AF65-F5344CB8AC3E}">
        <p14:creationId xmlns:p14="http://schemas.microsoft.com/office/powerpoint/2010/main" val="112354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300969-B929-40C6-A16A-2E6C18BCFC42}" type="slidenum">
              <a:rPr lang="en-GB" smtClean="0"/>
              <a:t>3</a:t>
            </a:fld>
            <a:endParaRPr lang="en-GB"/>
          </a:p>
        </p:txBody>
      </p:sp>
    </p:spTree>
    <p:extLst>
      <p:ext uri="{BB962C8B-B14F-4D97-AF65-F5344CB8AC3E}">
        <p14:creationId xmlns:p14="http://schemas.microsoft.com/office/powerpoint/2010/main" val="3273144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bbc.co.uk/news/uk-5303981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oogle.com/search?q=social+stratification&amp;tbm=isch&amp;tbs=rimg:CQEgz7M-VK8HIji8WcH2RvYFC9Ss1FlFVlt5irWl2-3I_1EZNbD5_1UCPlYj_1BDA97dCsx6sHsDt7tJmIcPU4FwQa_1FioSCbxZwfZG9gULEZYHjEScsC_1UKhIJ1KzUWUVWW3kR-ZnU2gV-CGMqEgmKtaXb7cj8RhHdFcPC9sHldyoSCU1sPn9QI-ViEVyp5lR2YsjXKhIJP8EMD3t0KzERRzk9yY0XLVMqEgnqwewO3u0mYhEwoFM8d_1CtdSoSCRw9TgXBBr8WEc_1y2UxyL5Zv&amp;tbo=u&amp;sa=X&amp;ved=2ahUKEwj-0MqbpbbhAhVnyoUKHWwoApkQ9C96BAgBEBs&amp;biw=1536&amp;bih=706&amp;dpr=1.25#imgrc=6sHsDt7tJmL_Q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v.uk/government/publications/the-national-minimum-wage-in-2020" TargetMode="External"/><Relationship Id="rId2" Type="http://schemas.openxmlformats.org/officeDocument/2006/relationships/hyperlink" Target="https://www.google.com/search?biw=1536&amp;bih=706&amp;tbm=isch&amp;sa=1&amp;ei=n-SlXKiiAY2H1fAP0oid6A4&amp;q=max+weber+social+stratification&amp;oq=weber+social+stratification&amp;gs_l=img.1.0.0i5i30.214081.215565..217962...0.0..0.66.337.6....1..1....1..gws-wiz-img.......0i7i30j0i7i5i30.CVWiupvUUK8#imgrc=R3GX7eHACp06w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EA10-4BF4-48CE-90D7-80A7D7706064}"/>
              </a:ext>
            </a:extLst>
          </p:cNvPr>
          <p:cNvSpPr>
            <a:spLocks noGrp="1"/>
          </p:cNvSpPr>
          <p:nvPr>
            <p:ph type="ctrTitle"/>
          </p:nvPr>
        </p:nvSpPr>
        <p:spPr>
          <a:xfrm>
            <a:off x="-73572" y="129506"/>
            <a:ext cx="9144000" cy="892868"/>
          </a:xfrm>
        </p:spPr>
        <p:txBody>
          <a:bodyPr>
            <a:normAutofit fontScale="90000"/>
          </a:bodyPr>
          <a:lstStyle/>
          <a:p>
            <a:r>
              <a:rPr lang="en-GB" dirty="0" smtClean="0">
                <a:solidFill>
                  <a:srgbClr val="FF0000"/>
                </a:solidFill>
              </a:rPr>
              <a:t>Poverty </a:t>
            </a:r>
            <a:r>
              <a:rPr lang="en-GB" dirty="0">
                <a:solidFill>
                  <a:srgbClr val="FF0000"/>
                </a:solidFill>
              </a:rPr>
              <a:t>and Inequality</a:t>
            </a:r>
          </a:p>
        </p:txBody>
      </p:sp>
      <p:sp>
        <p:nvSpPr>
          <p:cNvPr id="3" name="Subtitle 2">
            <a:extLst>
              <a:ext uri="{FF2B5EF4-FFF2-40B4-BE49-F238E27FC236}">
                <a16:creationId xmlns:a16="http://schemas.microsoft.com/office/drawing/2014/main" id="{D54BCFA7-2F20-47A5-94DA-E20D20B86E0F}"/>
              </a:ext>
            </a:extLst>
          </p:cNvPr>
          <p:cNvSpPr>
            <a:spLocks noGrp="1"/>
          </p:cNvSpPr>
          <p:nvPr>
            <p:ph type="subTitle" idx="1"/>
          </p:nvPr>
        </p:nvSpPr>
        <p:spPr>
          <a:xfrm>
            <a:off x="1524000" y="6178857"/>
            <a:ext cx="9144000" cy="568833"/>
          </a:xfrm>
        </p:spPr>
        <p:txBody>
          <a:bodyPr/>
          <a:lstStyle/>
          <a:p>
            <a:pPr algn="l"/>
            <a:r>
              <a:rPr lang="en-GB" b="1" dirty="0" smtClean="0">
                <a:solidFill>
                  <a:srgbClr val="FF0000"/>
                </a:solidFill>
              </a:rPr>
              <a:t>Week 6  Part 3</a:t>
            </a:r>
            <a:endParaRPr lang="en-GB" b="1" dirty="0">
              <a:solidFill>
                <a:srgbClr val="FF0000"/>
              </a:solidFill>
            </a:endParaRPr>
          </a:p>
        </p:txBody>
      </p:sp>
      <p:pic>
        <p:nvPicPr>
          <p:cNvPr id="5" name="Picture 4">
            <a:extLst>
              <a:ext uri="{FF2B5EF4-FFF2-40B4-BE49-F238E27FC236}">
                <a16:creationId xmlns:a16="http://schemas.microsoft.com/office/drawing/2014/main" id="{259BD137-A8C4-4FF7-8551-32ED10725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99" y="4428381"/>
            <a:ext cx="4695825" cy="1559177"/>
          </a:xfrm>
          <a:prstGeom prst="rect">
            <a:avLst/>
          </a:prstGeom>
        </p:spPr>
      </p:pic>
      <p:pic>
        <p:nvPicPr>
          <p:cNvPr id="7" name="Picture 6">
            <a:extLst>
              <a:ext uri="{FF2B5EF4-FFF2-40B4-BE49-F238E27FC236}">
                <a16:creationId xmlns:a16="http://schemas.microsoft.com/office/drawing/2014/main" id="{02458E53-E601-4709-8311-8C47326A5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4462279"/>
            <a:ext cx="5045867" cy="1525279"/>
          </a:xfrm>
          <a:prstGeom prst="rect">
            <a:avLst/>
          </a:prstGeom>
        </p:spPr>
      </p:pic>
      <p:pic>
        <p:nvPicPr>
          <p:cNvPr id="9" name="Picture 8">
            <a:extLst>
              <a:ext uri="{FF2B5EF4-FFF2-40B4-BE49-F238E27FC236}">
                <a16:creationId xmlns:a16="http://schemas.microsoft.com/office/drawing/2014/main" id="{CDF6FBB1-7666-4F8F-9B47-C8AF237E0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0" y="1075469"/>
            <a:ext cx="4369593" cy="3280619"/>
          </a:xfrm>
          <a:prstGeom prst="rect">
            <a:avLst/>
          </a:prstGeom>
        </p:spPr>
      </p:pic>
      <p:pic>
        <p:nvPicPr>
          <p:cNvPr id="13" name="Picture 12">
            <a:extLst>
              <a:ext uri="{FF2B5EF4-FFF2-40B4-BE49-F238E27FC236}">
                <a16:creationId xmlns:a16="http://schemas.microsoft.com/office/drawing/2014/main" id="{F4481449-F472-42AE-A17D-69F0DDC9C3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1224" y="1221564"/>
            <a:ext cx="5905500" cy="2943225"/>
          </a:xfrm>
          <a:prstGeom prst="rect">
            <a:avLst/>
          </a:prstGeom>
        </p:spPr>
      </p:pic>
    </p:spTree>
    <p:extLst>
      <p:ext uri="{BB962C8B-B14F-4D97-AF65-F5344CB8AC3E}">
        <p14:creationId xmlns:p14="http://schemas.microsoft.com/office/powerpoint/2010/main" val="350283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8C57-F928-4BA9-ABB8-D526CCF2F798}"/>
              </a:ext>
            </a:extLst>
          </p:cNvPr>
          <p:cNvSpPr>
            <a:spLocks noGrp="1"/>
          </p:cNvSpPr>
          <p:nvPr>
            <p:ph type="title"/>
          </p:nvPr>
        </p:nvSpPr>
        <p:spPr/>
        <p:txBody>
          <a:bodyPr/>
          <a:lstStyle/>
          <a:p>
            <a:r>
              <a:rPr lang="en-GB" dirty="0"/>
              <a:t>Inequality in income and wealth</a:t>
            </a:r>
          </a:p>
        </p:txBody>
      </p:sp>
      <p:sp>
        <p:nvSpPr>
          <p:cNvPr id="3" name="Content Placeholder 2">
            <a:extLst>
              <a:ext uri="{FF2B5EF4-FFF2-40B4-BE49-F238E27FC236}">
                <a16:creationId xmlns:a16="http://schemas.microsoft.com/office/drawing/2014/main" id="{458B3F55-B731-4ED3-B73A-0105CFBF9B68}"/>
              </a:ext>
            </a:extLst>
          </p:cNvPr>
          <p:cNvSpPr>
            <a:spLocks noGrp="1"/>
          </p:cNvSpPr>
          <p:nvPr>
            <p:ph idx="1"/>
          </p:nvPr>
        </p:nvSpPr>
        <p:spPr>
          <a:xfrm>
            <a:off x="677334" y="1553227"/>
            <a:ext cx="8596668" cy="5448822"/>
          </a:xfrm>
        </p:spPr>
        <p:txBody>
          <a:bodyPr>
            <a:normAutofit/>
          </a:bodyPr>
          <a:lstStyle/>
          <a:p>
            <a:r>
              <a:rPr lang="en-GB" sz="2000" dirty="0"/>
              <a:t>What do we mean by wealth?</a:t>
            </a:r>
          </a:p>
          <a:p>
            <a:r>
              <a:rPr lang="en-GB" sz="2000" dirty="0"/>
              <a:t>Ownership of property and goods which can be exchanged for cash</a:t>
            </a:r>
          </a:p>
          <a:p>
            <a:endParaRPr lang="en-GB" sz="2000" dirty="0"/>
          </a:p>
          <a:p>
            <a:r>
              <a:rPr lang="en-GB" sz="2000" dirty="0"/>
              <a:t>What do we mean by income?</a:t>
            </a:r>
          </a:p>
          <a:p>
            <a:r>
              <a:rPr lang="en-GB" sz="2000" dirty="0"/>
              <a:t>Money received for the exchange of labour, investments, welfare</a:t>
            </a:r>
          </a:p>
          <a:p>
            <a:r>
              <a:rPr lang="en-GB" sz="2000" dirty="0"/>
              <a:t>Difference between earned income and unearned income</a:t>
            </a:r>
          </a:p>
          <a:p>
            <a:r>
              <a:rPr lang="en-GB" sz="2000" dirty="0"/>
              <a:t>Earned income wages</a:t>
            </a:r>
          </a:p>
          <a:p>
            <a:r>
              <a:rPr lang="en-GB" sz="2000" b="1" dirty="0"/>
              <a:t>Unearned income </a:t>
            </a:r>
            <a:r>
              <a:rPr lang="en-GB" sz="2000" dirty="0"/>
              <a:t>– rent on property we own, interest on savings, inheriting money</a:t>
            </a:r>
          </a:p>
          <a:p>
            <a:r>
              <a:rPr lang="en-GB" sz="2000" dirty="0"/>
              <a:t>Distribution of wealth in society is unequal</a:t>
            </a:r>
          </a:p>
          <a:p>
            <a:r>
              <a:rPr lang="en-GB" sz="2000" dirty="0"/>
              <a:t>Rich own the majority of wealth – Queen Elizabeth II in 2010 had assets of £290 million</a:t>
            </a:r>
          </a:p>
        </p:txBody>
      </p:sp>
      <p:pic>
        <p:nvPicPr>
          <p:cNvPr id="4" name="Picture 3">
            <a:extLst>
              <a:ext uri="{FF2B5EF4-FFF2-40B4-BE49-F238E27FC236}">
                <a16:creationId xmlns:a16="http://schemas.microsoft.com/office/drawing/2014/main" id="{1C97968A-DE37-403D-9860-F62D39454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0" y="499768"/>
            <a:ext cx="2143125" cy="2143125"/>
          </a:xfrm>
          <a:prstGeom prst="rect">
            <a:avLst/>
          </a:prstGeom>
        </p:spPr>
      </p:pic>
    </p:spTree>
    <p:extLst>
      <p:ext uri="{BB962C8B-B14F-4D97-AF65-F5344CB8AC3E}">
        <p14:creationId xmlns:p14="http://schemas.microsoft.com/office/powerpoint/2010/main" val="372977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2812-5464-4DE6-8C5A-834490CAFD27}"/>
              </a:ext>
            </a:extLst>
          </p:cNvPr>
          <p:cNvSpPr>
            <a:spLocks noGrp="1"/>
          </p:cNvSpPr>
          <p:nvPr>
            <p:ph type="title"/>
          </p:nvPr>
        </p:nvSpPr>
        <p:spPr/>
        <p:txBody>
          <a:bodyPr/>
          <a:lstStyle/>
          <a:p>
            <a:r>
              <a:rPr lang="en-GB" dirty="0"/>
              <a:t>What does this chart tell you?</a:t>
            </a:r>
          </a:p>
        </p:txBody>
      </p:sp>
      <p:pic>
        <p:nvPicPr>
          <p:cNvPr id="5" name="Content Placeholder 4">
            <a:extLst>
              <a:ext uri="{FF2B5EF4-FFF2-40B4-BE49-F238E27FC236}">
                <a16:creationId xmlns:a16="http://schemas.microsoft.com/office/drawing/2014/main" id="{C9FF806A-16CC-4B6D-A2ED-07D08D6F5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1565180"/>
            <a:ext cx="8458200" cy="3063970"/>
          </a:xfrm>
        </p:spPr>
      </p:pic>
      <p:sp>
        <p:nvSpPr>
          <p:cNvPr id="6" name="TextBox 5">
            <a:extLst>
              <a:ext uri="{FF2B5EF4-FFF2-40B4-BE49-F238E27FC236}">
                <a16:creationId xmlns:a16="http://schemas.microsoft.com/office/drawing/2014/main" id="{AC5D2AF0-E05E-45C0-8CAB-25F1C2307F7E}"/>
              </a:ext>
            </a:extLst>
          </p:cNvPr>
          <p:cNvSpPr txBox="1"/>
          <p:nvPr/>
        </p:nvSpPr>
        <p:spPr>
          <a:xfrm>
            <a:off x="2524125" y="5010150"/>
            <a:ext cx="5229225" cy="646331"/>
          </a:xfrm>
          <a:prstGeom prst="rect">
            <a:avLst/>
          </a:prstGeom>
          <a:noFill/>
        </p:spPr>
        <p:txBody>
          <a:bodyPr wrap="square" rtlCol="0">
            <a:spAutoFit/>
          </a:bodyPr>
          <a:lstStyle/>
          <a:p>
            <a:r>
              <a:rPr lang="en-GB" dirty="0"/>
              <a:t>Fig 1 How Inequality has grown in Britain 1979-2008</a:t>
            </a:r>
          </a:p>
          <a:p>
            <a:r>
              <a:rPr lang="en-GB" dirty="0"/>
              <a:t>(Joyce, 2009 cited in Browne, 2011 p 392)</a:t>
            </a:r>
          </a:p>
        </p:txBody>
      </p:sp>
    </p:spTree>
    <p:extLst>
      <p:ext uri="{BB962C8B-B14F-4D97-AF65-F5344CB8AC3E}">
        <p14:creationId xmlns:p14="http://schemas.microsoft.com/office/powerpoint/2010/main" val="331029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D70D-8EEB-410F-9F79-33E1CD4FBE49}"/>
              </a:ext>
            </a:extLst>
          </p:cNvPr>
          <p:cNvSpPr>
            <a:spLocks noGrp="1"/>
          </p:cNvSpPr>
          <p:nvPr>
            <p:ph type="title"/>
          </p:nvPr>
        </p:nvSpPr>
        <p:spPr/>
        <p:txBody>
          <a:bodyPr/>
          <a:lstStyle/>
          <a:p>
            <a:r>
              <a:rPr lang="en-GB" dirty="0"/>
              <a:t>Inequality in wealth and income</a:t>
            </a:r>
          </a:p>
        </p:txBody>
      </p:sp>
      <p:sp>
        <p:nvSpPr>
          <p:cNvPr id="3" name="Content Placeholder 2">
            <a:extLst>
              <a:ext uri="{FF2B5EF4-FFF2-40B4-BE49-F238E27FC236}">
                <a16:creationId xmlns:a16="http://schemas.microsoft.com/office/drawing/2014/main" id="{FF8AD368-8B3A-431D-A0D3-70D831B13998}"/>
              </a:ext>
            </a:extLst>
          </p:cNvPr>
          <p:cNvSpPr>
            <a:spLocks noGrp="1"/>
          </p:cNvSpPr>
          <p:nvPr>
            <p:ph idx="1"/>
          </p:nvPr>
        </p:nvSpPr>
        <p:spPr>
          <a:xfrm>
            <a:off x="677334" y="2160589"/>
            <a:ext cx="8596668" cy="4697411"/>
          </a:xfrm>
        </p:spPr>
        <p:txBody>
          <a:bodyPr/>
          <a:lstStyle/>
          <a:p>
            <a:r>
              <a:rPr lang="en-GB" sz="2400" dirty="0"/>
              <a:t>By using this quantitative data we can see that:</a:t>
            </a:r>
          </a:p>
          <a:p>
            <a:endParaRPr lang="en-GB" sz="2400" dirty="0"/>
          </a:p>
          <a:p>
            <a:r>
              <a:rPr lang="en-GB" sz="2400" dirty="0"/>
              <a:t>In 2008 inequality was higher than in 1979</a:t>
            </a:r>
          </a:p>
          <a:p>
            <a:r>
              <a:rPr lang="en-GB" sz="2400" dirty="0"/>
              <a:t>In 1979 = 100</a:t>
            </a:r>
          </a:p>
          <a:p>
            <a:r>
              <a:rPr lang="en-GB" sz="2400" dirty="0"/>
              <a:t>In 2008 = 142</a:t>
            </a:r>
          </a:p>
          <a:p>
            <a:r>
              <a:rPr lang="en-GB" sz="2400" dirty="0"/>
              <a:t>Quite simply as society has grown so has inequality in income and wealth.</a:t>
            </a:r>
          </a:p>
          <a:p>
            <a:endParaRPr lang="en-GB" dirty="0"/>
          </a:p>
        </p:txBody>
      </p:sp>
    </p:spTree>
    <p:extLst>
      <p:ext uri="{BB962C8B-B14F-4D97-AF65-F5344CB8AC3E}">
        <p14:creationId xmlns:p14="http://schemas.microsoft.com/office/powerpoint/2010/main" val="85966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1789-C07A-46A4-9D59-F7EA4C6A5590}"/>
              </a:ext>
            </a:extLst>
          </p:cNvPr>
          <p:cNvSpPr>
            <a:spLocks noGrp="1"/>
          </p:cNvSpPr>
          <p:nvPr>
            <p:ph type="title"/>
          </p:nvPr>
        </p:nvSpPr>
        <p:spPr/>
        <p:txBody>
          <a:bodyPr/>
          <a:lstStyle/>
          <a:p>
            <a:r>
              <a:rPr lang="en-GB" dirty="0"/>
              <a:t>Inequality in wealth</a:t>
            </a:r>
          </a:p>
        </p:txBody>
      </p:sp>
      <p:sp>
        <p:nvSpPr>
          <p:cNvPr id="3" name="Content Placeholder 2">
            <a:extLst>
              <a:ext uri="{FF2B5EF4-FFF2-40B4-BE49-F238E27FC236}">
                <a16:creationId xmlns:a16="http://schemas.microsoft.com/office/drawing/2014/main" id="{FBD0DFE5-ABD5-422A-8EA5-8D23A473C0EA}"/>
              </a:ext>
            </a:extLst>
          </p:cNvPr>
          <p:cNvSpPr>
            <a:spLocks noGrp="1"/>
          </p:cNvSpPr>
          <p:nvPr>
            <p:ph idx="1"/>
          </p:nvPr>
        </p:nvSpPr>
        <p:spPr>
          <a:xfrm>
            <a:off x="228600" y="1466850"/>
            <a:ext cx="8820150" cy="5585303"/>
          </a:xfrm>
        </p:spPr>
        <p:txBody>
          <a:bodyPr>
            <a:normAutofit/>
          </a:bodyPr>
          <a:lstStyle/>
          <a:p>
            <a:r>
              <a:rPr lang="en-GB" sz="2400" dirty="0"/>
              <a:t>Evident by walking down the street in any city/town</a:t>
            </a:r>
          </a:p>
          <a:p>
            <a:r>
              <a:rPr lang="en-GB" sz="2400" dirty="0"/>
              <a:t>Clear divide between rich and poor</a:t>
            </a:r>
          </a:p>
          <a:p>
            <a:r>
              <a:rPr lang="en-GB" sz="2400" dirty="0"/>
              <a:t>Mansions verses council houses, slum areas,</a:t>
            </a:r>
          </a:p>
          <a:p>
            <a:r>
              <a:rPr lang="en-GB" sz="2400" dirty="0"/>
              <a:t>Rich verses poor, sick, elderly, homeless, unemployed</a:t>
            </a:r>
          </a:p>
          <a:p>
            <a:r>
              <a:rPr lang="en-GB" sz="2400" dirty="0"/>
              <a:t>Poor affected the most as they do not have the same protection from poverty as the rich</a:t>
            </a:r>
          </a:p>
          <a:p>
            <a:r>
              <a:rPr lang="en-GB" sz="2400" dirty="0"/>
              <a:t>Lack investments, money, sick pay and insurance schemes to help at times of difficulty </a:t>
            </a:r>
            <a:r>
              <a:rPr lang="en-GB" sz="2400" dirty="0" smtClean="0"/>
              <a:t>such as </a:t>
            </a:r>
            <a:r>
              <a:rPr lang="en-GB" sz="2400" dirty="0"/>
              <a:t>unemployment, illness.</a:t>
            </a:r>
          </a:p>
          <a:p>
            <a:r>
              <a:rPr lang="en-GB" sz="2400" dirty="0"/>
              <a:t>Dependent on which social class we belong to.</a:t>
            </a:r>
          </a:p>
        </p:txBody>
      </p:sp>
      <p:pic>
        <p:nvPicPr>
          <p:cNvPr id="5" name="Picture 4">
            <a:extLst>
              <a:ext uri="{FF2B5EF4-FFF2-40B4-BE49-F238E27FC236}">
                <a16:creationId xmlns:a16="http://schemas.microsoft.com/office/drawing/2014/main" id="{4B27CD43-0991-443B-B9D5-9D0A55C28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425" y="571500"/>
            <a:ext cx="2552700" cy="1790700"/>
          </a:xfrm>
          <a:prstGeom prst="rect">
            <a:avLst/>
          </a:prstGeom>
        </p:spPr>
      </p:pic>
      <p:pic>
        <p:nvPicPr>
          <p:cNvPr id="7" name="Picture 6">
            <a:extLst>
              <a:ext uri="{FF2B5EF4-FFF2-40B4-BE49-F238E27FC236}">
                <a16:creationId xmlns:a16="http://schemas.microsoft.com/office/drawing/2014/main" id="{90964D0A-78BD-4E6C-A8C9-6D9CE17A9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5425" y="2568575"/>
            <a:ext cx="2552700" cy="1790700"/>
          </a:xfrm>
          <a:prstGeom prst="rect">
            <a:avLst/>
          </a:prstGeom>
        </p:spPr>
      </p:pic>
    </p:spTree>
    <p:extLst>
      <p:ext uri="{BB962C8B-B14F-4D97-AF65-F5344CB8AC3E}">
        <p14:creationId xmlns:p14="http://schemas.microsoft.com/office/powerpoint/2010/main" val="381700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95E5B-CAC0-41B7-A38B-50270DB2F26F}"/>
              </a:ext>
            </a:extLst>
          </p:cNvPr>
          <p:cNvSpPr>
            <a:spLocks noGrp="1"/>
          </p:cNvSpPr>
          <p:nvPr>
            <p:ph idx="1"/>
          </p:nvPr>
        </p:nvSpPr>
        <p:spPr>
          <a:xfrm>
            <a:off x="677334" y="713984"/>
            <a:ext cx="8596668" cy="5327378"/>
          </a:xfrm>
        </p:spPr>
        <p:txBody>
          <a:bodyPr>
            <a:noAutofit/>
          </a:bodyPr>
          <a:lstStyle/>
          <a:p>
            <a:r>
              <a:rPr lang="en-GB" sz="2400" dirty="0"/>
              <a:t>Not all societies have flushing toilets or any toilet for that matter</a:t>
            </a:r>
          </a:p>
          <a:p>
            <a:r>
              <a:rPr lang="en-GB" sz="2400" dirty="0"/>
              <a:t>No access to fresh water or food</a:t>
            </a:r>
          </a:p>
          <a:p>
            <a:r>
              <a:rPr lang="en-GB" sz="2400" dirty="0"/>
              <a:t>Therefore societies in contemporary world differ </a:t>
            </a:r>
          </a:p>
          <a:p>
            <a:r>
              <a:rPr lang="en-GB" sz="2400" dirty="0"/>
              <a:t>what is seen as essential in one society is not seen as essential in another.</a:t>
            </a:r>
          </a:p>
          <a:p>
            <a:r>
              <a:rPr lang="en-GB" sz="2400" dirty="0"/>
              <a:t>So can we provide a universal definition for relative poverty?</a:t>
            </a:r>
          </a:p>
          <a:p>
            <a:r>
              <a:rPr lang="en-GB" sz="2400" dirty="0"/>
              <a:t>No not really as can not compare like with like. </a:t>
            </a:r>
          </a:p>
          <a:p>
            <a:r>
              <a:rPr lang="en-GB" sz="2400" dirty="0"/>
              <a:t>In 1900s in UK not essential to have a fridge or heating</a:t>
            </a:r>
          </a:p>
          <a:p>
            <a:r>
              <a:rPr lang="en-GB" sz="2400" dirty="0"/>
              <a:t>But in 20</a:t>
            </a:r>
            <a:r>
              <a:rPr lang="en-GB" sz="2400" baseline="30000" dirty="0"/>
              <a:t>th</a:t>
            </a:r>
            <a:r>
              <a:rPr lang="en-GB" sz="2400" dirty="0"/>
              <a:t> and 21</a:t>
            </a:r>
            <a:r>
              <a:rPr lang="en-GB" sz="2400" baseline="30000" dirty="0"/>
              <a:t>st</a:t>
            </a:r>
            <a:r>
              <a:rPr lang="en-GB" sz="2400" dirty="0"/>
              <a:t> Centuries it is essential</a:t>
            </a:r>
          </a:p>
          <a:p>
            <a:r>
              <a:rPr lang="en-GB" sz="2400" dirty="0">
                <a:solidFill>
                  <a:srgbClr val="FF0000"/>
                </a:solidFill>
              </a:rPr>
              <a:t>Therefore definitions, opinions and views also change over time.</a:t>
            </a:r>
          </a:p>
        </p:txBody>
      </p:sp>
    </p:spTree>
    <p:extLst>
      <p:ext uri="{BB962C8B-B14F-4D97-AF65-F5344CB8AC3E}">
        <p14:creationId xmlns:p14="http://schemas.microsoft.com/office/powerpoint/2010/main" val="38296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E8B2-2855-4915-A172-5316DF38AC4B}"/>
              </a:ext>
            </a:extLst>
          </p:cNvPr>
          <p:cNvSpPr>
            <a:spLocks noGrp="1"/>
          </p:cNvSpPr>
          <p:nvPr>
            <p:ph type="title"/>
          </p:nvPr>
        </p:nvSpPr>
        <p:spPr/>
        <p:txBody>
          <a:bodyPr/>
          <a:lstStyle/>
          <a:p>
            <a:r>
              <a:rPr lang="en-GB" dirty="0"/>
              <a:t>How can we explain poverty?</a:t>
            </a:r>
          </a:p>
        </p:txBody>
      </p:sp>
      <p:sp>
        <p:nvSpPr>
          <p:cNvPr id="3" name="Content Placeholder 2">
            <a:extLst>
              <a:ext uri="{FF2B5EF4-FFF2-40B4-BE49-F238E27FC236}">
                <a16:creationId xmlns:a16="http://schemas.microsoft.com/office/drawing/2014/main" id="{54BF07C6-4687-4355-ABA4-39730A224982}"/>
              </a:ext>
            </a:extLst>
          </p:cNvPr>
          <p:cNvSpPr>
            <a:spLocks noGrp="1"/>
          </p:cNvSpPr>
          <p:nvPr>
            <p:ph idx="1"/>
          </p:nvPr>
        </p:nvSpPr>
        <p:spPr/>
        <p:txBody>
          <a:bodyPr>
            <a:normAutofit/>
          </a:bodyPr>
          <a:lstStyle/>
          <a:p>
            <a:r>
              <a:rPr lang="en-GB" sz="2400" dirty="0"/>
              <a:t>Broadly speaking there are 2 types of explanations</a:t>
            </a:r>
          </a:p>
          <a:p>
            <a:r>
              <a:rPr lang="en-GB" sz="2400" dirty="0"/>
              <a:t>A – the </a:t>
            </a:r>
            <a:r>
              <a:rPr lang="en-GB" sz="2400" dirty="0">
                <a:solidFill>
                  <a:srgbClr val="FF0000"/>
                </a:solidFill>
              </a:rPr>
              <a:t>individual</a:t>
            </a:r>
            <a:r>
              <a:rPr lang="en-GB" sz="2400" dirty="0"/>
              <a:t> – blame the victim approach</a:t>
            </a:r>
          </a:p>
          <a:p>
            <a:r>
              <a:rPr lang="en-GB" sz="2400" dirty="0"/>
              <a:t>B – </a:t>
            </a:r>
            <a:r>
              <a:rPr lang="en-GB" sz="2400" dirty="0">
                <a:solidFill>
                  <a:srgbClr val="FF0000"/>
                </a:solidFill>
              </a:rPr>
              <a:t>organisations</a:t>
            </a:r>
            <a:r>
              <a:rPr lang="en-GB" sz="2400" dirty="0"/>
              <a:t> within society – blame the systems within society/social structure.</a:t>
            </a:r>
          </a:p>
          <a:p>
            <a:r>
              <a:rPr lang="en-GB" sz="2400" dirty="0"/>
              <a:t>Lets compare these</a:t>
            </a:r>
          </a:p>
        </p:txBody>
      </p:sp>
    </p:spTree>
    <p:extLst>
      <p:ext uri="{BB962C8B-B14F-4D97-AF65-F5344CB8AC3E}">
        <p14:creationId xmlns:p14="http://schemas.microsoft.com/office/powerpoint/2010/main" val="259350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CCFFB-824A-439C-96FB-CD6A684EBD16}"/>
              </a:ext>
            </a:extLst>
          </p:cNvPr>
          <p:cNvSpPr>
            <a:spLocks noGrp="1"/>
          </p:cNvSpPr>
          <p:nvPr>
            <p:ph type="title"/>
          </p:nvPr>
        </p:nvSpPr>
        <p:spPr/>
        <p:txBody>
          <a:bodyPr/>
          <a:lstStyle/>
          <a:p>
            <a:r>
              <a:rPr lang="en-GB" dirty="0"/>
              <a:t>Explaining poverty</a:t>
            </a:r>
          </a:p>
        </p:txBody>
      </p:sp>
      <p:sp>
        <p:nvSpPr>
          <p:cNvPr id="5" name="Content Placeholder 4">
            <a:extLst>
              <a:ext uri="{FF2B5EF4-FFF2-40B4-BE49-F238E27FC236}">
                <a16:creationId xmlns:a16="http://schemas.microsoft.com/office/drawing/2014/main" id="{03F5858A-6B97-4F9F-A957-0F914C40D0C5}"/>
              </a:ext>
            </a:extLst>
          </p:cNvPr>
          <p:cNvSpPr>
            <a:spLocks noGrp="1"/>
          </p:cNvSpPr>
          <p:nvPr>
            <p:ph sz="half" idx="1"/>
          </p:nvPr>
        </p:nvSpPr>
        <p:spPr>
          <a:xfrm>
            <a:off x="677334" y="2160589"/>
            <a:ext cx="4184035" cy="4503258"/>
          </a:xfrm>
        </p:spPr>
        <p:txBody>
          <a:bodyPr>
            <a:normAutofit lnSpcReduction="10000"/>
          </a:bodyPr>
          <a:lstStyle/>
          <a:p>
            <a:r>
              <a:rPr lang="en-GB" b="1" u="sng" dirty="0"/>
              <a:t>A - Individual is to blame</a:t>
            </a:r>
          </a:p>
          <a:p>
            <a:r>
              <a:rPr lang="en-GB" dirty="0"/>
              <a:t>Responsible for own welfare</a:t>
            </a:r>
          </a:p>
          <a:p>
            <a:r>
              <a:rPr lang="en-GB" dirty="0"/>
              <a:t>Throughout history legislation forced poor into circumstances – such as poor laws of 18</a:t>
            </a:r>
            <a:r>
              <a:rPr lang="en-GB" baseline="30000" dirty="0"/>
              <a:t>th</a:t>
            </a:r>
            <a:r>
              <a:rPr lang="en-GB" dirty="0"/>
              <a:t> century forced poor into </a:t>
            </a:r>
            <a:r>
              <a:rPr lang="en-GB" b="1" dirty="0"/>
              <a:t>work house</a:t>
            </a:r>
          </a:p>
          <a:p>
            <a:r>
              <a:rPr lang="en-GB" dirty="0"/>
              <a:t>20</a:t>
            </a:r>
            <a:r>
              <a:rPr lang="en-GB" baseline="30000" dirty="0"/>
              <a:t>th</a:t>
            </a:r>
            <a:r>
              <a:rPr lang="en-GB" dirty="0"/>
              <a:t> century penalised poor for dependency on welfare benefits</a:t>
            </a:r>
          </a:p>
          <a:p>
            <a:r>
              <a:rPr lang="en-GB" dirty="0"/>
              <a:t>View that individuals can climb out of poverty (social mobility) if they want to take opportunities to help themselves</a:t>
            </a:r>
          </a:p>
          <a:p>
            <a:r>
              <a:rPr lang="en-GB" dirty="0"/>
              <a:t>If fail to do so then </a:t>
            </a:r>
            <a:r>
              <a:rPr lang="en-GB" b="1" dirty="0">
                <a:solidFill>
                  <a:srgbClr val="FF0000"/>
                </a:solidFill>
              </a:rPr>
              <a:t>deserve</a:t>
            </a:r>
            <a:r>
              <a:rPr lang="en-GB" dirty="0"/>
              <a:t> to be poor</a:t>
            </a:r>
          </a:p>
        </p:txBody>
      </p:sp>
      <p:sp>
        <p:nvSpPr>
          <p:cNvPr id="6" name="Content Placeholder 5">
            <a:extLst>
              <a:ext uri="{FF2B5EF4-FFF2-40B4-BE49-F238E27FC236}">
                <a16:creationId xmlns:a16="http://schemas.microsoft.com/office/drawing/2014/main" id="{EA17D82C-3FAA-45E9-A4C8-469ACE3A94E1}"/>
              </a:ext>
            </a:extLst>
          </p:cNvPr>
          <p:cNvSpPr>
            <a:spLocks noGrp="1"/>
          </p:cNvSpPr>
          <p:nvPr>
            <p:ph sz="half" idx="2"/>
          </p:nvPr>
        </p:nvSpPr>
        <p:spPr>
          <a:xfrm>
            <a:off x="5089970" y="2160589"/>
            <a:ext cx="4184034" cy="4503258"/>
          </a:xfrm>
        </p:spPr>
        <p:txBody>
          <a:bodyPr>
            <a:normAutofit lnSpcReduction="10000"/>
          </a:bodyPr>
          <a:lstStyle/>
          <a:p>
            <a:r>
              <a:rPr lang="en-GB" b="1" u="sng" dirty="0"/>
              <a:t>B- Society is to blame</a:t>
            </a:r>
          </a:p>
          <a:p>
            <a:r>
              <a:rPr lang="en-GB" dirty="0"/>
              <a:t>Socio economic conditions cause poverty such as the economic boom of 1980s and slump in 2000s.</a:t>
            </a:r>
          </a:p>
          <a:p>
            <a:r>
              <a:rPr lang="en-GB" dirty="0"/>
              <a:t>Changes to education policy and system</a:t>
            </a:r>
          </a:p>
          <a:p>
            <a:r>
              <a:rPr lang="en-GB" dirty="0"/>
              <a:t>Major social divisions within society such as gap between gender, age, class, ethnicity. Disability/ability etc which  shape life opportunities</a:t>
            </a:r>
          </a:p>
          <a:p>
            <a:r>
              <a:rPr lang="en-GB" dirty="0"/>
              <a:t>Therefore individuals are not responsible for own poverty</a:t>
            </a:r>
          </a:p>
          <a:p>
            <a:endParaRPr lang="en-GB" dirty="0"/>
          </a:p>
        </p:txBody>
      </p:sp>
    </p:spTree>
    <p:extLst>
      <p:ext uri="{BB962C8B-B14F-4D97-AF65-F5344CB8AC3E}">
        <p14:creationId xmlns:p14="http://schemas.microsoft.com/office/powerpoint/2010/main" val="338855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additive="base">
                                        <p:cTn id="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37811-4D68-4C95-8CF9-F1F33E4ED9EB}"/>
              </a:ext>
            </a:extLst>
          </p:cNvPr>
          <p:cNvSpPr>
            <a:spLocks noGrp="1"/>
          </p:cNvSpPr>
          <p:nvPr>
            <p:ph sz="half" idx="1"/>
          </p:nvPr>
        </p:nvSpPr>
        <p:spPr>
          <a:xfrm>
            <a:off x="677334" y="1584960"/>
            <a:ext cx="4184035" cy="4456401"/>
          </a:xfrm>
        </p:spPr>
        <p:txBody>
          <a:bodyPr>
            <a:normAutofit/>
          </a:bodyPr>
          <a:lstStyle/>
          <a:p>
            <a:r>
              <a:rPr lang="en-GB" dirty="0"/>
              <a:t>Attitude of poor = workshy, lazy, underclass reliant on benefit system</a:t>
            </a:r>
          </a:p>
          <a:p>
            <a:r>
              <a:rPr lang="en-GB" dirty="0"/>
              <a:t>Generational unemployment</a:t>
            </a:r>
          </a:p>
          <a:p>
            <a:r>
              <a:rPr lang="en-GB" dirty="0"/>
              <a:t>(See Thatcher, Regan and Murrays views.)</a:t>
            </a:r>
          </a:p>
        </p:txBody>
      </p:sp>
      <p:sp>
        <p:nvSpPr>
          <p:cNvPr id="4" name="Content Placeholder 3">
            <a:extLst>
              <a:ext uri="{FF2B5EF4-FFF2-40B4-BE49-F238E27FC236}">
                <a16:creationId xmlns:a16="http://schemas.microsoft.com/office/drawing/2014/main" id="{3EBF4F0E-7836-40AF-A402-465D35019D09}"/>
              </a:ext>
            </a:extLst>
          </p:cNvPr>
          <p:cNvSpPr>
            <a:spLocks noGrp="1"/>
          </p:cNvSpPr>
          <p:nvPr>
            <p:ph sz="half" idx="2"/>
          </p:nvPr>
        </p:nvSpPr>
        <p:spPr>
          <a:xfrm>
            <a:off x="5089970" y="1158241"/>
            <a:ext cx="4184034" cy="4883122"/>
          </a:xfrm>
        </p:spPr>
        <p:txBody>
          <a:bodyPr>
            <a:normAutofit/>
          </a:bodyPr>
          <a:lstStyle/>
          <a:p>
            <a:r>
              <a:rPr lang="en-GB" dirty="0"/>
              <a:t>Social inequality is the extremes of wealth and poverty</a:t>
            </a:r>
          </a:p>
          <a:p>
            <a:r>
              <a:rPr lang="en-GB" dirty="0"/>
              <a:t>Should reduce poverty by making society more equal through social and economic policy</a:t>
            </a:r>
          </a:p>
          <a:p>
            <a:r>
              <a:rPr lang="en-GB" b="1" dirty="0"/>
              <a:t>Can you think of examples here?</a:t>
            </a:r>
          </a:p>
          <a:p>
            <a:r>
              <a:rPr lang="en-GB" dirty="0"/>
              <a:t>Introduction of the national minimum wage and in work </a:t>
            </a:r>
            <a:r>
              <a:rPr lang="en-GB" dirty="0" smtClean="0"/>
              <a:t>benefits</a:t>
            </a:r>
            <a:endParaRPr lang="en-GB" dirty="0"/>
          </a:p>
        </p:txBody>
      </p:sp>
    </p:spTree>
    <p:extLst>
      <p:ext uri="{BB962C8B-B14F-4D97-AF65-F5344CB8AC3E}">
        <p14:creationId xmlns:p14="http://schemas.microsoft.com/office/powerpoint/2010/main" val="24545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sp>
        <p:nvSpPr>
          <p:cNvPr id="3" name="Content Placeholder 2"/>
          <p:cNvSpPr>
            <a:spLocks noGrp="1"/>
          </p:cNvSpPr>
          <p:nvPr>
            <p:ph sz="half" idx="1"/>
          </p:nvPr>
        </p:nvSpPr>
        <p:spPr/>
        <p:txBody>
          <a:bodyPr/>
          <a:lstStyle/>
          <a:p>
            <a:r>
              <a:rPr lang="en-GB" dirty="0"/>
              <a:t>Should we use relative or absolute poverty to define poverty in the UK?</a:t>
            </a:r>
          </a:p>
          <a:p>
            <a:endParaRPr lang="en-GB" dirty="0"/>
          </a:p>
        </p:txBody>
      </p:sp>
      <p:sp>
        <p:nvSpPr>
          <p:cNvPr id="4" name="Content Placeholder 3"/>
          <p:cNvSpPr>
            <a:spLocks noGrp="1"/>
          </p:cNvSpPr>
          <p:nvPr>
            <p:ph sz="half" idx="2"/>
          </p:nvPr>
        </p:nvSpPr>
        <p:spPr/>
        <p:txBody>
          <a:bodyPr/>
          <a:lstStyle/>
          <a:p>
            <a:r>
              <a:rPr lang="en-GB" dirty="0"/>
              <a:t>Should we use relative or absolute poverty to define poverty in other countries such as Africa, Bangladesh, Mozambique where 1/3 of population is in poverty, </a:t>
            </a:r>
            <a:endParaRPr lang="en-GB" dirty="0" smtClean="0"/>
          </a:p>
          <a:p>
            <a:endParaRPr lang="en-GB" dirty="0"/>
          </a:p>
          <a:p>
            <a:r>
              <a:rPr lang="en-GB" dirty="0" smtClean="0"/>
              <a:t>or </a:t>
            </a:r>
            <a:r>
              <a:rPr lang="en-GB" dirty="0" err="1"/>
              <a:t>Rowanda</a:t>
            </a:r>
            <a:r>
              <a:rPr lang="en-GB" dirty="0"/>
              <a:t> 2/3 population are in poverty?</a:t>
            </a:r>
          </a:p>
          <a:p>
            <a:endParaRPr lang="en-GB" dirty="0"/>
          </a:p>
        </p:txBody>
      </p:sp>
    </p:spTree>
    <p:extLst>
      <p:ext uri="{BB962C8B-B14F-4D97-AF65-F5344CB8AC3E}">
        <p14:creationId xmlns:p14="http://schemas.microsoft.com/office/powerpoint/2010/main" val="31557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CC118C-35B0-440E-949B-23293C514D62}"/>
              </a:ext>
            </a:extLst>
          </p:cNvPr>
          <p:cNvSpPr>
            <a:spLocks noGrp="1"/>
          </p:cNvSpPr>
          <p:nvPr>
            <p:ph type="title"/>
          </p:nvPr>
        </p:nvSpPr>
        <p:spPr/>
        <p:txBody>
          <a:bodyPr/>
          <a:lstStyle/>
          <a:p>
            <a:r>
              <a:rPr lang="en-GB" dirty="0"/>
              <a:t>Critique</a:t>
            </a:r>
          </a:p>
        </p:txBody>
      </p:sp>
      <p:sp>
        <p:nvSpPr>
          <p:cNvPr id="6" name="Content Placeholder 5">
            <a:extLst>
              <a:ext uri="{FF2B5EF4-FFF2-40B4-BE49-F238E27FC236}">
                <a16:creationId xmlns:a16="http://schemas.microsoft.com/office/drawing/2014/main" id="{68CF78F0-87FA-472B-A1D3-87A5D1062879}"/>
              </a:ext>
            </a:extLst>
          </p:cNvPr>
          <p:cNvSpPr>
            <a:spLocks noGrp="1"/>
          </p:cNvSpPr>
          <p:nvPr>
            <p:ph idx="1"/>
          </p:nvPr>
        </p:nvSpPr>
        <p:spPr>
          <a:xfrm>
            <a:off x="562992" y="1319597"/>
            <a:ext cx="8711010" cy="5258755"/>
          </a:xfrm>
        </p:spPr>
        <p:txBody>
          <a:bodyPr>
            <a:normAutofit/>
          </a:bodyPr>
          <a:lstStyle/>
          <a:p>
            <a:r>
              <a:rPr lang="en-GB" sz="2400" dirty="0" smtClean="0"/>
              <a:t>Difficult </a:t>
            </a:r>
            <a:r>
              <a:rPr lang="en-GB" sz="2400" dirty="0"/>
              <a:t>as no clear definition or universal definition</a:t>
            </a:r>
          </a:p>
          <a:p>
            <a:r>
              <a:rPr lang="en-GB" sz="2400" dirty="0"/>
              <a:t>Depends on the society and level of affluence and social development</a:t>
            </a:r>
          </a:p>
          <a:p>
            <a:r>
              <a:rPr lang="en-GB" sz="2400" dirty="0"/>
              <a:t>What is a basic or essential item?</a:t>
            </a:r>
          </a:p>
          <a:p>
            <a:r>
              <a:rPr lang="en-GB" sz="2400" dirty="0"/>
              <a:t>Who selects what these are?</a:t>
            </a:r>
          </a:p>
          <a:p>
            <a:r>
              <a:rPr lang="en-GB" sz="2400" dirty="0"/>
              <a:t>What is the difference between need and want? For example, do we need a fridge to survive?  Or do we want a fridge?</a:t>
            </a:r>
          </a:p>
        </p:txBody>
      </p:sp>
    </p:spTree>
    <p:extLst>
      <p:ext uri="{BB962C8B-B14F-4D97-AF65-F5344CB8AC3E}">
        <p14:creationId xmlns:p14="http://schemas.microsoft.com/office/powerpoint/2010/main" val="123372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8B6385-C205-C741-9D63-29B0711D5712}"/>
              </a:ext>
            </a:extLst>
          </p:cNvPr>
          <p:cNvSpPr/>
          <p:nvPr/>
        </p:nvSpPr>
        <p:spPr>
          <a:xfrm>
            <a:off x="607102" y="1720840"/>
            <a:ext cx="9608052" cy="4493538"/>
          </a:xfrm>
          <a:prstGeom prst="rect">
            <a:avLst/>
          </a:prstGeom>
        </p:spPr>
        <p:txBody>
          <a:bodyPr wrap="square">
            <a:spAutoFit/>
          </a:bodyPr>
          <a:lstStyle/>
          <a:p>
            <a:r>
              <a:rPr lang="en-GB" sz="2200" dirty="0"/>
              <a:t>66% of White British nurses self-report receiving a sufficient level of eye and face PPE</a:t>
            </a:r>
          </a:p>
          <a:p>
            <a:endParaRPr lang="en-GB" sz="2200" dirty="0"/>
          </a:p>
          <a:p>
            <a:r>
              <a:rPr lang="en-GB" sz="2200" dirty="0"/>
              <a:t>43% of BAME nurses report receiving sufficient PPE</a:t>
            </a:r>
          </a:p>
          <a:p>
            <a:endParaRPr lang="en-GB" sz="2200" dirty="0"/>
          </a:p>
          <a:p>
            <a:r>
              <a:rPr lang="en-GB" sz="2200" dirty="0">
                <a:solidFill>
                  <a:srgbClr val="FF0000"/>
                </a:solidFill>
              </a:rPr>
              <a:t>49% of BAME nurses report having been asked to reuse single use PPE</a:t>
            </a:r>
          </a:p>
          <a:p>
            <a:r>
              <a:rPr lang="en-GB" sz="2200" dirty="0">
                <a:solidFill>
                  <a:srgbClr val="FF0000"/>
                </a:solidFill>
              </a:rPr>
              <a:t>Vs. 37% of White British nursing staff reporting the same</a:t>
            </a:r>
          </a:p>
          <a:p>
            <a:endParaRPr lang="en-GB" sz="2200" dirty="0"/>
          </a:p>
          <a:p>
            <a:r>
              <a:rPr lang="en-GB" sz="2200" dirty="0"/>
              <a:t>clear inequalities in perceptions over the provision of PPE training between BAME and White British nurses </a:t>
            </a:r>
          </a:p>
          <a:p>
            <a:endParaRPr lang="en-GB" sz="2200" dirty="0"/>
          </a:p>
          <a:p>
            <a:r>
              <a:rPr lang="en-GB" sz="2200" dirty="0"/>
              <a:t>BAME healthcare workers may feel less able to speak out against lack of appropriate PPE or exposed working conditions </a:t>
            </a:r>
          </a:p>
        </p:txBody>
      </p:sp>
      <p:sp>
        <p:nvSpPr>
          <p:cNvPr id="3" name="Title 2">
            <a:extLst>
              <a:ext uri="{FF2B5EF4-FFF2-40B4-BE49-F238E27FC236}">
                <a16:creationId xmlns:a16="http://schemas.microsoft.com/office/drawing/2014/main" id="{3C26F69B-047D-F14E-942A-A9C7EFD0F4BF}"/>
              </a:ext>
            </a:extLst>
          </p:cNvPr>
          <p:cNvSpPr>
            <a:spLocks noGrp="1"/>
          </p:cNvSpPr>
          <p:nvPr>
            <p:ph type="title"/>
          </p:nvPr>
        </p:nvSpPr>
        <p:spPr>
          <a:xfrm>
            <a:off x="607102" y="395277"/>
            <a:ext cx="10515600" cy="1325563"/>
          </a:xfrm>
        </p:spPr>
        <p:txBody>
          <a:bodyPr>
            <a:normAutofit/>
          </a:bodyPr>
          <a:lstStyle/>
          <a:p>
            <a:r>
              <a:rPr lang="en-GB" sz="3600" b="1" dirty="0">
                <a:latin typeface="+mn-lt"/>
              </a:rPr>
              <a:t>Survey evidence from the Royal College of Nursing</a:t>
            </a:r>
            <a:endParaRPr lang="en-US" sz="3600" b="1" dirty="0">
              <a:latin typeface="+mn-lt"/>
            </a:endParaRPr>
          </a:p>
        </p:txBody>
      </p:sp>
    </p:spTree>
    <p:extLst>
      <p:ext uri="{BB962C8B-B14F-4D97-AF65-F5344CB8AC3E}">
        <p14:creationId xmlns:p14="http://schemas.microsoft.com/office/powerpoint/2010/main" val="14531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 us look at a current example</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www.bbc.co.uk/news/uk-53039816</a:t>
            </a:r>
            <a:endParaRPr lang="en-GB" dirty="0" smtClean="0"/>
          </a:p>
          <a:p>
            <a:r>
              <a:rPr lang="en-GB" dirty="0"/>
              <a:t>Coronavirus: 'Scandal' BAME review recommendations 'buried'</a:t>
            </a:r>
          </a:p>
          <a:p>
            <a:r>
              <a:rPr lang="en-GB" dirty="0"/>
              <a:t>The review, the second by PHE on the subject, pointed to discrimination as a root cause affecting health and the risk of both exposure to the virus and becoming seriously ill as a result of it</a:t>
            </a:r>
            <a:r>
              <a:rPr lang="en-GB" dirty="0" smtClean="0"/>
              <a:t>.</a:t>
            </a:r>
          </a:p>
          <a:p>
            <a:endParaRPr lang="en-GB" dirty="0"/>
          </a:p>
          <a:p>
            <a:r>
              <a:rPr lang="en-GB" dirty="0"/>
              <a:t>It found that historic racism may mean people were less likely to seek care or demand better personal protective equipment, while other potential factors included risks linked to occupation and inequalities in conditions such as diabetes.</a:t>
            </a:r>
            <a:endParaRPr lang="en-GB" dirty="0"/>
          </a:p>
        </p:txBody>
      </p:sp>
    </p:spTree>
    <p:extLst>
      <p:ext uri="{BB962C8B-B14F-4D97-AF65-F5344CB8AC3E}">
        <p14:creationId xmlns:p14="http://schemas.microsoft.com/office/powerpoint/2010/main" val="269985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E1D7-4C6A-4683-9575-5784E213CD7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3FDD3A8A-C93B-42C2-BA23-E2BB1A2B5784}"/>
              </a:ext>
            </a:extLst>
          </p:cNvPr>
          <p:cNvSpPr>
            <a:spLocks noGrp="1"/>
          </p:cNvSpPr>
          <p:nvPr>
            <p:ph idx="1"/>
          </p:nvPr>
        </p:nvSpPr>
        <p:spPr/>
        <p:txBody>
          <a:bodyPr/>
          <a:lstStyle/>
          <a:p>
            <a:r>
              <a:rPr lang="en-GB" dirty="0"/>
              <a:t>Defined social inequality, poverty and class?</a:t>
            </a:r>
          </a:p>
          <a:p>
            <a:r>
              <a:rPr lang="en-GB" dirty="0"/>
              <a:t>Discussed why social inequality and poverty is  an issue?</a:t>
            </a:r>
          </a:p>
          <a:p>
            <a:r>
              <a:rPr lang="en-GB" dirty="0"/>
              <a:t>We have looked at:</a:t>
            </a:r>
          </a:p>
          <a:p>
            <a:r>
              <a:rPr lang="en-GB" dirty="0"/>
              <a:t>Social stratification and class</a:t>
            </a:r>
          </a:p>
          <a:p>
            <a:r>
              <a:rPr lang="en-GB" dirty="0"/>
              <a:t>Income and wealth – inequality</a:t>
            </a:r>
          </a:p>
          <a:p>
            <a:r>
              <a:rPr lang="en-GB" dirty="0"/>
              <a:t>Poverty and inequality</a:t>
            </a:r>
          </a:p>
          <a:p>
            <a:endParaRPr lang="en-GB" dirty="0"/>
          </a:p>
        </p:txBody>
      </p:sp>
    </p:spTree>
    <p:extLst>
      <p:ext uri="{BB962C8B-B14F-4D97-AF65-F5344CB8AC3E}">
        <p14:creationId xmlns:p14="http://schemas.microsoft.com/office/powerpoint/2010/main" val="141544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ADB0-D9D6-4C14-B1CF-9DA9CFF60D09}"/>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55B49AA6-9535-4065-9CB2-5175150A3622}"/>
              </a:ext>
            </a:extLst>
          </p:cNvPr>
          <p:cNvSpPr>
            <a:spLocks noGrp="1"/>
          </p:cNvSpPr>
          <p:nvPr>
            <p:ph idx="1"/>
          </p:nvPr>
        </p:nvSpPr>
        <p:spPr/>
        <p:txBody>
          <a:bodyPr>
            <a:normAutofit fontScale="92500" lnSpcReduction="20000"/>
          </a:bodyPr>
          <a:lstStyle/>
          <a:p>
            <a:r>
              <a:rPr lang="en-GB"/>
              <a:t>Bellamy, R. (2008) Citizenship: A very short introduction, Oxford, Oxford University Press.</a:t>
            </a:r>
          </a:p>
          <a:p>
            <a:r>
              <a:rPr lang="en-GB"/>
              <a:t>Browne, K. (2011) An Introduction to sociology, (4</a:t>
            </a:r>
            <a:r>
              <a:rPr lang="en-GB" baseline="30000"/>
              <a:t>th</a:t>
            </a:r>
            <a:r>
              <a:rPr lang="en-GB"/>
              <a:t> edn) Cambridge, Polity Press.</a:t>
            </a:r>
          </a:p>
          <a:p>
            <a:r>
              <a:rPr lang="en-GB"/>
              <a:t>Giddens, A &amp; Sutton, P.W. (2017) Essential concepts in sociology, (2</a:t>
            </a:r>
            <a:r>
              <a:rPr lang="en-GB" baseline="30000"/>
              <a:t>nd</a:t>
            </a:r>
            <a:r>
              <a:rPr lang="en-GB"/>
              <a:t> edn), Cambridge, Polity Press.</a:t>
            </a:r>
          </a:p>
          <a:p>
            <a:r>
              <a:rPr lang="en-GB"/>
              <a:t>Google Images (2019)Karl Marx available at:  </a:t>
            </a:r>
            <a:r>
              <a:rPr lang="en-GB" sz="1900">
                <a:hlinkClick r:id="rId2"/>
              </a:rPr>
              <a:t>https://www.google.com/search?q=social+stratification&amp;tbm=isch&amp;tbs=rimg:CQEgz7M-VK8HIji8WcH2RvYFC9Ss1FlFVlt5irWl2-3I_1EZNbD5_1UCPlYj_1BDA97dCsx6sHsDt7tJmIcPU4FwQa_1FioSCbxZwfZG9gULEZYHjEScsC_1UKhIJ1KzUWUVWW3kR-ZnU2gV-CGMqEgmKtaXb7cj8RhHdFcPC9sHldyoSCU1sPn9QI-ViEVyp5lR2YsjXKhIJP8EMD3t0KzERRzk9yY0XLVMqEgnqwewO3u0mYhEwoFM8d_1CtdSoSCRw9TgXBBr8WEc_1y2UxyL5Zv&amp;tbo=u&amp;sa=X&amp;ved=2ahUKEwj-0MqbpbbhAhVnyoUKHWwoApkQ9C96BAgBEBs&amp;biw=1536&amp;bih=706&amp;dpr=1.25#imgrc=6sHsDt7tJmL_QM:</a:t>
            </a:r>
            <a:endParaRPr lang="en-GB" sz="1900"/>
          </a:p>
          <a:p>
            <a:endParaRPr lang="en-GB" dirty="0"/>
          </a:p>
        </p:txBody>
      </p:sp>
    </p:spTree>
    <p:extLst>
      <p:ext uri="{BB962C8B-B14F-4D97-AF65-F5344CB8AC3E}">
        <p14:creationId xmlns:p14="http://schemas.microsoft.com/office/powerpoint/2010/main" val="380663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E73D-5799-4A63-A360-6EE2B2E561D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C0CFAF-3ECE-4F19-8224-E01BEF1C3322}"/>
              </a:ext>
            </a:extLst>
          </p:cNvPr>
          <p:cNvSpPr>
            <a:spLocks noGrp="1"/>
          </p:cNvSpPr>
          <p:nvPr>
            <p:ph idx="1"/>
          </p:nvPr>
        </p:nvSpPr>
        <p:spPr/>
        <p:txBody>
          <a:bodyPr/>
          <a:lstStyle/>
          <a:p>
            <a:r>
              <a:rPr lang="en-GB" dirty="0"/>
              <a:t>Google Images (2019) Max Weber available at:</a:t>
            </a:r>
            <a:r>
              <a:rPr lang="en-GB" dirty="0">
                <a:hlinkClick r:id="rId2"/>
              </a:rPr>
              <a:t> </a:t>
            </a:r>
            <a:r>
              <a:rPr lang="en-GB" sz="1600" dirty="0">
                <a:hlinkClick r:id="rId2"/>
              </a:rPr>
              <a:t>https://www.google.com/</a:t>
            </a:r>
            <a:r>
              <a:rPr lang="en-GB" sz="1600" dirty="0" err="1">
                <a:hlinkClick r:id="rId2"/>
              </a:rPr>
              <a:t>search?biw</a:t>
            </a:r>
            <a:r>
              <a:rPr lang="en-GB" sz="1600" dirty="0">
                <a:hlinkClick r:id="rId2"/>
              </a:rPr>
              <a:t>=1536&amp;bih=706&amp;tbm=</a:t>
            </a:r>
            <a:r>
              <a:rPr lang="en-GB" sz="1600" dirty="0" err="1">
                <a:hlinkClick r:id="rId2"/>
              </a:rPr>
              <a:t>isch&amp;sa</a:t>
            </a:r>
            <a:r>
              <a:rPr lang="en-GB" sz="1600" dirty="0">
                <a:hlinkClick r:id="rId2"/>
              </a:rPr>
              <a:t>=1&amp;ei=n-SlXKiiAY2H1fAP0oid6A4&amp;q=</a:t>
            </a:r>
            <a:r>
              <a:rPr lang="en-GB" sz="1600" dirty="0" err="1">
                <a:hlinkClick r:id="rId2"/>
              </a:rPr>
              <a:t>max+weber+social+stratification&amp;oq</a:t>
            </a:r>
            <a:r>
              <a:rPr lang="en-GB" sz="1600" dirty="0">
                <a:hlinkClick r:id="rId2"/>
              </a:rPr>
              <a:t>=</a:t>
            </a:r>
            <a:r>
              <a:rPr lang="en-GB" sz="1600" dirty="0" err="1">
                <a:hlinkClick r:id="rId2"/>
              </a:rPr>
              <a:t>weber+social+stratification&amp;gs_l</a:t>
            </a:r>
            <a:r>
              <a:rPr lang="en-GB" sz="1600" dirty="0">
                <a:hlinkClick r:id="rId2"/>
              </a:rPr>
              <a:t>=img.1.0.0i5i30.214081.215565..217962...0.0..0.66.337.6....1..1....1..gws-wiz-img.......0i7i30j0i7i5i30.CVWiupvUUK8#imgrc=R3GX7eHACp06wM:</a:t>
            </a:r>
            <a:endParaRPr lang="en-GB" sz="1600" dirty="0"/>
          </a:p>
          <a:p>
            <a:r>
              <a:rPr lang="en-GB" sz="1600" dirty="0"/>
              <a:t>GOV.UK (2020) </a:t>
            </a:r>
            <a:r>
              <a:rPr lang="en-GB" sz="1600" dirty="0">
                <a:hlinkClick r:id="rId3"/>
              </a:rPr>
              <a:t>https://www.gov.uk/government/publications/the-national-minimum-wage-in-2020</a:t>
            </a:r>
            <a:endParaRPr lang="en-GB" sz="1600" dirty="0"/>
          </a:p>
          <a:p>
            <a:endParaRPr lang="en-GB" sz="1600" dirty="0"/>
          </a:p>
        </p:txBody>
      </p:sp>
    </p:spTree>
    <p:extLst>
      <p:ext uri="{BB962C8B-B14F-4D97-AF65-F5344CB8AC3E}">
        <p14:creationId xmlns:p14="http://schemas.microsoft.com/office/powerpoint/2010/main" val="423479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FDE57-5014-2340-A9D5-A66A3D15F401}"/>
              </a:ext>
            </a:extLst>
          </p:cNvPr>
          <p:cNvSpPr/>
          <p:nvPr/>
        </p:nvSpPr>
        <p:spPr>
          <a:xfrm>
            <a:off x="448455" y="2074019"/>
            <a:ext cx="11743545" cy="4102470"/>
          </a:xfrm>
          <a:prstGeom prst="rect">
            <a:avLst/>
          </a:prstGeom>
        </p:spPr>
        <p:txBody>
          <a:bodyPr wrap="square">
            <a:spAutoFit/>
          </a:bodyPr>
          <a:lstStyle/>
          <a:p>
            <a:pPr marL="342900" indent="-342900">
              <a:lnSpc>
                <a:spcPct val="150000"/>
              </a:lnSpc>
              <a:buFont typeface="Arial" panose="020B0604020202020204" pitchFamily="34" charset="0"/>
              <a:buChar char="•"/>
            </a:pPr>
            <a:r>
              <a:rPr lang="en-GB" sz="2200" dirty="0"/>
              <a:t>Culturally tailored public health messaging </a:t>
            </a:r>
          </a:p>
          <a:p>
            <a:pPr marL="342900" indent="-342900">
              <a:lnSpc>
                <a:spcPct val="150000"/>
              </a:lnSpc>
              <a:buFont typeface="Arial" panose="020B0604020202020204" pitchFamily="34" charset="0"/>
              <a:buChar char="•"/>
            </a:pPr>
            <a:r>
              <a:rPr lang="en-GB" sz="2200" dirty="0"/>
              <a:t>Tailored test, trace and isolate strategy </a:t>
            </a:r>
          </a:p>
          <a:p>
            <a:pPr marL="342900" indent="-342900">
              <a:lnSpc>
                <a:spcPct val="150000"/>
              </a:lnSpc>
              <a:buFont typeface="Arial" panose="020B0604020202020204" pitchFamily="34" charset="0"/>
              <a:buChar char="•"/>
            </a:pPr>
            <a:r>
              <a:rPr lang="en-GB" sz="2200" dirty="0"/>
              <a:t>Priority testing for BAME workers </a:t>
            </a:r>
          </a:p>
          <a:p>
            <a:pPr marL="342900" indent="-342900">
              <a:lnSpc>
                <a:spcPct val="150000"/>
              </a:lnSpc>
              <a:buFont typeface="Arial" panose="020B0604020202020204" pitchFamily="34" charset="0"/>
              <a:buChar char="•"/>
            </a:pPr>
            <a:r>
              <a:rPr lang="en-GB" sz="2200" dirty="0"/>
              <a:t>Mandatory occupational risk assessment for non-NHS staff and NHS staff </a:t>
            </a:r>
          </a:p>
          <a:p>
            <a:pPr marL="342900" indent="-342900">
              <a:lnSpc>
                <a:spcPct val="150000"/>
              </a:lnSpc>
              <a:buFont typeface="Arial" panose="020B0604020202020204" pitchFamily="34" charset="0"/>
              <a:buChar char="•"/>
            </a:pPr>
            <a:r>
              <a:rPr lang="en-GB" sz="2200" dirty="0"/>
              <a:t>Ensuring research quality and equality </a:t>
            </a:r>
          </a:p>
          <a:p>
            <a:pPr marL="342900" indent="-342900">
              <a:lnSpc>
                <a:spcPct val="150000"/>
              </a:lnSpc>
              <a:buFont typeface="Arial" panose="020B0604020202020204" pitchFamily="34" charset="0"/>
              <a:buChar char="•"/>
            </a:pPr>
            <a:r>
              <a:rPr lang="en-GB" sz="2200" dirty="0"/>
              <a:t>Protecting migrants </a:t>
            </a:r>
          </a:p>
          <a:p>
            <a:pPr marL="342900" indent="-342900">
              <a:lnSpc>
                <a:spcPct val="150000"/>
              </a:lnSpc>
              <a:buFont typeface="Arial" panose="020B0604020202020204" pitchFamily="34" charset="0"/>
              <a:buChar char="•"/>
            </a:pPr>
            <a:r>
              <a:rPr lang="en-GB" sz="2200" dirty="0"/>
              <a:t>Closing immediate educational gaps </a:t>
            </a:r>
          </a:p>
          <a:p>
            <a:pPr marL="342900" indent="-342900">
              <a:lnSpc>
                <a:spcPct val="150000"/>
              </a:lnSpc>
              <a:buFont typeface="Arial" panose="020B0604020202020204" pitchFamily="34" charset="0"/>
              <a:buChar char="•"/>
            </a:pPr>
            <a:r>
              <a:rPr lang="en-GB" sz="2200" dirty="0"/>
              <a:t>Strengthening science </a:t>
            </a:r>
          </a:p>
        </p:txBody>
      </p:sp>
      <p:sp>
        <p:nvSpPr>
          <p:cNvPr id="3" name="Title 2">
            <a:extLst>
              <a:ext uri="{FF2B5EF4-FFF2-40B4-BE49-F238E27FC236}">
                <a16:creationId xmlns:a16="http://schemas.microsoft.com/office/drawing/2014/main" id="{C6F938C2-73E5-4340-A5D5-6453964FD885}"/>
              </a:ext>
            </a:extLst>
          </p:cNvPr>
          <p:cNvSpPr>
            <a:spLocks noGrp="1"/>
          </p:cNvSpPr>
          <p:nvPr>
            <p:ph type="title"/>
          </p:nvPr>
        </p:nvSpPr>
        <p:spPr>
          <a:xfrm>
            <a:off x="448456" y="421884"/>
            <a:ext cx="9283374" cy="1325563"/>
          </a:xfrm>
        </p:spPr>
        <p:txBody>
          <a:bodyPr>
            <a:noAutofit/>
          </a:bodyPr>
          <a:lstStyle/>
          <a:p>
            <a:r>
              <a:rPr lang="en-GB" sz="3200" dirty="0">
                <a:latin typeface="+mn-lt"/>
              </a:rPr>
              <a:t>Recommendations - </a:t>
            </a:r>
            <a:r>
              <a:rPr lang="en-GB" sz="3200" b="1" dirty="0">
                <a:latin typeface="+mn-lt"/>
              </a:rPr>
              <a:t>Immediate actions </a:t>
            </a:r>
            <a:r>
              <a:rPr lang="en-GB" sz="3200" dirty="0">
                <a:latin typeface="+mn-lt"/>
              </a:rPr>
              <a:t>to prevent increased incidence of disease and further health inequality</a:t>
            </a:r>
            <a:br>
              <a:rPr lang="en-GB" sz="3200" dirty="0">
                <a:latin typeface="+mn-lt"/>
              </a:rPr>
            </a:br>
            <a:endParaRPr lang="en-US" sz="3200" dirty="0">
              <a:latin typeface="+mn-lt"/>
            </a:endParaRPr>
          </a:p>
        </p:txBody>
      </p:sp>
    </p:spTree>
    <p:extLst>
      <p:ext uri="{BB962C8B-B14F-4D97-AF65-F5344CB8AC3E}">
        <p14:creationId xmlns:p14="http://schemas.microsoft.com/office/powerpoint/2010/main" val="159314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C7D4C7-4920-C948-A97D-6E6067D07B76}"/>
              </a:ext>
            </a:extLst>
          </p:cNvPr>
          <p:cNvSpPr/>
          <p:nvPr/>
        </p:nvSpPr>
        <p:spPr>
          <a:xfrm>
            <a:off x="0" y="1853897"/>
            <a:ext cx="9550722" cy="4154984"/>
          </a:xfrm>
          <a:prstGeom prst="rect">
            <a:avLst/>
          </a:prstGeom>
        </p:spPr>
        <p:txBody>
          <a:bodyPr wrap="square">
            <a:spAutoFit/>
          </a:bodyPr>
          <a:lstStyle/>
          <a:p>
            <a:pPr marL="742950" lvl="1" indent="-285750">
              <a:lnSpc>
                <a:spcPct val="150000"/>
              </a:lnSpc>
              <a:buFont typeface="Arial" panose="020B0604020202020204" pitchFamily="34" charset="0"/>
              <a:buChar char="•"/>
            </a:pPr>
            <a:r>
              <a:rPr lang="en-GB" sz="2200" dirty="0">
                <a:effectLst/>
              </a:rPr>
              <a:t>Reducing health inequality </a:t>
            </a:r>
          </a:p>
          <a:p>
            <a:pPr marL="742950" lvl="1" indent="-285750">
              <a:lnSpc>
                <a:spcPct val="150000"/>
              </a:lnSpc>
              <a:buFont typeface="Arial" panose="020B0604020202020204" pitchFamily="34" charset="0"/>
              <a:buChar char="•"/>
            </a:pPr>
            <a:r>
              <a:rPr lang="en-GB" sz="2200" dirty="0">
                <a:effectLst/>
              </a:rPr>
              <a:t>Addressing occupational inequality </a:t>
            </a:r>
          </a:p>
          <a:p>
            <a:pPr marL="742950" lvl="1" indent="-285750">
              <a:lnSpc>
                <a:spcPct val="150000"/>
              </a:lnSpc>
              <a:buFont typeface="Arial" panose="020B0604020202020204" pitchFamily="34" charset="0"/>
              <a:buChar char="•"/>
            </a:pPr>
            <a:r>
              <a:rPr lang="en-GB" sz="2200" dirty="0">
                <a:effectLst/>
              </a:rPr>
              <a:t>Strengthening </a:t>
            </a:r>
            <a:r>
              <a:rPr lang="en-GB" sz="2200" dirty="0">
                <a:solidFill>
                  <a:srgbClr val="FF0000"/>
                </a:solidFill>
                <a:effectLst/>
              </a:rPr>
              <a:t>social security </a:t>
            </a:r>
          </a:p>
          <a:p>
            <a:pPr marL="742950" lvl="1" indent="-285750">
              <a:lnSpc>
                <a:spcPct val="150000"/>
              </a:lnSpc>
              <a:buFont typeface="Arial" panose="020B0604020202020204" pitchFamily="34" charset="0"/>
              <a:buChar char="•"/>
            </a:pPr>
            <a:r>
              <a:rPr lang="en-GB" sz="2200" dirty="0">
                <a:effectLst/>
              </a:rPr>
              <a:t>Addressing housing inequality </a:t>
            </a:r>
          </a:p>
          <a:p>
            <a:pPr marL="742950" lvl="1" indent="-285750">
              <a:lnSpc>
                <a:spcPct val="150000"/>
              </a:lnSpc>
              <a:buFont typeface="Arial" panose="020B0604020202020204" pitchFamily="34" charset="0"/>
              <a:buChar char="•"/>
            </a:pPr>
            <a:r>
              <a:rPr lang="en-GB" sz="2200" dirty="0">
                <a:effectLst/>
              </a:rPr>
              <a:t>Addressing differential educational achievements </a:t>
            </a:r>
          </a:p>
          <a:p>
            <a:pPr marL="742950" lvl="1" indent="-285750">
              <a:lnSpc>
                <a:spcPct val="150000"/>
              </a:lnSpc>
              <a:buFont typeface="Arial" panose="020B0604020202020204" pitchFamily="34" charset="0"/>
              <a:buChar char="•"/>
            </a:pPr>
            <a:r>
              <a:rPr lang="en-GB" sz="2200" dirty="0">
                <a:effectLst/>
              </a:rPr>
              <a:t>Addressing discrimination in the NHS </a:t>
            </a:r>
          </a:p>
          <a:p>
            <a:pPr marL="742950" lvl="1" indent="-285750">
              <a:lnSpc>
                <a:spcPct val="150000"/>
              </a:lnSpc>
              <a:buFont typeface="Arial" panose="020B0604020202020204" pitchFamily="34" charset="0"/>
              <a:buChar char="•"/>
            </a:pPr>
            <a:r>
              <a:rPr lang="en-GB" sz="2200" dirty="0">
                <a:effectLst/>
              </a:rPr>
              <a:t>Improving health literacy and knowledge relating to lifestyle behaviours </a:t>
            </a:r>
          </a:p>
        </p:txBody>
      </p:sp>
      <p:sp>
        <p:nvSpPr>
          <p:cNvPr id="3" name="Title 2">
            <a:extLst>
              <a:ext uri="{FF2B5EF4-FFF2-40B4-BE49-F238E27FC236}">
                <a16:creationId xmlns:a16="http://schemas.microsoft.com/office/drawing/2014/main" id="{C57BD33D-3C13-6248-BD2F-B8FA63E2F20C}"/>
              </a:ext>
            </a:extLst>
          </p:cNvPr>
          <p:cNvSpPr>
            <a:spLocks noGrp="1"/>
          </p:cNvSpPr>
          <p:nvPr>
            <p:ph type="title"/>
          </p:nvPr>
        </p:nvSpPr>
        <p:spPr>
          <a:xfrm>
            <a:off x="297816" y="777679"/>
            <a:ext cx="10256973" cy="1325563"/>
          </a:xfrm>
        </p:spPr>
        <p:txBody>
          <a:bodyPr>
            <a:noAutofit/>
          </a:bodyPr>
          <a:lstStyle/>
          <a:p>
            <a:r>
              <a:rPr lang="en-GB" sz="3200" dirty="0">
                <a:latin typeface="+mn-lt"/>
              </a:rPr>
              <a:t>Recommendations - </a:t>
            </a:r>
            <a:r>
              <a:rPr lang="en-GB" sz="3200" b="1" dirty="0">
                <a:latin typeface="+mn-lt"/>
              </a:rPr>
              <a:t>Long-term actions </a:t>
            </a:r>
            <a:r>
              <a:rPr lang="en-GB" sz="3200" dirty="0">
                <a:latin typeface="+mn-lt"/>
              </a:rPr>
              <a:t>to reduce structural inequality: </a:t>
            </a:r>
            <a:br>
              <a:rPr lang="en-GB" sz="3200" dirty="0">
                <a:latin typeface="+mn-lt"/>
              </a:rPr>
            </a:br>
            <a:endParaRPr lang="en-US" sz="3200" dirty="0">
              <a:latin typeface="+mn-lt"/>
            </a:endParaRPr>
          </a:p>
        </p:txBody>
      </p:sp>
    </p:spTree>
    <p:extLst>
      <p:ext uri="{BB962C8B-B14F-4D97-AF65-F5344CB8AC3E}">
        <p14:creationId xmlns:p14="http://schemas.microsoft.com/office/powerpoint/2010/main" val="74492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7EC63-EA87-5F4D-AED1-FB624B1528AE}"/>
              </a:ext>
            </a:extLst>
          </p:cNvPr>
          <p:cNvSpPr/>
          <p:nvPr/>
        </p:nvSpPr>
        <p:spPr>
          <a:xfrm>
            <a:off x="481739" y="1631681"/>
            <a:ext cx="7480092" cy="3647152"/>
          </a:xfrm>
          <a:prstGeom prst="rect">
            <a:avLst/>
          </a:prstGeom>
        </p:spPr>
        <p:txBody>
          <a:bodyPr wrap="square">
            <a:spAutoFit/>
          </a:bodyPr>
          <a:lstStyle/>
          <a:p>
            <a:pPr marL="342900" indent="-342900">
              <a:lnSpc>
                <a:spcPct val="150000"/>
              </a:lnSpc>
              <a:buFont typeface="Arial" panose="020B0604020202020204" pitchFamily="34" charset="0"/>
              <a:buChar char="•"/>
            </a:pPr>
            <a:r>
              <a:rPr lang="en-GB" sz="2200" dirty="0" smtClean="0"/>
              <a:t>Employers</a:t>
            </a:r>
            <a:endParaRPr lang="en-GB" sz="2200" dirty="0"/>
          </a:p>
          <a:p>
            <a:pPr marL="342900" indent="-342900">
              <a:lnSpc>
                <a:spcPct val="150000"/>
              </a:lnSpc>
              <a:buFont typeface="Arial" panose="020B0604020202020204" pitchFamily="34" charset="0"/>
              <a:buChar char="•"/>
            </a:pPr>
            <a:r>
              <a:rPr lang="en-GB" sz="2200" dirty="0"/>
              <a:t>Places of worship and community centres </a:t>
            </a:r>
          </a:p>
          <a:p>
            <a:pPr marL="342900" indent="-342900">
              <a:lnSpc>
                <a:spcPct val="150000"/>
              </a:lnSpc>
              <a:buFont typeface="Arial" panose="020B0604020202020204" pitchFamily="34" charset="0"/>
              <a:buChar char="•"/>
            </a:pPr>
            <a:r>
              <a:rPr lang="en-GB" sz="2200" dirty="0"/>
              <a:t>Religious festivals </a:t>
            </a:r>
          </a:p>
          <a:p>
            <a:pPr marL="342900" indent="-342900">
              <a:lnSpc>
                <a:spcPct val="150000"/>
              </a:lnSpc>
              <a:buFont typeface="Arial" panose="020B0604020202020204" pitchFamily="34" charset="0"/>
              <a:buChar char="•"/>
            </a:pPr>
            <a:r>
              <a:rPr lang="en-GB" sz="2200" dirty="0"/>
              <a:t>Religious schools </a:t>
            </a:r>
          </a:p>
          <a:p>
            <a:pPr marL="342900" indent="-342900">
              <a:lnSpc>
                <a:spcPct val="150000"/>
              </a:lnSpc>
              <a:buFont typeface="Arial" panose="020B0604020202020204" pitchFamily="34" charset="0"/>
              <a:buChar char="•"/>
            </a:pPr>
            <a:r>
              <a:rPr lang="en-GB" sz="2200" dirty="0"/>
              <a:t>Funerals and burials </a:t>
            </a:r>
          </a:p>
          <a:p>
            <a:pPr marL="342900" indent="-342900">
              <a:lnSpc>
                <a:spcPct val="150000"/>
              </a:lnSpc>
              <a:buFont typeface="Arial" panose="020B0604020202020204" pitchFamily="34" charset="0"/>
              <a:buChar char="•"/>
            </a:pPr>
            <a:r>
              <a:rPr lang="en-GB" sz="2200" dirty="0"/>
              <a:t>Weddings </a:t>
            </a:r>
          </a:p>
          <a:p>
            <a:pPr marL="342900" indent="-342900">
              <a:lnSpc>
                <a:spcPct val="150000"/>
              </a:lnSpc>
              <a:buFont typeface="Arial" panose="020B0604020202020204" pitchFamily="34" charset="0"/>
              <a:buChar char="•"/>
            </a:pPr>
            <a:r>
              <a:rPr lang="en-GB" sz="2200" dirty="0"/>
              <a:t>People providing personal health and hygiene services </a:t>
            </a:r>
          </a:p>
        </p:txBody>
      </p:sp>
      <p:sp>
        <p:nvSpPr>
          <p:cNvPr id="3" name="Title 2">
            <a:extLst>
              <a:ext uri="{FF2B5EF4-FFF2-40B4-BE49-F238E27FC236}">
                <a16:creationId xmlns:a16="http://schemas.microsoft.com/office/drawing/2014/main" id="{D0F67A93-FB91-EE48-BCF2-DE83DD781F2C}"/>
              </a:ext>
            </a:extLst>
          </p:cNvPr>
          <p:cNvSpPr>
            <a:spLocks noGrp="1"/>
          </p:cNvSpPr>
          <p:nvPr>
            <p:ph type="title"/>
          </p:nvPr>
        </p:nvSpPr>
        <p:spPr>
          <a:xfrm>
            <a:off x="481739" y="597599"/>
            <a:ext cx="10515600" cy="1325563"/>
          </a:xfrm>
        </p:spPr>
        <p:txBody>
          <a:bodyPr>
            <a:normAutofit/>
          </a:bodyPr>
          <a:lstStyle/>
          <a:p>
            <a:r>
              <a:rPr lang="en-GB" sz="3200" b="1" dirty="0">
                <a:latin typeface="+mn-lt"/>
              </a:rPr>
              <a:t>Culturally specific </a:t>
            </a:r>
            <a:r>
              <a:rPr lang="en-GB" sz="3200" dirty="0">
                <a:latin typeface="+mn-lt"/>
              </a:rPr>
              <a:t>recommendations relate to: </a:t>
            </a:r>
            <a:br>
              <a:rPr lang="en-GB" sz="3200" dirty="0">
                <a:latin typeface="+mn-lt"/>
              </a:rPr>
            </a:br>
            <a:endParaRPr lang="en-US" sz="3200" dirty="0">
              <a:latin typeface="+mn-lt"/>
            </a:endParaRPr>
          </a:p>
        </p:txBody>
      </p:sp>
    </p:spTree>
    <p:extLst>
      <p:ext uri="{BB962C8B-B14F-4D97-AF65-F5344CB8AC3E}">
        <p14:creationId xmlns:p14="http://schemas.microsoft.com/office/powerpoint/2010/main" val="427057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90" y="2375770"/>
            <a:ext cx="8596668" cy="5653414"/>
          </a:xfrm>
        </p:spPr>
        <p:txBody>
          <a:bodyPr/>
          <a:lstStyle/>
          <a:p>
            <a:r>
              <a:rPr lang="en-GB" dirty="0" smtClean="0"/>
              <a:t>Now what does theory say about all of this?</a:t>
            </a:r>
            <a:endParaRPr lang="en-GB" dirty="0"/>
          </a:p>
        </p:txBody>
      </p:sp>
    </p:spTree>
    <p:extLst>
      <p:ext uri="{BB962C8B-B14F-4D97-AF65-F5344CB8AC3E}">
        <p14:creationId xmlns:p14="http://schemas.microsoft.com/office/powerpoint/2010/main" val="107637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6386-5DE1-4FAA-8965-6BC86A82DFC7}"/>
              </a:ext>
            </a:extLst>
          </p:cNvPr>
          <p:cNvSpPr>
            <a:spLocks noGrp="1"/>
          </p:cNvSpPr>
          <p:nvPr>
            <p:ph type="title"/>
          </p:nvPr>
        </p:nvSpPr>
        <p:spPr/>
        <p:txBody>
          <a:bodyPr/>
          <a:lstStyle/>
          <a:p>
            <a:r>
              <a:rPr lang="en-GB" dirty="0"/>
              <a:t>How is society divided?</a:t>
            </a:r>
          </a:p>
        </p:txBody>
      </p:sp>
      <p:sp>
        <p:nvSpPr>
          <p:cNvPr id="3" name="Content Placeholder 2">
            <a:extLst>
              <a:ext uri="{FF2B5EF4-FFF2-40B4-BE49-F238E27FC236}">
                <a16:creationId xmlns:a16="http://schemas.microsoft.com/office/drawing/2014/main" id="{C8C207FB-ED99-4A14-9EE9-712E9C861E7A}"/>
              </a:ext>
            </a:extLst>
          </p:cNvPr>
          <p:cNvSpPr>
            <a:spLocks noGrp="1"/>
          </p:cNvSpPr>
          <p:nvPr>
            <p:ph idx="1"/>
          </p:nvPr>
        </p:nvSpPr>
        <p:spPr>
          <a:xfrm>
            <a:off x="677334" y="1686297"/>
            <a:ext cx="8596668" cy="4355066"/>
          </a:xfrm>
        </p:spPr>
        <p:txBody>
          <a:bodyPr>
            <a:noAutofit/>
          </a:bodyPr>
          <a:lstStyle/>
          <a:p>
            <a:r>
              <a:rPr lang="en-GB" sz="2400" b="1" dirty="0">
                <a:solidFill>
                  <a:srgbClr val="FF0000"/>
                </a:solidFill>
              </a:rPr>
              <a:t>Social stratification</a:t>
            </a:r>
          </a:p>
          <a:p>
            <a:r>
              <a:rPr lang="en-GB" sz="2400" dirty="0"/>
              <a:t>The division of society into a hierarchy of unequal </a:t>
            </a:r>
          </a:p>
          <a:p>
            <a:pPr marL="0" indent="0">
              <a:buNone/>
            </a:pPr>
            <a:r>
              <a:rPr lang="en-GB" sz="2400" dirty="0"/>
              <a:t>groups in society.</a:t>
            </a:r>
          </a:p>
          <a:p>
            <a:r>
              <a:rPr lang="en-GB" sz="2400" dirty="0"/>
              <a:t>Society divided by layers of groups </a:t>
            </a:r>
          </a:p>
          <a:p>
            <a:r>
              <a:rPr lang="en-GB" sz="2400" dirty="0"/>
              <a:t>Where they sit in society depends on which layer they belong to and what advantages/disadvantages they have in comparison to other groups.</a:t>
            </a:r>
          </a:p>
          <a:p>
            <a:r>
              <a:rPr lang="en-GB" sz="2400" dirty="0"/>
              <a:t>One way to look at these different layers is to look at social class.</a:t>
            </a:r>
          </a:p>
          <a:p>
            <a:r>
              <a:rPr lang="en-GB" sz="2400" dirty="0"/>
              <a:t>Marx and Weber = key thinkers</a:t>
            </a:r>
          </a:p>
        </p:txBody>
      </p:sp>
      <p:pic>
        <p:nvPicPr>
          <p:cNvPr id="5" name="Picture 4">
            <a:extLst>
              <a:ext uri="{FF2B5EF4-FFF2-40B4-BE49-F238E27FC236}">
                <a16:creationId xmlns:a16="http://schemas.microsoft.com/office/drawing/2014/main" id="{354506A6-BE27-4A42-AE73-2C6A44673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2" y="609600"/>
            <a:ext cx="2766579" cy="5636821"/>
          </a:xfrm>
          <a:prstGeom prst="rect">
            <a:avLst/>
          </a:prstGeom>
        </p:spPr>
      </p:pic>
    </p:spTree>
    <p:extLst>
      <p:ext uri="{BB962C8B-B14F-4D97-AF65-F5344CB8AC3E}">
        <p14:creationId xmlns:p14="http://schemas.microsoft.com/office/powerpoint/2010/main" val="369818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A202-82C0-491E-9DE6-AEDB9D3BEFED}"/>
              </a:ext>
            </a:extLst>
          </p:cNvPr>
          <p:cNvSpPr>
            <a:spLocks noGrp="1"/>
          </p:cNvSpPr>
          <p:nvPr>
            <p:ph type="title"/>
          </p:nvPr>
        </p:nvSpPr>
        <p:spPr/>
        <p:txBody>
          <a:bodyPr/>
          <a:lstStyle/>
          <a:p>
            <a:r>
              <a:rPr lang="en-GB" dirty="0"/>
              <a:t>Marx and social class</a:t>
            </a:r>
            <a:r>
              <a:rPr lang="en-GB" sz="2400" dirty="0"/>
              <a:t> (image source Google.com 2019)</a:t>
            </a:r>
          </a:p>
        </p:txBody>
      </p:sp>
      <p:pic>
        <p:nvPicPr>
          <p:cNvPr id="4" name="Picture 3">
            <a:extLst>
              <a:ext uri="{FF2B5EF4-FFF2-40B4-BE49-F238E27FC236}">
                <a16:creationId xmlns:a16="http://schemas.microsoft.com/office/drawing/2014/main" id="{526E1577-0E8E-4234-9F66-A1BF045B1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80" y="1690687"/>
            <a:ext cx="10106450" cy="4802187"/>
          </a:xfrm>
          <a:prstGeom prst="rect">
            <a:avLst/>
          </a:prstGeom>
        </p:spPr>
      </p:pic>
      <p:sp>
        <p:nvSpPr>
          <p:cNvPr id="5" name="TextBox 4">
            <a:extLst>
              <a:ext uri="{FF2B5EF4-FFF2-40B4-BE49-F238E27FC236}">
                <a16:creationId xmlns:a16="http://schemas.microsoft.com/office/drawing/2014/main" id="{5B1A7C78-56E3-4FDF-8FCA-E0CE6A66DA35}"/>
              </a:ext>
            </a:extLst>
          </p:cNvPr>
          <p:cNvSpPr txBox="1"/>
          <p:nvPr/>
        </p:nvSpPr>
        <p:spPr>
          <a:xfrm>
            <a:off x="4816138" y="3591640"/>
            <a:ext cx="5974080" cy="2585323"/>
          </a:xfrm>
          <a:prstGeom prst="rect">
            <a:avLst/>
          </a:prstGeom>
          <a:noFill/>
        </p:spPr>
        <p:txBody>
          <a:bodyPr wrap="square" rtlCol="0">
            <a:spAutoFit/>
          </a:bodyPr>
          <a:lstStyle/>
          <a:p>
            <a:r>
              <a:rPr lang="en-GB" dirty="0"/>
              <a:t>2 classes – </a:t>
            </a:r>
          </a:p>
          <a:p>
            <a:r>
              <a:rPr lang="en-GB" dirty="0"/>
              <a:t>rich (Bourgeoise)  ruling class owned property (means of production), factories, industry etc</a:t>
            </a:r>
          </a:p>
          <a:p>
            <a:r>
              <a:rPr lang="en-GB" dirty="0"/>
              <a:t>and the poor </a:t>
            </a:r>
            <a:r>
              <a:rPr lang="en-GB" dirty="0" smtClean="0"/>
              <a:t>working </a:t>
            </a:r>
            <a:r>
              <a:rPr lang="en-GB" dirty="0"/>
              <a:t>class who worked long hours for small wage</a:t>
            </a:r>
          </a:p>
          <a:p>
            <a:r>
              <a:rPr lang="en-GB" dirty="0"/>
              <a:t>= exploitation of the poor for the benefit of the rich</a:t>
            </a:r>
          </a:p>
          <a:p>
            <a:r>
              <a:rPr lang="en-GB" dirty="0"/>
              <a:t>= conflict between the two groups which would lead to a revolution where poor overthrow the rich and gain equality (Communism).</a:t>
            </a:r>
          </a:p>
        </p:txBody>
      </p:sp>
    </p:spTree>
    <p:extLst>
      <p:ext uri="{BB962C8B-B14F-4D97-AF65-F5344CB8AC3E}">
        <p14:creationId xmlns:p14="http://schemas.microsoft.com/office/powerpoint/2010/main" val="10669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96CA-386B-4208-89E8-58FC590D7B13}"/>
              </a:ext>
            </a:extLst>
          </p:cNvPr>
          <p:cNvSpPr>
            <a:spLocks noGrp="1"/>
          </p:cNvSpPr>
          <p:nvPr>
            <p:ph type="title"/>
          </p:nvPr>
        </p:nvSpPr>
        <p:spPr/>
        <p:txBody>
          <a:bodyPr/>
          <a:lstStyle/>
          <a:p>
            <a:r>
              <a:rPr lang="en-GB" dirty="0"/>
              <a:t>Weber and social class</a:t>
            </a:r>
          </a:p>
        </p:txBody>
      </p:sp>
      <p:sp>
        <p:nvSpPr>
          <p:cNvPr id="3" name="Content Placeholder 2">
            <a:extLst>
              <a:ext uri="{FF2B5EF4-FFF2-40B4-BE49-F238E27FC236}">
                <a16:creationId xmlns:a16="http://schemas.microsoft.com/office/drawing/2014/main" id="{25935B3D-BED8-45DA-A245-9BB467F23464}"/>
              </a:ext>
            </a:extLst>
          </p:cNvPr>
          <p:cNvSpPr>
            <a:spLocks noGrp="1"/>
          </p:cNvSpPr>
          <p:nvPr>
            <p:ph idx="1"/>
          </p:nvPr>
        </p:nvSpPr>
        <p:spPr>
          <a:xfrm>
            <a:off x="677334" y="1733797"/>
            <a:ext cx="8596668" cy="5308271"/>
          </a:xfrm>
        </p:spPr>
        <p:txBody>
          <a:bodyPr>
            <a:normAutofit/>
          </a:bodyPr>
          <a:lstStyle/>
          <a:p>
            <a:r>
              <a:rPr lang="en-GB" sz="2000" dirty="0"/>
              <a:t>Agreed to an extent with Marx</a:t>
            </a:r>
          </a:p>
          <a:p>
            <a:r>
              <a:rPr lang="en-GB" sz="2000" dirty="0"/>
              <a:t>BUT…..</a:t>
            </a:r>
          </a:p>
          <a:p>
            <a:r>
              <a:rPr lang="en-GB" sz="2000" dirty="0"/>
              <a:t> argued that everyone has set skills and abilities which they exchange for income.  </a:t>
            </a:r>
            <a:r>
              <a:rPr lang="en-GB" sz="2000" b="1" i="1" dirty="0"/>
              <a:t>Labour for a wage depending on what they are good at</a:t>
            </a:r>
            <a:r>
              <a:rPr lang="en-GB" sz="2000" dirty="0"/>
              <a:t>.</a:t>
            </a:r>
          </a:p>
          <a:p>
            <a:r>
              <a:rPr lang="en-GB" sz="2000" dirty="0"/>
              <a:t>Conflict arises between those who have the same abilities – men and women, old and the young who are competing for the same benefits.</a:t>
            </a:r>
          </a:p>
          <a:p>
            <a:r>
              <a:rPr lang="en-GB" sz="2000" dirty="0"/>
              <a:t>Therefore society is divided by status</a:t>
            </a:r>
          </a:p>
          <a:p>
            <a:r>
              <a:rPr lang="en-GB" sz="2000" dirty="0"/>
              <a:t>Divided by income and wealth from selling skills and abilities.</a:t>
            </a:r>
          </a:p>
        </p:txBody>
      </p:sp>
      <p:pic>
        <p:nvPicPr>
          <p:cNvPr id="7" name="Picture 6">
            <a:extLst>
              <a:ext uri="{FF2B5EF4-FFF2-40B4-BE49-F238E27FC236}">
                <a16:creationId xmlns:a16="http://schemas.microsoft.com/office/drawing/2014/main" id="{FA639C93-B5ED-4BA1-84B0-BAE48282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137" y="0"/>
            <a:ext cx="1847850" cy="2870736"/>
          </a:xfrm>
          <a:prstGeom prst="rect">
            <a:avLst/>
          </a:prstGeom>
        </p:spPr>
      </p:pic>
      <p:sp>
        <p:nvSpPr>
          <p:cNvPr id="8" name="TextBox 7">
            <a:extLst>
              <a:ext uri="{FF2B5EF4-FFF2-40B4-BE49-F238E27FC236}">
                <a16:creationId xmlns:a16="http://schemas.microsoft.com/office/drawing/2014/main" id="{905E2783-4596-4658-8223-DD87B35E4F03}"/>
              </a:ext>
            </a:extLst>
          </p:cNvPr>
          <p:cNvSpPr txBox="1"/>
          <p:nvPr/>
        </p:nvSpPr>
        <p:spPr>
          <a:xfrm flipH="1">
            <a:off x="10911987" y="1083076"/>
            <a:ext cx="984091" cy="1077218"/>
          </a:xfrm>
          <a:prstGeom prst="rect">
            <a:avLst/>
          </a:prstGeom>
          <a:noFill/>
        </p:spPr>
        <p:txBody>
          <a:bodyPr wrap="square" rtlCol="0">
            <a:spAutoFit/>
          </a:bodyPr>
          <a:lstStyle/>
          <a:p>
            <a:r>
              <a:rPr lang="en-GB" sz="1600" dirty="0"/>
              <a:t>Source: Google images 2019</a:t>
            </a:r>
          </a:p>
        </p:txBody>
      </p:sp>
    </p:spTree>
    <p:extLst>
      <p:ext uri="{BB962C8B-B14F-4D97-AF65-F5344CB8AC3E}">
        <p14:creationId xmlns:p14="http://schemas.microsoft.com/office/powerpoint/2010/main" val="1365618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TotalTime>
  <Words>1410</Words>
  <Application>Microsoft Office PowerPoint</Application>
  <PresentationFormat>Widescreen</PresentationFormat>
  <Paragraphs>155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Poverty and Inequality</vt:lpstr>
      <vt:lpstr>Survey evidence from the Royal College of Nursing</vt:lpstr>
      <vt:lpstr>Recommendations - Immediate actions to prevent increased incidence of disease and further health inequality </vt:lpstr>
      <vt:lpstr>Recommendations - Long-term actions to reduce structural inequality:  </vt:lpstr>
      <vt:lpstr>Culturally specific recommendations relate to:  </vt:lpstr>
      <vt:lpstr>Now what does theory say about all of this?</vt:lpstr>
      <vt:lpstr>How is society divided?</vt:lpstr>
      <vt:lpstr>Marx and social class (image source Google.com 2019)</vt:lpstr>
      <vt:lpstr>Weber and social class</vt:lpstr>
      <vt:lpstr>Inequality in income and wealth</vt:lpstr>
      <vt:lpstr>What does this chart tell you?</vt:lpstr>
      <vt:lpstr>Inequality in wealth and income</vt:lpstr>
      <vt:lpstr>Inequality in wealth</vt:lpstr>
      <vt:lpstr>PowerPoint Presentation</vt:lpstr>
      <vt:lpstr>How can we explain poverty?</vt:lpstr>
      <vt:lpstr>Explaining poverty</vt:lpstr>
      <vt:lpstr>PowerPoint Presentation</vt:lpstr>
      <vt:lpstr>What do you think??</vt:lpstr>
      <vt:lpstr>Critique</vt:lpstr>
      <vt:lpstr>Let us look at a current example</vt:lpstr>
      <vt:lpstr>Conclusion</vt:lpstr>
      <vt:lpstr>References</vt:lpstr>
      <vt:lpstr>PowerPoint Presentation</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Afaf Dirie</dc:creator>
  <cp:lastModifiedBy>Afaf Dirie</cp:lastModifiedBy>
  <cp:revision>2</cp:revision>
  <dcterms:created xsi:type="dcterms:W3CDTF">2021-02-02T12:48:57Z</dcterms:created>
  <dcterms:modified xsi:type="dcterms:W3CDTF">2021-02-02T13:56:23Z</dcterms:modified>
</cp:coreProperties>
</file>