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35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2BC9-B611-4C11-BE0E-70E1CDE9C1A3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5532-910B-4BD1-9357-826DA24F3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9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wc.nhs.uk/download.cfm?doc=docm93jijm4n3188.pdf&amp;ver=4760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wc.nhs.uk/download.cfm?doc=docm93jijm4n3189.pdf&amp;ver=476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5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>
                <a:latin typeface="Arial Nova Light"/>
                <a:ea typeface="Arial Nova Light"/>
                <a:cs typeface="Arial Nova Light"/>
              </a:rPr>
              <a:t>The #YouveBeenMissed campaign is led by a partnership within Birmingham supporting pupils, parents, carers and education professionals to aid our children and young people return to school. Established prior to the Covid pandemic with a view to offer ‘early help’ to pupils at risk of Emotionally Based School Avoidance, our partnership is now offering a series of webinars and training to school staff to support pupils on themed issues e.g. anxiety, depression and self-harm. </a:t>
            </a:r>
          </a:p>
          <a:p>
            <a:r>
              <a:rPr lang="en-GB" altLang="en-US" smtClean="0">
                <a:latin typeface="Arial Nova Light"/>
                <a:ea typeface="Arial Nova Light"/>
                <a:cs typeface="Arial Nova Light"/>
              </a:rPr>
              <a:t>A series of webinars are being held by the team over the coming weeks to help parents and carers. Find out more and book your place below:</a:t>
            </a:r>
          </a:p>
          <a:p>
            <a:r>
              <a:rPr lang="en-GB" altLang="en-US" u="sng" smtClean="0">
                <a:latin typeface="Arial Nova Light"/>
                <a:ea typeface="Arial Nova Light"/>
                <a:cs typeface="Arial Nova Light"/>
                <a:hlinkClick r:id="rId3" tooltip="download this document in a new window"/>
              </a:rPr>
              <a:t>You've been missed (Parents).pdf [pdf] 1MB</a:t>
            </a:r>
            <a:endParaRPr lang="en-GB" altLang="en-US" smtClean="0">
              <a:latin typeface="Arial Nova Light"/>
              <a:ea typeface="Arial Nova Light"/>
              <a:cs typeface="Arial Nova Light"/>
            </a:endParaRPr>
          </a:p>
          <a:p>
            <a:r>
              <a:rPr lang="en-GB" altLang="en-US" smtClean="0">
                <a:latin typeface="Arial Nova Light"/>
                <a:ea typeface="Arial Nova Light"/>
                <a:cs typeface="Arial Nova Light"/>
                <a:hlinkClick r:id="rId4" tooltip="download this document in a new window"/>
              </a:rPr>
              <a:t>You've been missed (Professionals).pdf [pdf] 4MB</a:t>
            </a:r>
            <a:endParaRPr lang="en-GB" altLang="en-US" smtClean="0">
              <a:latin typeface="Arial Nova Light"/>
              <a:ea typeface="Arial Nova Light"/>
              <a:cs typeface="Arial Nova Light"/>
            </a:endParaRPr>
          </a:p>
          <a:p>
            <a:endParaRPr lang="en-GB" altLang="en-US" smtClean="0">
              <a:latin typeface="Arial Nova Light"/>
              <a:ea typeface="Arial Nova Light"/>
              <a:cs typeface="Arial Nova Light"/>
            </a:endParaRPr>
          </a:p>
        </p:txBody>
      </p:sp>
      <p:sp>
        <p:nvSpPr>
          <p:cNvPr id="297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9599ACCD-39CB-4F38-BCFA-9E744945B997}" type="slidenum">
              <a:rPr lang="en-GB" altLang="en-US" smtClean="0">
                <a:latin typeface="Calibri" panose="020F0502020204030204" pitchFamily="34" charset="0"/>
              </a:rPr>
              <a:pPr/>
              <a:t>16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15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8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4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9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>
              <a:latin typeface="Arial Nova Light"/>
              <a:ea typeface="Arial Nova Light"/>
              <a:cs typeface="Arial Nova Light"/>
            </a:endParaRPr>
          </a:p>
        </p:txBody>
      </p:sp>
      <p:sp>
        <p:nvSpPr>
          <p:cNvPr id="1946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3CC4D019-24F1-400D-90B8-0E96007F3E12}" type="slidenum">
              <a:rPr lang="en-GB" altLang="en-US" smtClean="0">
                <a:latin typeface="Calibri" panose="020F0502020204030204" pitchFamily="34" charset="0"/>
              </a:rPr>
              <a:pPr/>
              <a:t>12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5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8A7A66-90C5-42CA-8D9F-6CE119857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2150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B104DF3D-D85B-4CB2-A7D4-B05D6EF8078F}" type="slidenum">
              <a:rPr lang="en-GB" altLang="en-US" smtClean="0">
                <a:latin typeface="Calibri" panose="020F0502020204030204" pitchFamily="34" charset="0"/>
              </a:rPr>
              <a:pPr/>
              <a:t>13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0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u="sng" dirty="0" smtClean="0">
              <a:latin typeface="Arial Nova Light"/>
              <a:ea typeface="Arial Nova Light"/>
              <a:cs typeface="Arial Nova Light"/>
            </a:endParaRPr>
          </a:p>
          <a:p>
            <a:pPr eaLnBrk="1" hangingPunct="1"/>
            <a:endParaRPr lang="en-GB" altLang="en-US" b="1" dirty="0" smtClean="0">
              <a:latin typeface="Arial Nova Light"/>
              <a:ea typeface="Arial Nova Light"/>
              <a:cs typeface="Arial Nova Light"/>
            </a:endParaRPr>
          </a:p>
        </p:txBody>
      </p:sp>
      <p:sp>
        <p:nvSpPr>
          <p:cNvPr id="2355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52FCEBFC-8813-4E2F-A194-0345A57738F8}" type="slidenum">
              <a:rPr lang="en-GB" altLang="en-US" smtClean="0">
                <a:latin typeface="Calibri" panose="020F0502020204030204" pitchFamily="34" charset="0"/>
              </a:rPr>
              <a:pPr/>
              <a:t>14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2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latin typeface="Arial Nova Light"/>
              <a:ea typeface="Arial Nova Light"/>
              <a:cs typeface="Arial Nova Light"/>
            </a:endParaRPr>
          </a:p>
        </p:txBody>
      </p:sp>
      <p:sp>
        <p:nvSpPr>
          <p:cNvPr id="2560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9D838C0A-5DE7-4803-87DC-5E2A2CD55FBA}" type="slidenum">
              <a:rPr lang="en-GB" altLang="en-US" smtClean="0">
                <a:latin typeface="Calibri" panose="020F0502020204030204" pitchFamily="34" charset="0"/>
              </a:rPr>
              <a:pPr/>
              <a:t>15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covid-19-safeguarding-in-schools-colleges-and-other-providers/coronavirus-covid-19-safeguarding-in-schools-colleges-and-other-providers#children-and-online-safety-away-from-school-and-colle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v.uk/government/publications/actions-for-schools-during-the-coronavirus-outbreak/guidance-for-full-opening-school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JrcRkdsH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bqtliqDwn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mjsD076Y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key political </a:t>
            </a:r>
            <a:r>
              <a:rPr lang="en-GB" dirty="0" smtClean="0"/>
              <a:t>events during Covid-19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0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school!?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https://www.youtube.com/watch?v=08lYaax9QlU</a:t>
            </a:r>
          </a:p>
        </p:txBody>
      </p:sp>
    </p:spTree>
    <p:extLst>
      <p:ext uri="{BB962C8B-B14F-4D97-AF65-F5344CB8AC3E}">
        <p14:creationId xmlns:p14="http://schemas.microsoft.com/office/powerpoint/2010/main" val="136041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UK </a:t>
            </a:r>
            <a:r>
              <a:rPr lang="en-GB" dirty="0"/>
              <a:t>Chief Medical Officers make a statement on schools and childcare reopening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960937" cy="4927600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Date: 24/08/2020</a:t>
            </a:r>
          </a:p>
          <a:p>
            <a:r>
              <a:rPr lang="en-GB" sz="2000" dirty="0" smtClean="0"/>
              <a:t>The </a:t>
            </a:r>
            <a:r>
              <a:rPr lang="en-GB" sz="2000" dirty="0"/>
              <a:t>UK Chief Medical Officers issue a joint statement on the current evidence of risks and benefits to health from schools and childcare settings </a:t>
            </a:r>
            <a:r>
              <a:rPr lang="en-GB" sz="2000" dirty="0" smtClean="0"/>
              <a:t>reopening</a:t>
            </a:r>
          </a:p>
          <a:p>
            <a:r>
              <a:rPr lang="en-GB" sz="2000" dirty="0"/>
              <a:t>T</a:t>
            </a:r>
            <a:r>
              <a:rPr lang="en-GB" sz="2000" dirty="0" smtClean="0"/>
              <a:t>he </a:t>
            </a:r>
            <a:r>
              <a:rPr lang="en-GB" sz="2000" dirty="0"/>
              <a:t>evidence shows that </a:t>
            </a:r>
            <a:r>
              <a:rPr lang="en-GB" sz="2000" dirty="0" smtClean="0"/>
              <a:t>“there </a:t>
            </a:r>
            <a:r>
              <a:rPr lang="en-GB" sz="2000" dirty="0"/>
              <a:t>is an exceptionally small risk of children of primary or secondary school age dying from </a:t>
            </a:r>
            <a:r>
              <a:rPr lang="en-GB" sz="2000" dirty="0" smtClean="0"/>
              <a:t>COVID-19”</a:t>
            </a:r>
          </a:p>
          <a:p>
            <a:r>
              <a:rPr lang="en-GB" sz="2000" dirty="0"/>
              <a:t>They are confident that the evidence shows that ‘the great majority of children and teenagers who catch COVID-19 have mild symptoms or no symptoms at all</a:t>
            </a:r>
            <a:r>
              <a:rPr lang="en-GB" sz="2000" dirty="0" smtClean="0"/>
              <a:t>’</a:t>
            </a:r>
          </a:p>
          <a:p>
            <a:r>
              <a:rPr lang="en-GB" sz="2000" dirty="0"/>
              <a:t>On the other hand the evidence shows that ‘a lack of schooling increases inequalities, reduces the life chances of children and can exacerbate physical and mental health issues’</a:t>
            </a:r>
          </a:p>
        </p:txBody>
      </p:sp>
    </p:spTree>
    <p:extLst>
      <p:ext uri="{BB962C8B-B14F-4D97-AF65-F5344CB8AC3E}">
        <p14:creationId xmlns:p14="http://schemas.microsoft.com/office/powerpoint/2010/main" val="103746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1"/>
          <p:cNvSpPr>
            <a:spLocks noGrp="1"/>
          </p:cNvSpPr>
          <p:nvPr>
            <p:ph type="body" idx="1"/>
          </p:nvPr>
        </p:nvSpPr>
        <p:spPr>
          <a:xfrm>
            <a:off x="1638300" y="1357313"/>
            <a:ext cx="4376738" cy="639762"/>
          </a:xfrm>
        </p:spPr>
        <p:txBody>
          <a:bodyPr/>
          <a:lstStyle/>
          <a:p>
            <a:pPr eaLnBrk="1" hangingPunct="1"/>
            <a:r>
              <a:rPr lang="en-GB" altLang="en-US" b="1" u="sng" dirty="0" smtClean="0">
                <a:latin typeface="Arial Nova"/>
              </a:rPr>
              <a:t>Subject</a:t>
            </a:r>
            <a:r>
              <a:rPr lang="en-GB" altLang="en-US" dirty="0" smtClean="0">
                <a:latin typeface="Arial Nova"/>
              </a:rPr>
              <a:t> </a:t>
            </a:r>
          </a:p>
        </p:txBody>
      </p:sp>
      <p:sp>
        <p:nvSpPr>
          <p:cNvPr id="17411" name="Content Placeholder 8">
            <a:extLst>
              <a:ext uri="{FF2B5EF4-FFF2-40B4-BE49-F238E27FC236}">
                <a16:creationId xmlns:a16="http://schemas.microsoft.com/office/drawing/2014/main" id="{1069B8B4-30F3-4C7C-B260-E49E393E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271" y="1997075"/>
            <a:ext cx="9520062" cy="395128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National and Local legislation and Guidance for Safeguarding in Education 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GB" altLang="en-US" sz="2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Safeguarding Practice in Education 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GB" altLang="en-US" sz="2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Attendance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GB" altLang="en-US" sz="2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Emotional Wellbeing and Mental Health ( you've been missed )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Summer safeguarding arrangements </a:t>
            </a:r>
          </a:p>
        </p:txBody>
      </p:sp>
      <p:sp>
        <p:nvSpPr>
          <p:cNvPr id="18438" name="Title 7"/>
          <p:cNvSpPr>
            <a:spLocks noGrp="1"/>
          </p:cNvSpPr>
          <p:nvPr>
            <p:ph type="title"/>
          </p:nvPr>
        </p:nvSpPr>
        <p:spPr>
          <a:xfrm>
            <a:off x="1638300" y="274639"/>
            <a:ext cx="7703408" cy="9937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dirty="0" smtClean="0">
                <a:latin typeface="Arial Nova"/>
              </a:rPr>
              <a:t>What did the policy focus </a:t>
            </a:r>
            <a:r>
              <a:rPr lang="en-GB" altLang="en-US" dirty="0" smtClean="0">
                <a:latin typeface="Arial Nova"/>
              </a:rPr>
              <a:t>on?</a:t>
            </a:r>
            <a:endParaRPr lang="en-GB" altLang="en-US" dirty="0" smtClean="0">
              <a:latin typeface="Arial Nova"/>
            </a:endParaRPr>
          </a:p>
        </p:txBody>
      </p:sp>
      <p:sp>
        <p:nvSpPr>
          <p:cNvPr id="18439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898989"/>
                </a:solidFill>
              </a:rPr>
              <a:t>PAGE </a:t>
            </a:r>
            <a:fld id="{B05A6EF6-553B-4FC2-A164-863D79FF2A1E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>
                <a:latin typeface="Arial Nova"/>
              </a:rPr>
              <a:t>National and Local legislation and guidance for Safeguarding in Education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E2F414-4743-4AED-BF9A-754830F6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12876"/>
            <a:ext cx="8915400" cy="5241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b="1" u="sng" dirty="0"/>
              <a:t>National</a:t>
            </a:r>
            <a:r>
              <a:rPr lang="en-GB" b="1" dirty="0"/>
              <a:t> </a:t>
            </a:r>
          </a:p>
          <a:p>
            <a:pPr eaLnBrk="1" hangingPunct="1">
              <a:defRPr/>
            </a:pPr>
            <a:r>
              <a:rPr lang="en-GB" dirty="0"/>
              <a:t>Keeping children safe in education 2020 ( from 1</a:t>
            </a:r>
            <a:r>
              <a:rPr lang="en-GB" baseline="30000" dirty="0"/>
              <a:t>st</a:t>
            </a:r>
            <a:r>
              <a:rPr lang="en-GB" dirty="0"/>
              <a:t> Sept)</a:t>
            </a:r>
          </a:p>
          <a:p>
            <a:pPr eaLnBrk="1" hangingPunct="1">
              <a:defRPr/>
            </a:pPr>
            <a:r>
              <a:rPr lang="en-GB" dirty="0"/>
              <a:t>DfE updates </a:t>
            </a:r>
            <a:r>
              <a:rPr lang="en-GB" dirty="0">
                <a:hlinkClick r:id="rId3"/>
              </a:rPr>
              <a:t>https://www.gov.uk/government/publications/covid-19-safeguarding-in-schools-colleges-and-other-providers/coronavirus-covid-19-safeguarding-in-schools-colleges-and-other-providers#children-and-online-safety-away-from-school-and-college</a:t>
            </a:r>
            <a:endParaRPr lang="en-GB" dirty="0"/>
          </a:p>
          <a:p>
            <a:pPr marL="0" indent="0">
              <a:buNone/>
              <a:defRPr/>
            </a:pPr>
            <a:r>
              <a:rPr lang="en-GB" u="sng" dirty="0" smtClean="0">
                <a:hlinkClick r:id="rId4"/>
              </a:rPr>
              <a:t>https</a:t>
            </a:r>
            <a:r>
              <a:rPr lang="en-GB" u="sng" dirty="0">
                <a:hlinkClick r:id="rId4"/>
              </a:rPr>
              <a:t>://www.gov.uk/government/publications/actions-for-schools-during-the-coronavirus-outbreak/guidance-for-full-opening-schools</a:t>
            </a:r>
            <a:endParaRPr lang="en-GB" dirty="0"/>
          </a:p>
          <a:p>
            <a:pPr marL="0" indent="0">
              <a:buNone/>
              <a:defRPr/>
            </a:pPr>
            <a:r>
              <a:rPr lang="en-GB" b="1" u="sng" dirty="0"/>
              <a:t>Local </a:t>
            </a:r>
          </a:p>
          <a:p>
            <a:pPr marL="0" indent="0">
              <a:buNone/>
              <a:defRPr/>
            </a:pPr>
            <a:r>
              <a:rPr lang="en-GB" b="1" dirty="0"/>
              <a:t>See school notice board for latest updates for schools</a:t>
            </a:r>
          </a:p>
          <a:p>
            <a:pPr marL="0" indent="0">
              <a:buNone/>
              <a:defRPr/>
            </a:pPr>
            <a:r>
              <a:rPr lang="en-GB" dirty="0"/>
              <a:t>To include;</a:t>
            </a:r>
          </a:p>
          <a:p>
            <a:pPr marL="0" indent="0">
              <a:buNone/>
              <a:defRPr/>
            </a:pPr>
            <a:r>
              <a:rPr lang="en-GB" dirty="0"/>
              <a:t>Resources for Annual Safeguarding Training/ disclosure training</a:t>
            </a:r>
          </a:p>
          <a:p>
            <a:pPr marL="0" indent="0">
              <a:buNone/>
              <a:defRPr/>
            </a:pPr>
            <a:r>
              <a:rPr lang="en-GB" dirty="0"/>
              <a:t>Model Safeguarding Policy 2020/21</a:t>
            </a:r>
          </a:p>
        </p:txBody>
      </p:sp>
      <p:sp>
        <p:nvSpPr>
          <p:cNvPr id="20484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898989"/>
                </a:solidFill>
              </a:rPr>
              <a:t>PAGE </a:t>
            </a:r>
            <a:fld id="{2991BE75-5E82-4441-8EE8-7FFE12ECBF5C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GB" altLang="en-US" smtClean="0">
                <a:latin typeface="Arial Nova"/>
              </a:rPr>
              <a:t>Safeguarding Practice in Education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03D052-BC7D-4C77-BC37-0B1D5596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" y="1412876"/>
            <a:ext cx="10033687" cy="685379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sz="2000" dirty="0">
                <a:solidFill>
                  <a:srgbClr val="FF0000"/>
                </a:solidFill>
              </a:rPr>
              <a:t>When might children`s mental health become a safeguarding concern?</a:t>
            </a:r>
          </a:p>
          <a:p>
            <a:pPr marL="0" indent="0">
              <a:buNone/>
              <a:defRPr/>
            </a:pPr>
            <a:r>
              <a:rPr lang="en-GB" sz="2000" dirty="0"/>
              <a:t>What issues of </a:t>
            </a:r>
            <a:r>
              <a:rPr lang="en-GB" sz="2000" b="1" dirty="0"/>
              <a:t>“multiple harm” </a:t>
            </a:r>
            <a:r>
              <a:rPr lang="en-GB" sz="2000" dirty="0"/>
              <a:t>may be likely to  impact the children in my setting?</a:t>
            </a:r>
          </a:p>
          <a:p>
            <a:pPr marL="0" indent="0">
              <a:buNone/>
              <a:defRPr/>
            </a:pPr>
            <a:r>
              <a:rPr lang="en-GB" sz="2000" dirty="0"/>
              <a:t>What have been the most successful ways that we have captured “the voice of the child “? What improved outcomes did this lead to ?</a:t>
            </a:r>
          </a:p>
          <a:p>
            <a:pPr marL="0" indent="0">
              <a:buNone/>
              <a:defRPr/>
            </a:pPr>
            <a:r>
              <a:rPr lang="en-GB" sz="2000" dirty="0"/>
              <a:t>In what ways does our early years setting/school/ college record keeping demonstrate our decision making processes?</a:t>
            </a:r>
          </a:p>
          <a:p>
            <a:pPr marL="0" indent="0">
              <a:buNone/>
              <a:defRPr/>
            </a:pPr>
            <a:r>
              <a:rPr lang="en-GB" sz="2000" dirty="0" smtClean="0"/>
              <a:t>How </a:t>
            </a:r>
            <a:r>
              <a:rPr lang="en-GB" sz="2000" dirty="0"/>
              <a:t>can we demonstrate that our safer recruitment practices demonstrate </a:t>
            </a:r>
            <a:r>
              <a:rPr lang="en-GB" sz="2000" dirty="0" err="1" smtClean="0"/>
              <a:t>KCSiE</a:t>
            </a:r>
            <a:r>
              <a:rPr lang="en-GB" sz="2000" dirty="0" smtClean="0"/>
              <a:t> 2020 </a:t>
            </a:r>
            <a:r>
              <a:rPr lang="en-GB" sz="2000" dirty="0"/>
              <a:t>changes?</a:t>
            </a:r>
          </a:p>
          <a:p>
            <a:pPr marL="0" indent="0">
              <a:buNone/>
              <a:defRPr/>
            </a:pPr>
            <a:r>
              <a:rPr lang="en-GB" sz="2000" dirty="0"/>
              <a:t>If we consider the impact of the current pandemic to be an adverse childhood experience, what might we need to do differently for all children  over the summer / in the autumn term ?</a:t>
            </a:r>
          </a:p>
          <a:p>
            <a:pPr marL="0" indent="0">
              <a:buNone/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18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GB" altLang="en-US" dirty="0" smtClean="0">
                <a:latin typeface="Arial Nova"/>
              </a:rPr>
              <a:t>Attendance </a:t>
            </a:r>
            <a:r>
              <a:rPr lang="en-GB" altLang="en-US" i="1" dirty="0" smtClean="0">
                <a:latin typeface="Arial Nova"/>
              </a:rPr>
              <a:t>part 1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638300" y="1412875"/>
            <a:ext cx="8915400" cy="59769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000" b="1" u="sng" dirty="0" smtClean="0">
                <a:latin typeface="Arial Nova"/>
              </a:rPr>
              <a:t>Procedures for Sept 2020</a:t>
            </a:r>
          </a:p>
          <a:p>
            <a:pPr marL="0" indent="0">
              <a:buNone/>
            </a:pPr>
            <a:r>
              <a:rPr lang="en-GB" altLang="en-US" sz="2000" b="1" dirty="0">
                <a:latin typeface="Arial Nova"/>
              </a:rPr>
              <a:t>Ensuring good attendance through p</a:t>
            </a:r>
            <a:r>
              <a:rPr lang="en-GB" altLang="en-US" sz="2000" b="1" dirty="0" smtClean="0">
                <a:latin typeface="Arial Nova"/>
              </a:rPr>
              <a:t>artnership with parents</a:t>
            </a:r>
          </a:p>
          <a:p>
            <a:pPr marL="0" indent="0">
              <a:buNone/>
            </a:pPr>
            <a:r>
              <a:rPr lang="en-GB" altLang="en-US" sz="2000" dirty="0" smtClean="0">
                <a:latin typeface="Arial Nova"/>
              </a:rPr>
              <a:t>Parents duty to secure that their child regularly attends school </a:t>
            </a:r>
          </a:p>
          <a:p>
            <a:pPr marL="0" indent="0">
              <a:buNone/>
            </a:pPr>
            <a:endParaRPr lang="en-GB" altLang="en-US" sz="2000" dirty="0" smtClean="0">
              <a:latin typeface="Arial Nova"/>
            </a:endParaRPr>
          </a:p>
          <a:p>
            <a:pPr marL="0" indent="0">
              <a:buNone/>
            </a:pPr>
            <a:r>
              <a:rPr lang="en-GB" altLang="en-US" sz="2000" b="1" dirty="0" smtClean="0">
                <a:latin typeface="Arial Nova"/>
              </a:rPr>
              <a:t>Schools to communicate clear and consistent expectations around school attendance to families</a:t>
            </a:r>
            <a:endParaRPr lang="en-GB" altLang="en-US" sz="2000" dirty="0">
              <a:latin typeface="Arial Nova"/>
            </a:endParaRPr>
          </a:p>
          <a:p>
            <a:pPr marL="0" indent="0">
              <a:buNone/>
            </a:pPr>
            <a:endParaRPr lang="en-GB" altLang="en-US" sz="2500" b="1" dirty="0">
              <a:latin typeface="Arial Nova"/>
            </a:endParaRPr>
          </a:p>
          <a:p>
            <a:pPr marL="0" indent="0">
              <a:buNone/>
            </a:pPr>
            <a:endParaRPr lang="en-GB" altLang="en-US" sz="2500" b="1" dirty="0">
              <a:latin typeface="Arial Nova"/>
            </a:endParaRPr>
          </a:p>
          <a:p>
            <a:pPr marL="0" indent="0">
              <a:buNone/>
            </a:pPr>
            <a:endParaRPr lang="en-GB" altLang="en-US" sz="2500" dirty="0">
              <a:latin typeface="Arial Nova"/>
            </a:endParaRPr>
          </a:p>
          <a:p>
            <a:pPr marL="0" indent="0">
              <a:buNone/>
            </a:pPr>
            <a:endParaRPr lang="en-GB" altLang="en-US" b="1" dirty="0" smtClean="0">
              <a:latin typeface="Arial Nova"/>
            </a:endParaRPr>
          </a:p>
        </p:txBody>
      </p:sp>
      <p:sp>
        <p:nvSpPr>
          <p:cNvPr id="24580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898989"/>
                </a:solidFill>
              </a:rPr>
              <a:t>PAGE </a:t>
            </a:r>
            <a:fld id="{7F0456AC-C99E-4F47-93ED-CE9998F2FEB2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>
                <a:latin typeface="Arial Nova"/>
              </a:rPr>
              <a:t>Emotional/ Mental Health – You've been missed </a:t>
            </a:r>
          </a:p>
        </p:txBody>
      </p:sp>
      <p:sp>
        <p:nvSpPr>
          <p:cNvPr id="28675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898989"/>
                </a:solidFill>
              </a:rPr>
              <a:t>PAGE </a:t>
            </a:r>
            <a:fld id="{EA6AB83C-DCEF-4C21-8620-4B325EC00109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000">
              <a:solidFill>
                <a:srgbClr val="898989"/>
              </a:solidFill>
            </a:endParaRPr>
          </a:p>
        </p:txBody>
      </p:sp>
      <p:pic>
        <p:nvPicPr>
          <p:cNvPr id="286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1" y="1285876"/>
            <a:ext cx="47466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5876"/>
            <a:ext cx="4457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FDF7D0-2772-4B32-8E56-343DD6851D12}"/>
              </a:ext>
            </a:extLst>
          </p:cNvPr>
          <p:cNvSpPr/>
          <p:nvPr/>
        </p:nvSpPr>
        <p:spPr>
          <a:xfrm>
            <a:off x="6096001" y="1285876"/>
            <a:ext cx="1439863" cy="1782763"/>
          </a:xfrm>
          <a:prstGeom prst="rect">
            <a:avLst/>
          </a:prstGeom>
          <a:solidFill>
            <a:srgbClr val="2485D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8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altLang="en-US" dirty="0" smtClean="0">
                <a:latin typeface="Arial Nova"/>
              </a:rPr>
              <a:t>Partnership Working to reduce Emotional based school avoidance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A858-1A8B-453B-A654-897409FF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12876"/>
            <a:ext cx="8155695" cy="50760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In October 2019, it was identified by the </a:t>
            </a:r>
            <a:r>
              <a:rPr lang="en-GB" b="1" i="1" u="sng" dirty="0"/>
              <a:t>Emotional Education Wellbeing Steering Group </a:t>
            </a:r>
            <a:r>
              <a:rPr lang="en-GB" dirty="0"/>
              <a:t>that increasing reports </a:t>
            </a:r>
            <a:r>
              <a:rPr lang="en-GB" dirty="0" smtClean="0"/>
              <a:t>across </a:t>
            </a:r>
            <a:r>
              <a:rPr lang="en-GB" dirty="0"/>
              <a:t>the city required a proactive and responsive partnership approach to support Education colleagues in supporting children and young people back to school.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The working group has included </a:t>
            </a:r>
            <a:r>
              <a:rPr lang="en-GB" dirty="0" smtClean="0"/>
              <a:t>(</a:t>
            </a:r>
            <a:r>
              <a:rPr lang="en-GB" dirty="0"/>
              <a:t>lead attendance officer, educational </a:t>
            </a:r>
            <a:r>
              <a:rPr lang="en-GB" dirty="0" smtClean="0"/>
              <a:t>psychology) </a:t>
            </a:r>
            <a:r>
              <a:rPr lang="en-GB" dirty="0"/>
              <a:t>as well as representation from CCG and Health (Paediatricians). </a:t>
            </a:r>
          </a:p>
          <a:p>
            <a:pPr>
              <a:defRPr/>
            </a:pPr>
            <a:r>
              <a:rPr lang="en-GB" b="1" i="1" dirty="0"/>
              <a:t>As a result of COVID19</a:t>
            </a:r>
            <a:r>
              <a:rPr lang="en-GB" dirty="0" smtClean="0"/>
              <a:t>, they </a:t>
            </a:r>
            <a:r>
              <a:rPr lang="en-GB" dirty="0"/>
              <a:t>have added to this on-going work to ensure a proactive, preventable approach </a:t>
            </a:r>
            <a:r>
              <a:rPr lang="en-GB" dirty="0" smtClean="0"/>
              <a:t>so everyone is aware </a:t>
            </a:r>
            <a:r>
              <a:rPr lang="en-GB" dirty="0"/>
              <a:t>that a proportion of children and young people who were previously not at risk, are now likely to struggle with their emotional wellbeing which may impact on school attendance and lead to a deterioration in their mental health.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3072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898989"/>
                </a:solidFill>
              </a:rPr>
              <a:t>PAGE </a:t>
            </a:r>
            <a:fld id="{CADA56A1-E433-4315-836D-391212B97328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0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2329313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What are other things we can do to prevent this from escalating?</a:t>
            </a:r>
          </a:p>
          <a:p>
            <a:pPr algn="ctr"/>
            <a:endParaRPr lang="en-GB" sz="2400" dirty="0">
              <a:solidFill>
                <a:srgbClr val="FF0000"/>
              </a:solidFill>
            </a:endParaRPr>
          </a:p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What do you think?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 smtClean="0"/>
              <a:t>To go over some of the key policy changes during Covid-19 in UK</a:t>
            </a:r>
          </a:p>
          <a:p>
            <a:pPr algn="ctr"/>
            <a:r>
              <a:rPr lang="en-GB" sz="2800" dirty="0" smtClean="0"/>
              <a:t>To understand the rationale behind this </a:t>
            </a:r>
          </a:p>
          <a:p>
            <a:pPr algn="ctr"/>
            <a:r>
              <a:rPr lang="en-GB" sz="2800" dirty="0" smtClean="0"/>
              <a:t>Example: return to school in Sep 2020 and its main challenges </a:t>
            </a:r>
          </a:p>
          <a:p>
            <a:pPr algn="ctr"/>
            <a:r>
              <a:rPr lang="en-GB" sz="2800" dirty="0" smtClean="0"/>
              <a:t>Reflect from research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6872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Financial management: Shortages </a:t>
            </a:r>
            <a:r>
              <a:rPr lang="en-GB" dirty="0"/>
              <a:t>of PPE during the pandemic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990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Date </a:t>
            </a:r>
            <a:r>
              <a:rPr lang="en-GB" sz="2400" dirty="0"/>
              <a:t>of </a:t>
            </a:r>
            <a:r>
              <a:rPr lang="en-GB" sz="2400" dirty="0" smtClean="0"/>
              <a:t>policy:07/07/2020 </a:t>
            </a:r>
            <a:endParaRPr lang="en-GB" sz="2400" dirty="0"/>
          </a:p>
          <a:p>
            <a:r>
              <a:rPr lang="en-GB" sz="2400" dirty="0" smtClean="0"/>
              <a:t>They </a:t>
            </a:r>
            <a:r>
              <a:rPr lang="en-GB" sz="2400" dirty="0"/>
              <a:t>do not feel that the Department for Health and Social Care are treating the matter with </a:t>
            </a:r>
            <a:r>
              <a:rPr lang="en-GB" sz="2400" dirty="0">
                <a:solidFill>
                  <a:srgbClr val="FF0000"/>
                </a:solidFill>
              </a:rPr>
              <a:t>‘sufficient urgency</a:t>
            </a:r>
            <a:r>
              <a:rPr lang="en-GB" sz="2400" dirty="0" smtClean="0">
                <a:solidFill>
                  <a:srgbClr val="FF0000"/>
                </a:solidFill>
              </a:rPr>
              <a:t>’</a:t>
            </a:r>
          </a:p>
          <a:p>
            <a:r>
              <a:rPr lang="en-GB" sz="2400" dirty="0"/>
              <a:t>Government need a clearer understanding about the need for PPE and how to distribute it </a:t>
            </a:r>
            <a:r>
              <a:rPr lang="en-GB" sz="2400" dirty="0" smtClean="0"/>
              <a:t>effectively</a:t>
            </a:r>
            <a:endParaRPr lang="en-GB" sz="2400" dirty="0"/>
          </a:p>
          <a:p>
            <a:r>
              <a:rPr lang="en-GB" sz="2400" dirty="0"/>
              <a:t>Recommends that the Department write to the committee within two months to clarify governance arrangements and outline when the health and social care sectors will have ready access to a predictable supply of PPE </a:t>
            </a:r>
            <a:r>
              <a:rPr lang="en-GB" sz="2400" dirty="0" smtClean="0"/>
              <a:t>stock</a:t>
            </a:r>
            <a:endParaRPr lang="en-GB" sz="2400" dirty="0"/>
          </a:p>
          <a:p>
            <a:endParaRPr lang="en-GB" dirty="0"/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3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did this happen?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What are some of the reason behind this shortage?</a:t>
            </a:r>
          </a:p>
          <a:p>
            <a:endParaRPr lang="en-GB" sz="2400" dirty="0"/>
          </a:p>
          <a:p>
            <a:r>
              <a:rPr lang="en-GB" sz="2400" dirty="0" smtClean="0"/>
              <a:t>How did the media cover this topic?</a:t>
            </a:r>
          </a:p>
          <a:p>
            <a:endParaRPr lang="en-GB" sz="2400" dirty="0"/>
          </a:p>
          <a:p>
            <a:r>
              <a:rPr lang="en-GB" sz="2400" dirty="0" smtClean="0"/>
              <a:t>How did this make you feel?</a:t>
            </a:r>
          </a:p>
          <a:p>
            <a:endParaRPr lang="en-GB" sz="2400" dirty="0"/>
          </a:p>
          <a:p>
            <a:r>
              <a:rPr lang="en-GB" sz="2400" dirty="0" smtClean="0"/>
              <a:t>What would this create in terms of understanding the regulation around “Lockdown”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92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 smtClean="0"/>
              <a:t>Regulation: Face </a:t>
            </a:r>
            <a:r>
              <a:rPr lang="en-GB" dirty="0"/>
              <a:t>Mask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1730"/>
            <a:ext cx="8596668" cy="5239265"/>
          </a:xfrm>
        </p:spPr>
        <p:txBody>
          <a:bodyPr/>
          <a:lstStyle/>
          <a:p>
            <a:r>
              <a:rPr lang="en-GB" sz="2000" b="1" dirty="0">
                <a:solidFill>
                  <a:srgbClr val="FF0000"/>
                </a:solidFill>
              </a:rPr>
              <a:t>Matt Hancock makes a statement on COVID-19 – face coverings to be mandatory in shops and </a:t>
            </a:r>
            <a:r>
              <a:rPr lang="en-GB" sz="2000" b="1" dirty="0" smtClean="0">
                <a:solidFill>
                  <a:srgbClr val="FF0000"/>
                </a:solidFill>
              </a:rPr>
              <a:t>supermarkets </a:t>
            </a:r>
            <a:r>
              <a:rPr lang="en-GB" sz="2000" b="1" dirty="0">
                <a:solidFill>
                  <a:srgbClr val="FF0000"/>
                </a:solidFill>
              </a:rPr>
              <a:t>from 24 </a:t>
            </a:r>
            <a:r>
              <a:rPr lang="en-GB" sz="2000" b="1" dirty="0" smtClean="0">
                <a:solidFill>
                  <a:srgbClr val="FF0000"/>
                </a:solidFill>
              </a:rPr>
              <a:t>July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Sale </a:t>
            </a:r>
            <a:r>
              <a:rPr lang="en-GB" sz="2000" dirty="0">
                <a:solidFill>
                  <a:schemeClr val="tx1"/>
                </a:solidFill>
              </a:rPr>
              <a:t>assistants, cashiers and security guards have all suffered disproportionately in this crisis </a:t>
            </a:r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 ‘face coverings increase confidence in people to shop</a:t>
            </a:r>
            <a:r>
              <a:rPr lang="en-GB" sz="2000" dirty="0" smtClean="0">
                <a:solidFill>
                  <a:schemeClr val="tx1"/>
                </a:solidFill>
              </a:rPr>
              <a:t>’.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Government has decided that face coverings should be mandatory in shops and supermarkets from 24 July. Under the new rules, people who do not wear a face covering will face a fine of up </a:t>
            </a:r>
            <a:r>
              <a:rPr lang="en-GB" sz="2000" b="1" dirty="0">
                <a:solidFill>
                  <a:schemeClr val="tx1"/>
                </a:solidFill>
              </a:rPr>
              <a:t>to £100</a:t>
            </a:r>
            <a:endParaRPr lang="en-GB" sz="2000" b="1" dirty="0" smtClean="0">
              <a:solidFill>
                <a:schemeClr val="tx1"/>
              </a:solidFill>
            </a:endParaRPr>
          </a:p>
          <a:p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Children under 11 and those with certain disabilities will be exempt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6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do you think….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What are your thoughts about this?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smtClean="0">
                <a:solidFill>
                  <a:srgbClr val="00B050"/>
                </a:solidFill>
              </a:rPr>
              <a:t>About time?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smtClean="0">
                <a:solidFill>
                  <a:srgbClr val="00B050"/>
                </a:solidFill>
              </a:rPr>
              <a:t>No need as the research did not support it?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smtClean="0">
                <a:solidFill>
                  <a:srgbClr val="00B050"/>
                </a:solidFill>
              </a:rPr>
              <a:t>Take a moment and discuss ….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working from home a good idea?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169"/>
            <a:ext cx="8923866" cy="5128054"/>
          </a:xfrm>
        </p:spPr>
        <p:txBody>
          <a:bodyPr>
            <a:noAutofit/>
          </a:bodyPr>
          <a:lstStyle/>
          <a:p>
            <a:r>
              <a:rPr lang="en-GB" sz="2400" b="1" u="sng" dirty="0" smtClean="0"/>
              <a:t>Date of policy evaluation: 15/07/2020</a:t>
            </a:r>
          </a:p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Was stopping the lockdown a good idea?</a:t>
            </a:r>
          </a:p>
          <a:p>
            <a:r>
              <a:rPr lang="en-GB" sz="2400" dirty="0"/>
              <a:t>Patrick </a:t>
            </a:r>
            <a:r>
              <a:rPr lang="en-GB" sz="2400" dirty="0" smtClean="0"/>
              <a:t>Vallance says “it </a:t>
            </a:r>
            <a:r>
              <a:rPr lang="en-GB" sz="2400" dirty="0"/>
              <a:t>is clear that ‘the outcome in the UK has not been </a:t>
            </a:r>
            <a:r>
              <a:rPr lang="en-GB" sz="2400" dirty="0" smtClean="0"/>
              <a:t>good</a:t>
            </a:r>
            <a:r>
              <a:rPr lang="en-GB" sz="2400" dirty="0"/>
              <a:t>”. </a:t>
            </a:r>
            <a:r>
              <a:rPr lang="en-GB" sz="2400" dirty="0">
                <a:hlinkClick r:id="rId3"/>
              </a:rPr>
              <a:t>https://www.youtube.com/watch?v=_</a:t>
            </a:r>
            <a:r>
              <a:rPr lang="en-GB" sz="2400" dirty="0" smtClean="0">
                <a:hlinkClick r:id="rId3"/>
              </a:rPr>
              <a:t>RJrcRkdsHQ</a:t>
            </a:r>
            <a:r>
              <a:rPr lang="en-GB" sz="2400" dirty="0" smtClean="0"/>
              <a:t> </a:t>
            </a:r>
            <a:endParaRPr lang="en-GB" sz="2400" dirty="0" smtClean="0"/>
          </a:p>
          <a:p>
            <a:r>
              <a:rPr lang="en-GB" sz="2400" dirty="0"/>
              <a:t> </a:t>
            </a:r>
            <a:r>
              <a:rPr lang="en-GB" sz="2400" dirty="0" smtClean="0"/>
              <a:t>The government said “There </a:t>
            </a:r>
            <a:r>
              <a:rPr lang="en-GB" sz="2400" dirty="0"/>
              <a:t>is a 'very high likelihood' that there will be an increase in cases in </a:t>
            </a:r>
            <a:r>
              <a:rPr lang="en-GB" sz="2400" dirty="0" smtClean="0"/>
              <a:t>winter” </a:t>
            </a:r>
            <a:endParaRPr lang="en-GB" sz="2400" dirty="0"/>
          </a:p>
          <a:p>
            <a:r>
              <a:rPr lang="en-GB" sz="2400" dirty="0" smtClean="0">
                <a:solidFill>
                  <a:schemeClr val="accent2"/>
                </a:solidFill>
              </a:rPr>
              <a:t>So was this a good idea to force life to be back to normal or again we don’t have support from research and we are learning together</a:t>
            </a:r>
            <a:r>
              <a:rPr lang="en-GB" sz="2400" dirty="0" smtClean="0">
                <a:solidFill>
                  <a:schemeClr val="accent2"/>
                </a:solidFill>
              </a:rPr>
              <a:t>?</a:t>
            </a:r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smtClean="0">
                <a:solidFill>
                  <a:schemeClr val="accent2"/>
                </a:solidFill>
              </a:rPr>
              <a:t>What do you think?</a:t>
            </a:r>
            <a:endParaRPr lang="en-GB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9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3557"/>
            <a:ext cx="8960936" cy="6494443"/>
          </a:xfrm>
        </p:spPr>
        <p:txBody>
          <a:bodyPr>
            <a:normAutofit/>
          </a:bodyPr>
          <a:lstStyle/>
          <a:p>
            <a:r>
              <a:rPr lang="en-GB" sz="2000" dirty="0"/>
              <a:t>Government publishes </a:t>
            </a:r>
            <a:r>
              <a:rPr lang="en-GB" sz="2000" i="1" dirty="0">
                <a:solidFill>
                  <a:srgbClr val="FF0000"/>
                </a:solidFill>
              </a:rPr>
              <a:t>'The next chapter in our plan to rebuild: The UK Government’s COVID-19 recovery strategy' which envisages 'a return to normality in spring </a:t>
            </a:r>
            <a:r>
              <a:rPr lang="en-GB" sz="2000" i="1" dirty="0" smtClean="0">
                <a:solidFill>
                  <a:srgbClr val="FF0000"/>
                </a:solidFill>
              </a:rPr>
              <a:t>2021‘</a:t>
            </a:r>
          </a:p>
          <a:p>
            <a:endParaRPr lang="en-GB" sz="2000" i="1" dirty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Date:17/07/2020</a:t>
            </a:r>
          </a:p>
          <a:p>
            <a:r>
              <a:rPr lang="en-GB" sz="2000" dirty="0"/>
              <a:t>Government will continue to monitor the </a:t>
            </a:r>
            <a:r>
              <a:rPr lang="en-GB" sz="2000" dirty="0" smtClean="0"/>
              <a:t>virus</a:t>
            </a:r>
          </a:p>
          <a:p>
            <a:r>
              <a:rPr lang="en-GB" sz="2000" dirty="0"/>
              <a:t> Sets out action across 5 stages: 'supressing the virus', 'opening up society and the Economy', 'continuing our Plan to Rebuild', 'preparing for Winter', and 'lifting restrictions step by </a:t>
            </a:r>
            <a:r>
              <a:rPr lang="en-GB" sz="2000" dirty="0" smtClean="0"/>
              <a:t>step</a:t>
            </a:r>
          </a:p>
          <a:p>
            <a:r>
              <a:rPr lang="en-GB" sz="2000" dirty="0"/>
              <a:t>The plan outlines the role of NHS Test a</a:t>
            </a:r>
            <a:r>
              <a:rPr lang="en-GB" sz="2000" dirty="0" smtClean="0"/>
              <a:t>nd Trace 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What is </a:t>
            </a:r>
            <a:r>
              <a:rPr lang="en-GB" sz="2000" dirty="0">
                <a:solidFill>
                  <a:schemeClr val="tx1"/>
                </a:solidFill>
              </a:rPr>
              <a:t>programme? </a:t>
            </a:r>
            <a:r>
              <a:rPr lang="en-GB" sz="2000" dirty="0" smtClean="0">
                <a:solidFill>
                  <a:schemeClr val="tx1"/>
                </a:solidFill>
              </a:rPr>
              <a:t> Watch this:</a:t>
            </a:r>
          </a:p>
          <a:p>
            <a:r>
              <a:rPr lang="en-GB" sz="2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GB" sz="20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GB" sz="2000" dirty="0" smtClean="0">
                <a:solidFill>
                  <a:schemeClr val="tx1"/>
                </a:solidFill>
                <a:hlinkClick r:id="rId3"/>
              </a:rPr>
              <a:t>www.youtube.com/watch?v=nbqtliqDwnY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7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 your loved once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www.youtube.com/watch?v=Y2mjsD076YI</a:t>
            </a:r>
            <a:endParaRPr lang="en-GB" sz="2400" dirty="0" smtClean="0"/>
          </a:p>
          <a:p>
            <a:r>
              <a:rPr lang="en-GB" sz="2400" dirty="0" smtClean="0"/>
              <a:t>This advert was introduced </a:t>
            </a:r>
            <a:r>
              <a:rPr lang="en-GB" sz="2400" u="sng" dirty="0" smtClean="0">
                <a:solidFill>
                  <a:srgbClr val="FF0000"/>
                </a:solidFill>
              </a:rPr>
              <a:t>“</a:t>
            </a:r>
            <a:r>
              <a:rPr lang="en-GB" sz="2400" u="sng" dirty="0">
                <a:solidFill>
                  <a:srgbClr val="FF0000"/>
                </a:solidFill>
              </a:rPr>
              <a:t>Get the NHS </a:t>
            </a:r>
            <a:r>
              <a:rPr lang="en-GB" sz="2400" u="sng" dirty="0" smtClean="0">
                <a:solidFill>
                  <a:srgbClr val="FF0000"/>
                </a:solidFill>
              </a:rPr>
              <a:t>COVID-19 app”</a:t>
            </a:r>
          </a:p>
          <a:p>
            <a:endParaRPr lang="en-GB" sz="2400" u="sng" dirty="0">
              <a:solidFill>
                <a:srgbClr val="FF0000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Are you sold?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Did this make you want to download this app?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61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1246</Words>
  <Application>Microsoft Office PowerPoint</Application>
  <PresentationFormat>Widescreen</PresentationFormat>
  <Paragraphs>129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Trebuchet MS</vt:lpstr>
      <vt:lpstr>Wingdings</vt:lpstr>
      <vt:lpstr>Wingdings 3</vt:lpstr>
      <vt:lpstr>Facet</vt:lpstr>
      <vt:lpstr> key political events during Covid-19</vt:lpstr>
      <vt:lpstr>Objectives </vt:lpstr>
      <vt:lpstr>Financial management: Shortages of PPE during the pandemic </vt:lpstr>
      <vt:lpstr>Why did this happen?</vt:lpstr>
      <vt:lpstr>New Regulation: Face Mask</vt:lpstr>
      <vt:lpstr>What do you think…. </vt:lpstr>
      <vt:lpstr>Is working from home a good idea?</vt:lpstr>
      <vt:lpstr>PowerPoint Presentation</vt:lpstr>
      <vt:lpstr>Protect your loved once ad</vt:lpstr>
      <vt:lpstr>Back to school!?</vt:lpstr>
      <vt:lpstr>UK Chief Medical Officers make a statement on schools and childcare reopening</vt:lpstr>
      <vt:lpstr>What did the policy focus on?</vt:lpstr>
      <vt:lpstr>National and Local legislation and guidance for Safeguarding in Education </vt:lpstr>
      <vt:lpstr>Safeguarding Practice in Education</vt:lpstr>
      <vt:lpstr>Attendance part 1</vt:lpstr>
      <vt:lpstr>Emotional/ Mental Health – You've been missed </vt:lpstr>
      <vt:lpstr>Partnership Working to reduce Emotional based school avoidance   </vt:lpstr>
      <vt:lpstr> </vt:lpstr>
    </vt:vector>
  </TitlesOfParts>
  <Company>University of Bedfordshire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political events during Covid-19</dc:title>
  <dc:creator>Afaf Dirie</dc:creator>
  <cp:lastModifiedBy>Afaf Dirie</cp:lastModifiedBy>
  <cp:revision>2</cp:revision>
  <dcterms:created xsi:type="dcterms:W3CDTF">2020-12-16T17:01:25Z</dcterms:created>
  <dcterms:modified xsi:type="dcterms:W3CDTF">2020-12-16T17:43:48Z</dcterms:modified>
</cp:coreProperties>
</file>