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0" autoAdjust="0"/>
  </p:normalViewPr>
  <p:slideViewPr>
    <p:cSldViewPr snapToGrid="0">
      <p:cViewPr varScale="1">
        <p:scale>
          <a:sx n="119" d="100"/>
          <a:sy n="119" d="100"/>
        </p:scale>
        <p:origin x="270" y="96"/>
      </p:cViewPr>
      <p:guideLst/>
    </p:cSldViewPr>
  </p:slideViewPr>
  <p:notesTextViewPr>
    <p:cViewPr>
      <p:scale>
        <a:sx n="1" d="1"/>
        <a:sy n="1" d="1"/>
      </p:scale>
      <p:origin x="0" y="-66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Jan-Feb 2020</c:v>
                </c:pt>
              </c:strCache>
            </c:strRef>
          </c:tx>
          <c:spPr>
            <a:solidFill>
              <a:schemeClr val="accent1"/>
            </a:solidFill>
            <a:ln>
              <a:noFill/>
            </a:ln>
            <a:effectLst/>
          </c:spPr>
          <c:invertIfNegative val="0"/>
          <c:cat>
            <c:strRef>
              <c:f>Sheet1!$A$2:$A$5</c:f>
              <c:strCache>
                <c:ptCount val="3"/>
                <c:pt idx="0">
                  <c:v>Cancer </c:v>
                </c:pt>
                <c:pt idx="1">
                  <c:v>Heart Disease </c:v>
                </c:pt>
                <c:pt idx="2">
                  <c:v>Mental Health</c:v>
                </c:pt>
              </c:strCache>
            </c:strRef>
          </c:cat>
          <c:val>
            <c:numRef>
              <c:f>Sheet1!$B$2:$B$5</c:f>
              <c:numCache>
                <c:formatCode>0%</c:formatCode>
                <c:ptCount val="4"/>
                <c:pt idx="0">
                  <c:v>0.6</c:v>
                </c:pt>
                <c:pt idx="1">
                  <c:v>0.64</c:v>
                </c:pt>
                <c:pt idx="2">
                  <c:v>0.59</c:v>
                </c:pt>
              </c:numCache>
            </c:numRef>
          </c:val>
          <c:extLst>
            <c:ext xmlns:c16="http://schemas.microsoft.com/office/drawing/2014/chart" uri="{C3380CC4-5D6E-409C-BE32-E72D297353CC}">
              <c16:uniqueId val="{00000000-A179-45EF-9CC6-C6AC428E77CD}"/>
            </c:ext>
          </c:extLst>
        </c:ser>
        <c:ser>
          <c:idx val="1"/>
          <c:order val="1"/>
          <c:tx>
            <c:strRef>
              <c:f>Sheet1!$C$1</c:f>
              <c:strCache>
                <c:ptCount val="1"/>
                <c:pt idx="0">
                  <c:v>Late Feb-May 2020</c:v>
                </c:pt>
              </c:strCache>
            </c:strRef>
          </c:tx>
          <c:spPr>
            <a:solidFill>
              <a:schemeClr val="accent2"/>
            </a:solidFill>
            <a:ln>
              <a:solidFill>
                <a:schemeClr val="accent2"/>
              </a:solidFill>
            </a:ln>
            <a:effectLst/>
          </c:spPr>
          <c:invertIfNegative val="0"/>
          <c:cat>
            <c:strRef>
              <c:f>Sheet1!$A$2:$A$5</c:f>
              <c:strCache>
                <c:ptCount val="3"/>
                <c:pt idx="0">
                  <c:v>Cancer </c:v>
                </c:pt>
                <c:pt idx="1">
                  <c:v>Heart Disease </c:v>
                </c:pt>
                <c:pt idx="2">
                  <c:v>Mental Health</c:v>
                </c:pt>
              </c:strCache>
            </c:strRef>
          </c:cat>
          <c:val>
            <c:numRef>
              <c:f>Sheet1!$C$2:$C$5</c:f>
              <c:numCache>
                <c:formatCode>0%</c:formatCode>
                <c:ptCount val="4"/>
                <c:pt idx="0">
                  <c:v>0.38</c:v>
                </c:pt>
                <c:pt idx="1">
                  <c:v>0.44</c:v>
                </c:pt>
                <c:pt idx="2">
                  <c:v>0.34</c:v>
                </c:pt>
              </c:numCache>
            </c:numRef>
          </c:val>
          <c:extLst>
            <c:ext xmlns:c16="http://schemas.microsoft.com/office/drawing/2014/chart" uri="{C3380CC4-5D6E-409C-BE32-E72D297353CC}">
              <c16:uniqueId val="{00000001-A179-45EF-9CC6-C6AC428E77CD}"/>
            </c:ext>
          </c:extLst>
        </c:ser>
        <c:dLbls>
          <c:showLegendKey val="0"/>
          <c:showVal val="0"/>
          <c:showCatName val="0"/>
          <c:showSerName val="0"/>
          <c:showPercent val="0"/>
          <c:showBubbleSize val="0"/>
        </c:dLbls>
        <c:gapWidth val="219"/>
        <c:overlap val="-27"/>
        <c:axId val="522709224"/>
        <c:axId val="522705616"/>
      </c:barChart>
      <c:catAx>
        <c:axId val="522709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2705616"/>
        <c:crosses val="autoZero"/>
        <c:auto val="1"/>
        <c:lblAlgn val="ctr"/>
        <c:lblOffset val="100"/>
        <c:noMultiLvlLbl val="0"/>
      </c:catAx>
      <c:valAx>
        <c:axId val="522705616"/>
        <c:scaling>
          <c:orientation val="minMax"/>
        </c:scaling>
        <c:delete val="0"/>
        <c:axPos val="l"/>
        <c:majorGridlines>
          <c:spPr>
            <a:ln w="9525" cap="flat" cmpd="sng" algn="ctr">
              <a:solidFill>
                <a:schemeClr val="accent2"/>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2709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A89D9-31E0-433B-A609-B228A1B9A750}" type="datetimeFigureOut">
              <a:rPr lang="en-GB" smtClean="0"/>
              <a:t>14/09/2023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C0F8E-5EED-4DB3-A262-4E117E712B0B}" type="slidenum">
              <a:rPr lang="en-GB" smtClean="0"/>
              <a:t>‹#›</a:t>
            </a:fld>
            <a:endParaRPr lang="en-GB" dirty="0"/>
          </a:p>
        </p:txBody>
      </p:sp>
    </p:spTree>
    <p:extLst>
      <p:ext uri="{BB962C8B-B14F-4D97-AF65-F5344CB8AC3E}">
        <p14:creationId xmlns:p14="http://schemas.microsoft.com/office/powerpoint/2010/main" val="158904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ealthdata.org/data-visualization/gbd-compar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england.nhs.uk/statistics/statistical-work-areas/bed-availability-and-occupanc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Before this crisis, around 85% of the </a:t>
            </a:r>
            <a:r>
              <a:rPr lang="en-GB" sz="1200" b="0" i="0" kern="1200" dirty="0" smtClean="0">
                <a:solidFill>
                  <a:schemeClr val="tx1"/>
                </a:solidFill>
                <a:effectLst/>
                <a:latin typeface="+mn-lt"/>
                <a:ea typeface="+mn-ea"/>
                <a:cs typeface="+mn-cs"/>
                <a:hlinkClick r:id="rId3"/>
              </a:rPr>
              <a:t>burden of disease</a:t>
            </a:r>
            <a:r>
              <a:rPr lang="en-GB" sz="1200" b="0" i="0" kern="1200" dirty="0" smtClean="0">
                <a:solidFill>
                  <a:schemeClr val="tx1"/>
                </a:solidFill>
                <a:effectLst/>
                <a:latin typeface="+mn-lt"/>
                <a:ea typeface="+mn-ea"/>
                <a:cs typeface="+mn-cs"/>
              </a:rPr>
              <a:t> in the UK was from long-term conditions which are not passed from person to person, such as cancer, heart disease and depression. Most NHS services were under </a:t>
            </a:r>
            <a:r>
              <a:rPr lang="en-GB" sz="1200" b="0" i="0" kern="1200" dirty="0" smtClean="0">
                <a:solidFill>
                  <a:schemeClr val="tx1"/>
                </a:solidFill>
                <a:effectLst/>
                <a:latin typeface="+mn-lt"/>
                <a:ea typeface="+mn-ea"/>
                <a:cs typeface="+mn-cs"/>
                <a:hlinkClick r:id="rId4"/>
              </a:rPr>
              <a:t>considerable pressure before the pandemic</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ince the outbreak took hold, the NHS has diverted resources to hospitals so they could manage high numbers of COVID-19 patients –admissions in early March to a peak of just under 21,000 patients in UK hospitals with COVID-19 by mid-April.</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As a result the </a:t>
            </a:r>
            <a:r>
              <a:rPr lang="en-GB" sz="1200" b="0" i="0" kern="1200" dirty="0" smtClean="0">
                <a:solidFill>
                  <a:schemeClr val="tx1"/>
                </a:solidFill>
                <a:effectLst/>
                <a:latin typeface="+mn-lt"/>
                <a:ea typeface="+mn-ea"/>
                <a:cs typeface="+mn-cs"/>
              </a:rPr>
              <a:t>NHS </a:t>
            </a:r>
            <a:r>
              <a:rPr lang="en-GB" sz="1200" b="0" i="0" kern="1200" dirty="0" smtClean="0">
                <a:solidFill>
                  <a:schemeClr val="tx1"/>
                </a:solidFill>
                <a:effectLst/>
                <a:latin typeface="+mn-lt"/>
                <a:ea typeface="+mn-ea"/>
                <a:cs typeface="+mn-cs"/>
              </a:rPr>
              <a:t>had to accommodate the high level of  admissions and this</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has led to redeploying staff and facilities and suspending most planned care for patients with pre-existing conditions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 Medical centers are now responding to COVID-19 through rapid adoption of digital tools and technologies such as telemedicine and virtual care which refer to the delivery of healthcare services digital or at a distance using Information and Communications Technology (ICT)</a:t>
            </a:r>
            <a:endParaRPr lang="en-GB" dirty="0"/>
          </a:p>
        </p:txBody>
      </p:sp>
      <p:sp>
        <p:nvSpPr>
          <p:cNvPr id="4" name="Slide Number Placeholder 3"/>
          <p:cNvSpPr>
            <a:spLocks noGrp="1"/>
          </p:cNvSpPr>
          <p:nvPr>
            <p:ph type="sldNum" sz="quarter" idx="10"/>
          </p:nvPr>
        </p:nvSpPr>
        <p:spPr/>
        <p:txBody>
          <a:bodyPr/>
          <a:lstStyle/>
          <a:p>
            <a:fld id="{BE3A5F29-1C7E-4FDB-84EF-C13ACAF979E9}" type="slidenum">
              <a:rPr lang="en-GB" smtClean="0"/>
              <a:t>11</a:t>
            </a:fld>
            <a:endParaRPr lang="en-GB" dirty="0"/>
          </a:p>
        </p:txBody>
      </p:sp>
    </p:spTree>
    <p:extLst>
      <p:ext uri="{BB962C8B-B14F-4D97-AF65-F5344CB8AC3E}">
        <p14:creationId xmlns:p14="http://schemas.microsoft.com/office/powerpoint/2010/main" val="159917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figure below shows the extent of the reduction in access to care for people to manage their long-term illness. Access to health services for people with pre-existing conditions was 20% lower during the COVID-19 peak period. Some of the largest falls in the use of health services are for mental health and cancer with falls of 25%.What</a:t>
            </a:r>
            <a:r>
              <a:rPr lang="en-GB" sz="1200" b="0" i="0" kern="1200" baseline="0" dirty="0" smtClean="0">
                <a:solidFill>
                  <a:schemeClr val="tx1"/>
                </a:solidFill>
                <a:effectLst/>
                <a:latin typeface="+mn-lt"/>
                <a:ea typeface="+mn-ea"/>
                <a:cs typeface="+mn-cs"/>
              </a:rPr>
              <a:t> we know is that patient engagement especial metal health services is extremely important but unfortunately NHS was overwhelmed with the spread of infection at that time .</a:t>
            </a:r>
            <a:endParaRPr lang="en-GB" dirty="0"/>
          </a:p>
        </p:txBody>
      </p:sp>
      <p:sp>
        <p:nvSpPr>
          <p:cNvPr id="4" name="Slide Number Placeholder 3"/>
          <p:cNvSpPr>
            <a:spLocks noGrp="1"/>
          </p:cNvSpPr>
          <p:nvPr>
            <p:ph type="sldNum" sz="quarter" idx="10"/>
          </p:nvPr>
        </p:nvSpPr>
        <p:spPr/>
        <p:txBody>
          <a:bodyPr/>
          <a:lstStyle/>
          <a:p>
            <a:fld id="{BE3A5F29-1C7E-4FDB-84EF-C13ACAF979E9}" type="slidenum">
              <a:rPr lang="en-GB" smtClean="0"/>
              <a:t>12</a:t>
            </a:fld>
            <a:endParaRPr lang="en-GB" dirty="0"/>
          </a:p>
        </p:txBody>
      </p:sp>
    </p:spTree>
    <p:extLst>
      <p:ext uri="{BB962C8B-B14F-4D97-AF65-F5344CB8AC3E}">
        <p14:creationId xmlns:p14="http://schemas.microsoft.com/office/powerpoint/2010/main" val="316008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an area in which we did not explore yet,</a:t>
            </a:r>
            <a:r>
              <a:rPr lang="en-GB" baseline="0" dirty="0" smtClean="0"/>
              <a:t> in terms if research. However, a survey was conducted </a:t>
            </a:r>
            <a:r>
              <a:rPr lang="en-GB" sz="1200" b="0" i="0" kern="1200" baseline="0" dirty="0" smtClean="0">
                <a:solidFill>
                  <a:schemeClr val="tx1"/>
                </a:solidFill>
                <a:effectLst/>
                <a:latin typeface="+mn-lt"/>
                <a:ea typeface="+mn-ea"/>
                <a:cs typeface="+mn-cs"/>
              </a:rPr>
              <a:t>t</a:t>
            </a:r>
            <a:r>
              <a:rPr lang="en-GB" sz="1200" b="0" i="0" kern="1200" dirty="0" smtClean="0">
                <a:solidFill>
                  <a:schemeClr val="tx1"/>
                </a:solidFill>
                <a:effectLst/>
                <a:latin typeface="+mn-lt"/>
                <a:ea typeface="+mn-ea"/>
                <a:cs typeface="+mn-cs"/>
              </a:rPr>
              <a:t>o examine the impact of COVID-19 on access to and use of health care services, the Health Foundation supported an online YouGov survey* of members of the public. 6,005 UK citizens responded to the survey between 6 and 11 May and the main outcomes were:</a:t>
            </a:r>
          </a:p>
          <a:p>
            <a:r>
              <a:rPr lang="en-GB" sz="1200" b="1" dirty="0" smtClean="0">
                <a:solidFill>
                  <a:srgbClr val="FF0000"/>
                </a:solidFill>
              </a:rPr>
              <a:t>1. </a:t>
            </a:r>
            <a:r>
              <a:rPr lang="en-GB" b="1" dirty="0" smtClean="0">
                <a:solidFill>
                  <a:srgbClr val="FF0000"/>
                </a:solidFill>
              </a:rPr>
              <a:t>Could not get an appointment (20%)</a:t>
            </a:r>
          </a:p>
          <a:p>
            <a:r>
              <a:rPr lang="en-GB" sz="1200" b="1" dirty="0" smtClean="0">
                <a:solidFill>
                  <a:srgbClr val="FF0000"/>
                </a:solidFill>
              </a:rPr>
              <a:t>2. </a:t>
            </a:r>
            <a:r>
              <a:rPr lang="en-GB" b="1" dirty="0" smtClean="0">
                <a:solidFill>
                  <a:srgbClr val="FF0000"/>
                </a:solidFill>
              </a:rPr>
              <a:t>Concerned about coronavirus / breaking restrictions (10%)</a:t>
            </a:r>
          </a:p>
          <a:p>
            <a:r>
              <a:rPr lang="en-GB" sz="1200" b="1" dirty="0" smtClean="0">
                <a:solidFill>
                  <a:srgbClr val="FF0000"/>
                </a:solidFill>
              </a:rPr>
              <a:t>3.Other </a:t>
            </a:r>
          </a:p>
          <a:p>
            <a:r>
              <a:rPr lang="en-GB" dirty="0" smtClean="0"/>
              <a:t>They</a:t>
            </a:r>
            <a:r>
              <a:rPr lang="en-GB" baseline="0" dirty="0" smtClean="0"/>
              <a:t> concluded that further research is needed to be able to unpack this better </a:t>
            </a:r>
            <a:endParaRPr lang="en-GB" dirty="0"/>
          </a:p>
        </p:txBody>
      </p:sp>
      <p:sp>
        <p:nvSpPr>
          <p:cNvPr id="4" name="Slide Number Placeholder 3"/>
          <p:cNvSpPr>
            <a:spLocks noGrp="1"/>
          </p:cNvSpPr>
          <p:nvPr>
            <p:ph type="sldNum" sz="quarter" idx="10"/>
          </p:nvPr>
        </p:nvSpPr>
        <p:spPr/>
        <p:txBody>
          <a:bodyPr/>
          <a:lstStyle/>
          <a:p>
            <a:fld id="{BE3A5F29-1C7E-4FDB-84EF-C13ACAF979E9}" type="slidenum">
              <a:rPr lang="en-GB" smtClean="0"/>
              <a:t>14</a:t>
            </a:fld>
            <a:endParaRPr lang="en-GB" dirty="0"/>
          </a:p>
        </p:txBody>
      </p:sp>
    </p:spTree>
    <p:extLst>
      <p:ext uri="{BB962C8B-B14F-4D97-AF65-F5344CB8AC3E}">
        <p14:creationId xmlns:p14="http://schemas.microsoft.com/office/powerpoint/2010/main" val="113487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immediate impact of covid</a:t>
            </a:r>
            <a:r>
              <a:rPr lang="en-GB" baseline="0" dirty="0" smtClean="0"/>
              <a:t> 19 </a:t>
            </a:r>
            <a:r>
              <a:rPr lang="en-GB" dirty="0" smtClean="0"/>
              <a:t>on the NHS is a huge increase in the demand for acute care and, in particular, intensive care facilities.</a:t>
            </a:r>
          </a:p>
          <a:p>
            <a:endParaRPr lang="en-GB" dirty="0" smtClean="0"/>
          </a:p>
          <a:p>
            <a:r>
              <a:rPr lang="en-GB" dirty="0" smtClean="0"/>
              <a:t>These increases in demand and changes to supply will not only affect patients with the coronavirus, but will have large knock-on effects on the care provided to the wider population. The</a:t>
            </a:r>
            <a:r>
              <a:rPr lang="en-GB" baseline="0" dirty="0" smtClean="0"/>
              <a:t> pandemic</a:t>
            </a:r>
            <a:r>
              <a:rPr lang="en-GB" dirty="0" smtClean="0"/>
              <a:t> has led to an effort to dramatically increase the resources available to NHS hospitals when providing</a:t>
            </a:r>
            <a:r>
              <a:rPr lang="en-GB" baseline="0" dirty="0" smtClean="0"/>
              <a:t> care. The main changes </a:t>
            </a:r>
          </a:p>
          <a:p>
            <a:r>
              <a:rPr lang="en-GB" dirty="0" smtClean="0"/>
              <a:t>involving reorganisation of hospital facilities, redeployment of existing staff and a drive to bring in recently retired and newly graduated staff to fight the pandemic. </a:t>
            </a:r>
            <a:endParaRPr lang="en-GB" dirty="0"/>
          </a:p>
        </p:txBody>
      </p:sp>
      <p:sp>
        <p:nvSpPr>
          <p:cNvPr id="4" name="Slide Number Placeholder 3"/>
          <p:cNvSpPr>
            <a:spLocks noGrp="1"/>
          </p:cNvSpPr>
          <p:nvPr>
            <p:ph type="sldNum" sz="quarter" idx="10"/>
          </p:nvPr>
        </p:nvSpPr>
        <p:spPr/>
        <p:txBody>
          <a:bodyPr/>
          <a:lstStyle/>
          <a:p>
            <a:fld id="{BE3A5F29-1C7E-4FDB-84EF-C13ACAF979E9}" type="slidenum">
              <a:rPr lang="en-GB" smtClean="0"/>
              <a:t>15</a:t>
            </a:fld>
            <a:endParaRPr lang="en-GB" dirty="0"/>
          </a:p>
        </p:txBody>
      </p:sp>
    </p:spTree>
    <p:extLst>
      <p:ext uri="{BB962C8B-B14F-4D97-AF65-F5344CB8AC3E}">
        <p14:creationId xmlns:p14="http://schemas.microsoft.com/office/powerpoint/2010/main" val="394355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also be knock-on effects on the NHS from disruptions to the social care workforce and subsequent reductions in the amount or quality of social care provided. Around 1.5 million people work in the adult social care sector in England. These workers will be subject to similar risks to those facing many workers within the NHS, and we might expect similarly high rates of absence due to the coronavirus. Staffing shortages could lead to an increase in the number of older people not receiving care that adequately.</a:t>
            </a:r>
          </a:p>
          <a:p>
            <a:endParaRPr lang="en-GB" dirty="0" smtClean="0"/>
          </a:p>
          <a:p>
            <a:r>
              <a:rPr lang="en-GB" dirty="0" smtClean="0"/>
              <a:t>What</a:t>
            </a:r>
            <a:r>
              <a:rPr lang="en-GB" baseline="0" dirty="0" smtClean="0"/>
              <a:t> is interesting here is that we are aware of what this will result in. a previous study by Craford and others  looked into the </a:t>
            </a:r>
            <a:r>
              <a:rPr lang="en-GB" dirty="0" smtClean="0"/>
              <a:t>results of cuts to local authority spending on social care in the years after 2010. They focused on older people receiving publicly funded social care in their own home</a:t>
            </a:r>
            <a:endParaRPr lang="en-GB" dirty="0"/>
          </a:p>
        </p:txBody>
      </p:sp>
      <p:sp>
        <p:nvSpPr>
          <p:cNvPr id="4" name="Slide Number Placeholder 3"/>
          <p:cNvSpPr>
            <a:spLocks noGrp="1"/>
          </p:cNvSpPr>
          <p:nvPr>
            <p:ph type="sldNum" sz="quarter" idx="10"/>
          </p:nvPr>
        </p:nvSpPr>
        <p:spPr/>
        <p:txBody>
          <a:bodyPr/>
          <a:lstStyle/>
          <a:p>
            <a:fld id="{BE3A5F29-1C7E-4FDB-84EF-C13ACAF979E9}" type="slidenum">
              <a:rPr lang="en-GB" smtClean="0"/>
              <a:t>16</a:t>
            </a:fld>
            <a:endParaRPr lang="en-GB" dirty="0"/>
          </a:p>
        </p:txBody>
      </p:sp>
    </p:spTree>
    <p:extLst>
      <p:ext uri="{BB962C8B-B14F-4D97-AF65-F5344CB8AC3E}">
        <p14:creationId xmlns:p14="http://schemas.microsoft.com/office/powerpoint/2010/main" val="74071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So far,</a:t>
            </a:r>
            <a:r>
              <a:rPr lang="en-GB" baseline="0" dirty="0" smtClean="0"/>
              <a:t> according to NHS England the current waiting times are still manageable but they are slowly increasing which causes public concerns. </a:t>
            </a:r>
            <a:r>
              <a:rPr lang="en-GB" dirty="0" smtClean="0"/>
              <a:t>Historically, increased waiting times in the NHS have led to an increased demand for private care but the question is. What about income being affected by</a:t>
            </a:r>
            <a:r>
              <a:rPr lang="en-GB" baseline="0" dirty="0" smtClean="0"/>
              <a:t> lockdown measures. And are we looking at how this will affect people with low income who also lost their jobs? So these are some of the areas that could potentially cause further issues to NHS administration overall</a:t>
            </a: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Earlier we discussed how</a:t>
            </a:r>
            <a:r>
              <a:rPr lang="en-GB" baseline="0" dirty="0" smtClean="0"/>
              <a:t> one of the measures deal with the pandemic is to involve retired HS staff and recent graduates. When the peak period is over it is also expected to go back to previous NHD administrations.  </a:t>
            </a:r>
            <a:r>
              <a:rPr lang="en-GB" dirty="0" smtClean="0"/>
              <a:t>if staff cannot be protected against the virus, it may reduce the attractiveness of work in the NHS in the future. And the worldwide nature of the pandemic may mean that the NHS’s ability to recruit from overseas may well fall (and this is in addition to any pressures from leaving the European Union). The  </a:t>
            </a:r>
            <a:r>
              <a:rPr lang="en-GB" sz="1200" i="1" dirty="0" smtClean="0"/>
              <a:t>Conservatives 2019 general election manifesto discussed the need of 50,000</a:t>
            </a:r>
            <a:r>
              <a:rPr lang="en-GB" sz="1200" i="1" baseline="0" dirty="0" smtClean="0"/>
              <a:t> nurses by 2025 and now with Covid- 19 the pressure is harder</a:t>
            </a:r>
            <a:endParaRPr lang="en-GB" sz="1200" i="1" dirty="0" smtClean="0"/>
          </a:p>
          <a:p>
            <a:endParaRPr lang="en-GB" dirty="0"/>
          </a:p>
        </p:txBody>
      </p:sp>
      <p:sp>
        <p:nvSpPr>
          <p:cNvPr id="4" name="Slide Number Placeholder 3"/>
          <p:cNvSpPr>
            <a:spLocks noGrp="1"/>
          </p:cNvSpPr>
          <p:nvPr>
            <p:ph type="sldNum" sz="quarter" idx="10"/>
          </p:nvPr>
        </p:nvSpPr>
        <p:spPr/>
        <p:txBody>
          <a:bodyPr/>
          <a:lstStyle/>
          <a:p>
            <a:fld id="{BE3A5F29-1C7E-4FDB-84EF-C13ACAF979E9}" type="slidenum">
              <a:rPr lang="en-GB" smtClean="0"/>
              <a:t>17</a:t>
            </a:fld>
            <a:endParaRPr lang="en-GB" dirty="0"/>
          </a:p>
        </p:txBody>
      </p:sp>
    </p:spTree>
    <p:extLst>
      <p:ext uri="{BB962C8B-B14F-4D97-AF65-F5344CB8AC3E}">
        <p14:creationId xmlns:p14="http://schemas.microsoft.com/office/powerpoint/2010/main" val="190549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654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13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2987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565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2248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045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234623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6032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1BB12E-E1CF-469B-A16F-FF7DEFDFCC92}" type="datetimeFigureOut">
              <a:rPr lang="en-GB" smtClean="0"/>
              <a:t>14/09/2023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42CDBD-DFEC-4D86-8E5A-7AD2EC12C063}" type="slidenum">
              <a:rPr lang="en-GB" smtClean="0"/>
              <a:t>‹#›</a:t>
            </a:fld>
            <a:endParaRPr lang="en-GB" dirty="0"/>
          </a:p>
        </p:txBody>
      </p:sp>
    </p:spTree>
    <p:extLst>
      <p:ext uri="{BB962C8B-B14F-4D97-AF65-F5344CB8AC3E}">
        <p14:creationId xmlns:p14="http://schemas.microsoft.com/office/powerpoint/2010/main" val="283486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1599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93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2376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14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00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76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100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0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086682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Contemporary </a:t>
            </a:r>
            <a:r>
              <a:rPr lang="en-GB" b="1" dirty="0" smtClean="0"/>
              <a:t>Issues</a:t>
            </a:r>
            <a:endParaRPr lang="en-GB" dirty="0"/>
          </a:p>
        </p:txBody>
      </p:sp>
    </p:spTree>
    <p:extLst>
      <p:ext uri="{BB962C8B-B14F-4D97-AF65-F5344CB8AC3E}">
        <p14:creationId xmlns:p14="http://schemas.microsoft.com/office/powerpoint/2010/main" val="248475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 </a:t>
            </a:r>
            <a:endParaRPr lang="en-GB" dirty="0"/>
          </a:p>
        </p:txBody>
      </p:sp>
      <p:sp>
        <p:nvSpPr>
          <p:cNvPr id="3" name="Content Placeholder 2"/>
          <p:cNvSpPr>
            <a:spLocks noGrp="1"/>
          </p:cNvSpPr>
          <p:nvPr>
            <p:ph sz="quarter" idx="13"/>
          </p:nvPr>
        </p:nvSpPr>
        <p:spPr/>
        <p:txBody>
          <a:bodyPr/>
          <a:lstStyle/>
          <a:p>
            <a:pPr algn="ctr">
              <a:buFontTx/>
              <a:buChar char="-"/>
            </a:pPr>
            <a:r>
              <a:rPr lang="en-GB" sz="2800" dirty="0" smtClean="0"/>
              <a:t>Top infections in UK</a:t>
            </a:r>
          </a:p>
          <a:p>
            <a:pPr algn="ctr">
              <a:buFontTx/>
              <a:buChar char="-"/>
            </a:pPr>
            <a:r>
              <a:rPr lang="en-GB" sz="2800" dirty="0" smtClean="0"/>
              <a:t>The impact of covid-19 on NHS administration </a:t>
            </a:r>
          </a:p>
          <a:p>
            <a:pPr algn="ctr">
              <a:buFontTx/>
              <a:buChar char="-"/>
            </a:pPr>
            <a:r>
              <a:rPr lang="en-GB" sz="2800" dirty="0" smtClean="0"/>
              <a:t>Access to health care services </a:t>
            </a:r>
          </a:p>
          <a:p>
            <a:pPr algn="ctr">
              <a:buFontTx/>
              <a:buChar char="-"/>
            </a:pPr>
            <a:r>
              <a:rPr lang="en-GB" sz="2800" dirty="0" smtClean="0"/>
              <a:t>Wider impact of Covid-19 on NHS, </a:t>
            </a:r>
            <a:r>
              <a:rPr lang="en-GB" sz="2800" b="1" dirty="0" smtClean="0"/>
              <a:t>future</a:t>
            </a:r>
            <a:r>
              <a:rPr lang="en-GB" sz="2800" dirty="0" smtClean="0"/>
              <a:t>? </a:t>
            </a:r>
          </a:p>
          <a:p>
            <a:pPr>
              <a:buFontTx/>
              <a:buChar char="-"/>
            </a:pPr>
            <a:endParaRPr lang="en-GB" dirty="0"/>
          </a:p>
        </p:txBody>
      </p:sp>
    </p:spTree>
    <p:extLst>
      <p:ext uri="{BB962C8B-B14F-4D97-AF65-F5344CB8AC3E}">
        <p14:creationId xmlns:p14="http://schemas.microsoft.com/office/powerpoint/2010/main" val="338389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Burden of disease </a:t>
            </a:r>
            <a:endParaRPr lang="en-GB" dirty="0"/>
          </a:p>
        </p:txBody>
      </p:sp>
      <p:sp>
        <p:nvSpPr>
          <p:cNvPr id="3" name="Content Placeholder 2"/>
          <p:cNvSpPr>
            <a:spLocks noGrp="1"/>
          </p:cNvSpPr>
          <p:nvPr>
            <p:ph sz="quarter" idx="13"/>
          </p:nvPr>
        </p:nvSpPr>
        <p:spPr>
          <a:xfrm>
            <a:off x="685800" y="2063396"/>
            <a:ext cx="10394707" cy="4312004"/>
          </a:xfrm>
        </p:spPr>
        <p:txBody>
          <a:bodyPr/>
          <a:lstStyle/>
          <a:p>
            <a:r>
              <a:rPr lang="en-GB" sz="2400" dirty="0" smtClean="0"/>
              <a:t>- 85% of all health issues in the UK are “non communicable diseases”</a:t>
            </a:r>
          </a:p>
          <a:p>
            <a:r>
              <a:rPr lang="en-GB" sz="2400" dirty="0" smtClean="0"/>
              <a:t>- The outbreak changed NHS focus due to high number of Covid-19 patients </a:t>
            </a:r>
          </a:p>
          <a:p>
            <a:r>
              <a:rPr lang="en-GB" sz="2400" dirty="0" smtClean="0"/>
              <a:t>- During the peak about </a:t>
            </a:r>
            <a:r>
              <a:rPr lang="en-GB" sz="2400" dirty="0"/>
              <a:t>21,000 patients in UK hospitals with COVID-19 by mid-April</a:t>
            </a:r>
            <a:endParaRPr lang="en-GB" sz="2400" dirty="0" smtClean="0"/>
          </a:p>
          <a:p>
            <a:r>
              <a:rPr lang="en-GB" sz="2400" dirty="0" smtClean="0"/>
              <a:t>- Suspending </a:t>
            </a:r>
            <a:r>
              <a:rPr lang="en-GB" sz="2400" dirty="0"/>
              <a:t>most planned </a:t>
            </a:r>
            <a:r>
              <a:rPr lang="en-GB" sz="2400" dirty="0" smtClean="0"/>
              <a:t>procedures for patients </a:t>
            </a:r>
            <a:r>
              <a:rPr lang="en-GB" sz="2400" dirty="0"/>
              <a:t>with pre-existing </a:t>
            </a:r>
            <a:r>
              <a:rPr lang="en-GB" sz="2400" dirty="0" smtClean="0"/>
              <a:t>conditions </a:t>
            </a:r>
          </a:p>
          <a:p>
            <a:r>
              <a:rPr lang="en-GB" sz="2400" dirty="0" smtClean="0"/>
              <a:t>- Using Telemedicine </a:t>
            </a:r>
            <a:r>
              <a:rPr lang="en-GB" sz="2400" dirty="0"/>
              <a:t>and </a:t>
            </a:r>
            <a:r>
              <a:rPr lang="en-GB" sz="2400" dirty="0" smtClean="0"/>
              <a:t>virtual care. Is this working?</a:t>
            </a:r>
          </a:p>
          <a:p>
            <a:r>
              <a:rPr lang="en-GB" sz="2400" dirty="0" smtClean="0"/>
              <a:t>- One size fit all type of policy</a:t>
            </a:r>
          </a:p>
          <a:p>
            <a:endParaRPr lang="en-GB" dirty="0"/>
          </a:p>
        </p:txBody>
      </p:sp>
    </p:spTree>
    <p:extLst>
      <p:ext uri="{BB962C8B-B14F-4D97-AF65-F5344CB8AC3E}">
        <p14:creationId xmlns:p14="http://schemas.microsoft.com/office/powerpoint/2010/main" val="189743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239" y="225987"/>
            <a:ext cx="9720072" cy="1069413"/>
          </a:xfrm>
        </p:spPr>
        <p:txBody>
          <a:bodyPr>
            <a:normAutofit fontScale="90000"/>
          </a:bodyPr>
          <a:lstStyle/>
          <a:p>
            <a:r>
              <a:rPr lang="en-GB" sz="3200" dirty="0"/>
              <a:t>Access to health services for people with pre-existing conditions was 20% lower during the COVID-19 peak period</a:t>
            </a:r>
          </a:p>
        </p:txBody>
      </p:sp>
      <p:graphicFrame>
        <p:nvGraphicFramePr>
          <p:cNvPr id="6" name="Content Placeholder 5"/>
          <p:cNvGraphicFramePr>
            <a:graphicFrameLocks noGrp="1"/>
          </p:cNvGraphicFramePr>
          <p:nvPr>
            <p:ph sz="quarter" idx="13"/>
            <p:extLst/>
          </p:nvPr>
        </p:nvGraphicFramePr>
        <p:xfrm>
          <a:off x="685800" y="1295400"/>
          <a:ext cx="10394950" cy="5366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9312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r>
              <a:rPr lang="en-GB" sz="2800" dirty="0" smtClean="0">
                <a:solidFill>
                  <a:srgbClr val="FF0000"/>
                </a:solidFill>
              </a:rPr>
              <a:t>Why do you think that is?</a:t>
            </a:r>
            <a:endParaRPr lang="en-GB" sz="2800" dirty="0">
              <a:solidFill>
                <a:srgbClr val="FF0000"/>
              </a:solidFill>
            </a:endParaRPr>
          </a:p>
        </p:txBody>
      </p:sp>
    </p:spTree>
    <p:extLst>
      <p:ext uri="{BB962C8B-B14F-4D97-AF65-F5344CB8AC3E}">
        <p14:creationId xmlns:p14="http://schemas.microsoft.com/office/powerpoint/2010/main" val="416180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easons </a:t>
            </a:r>
            <a:r>
              <a:rPr lang="en-GB" dirty="0"/>
              <a:t>behind the reduction in access</a:t>
            </a:r>
            <a:br>
              <a:rPr lang="en-GB" dirty="0"/>
            </a:br>
            <a:endParaRPr lang="en-GB" dirty="0"/>
          </a:p>
        </p:txBody>
      </p:sp>
      <p:sp>
        <p:nvSpPr>
          <p:cNvPr id="3" name="Content Placeholder 2"/>
          <p:cNvSpPr>
            <a:spLocks noGrp="1"/>
          </p:cNvSpPr>
          <p:nvPr>
            <p:ph sz="quarter" idx="13"/>
          </p:nvPr>
        </p:nvSpPr>
        <p:spPr/>
        <p:txBody>
          <a:bodyPr/>
          <a:lstStyle/>
          <a:p>
            <a:r>
              <a:rPr lang="en-GB" sz="2400" dirty="0" smtClean="0"/>
              <a:t>- Changes to health administrations </a:t>
            </a:r>
          </a:p>
          <a:p>
            <a:r>
              <a:rPr lang="en-GB" sz="2400" dirty="0" smtClean="0"/>
              <a:t> - Health Foundation UK </a:t>
            </a:r>
            <a:r>
              <a:rPr lang="en-GB" sz="2400" dirty="0"/>
              <a:t>supported an online YouGov </a:t>
            </a:r>
            <a:r>
              <a:rPr lang="en-GB" sz="2400" dirty="0" smtClean="0"/>
              <a:t>survey to understand this further</a:t>
            </a:r>
          </a:p>
          <a:p>
            <a:r>
              <a:rPr lang="en-GB" sz="2400" dirty="0" smtClean="0"/>
              <a:t>- 6,000 participants between 6</a:t>
            </a:r>
            <a:r>
              <a:rPr lang="en-GB" sz="2400" baseline="30000" dirty="0" smtClean="0"/>
              <a:t>th</a:t>
            </a:r>
            <a:r>
              <a:rPr lang="en-GB" sz="2400" dirty="0" smtClean="0"/>
              <a:t> and 11</a:t>
            </a:r>
            <a:r>
              <a:rPr lang="en-GB" sz="2400" baseline="30000" dirty="0" smtClean="0"/>
              <a:t>th</a:t>
            </a:r>
            <a:r>
              <a:rPr lang="en-GB" sz="2400" dirty="0" smtClean="0"/>
              <a:t> May 2020:</a:t>
            </a:r>
          </a:p>
          <a:p>
            <a:r>
              <a:rPr lang="en-GB" sz="2400" b="1" dirty="0" smtClean="0">
                <a:solidFill>
                  <a:schemeClr val="accent2"/>
                </a:solidFill>
              </a:rPr>
              <a:t>1. </a:t>
            </a:r>
            <a:r>
              <a:rPr lang="en-GB" b="1" dirty="0">
                <a:solidFill>
                  <a:schemeClr val="accent2"/>
                </a:solidFill>
              </a:rPr>
              <a:t>Could </a:t>
            </a:r>
            <a:r>
              <a:rPr lang="en-GB" b="1" dirty="0" smtClean="0">
                <a:solidFill>
                  <a:schemeClr val="accent2"/>
                </a:solidFill>
              </a:rPr>
              <a:t>not secure an appointment (20%)</a:t>
            </a:r>
          </a:p>
          <a:p>
            <a:r>
              <a:rPr lang="en-GB" sz="2400" b="1" dirty="0" smtClean="0">
                <a:solidFill>
                  <a:schemeClr val="accent2"/>
                </a:solidFill>
              </a:rPr>
              <a:t>2. </a:t>
            </a:r>
            <a:r>
              <a:rPr lang="en-GB" b="1" dirty="0">
                <a:solidFill>
                  <a:schemeClr val="accent2"/>
                </a:solidFill>
              </a:rPr>
              <a:t>Concerned about </a:t>
            </a:r>
            <a:r>
              <a:rPr lang="en-GB" b="1" dirty="0" smtClean="0">
                <a:solidFill>
                  <a:schemeClr val="accent2"/>
                </a:solidFill>
              </a:rPr>
              <a:t>Covid-19 </a:t>
            </a:r>
            <a:r>
              <a:rPr lang="en-GB" b="1" dirty="0">
                <a:solidFill>
                  <a:schemeClr val="accent2"/>
                </a:solidFill>
              </a:rPr>
              <a:t>/ breaking </a:t>
            </a:r>
            <a:r>
              <a:rPr lang="en-GB" b="1" dirty="0" smtClean="0">
                <a:solidFill>
                  <a:schemeClr val="accent2"/>
                </a:solidFill>
              </a:rPr>
              <a:t>restrictions (10%)</a:t>
            </a:r>
          </a:p>
          <a:p>
            <a:r>
              <a:rPr lang="en-GB" sz="2400" b="1" dirty="0" smtClean="0">
                <a:solidFill>
                  <a:schemeClr val="accent2"/>
                </a:solidFill>
              </a:rPr>
              <a:t>3.Other </a:t>
            </a:r>
          </a:p>
          <a:p>
            <a:endParaRPr lang="en-GB" sz="2400" dirty="0" smtClean="0"/>
          </a:p>
          <a:p>
            <a:endParaRPr lang="en-GB" dirty="0"/>
          </a:p>
        </p:txBody>
      </p:sp>
    </p:spTree>
    <p:extLst>
      <p:ext uri="{BB962C8B-B14F-4D97-AF65-F5344CB8AC3E}">
        <p14:creationId xmlns:p14="http://schemas.microsoft.com/office/powerpoint/2010/main" val="121184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wider impacts of </a:t>
            </a:r>
            <a:r>
              <a:rPr lang="en-GB" dirty="0" smtClean="0"/>
              <a:t>Covid-19 on </a:t>
            </a:r>
            <a:r>
              <a:rPr lang="en-GB" dirty="0"/>
              <a:t>the NHS</a:t>
            </a:r>
          </a:p>
        </p:txBody>
      </p:sp>
      <p:sp>
        <p:nvSpPr>
          <p:cNvPr id="3" name="Content Placeholder 2"/>
          <p:cNvSpPr>
            <a:spLocks noGrp="1"/>
          </p:cNvSpPr>
          <p:nvPr>
            <p:ph sz="quarter" idx="13"/>
          </p:nvPr>
        </p:nvSpPr>
        <p:spPr>
          <a:xfrm>
            <a:off x="685800" y="2063396"/>
            <a:ext cx="10394707" cy="4185004"/>
          </a:xfrm>
        </p:spPr>
        <p:txBody>
          <a:bodyPr/>
          <a:lstStyle/>
          <a:p>
            <a:pPr>
              <a:buFontTx/>
              <a:buChar char="-"/>
            </a:pPr>
            <a:r>
              <a:rPr lang="en-GB" sz="2800" dirty="0" smtClean="0"/>
              <a:t>Huge </a:t>
            </a:r>
            <a:r>
              <a:rPr lang="en-GB" sz="2800" dirty="0"/>
              <a:t>increase in the demand for acute care </a:t>
            </a:r>
            <a:r>
              <a:rPr lang="en-GB" sz="2800" dirty="0" smtClean="0"/>
              <a:t>and </a:t>
            </a:r>
            <a:r>
              <a:rPr lang="en-GB" sz="2800" dirty="0"/>
              <a:t>in </a:t>
            </a:r>
            <a:r>
              <a:rPr lang="en-GB" sz="2800" dirty="0" smtClean="0"/>
              <a:t>particular </a:t>
            </a:r>
            <a:r>
              <a:rPr lang="en-GB" sz="2800" dirty="0"/>
              <a:t>intensive care </a:t>
            </a:r>
            <a:r>
              <a:rPr lang="en-GB" sz="2800" dirty="0" smtClean="0"/>
              <a:t>facilities</a:t>
            </a:r>
          </a:p>
          <a:p>
            <a:pPr>
              <a:buFontTx/>
              <a:buChar char="-"/>
            </a:pPr>
            <a:r>
              <a:rPr lang="en-GB" sz="2800" dirty="0" smtClean="0"/>
              <a:t>Reorganisation </a:t>
            </a:r>
            <a:r>
              <a:rPr lang="en-GB" sz="2800" dirty="0"/>
              <a:t>of hospital </a:t>
            </a:r>
            <a:r>
              <a:rPr lang="en-GB" sz="2800" dirty="0" smtClean="0"/>
              <a:t>facilities</a:t>
            </a:r>
          </a:p>
          <a:p>
            <a:pPr>
              <a:buFontTx/>
              <a:buChar char="-"/>
            </a:pPr>
            <a:r>
              <a:rPr lang="en-GB" sz="2800" dirty="0" smtClean="0"/>
              <a:t>Redeployment </a:t>
            </a:r>
            <a:r>
              <a:rPr lang="en-GB" sz="2800" dirty="0"/>
              <a:t>of existing staff </a:t>
            </a:r>
            <a:endParaRPr lang="en-GB" sz="2800" dirty="0" smtClean="0"/>
          </a:p>
          <a:p>
            <a:pPr>
              <a:buFontTx/>
              <a:buChar char="-"/>
            </a:pPr>
            <a:r>
              <a:rPr lang="en-GB" sz="2800" dirty="0" smtClean="0"/>
              <a:t>Involve </a:t>
            </a:r>
            <a:r>
              <a:rPr lang="en-GB" sz="2800" dirty="0"/>
              <a:t>recently retired and newly graduated staff to fight the </a:t>
            </a:r>
            <a:r>
              <a:rPr lang="en-GB" sz="2800" dirty="0" smtClean="0"/>
              <a:t>pandemic</a:t>
            </a:r>
          </a:p>
          <a:p>
            <a:pPr>
              <a:buFontTx/>
              <a:buChar char="-"/>
            </a:pPr>
            <a:r>
              <a:rPr lang="en-GB" sz="2800" dirty="0" smtClean="0">
                <a:solidFill>
                  <a:srgbClr val="FF0000"/>
                </a:solidFill>
              </a:rPr>
              <a:t>What about care </a:t>
            </a:r>
            <a:r>
              <a:rPr lang="en-GB" sz="2800" dirty="0">
                <a:solidFill>
                  <a:srgbClr val="FF0000"/>
                </a:solidFill>
              </a:rPr>
              <a:t>quality? </a:t>
            </a:r>
          </a:p>
          <a:p>
            <a:pPr>
              <a:buFontTx/>
              <a:buChar char="-"/>
            </a:pPr>
            <a:endParaRPr lang="en-GB" sz="2800" dirty="0"/>
          </a:p>
          <a:p>
            <a:pPr marL="0" indent="0">
              <a:buNone/>
            </a:pPr>
            <a:endParaRPr lang="en-GB" dirty="0"/>
          </a:p>
          <a:p>
            <a:pPr>
              <a:buFontTx/>
              <a:buChar char="-"/>
            </a:pPr>
            <a:endParaRPr lang="en-GB" dirty="0" smtClean="0"/>
          </a:p>
          <a:p>
            <a:endParaRPr lang="en-GB" dirty="0"/>
          </a:p>
        </p:txBody>
      </p:sp>
    </p:spTree>
    <p:extLst>
      <p:ext uri="{BB962C8B-B14F-4D97-AF65-F5344CB8AC3E}">
        <p14:creationId xmlns:p14="http://schemas.microsoft.com/office/powerpoint/2010/main" val="398551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about Social Care Workforce? </a:t>
            </a:r>
            <a:endParaRPr lang="en-GB" dirty="0"/>
          </a:p>
        </p:txBody>
      </p:sp>
      <p:sp>
        <p:nvSpPr>
          <p:cNvPr id="3" name="Content Placeholder 2"/>
          <p:cNvSpPr>
            <a:spLocks noGrp="1"/>
          </p:cNvSpPr>
          <p:nvPr>
            <p:ph sz="quarter" idx="13"/>
          </p:nvPr>
        </p:nvSpPr>
        <p:spPr>
          <a:xfrm>
            <a:off x="685800" y="2063396"/>
            <a:ext cx="10394707" cy="4464404"/>
          </a:xfrm>
        </p:spPr>
        <p:txBody>
          <a:bodyPr>
            <a:normAutofit fontScale="92500" lnSpcReduction="20000"/>
          </a:bodyPr>
          <a:lstStyle/>
          <a:p>
            <a:r>
              <a:rPr lang="en-GB" sz="2800" dirty="0" smtClean="0"/>
              <a:t>-</a:t>
            </a:r>
            <a:r>
              <a:rPr lang="en-GB" sz="2800" b="1" dirty="0" smtClean="0">
                <a:solidFill>
                  <a:srgbClr val="FF0000"/>
                </a:solidFill>
              </a:rPr>
              <a:t> Fact:</a:t>
            </a:r>
            <a:r>
              <a:rPr lang="en-GB" sz="2800" dirty="0" smtClean="0"/>
              <a:t>1.5</a:t>
            </a:r>
            <a:r>
              <a:rPr lang="en-GB" sz="2800" b="1" dirty="0" smtClean="0">
                <a:solidFill>
                  <a:srgbClr val="FF0000"/>
                </a:solidFill>
              </a:rPr>
              <a:t> </a:t>
            </a:r>
            <a:r>
              <a:rPr lang="en-GB" sz="2800" dirty="0"/>
              <a:t>million people work in the adult social care sector in England</a:t>
            </a:r>
            <a:endParaRPr lang="en-GB" sz="2800" dirty="0" smtClean="0"/>
          </a:p>
          <a:p>
            <a:r>
              <a:rPr lang="en-GB" sz="2800" dirty="0" smtClean="0"/>
              <a:t>- Subsequent </a:t>
            </a:r>
            <a:r>
              <a:rPr lang="en-GB" sz="2800" dirty="0"/>
              <a:t>reductions in the amount or quality of social care </a:t>
            </a:r>
            <a:r>
              <a:rPr lang="en-GB" sz="2800" dirty="0" smtClean="0"/>
              <a:t>provided</a:t>
            </a:r>
          </a:p>
          <a:p>
            <a:r>
              <a:rPr lang="en-GB" sz="2800" dirty="0" smtClean="0"/>
              <a:t>- High </a:t>
            </a:r>
            <a:r>
              <a:rPr lang="en-GB" sz="2800" dirty="0"/>
              <a:t>rates of absence due to the </a:t>
            </a:r>
            <a:r>
              <a:rPr lang="en-GB" sz="2800" dirty="0" smtClean="0"/>
              <a:t>pandemic which will lead to increase A&amp;E admissions </a:t>
            </a:r>
          </a:p>
          <a:p>
            <a:r>
              <a:rPr lang="en-GB" sz="2800" dirty="0" smtClean="0"/>
              <a:t>- An </a:t>
            </a:r>
            <a:r>
              <a:rPr lang="en-GB" sz="2800" dirty="0"/>
              <a:t>increase in the number of older people not receiving care that </a:t>
            </a:r>
            <a:r>
              <a:rPr lang="en-GB" sz="2800" dirty="0" smtClean="0"/>
              <a:t>adequately</a:t>
            </a:r>
          </a:p>
          <a:p>
            <a:r>
              <a:rPr lang="en-GB" sz="2800" dirty="0"/>
              <a:t>- Crawford, Stoye and Zaranko (2018</a:t>
            </a:r>
            <a:r>
              <a:rPr lang="en-GB" sz="2800" dirty="0" smtClean="0"/>
              <a:t>) </a:t>
            </a:r>
            <a:r>
              <a:rPr lang="en-GB" sz="2800" dirty="0"/>
              <a:t>found </a:t>
            </a:r>
            <a:r>
              <a:rPr lang="en-GB" sz="2800" dirty="0" smtClean="0"/>
              <a:t>an increase </a:t>
            </a:r>
            <a:r>
              <a:rPr lang="en-GB" sz="2800" dirty="0"/>
              <a:t>in the number of visits to A&amp;E by people aged 65 and </a:t>
            </a:r>
            <a:r>
              <a:rPr lang="en-GB" sz="2800" dirty="0" smtClean="0"/>
              <a:t>above when </a:t>
            </a:r>
            <a:r>
              <a:rPr lang="en-GB" sz="2800" dirty="0"/>
              <a:t>local </a:t>
            </a:r>
            <a:r>
              <a:rPr lang="en-GB" sz="2800" dirty="0" smtClean="0"/>
              <a:t>authority introduced further cuts </a:t>
            </a:r>
          </a:p>
          <a:p>
            <a:endParaRPr lang="en-GB" dirty="0" smtClean="0"/>
          </a:p>
          <a:p>
            <a:endParaRPr lang="en-GB" dirty="0"/>
          </a:p>
        </p:txBody>
      </p:sp>
    </p:spTree>
    <p:extLst>
      <p:ext uri="{BB962C8B-B14F-4D97-AF65-F5344CB8AC3E}">
        <p14:creationId xmlns:p14="http://schemas.microsoft.com/office/powerpoint/2010/main" val="3526850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Administration: </a:t>
            </a:r>
            <a:r>
              <a:rPr lang="en-GB" dirty="0"/>
              <a:t>Long term concerns</a:t>
            </a:r>
          </a:p>
        </p:txBody>
      </p:sp>
      <p:sp>
        <p:nvSpPr>
          <p:cNvPr id="3" name="Content Placeholder 2"/>
          <p:cNvSpPr>
            <a:spLocks noGrp="1"/>
          </p:cNvSpPr>
          <p:nvPr>
            <p:ph sz="quarter" idx="13"/>
          </p:nvPr>
        </p:nvSpPr>
        <p:spPr/>
        <p:txBody>
          <a:bodyPr>
            <a:normAutofit lnSpcReduction="10000"/>
          </a:bodyPr>
          <a:lstStyle/>
          <a:p>
            <a:r>
              <a:rPr lang="en-GB" sz="3200" b="1" dirty="0" smtClean="0">
                <a:solidFill>
                  <a:schemeClr val="accent2"/>
                </a:solidFill>
              </a:rPr>
              <a:t>There are two major issues with NHS admirations post pandemic:</a:t>
            </a:r>
          </a:p>
          <a:p>
            <a:r>
              <a:rPr lang="en-GB" sz="3200" dirty="0" smtClean="0"/>
              <a:t>1</a:t>
            </a:r>
            <a:r>
              <a:rPr lang="en-GB" sz="3200" dirty="0"/>
              <a:t>. </a:t>
            </a:r>
            <a:r>
              <a:rPr lang="en-GB" sz="3200" dirty="0" smtClean="0"/>
              <a:t>Elective care waiting times</a:t>
            </a:r>
          </a:p>
          <a:p>
            <a:r>
              <a:rPr lang="en-GB" sz="3200" i="1" dirty="0"/>
              <a:t> </a:t>
            </a:r>
            <a:r>
              <a:rPr lang="en-GB" sz="3200" i="1" dirty="0" smtClean="0"/>
              <a:t>lockdown measures and employment </a:t>
            </a:r>
          </a:p>
          <a:p>
            <a:r>
              <a:rPr lang="en-GB" sz="3200" dirty="0" smtClean="0"/>
              <a:t>2. </a:t>
            </a:r>
            <a:r>
              <a:rPr lang="en-GB" sz="3200" dirty="0"/>
              <a:t>NHS </a:t>
            </a:r>
            <a:r>
              <a:rPr lang="en-GB" sz="3200" dirty="0" smtClean="0"/>
              <a:t>Staffing</a:t>
            </a:r>
          </a:p>
          <a:p>
            <a:r>
              <a:rPr lang="en-GB" sz="3200" i="1" dirty="0" smtClean="0"/>
              <a:t> Conservatives </a:t>
            </a:r>
            <a:r>
              <a:rPr lang="en-GB" sz="3200" i="1" dirty="0"/>
              <a:t>2019 general election </a:t>
            </a:r>
            <a:r>
              <a:rPr lang="en-GB" sz="3200" i="1" dirty="0" smtClean="0"/>
              <a:t>manifesto</a:t>
            </a:r>
            <a:endParaRPr lang="en-GB" sz="3200" i="1" dirty="0"/>
          </a:p>
        </p:txBody>
      </p:sp>
    </p:spTree>
    <p:extLst>
      <p:ext uri="{BB962C8B-B14F-4D97-AF65-F5344CB8AC3E}">
        <p14:creationId xmlns:p14="http://schemas.microsoft.com/office/powerpoint/2010/main" val="141032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77334" y="1681566"/>
            <a:ext cx="8596668" cy="3758340"/>
          </a:xfrm>
        </p:spPr>
        <p:txBody>
          <a:bodyPr/>
          <a:lstStyle/>
          <a:p>
            <a:pPr marL="0" indent="0">
              <a:buNone/>
            </a:pPr>
            <a:endParaRPr lang="en-GB" sz="2800" dirty="0" smtClean="0"/>
          </a:p>
          <a:p>
            <a:r>
              <a:rPr lang="en-GB" sz="2800" dirty="0" smtClean="0"/>
              <a:t>Health and Social Care</a:t>
            </a:r>
          </a:p>
          <a:p>
            <a:r>
              <a:rPr lang="en-GB" sz="2800" dirty="0" smtClean="0"/>
              <a:t>Public Health</a:t>
            </a:r>
          </a:p>
          <a:p>
            <a:r>
              <a:rPr lang="en-GB" sz="2800" dirty="0" smtClean="0"/>
              <a:t>Clinical Practice: Nursing…How was that?</a:t>
            </a:r>
          </a:p>
          <a:p>
            <a:endParaRPr lang="en-GB" sz="2800" dirty="0" smtClean="0"/>
          </a:p>
          <a:p>
            <a:r>
              <a:rPr lang="en-GB" dirty="0" smtClean="0">
                <a:solidFill>
                  <a:srgbClr val="FF0000"/>
                </a:solidFill>
              </a:rPr>
              <a:t>Contact: </a:t>
            </a:r>
            <a:r>
              <a:rPr lang="en-GB" dirty="0">
                <a:solidFill>
                  <a:srgbClr val="FF0000"/>
                </a:solidFill>
              </a:rPr>
              <a:t>c</a:t>
            </a:r>
            <a:r>
              <a:rPr lang="en-GB" dirty="0" smtClean="0">
                <a:solidFill>
                  <a:srgbClr val="FF0000"/>
                </a:solidFill>
              </a:rPr>
              <a:t>hijioke.agomo@lsclondon.co.uk</a:t>
            </a:r>
          </a:p>
          <a:p>
            <a:endParaRPr lang="en-GB" sz="2800" dirty="0" smtClean="0"/>
          </a:p>
        </p:txBody>
      </p:sp>
    </p:spTree>
    <p:extLst>
      <p:ext uri="{BB962C8B-B14F-4D97-AF65-F5344CB8AC3E}">
        <p14:creationId xmlns:p14="http://schemas.microsoft.com/office/powerpoint/2010/main" val="389915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Introduction					</a:t>
            </a:r>
          </a:p>
        </p:txBody>
      </p:sp>
      <p:sp>
        <p:nvSpPr>
          <p:cNvPr id="3" name="Content Placeholder 2"/>
          <p:cNvSpPr>
            <a:spLocks noGrp="1"/>
          </p:cNvSpPr>
          <p:nvPr>
            <p:ph idx="1"/>
          </p:nvPr>
        </p:nvSpPr>
        <p:spPr>
          <a:xfrm>
            <a:off x="677334" y="1588576"/>
            <a:ext cx="8596668" cy="4571999"/>
          </a:xfrm>
        </p:spPr>
        <p:txBody>
          <a:bodyPr>
            <a:normAutofit lnSpcReduction="10000"/>
          </a:bodyPr>
          <a:lstStyle/>
          <a:p>
            <a:r>
              <a:rPr lang="en-GB" dirty="0"/>
              <a:t>Module Credits 20</a:t>
            </a:r>
          </a:p>
          <a:p>
            <a:endParaRPr lang="en-GB" dirty="0"/>
          </a:p>
          <a:p>
            <a:pPr>
              <a:lnSpc>
                <a:spcPct val="150000"/>
              </a:lnSpc>
            </a:pPr>
            <a:r>
              <a:rPr lang="en-GB" dirty="0"/>
              <a:t>This </a:t>
            </a:r>
            <a:r>
              <a:rPr lang="en-GB" dirty="0" smtClean="0"/>
              <a:t>module, Contemporary </a:t>
            </a:r>
            <a:r>
              <a:rPr lang="en-GB" dirty="0"/>
              <a:t>Issues will lead on from the content explored in Work Related Learning, Exploration of Health Conditions and Collaborative Working, giving </a:t>
            </a:r>
            <a:r>
              <a:rPr lang="en-GB" dirty="0" smtClean="0"/>
              <a:t>you the </a:t>
            </a:r>
            <a:r>
              <a:rPr lang="en-GB" dirty="0"/>
              <a:t>opportunity to explore </a:t>
            </a:r>
            <a:r>
              <a:rPr lang="en-GB" i="1" dirty="0">
                <a:solidFill>
                  <a:srgbClr val="FF0000"/>
                </a:solidFill>
              </a:rPr>
              <a:t>factors that </a:t>
            </a:r>
            <a:r>
              <a:rPr lang="en-GB" i="1" dirty="0" smtClean="0">
                <a:solidFill>
                  <a:srgbClr val="FF0000"/>
                </a:solidFill>
              </a:rPr>
              <a:t>have </a:t>
            </a:r>
            <a:r>
              <a:rPr lang="en-GB" i="1" dirty="0">
                <a:solidFill>
                  <a:srgbClr val="FF0000"/>
                </a:solidFill>
              </a:rPr>
              <a:t>impact on the health </a:t>
            </a:r>
            <a:r>
              <a:rPr lang="en-GB" dirty="0"/>
              <a:t>and the social care </a:t>
            </a:r>
            <a:r>
              <a:rPr lang="en-GB" dirty="0" smtClean="0">
                <a:solidFill>
                  <a:srgbClr val="FF0000"/>
                </a:solidFill>
              </a:rPr>
              <a:t>policies</a:t>
            </a:r>
            <a:r>
              <a:rPr lang="en-GB" dirty="0" smtClean="0"/>
              <a:t>, as well as </a:t>
            </a:r>
            <a:r>
              <a:rPr lang="en-GB" dirty="0"/>
              <a:t>the potential influences on </a:t>
            </a:r>
            <a:r>
              <a:rPr lang="en-GB" dirty="0" smtClean="0"/>
              <a:t>sector </a:t>
            </a:r>
            <a:r>
              <a:rPr lang="en-GB" dirty="0"/>
              <a:t>service </a:t>
            </a:r>
            <a:r>
              <a:rPr lang="en-GB" dirty="0" smtClean="0"/>
              <a:t>provisions</a:t>
            </a:r>
          </a:p>
          <a:p>
            <a:pPr>
              <a:lnSpc>
                <a:spcPct val="150000"/>
              </a:lnSpc>
            </a:pPr>
            <a:r>
              <a:rPr lang="en-GB" dirty="0" smtClean="0"/>
              <a:t>You </a:t>
            </a:r>
            <a:r>
              <a:rPr lang="en-GB" dirty="0"/>
              <a:t>will analyse a contemporary health and social care </a:t>
            </a:r>
            <a:r>
              <a:rPr lang="en-GB" dirty="0" smtClean="0"/>
              <a:t>issue(s) </a:t>
            </a:r>
            <a:r>
              <a:rPr lang="en-GB" dirty="0"/>
              <a:t>of particular interest to </a:t>
            </a:r>
            <a:r>
              <a:rPr lang="en-GB" dirty="0" smtClean="0"/>
              <a:t>you. You </a:t>
            </a:r>
            <a:r>
              <a:rPr lang="en-GB" dirty="0"/>
              <a:t>will </a:t>
            </a:r>
            <a:r>
              <a:rPr lang="en-GB" dirty="0" smtClean="0"/>
              <a:t>also evaluate </a:t>
            </a:r>
            <a:r>
              <a:rPr lang="en-GB" dirty="0"/>
              <a:t>the different perspectives, analyse the consequences of these perspectives on the provision of services, and link them to implications relating to biological/physiological outcomes. </a:t>
            </a:r>
          </a:p>
          <a:p>
            <a:endParaRPr lang="en-GB" dirty="0"/>
          </a:p>
        </p:txBody>
      </p:sp>
    </p:spTree>
    <p:extLst>
      <p:ext uri="{BB962C8B-B14F-4D97-AF65-F5344CB8AC3E}">
        <p14:creationId xmlns:p14="http://schemas.microsoft.com/office/powerpoint/2010/main" val="92964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Overall Aim</a:t>
            </a:r>
            <a:endParaRPr lang="en-GB" dirty="0"/>
          </a:p>
        </p:txBody>
      </p:sp>
      <p:sp>
        <p:nvSpPr>
          <p:cNvPr id="3" name="Content Placeholder 2"/>
          <p:cNvSpPr>
            <a:spLocks noGrp="1"/>
          </p:cNvSpPr>
          <p:nvPr>
            <p:ph idx="1"/>
          </p:nvPr>
        </p:nvSpPr>
        <p:spPr>
          <a:xfrm>
            <a:off x="677334" y="1627322"/>
            <a:ext cx="8596668" cy="4114799"/>
          </a:xfrm>
        </p:spPr>
        <p:txBody>
          <a:bodyPr>
            <a:normAutofit fontScale="70000" lnSpcReduction="20000"/>
          </a:bodyPr>
          <a:lstStyle/>
          <a:p>
            <a:pPr>
              <a:lnSpc>
                <a:spcPct val="160000"/>
              </a:lnSpc>
            </a:pPr>
            <a:r>
              <a:rPr lang="en-GB" sz="2300" dirty="0"/>
              <a:t>The aim of the module is to develop an understanding of key contemporary issues that impact and influence service improvements within the sector. </a:t>
            </a:r>
          </a:p>
          <a:p>
            <a:pPr>
              <a:lnSpc>
                <a:spcPct val="160000"/>
              </a:lnSpc>
            </a:pPr>
            <a:r>
              <a:rPr lang="en-US" sz="2300" dirty="0"/>
              <a:t>Students will be able to apply current issues relevant to the health and social care sector, but also unique to their own practice.  </a:t>
            </a:r>
            <a:endParaRPr lang="en-GB" sz="2300" dirty="0"/>
          </a:p>
          <a:p>
            <a:pPr>
              <a:lnSpc>
                <a:spcPct val="160000"/>
              </a:lnSpc>
            </a:pPr>
            <a:r>
              <a:rPr lang="en-US" sz="2300" dirty="0"/>
              <a:t>By the end of the module students will have an awareness of a variety of contemporary issues, their underlining source and </a:t>
            </a:r>
            <a:r>
              <a:rPr lang="en-US" sz="2300" dirty="0" smtClean="0"/>
              <a:t>the </a:t>
            </a:r>
            <a:r>
              <a:rPr lang="en-US" sz="2300" dirty="0"/>
              <a:t>potential influence they may cause</a:t>
            </a:r>
            <a:r>
              <a:rPr lang="en-US" sz="2300" dirty="0" smtClean="0"/>
              <a:t>.</a:t>
            </a:r>
            <a:r>
              <a:rPr lang="en-US" sz="2300" dirty="0"/>
              <a:t> </a:t>
            </a:r>
            <a:endParaRPr lang="en-GB" sz="2300" dirty="0"/>
          </a:p>
          <a:p>
            <a:pPr>
              <a:lnSpc>
                <a:spcPct val="160000"/>
              </a:lnSpc>
            </a:pPr>
            <a:r>
              <a:rPr lang="en-US" sz="2300" dirty="0"/>
              <a:t>This module will challenge students to research and engage in current sector and wider issues. The requirement </a:t>
            </a:r>
            <a:r>
              <a:rPr lang="en-US" sz="2300" dirty="0" smtClean="0"/>
              <a:t>to </a:t>
            </a:r>
            <a:r>
              <a:rPr lang="en-US" sz="2300" dirty="0"/>
              <a:t>absorb and respond to current media trends will be a skill developed throughout this module </a:t>
            </a:r>
            <a:r>
              <a:rPr lang="en-US" sz="2300" dirty="0" smtClean="0"/>
              <a:t>as well as </a:t>
            </a:r>
            <a:r>
              <a:rPr lang="en-US" sz="2300" dirty="0"/>
              <a:t>develop wider reading skills.  </a:t>
            </a:r>
            <a:endParaRPr lang="en-GB" sz="2300" dirty="0"/>
          </a:p>
          <a:p>
            <a:endParaRPr lang="en-GB" dirty="0"/>
          </a:p>
        </p:txBody>
      </p:sp>
    </p:spTree>
    <p:extLst>
      <p:ext uri="{BB962C8B-B14F-4D97-AF65-F5344CB8AC3E}">
        <p14:creationId xmlns:p14="http://schemas.microsoft.com/office/powerpoint/2010/main" val="63641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Module Learning </a:t>
            </a:r>
            <a:r>
              <a:rPr lang="en-GB" b="1" dirty="0" smtClean="0"/>
              <a:t>Outcomes</a:t>
            </a:r>
            <a:endParaRPr lang="en-GB" dirty="0"/>
          </a:p>
        </p:txBody>
      </p:sp>
      <p:sp>
        <p:nvSpPr>
          <p:cNvPr id="3" name="Content Placeholder 2"/>
          <p:cNvSpPr>
            <a:spLocks noGrp="1"/>
          </p:cNvSpPr>
          <p:nvPr>
            <p:ph idx="1"/>
          </p:nvPr>
        </p:nvSpPr>
        <p:spPr/>
        <p:txBody>
          <a:bodyPr/>
          <a:lstStyle/>
          <a:p>
            <a:r>
              <a:rPr lang="en-GB" dirty="0" smtClean="0"/>
              <a:t>What are the learning outcomes and how do we use them?</a:t>
            </a:r>
          </a:p>
          <a:p>
            <a:r>
              <a:rPr lang="en-GB" b="1" dirty="0"/>
              <a:t>LO1.</a:t>
            </a:r>
            <a:r>
              <a:rPr lang="en-GB" dirty="0"/>
              <a:t> Explore a variety of contemporary issues within your own area of health and social care sector that could influence service improvement. </a:t>
            </a:r>
          </a:p>
          <a:p>
            <a:r>
              <a:rPr lang="en-GB" dirty="0"/>
              <a:t> </a:t>
            </a:r>
          </a:p>
          <a:p>
            <a:r>
              <a:rPr lang="en-GB" b="1" dirty="0"/>
              <a:t>LO2.</a:t>
            </a:r>
            <a:r>
              <a:rPr lang="en-GB" dirty="0"/>
              <a:t> Analyse a key perspective and the impact upon care delivery.</a:t>
            </a:r>
          </a:p>
          <a:p>
            <a:r>
              <a:rPr lang="en-GB" dirty="0"/>
              <a:t> </a:t>
            </a:r>
          </a:p>
          <a:p>
            <a:r>
              <a:rPr lang="en-GB" b="1" dirty="0"/>
              <a:t>LO3.</a:t>
            </a:r>
            <a:r>
              <a:rPr lang="en-GB" dirty="0"/>
              <a:t> Hypothesise a potential outcome to minimise disruption to services, based upon identified contemporary issue.  </a:t>
            </a:r>
          </a:p>
          <a:p>
            <a:endParaRPr lang="en-GB" dirty="0"/>
          </a:p>
        </p:txBody>
      </p:sp>
    </p:spTree>
    <p:extLst>
      <p:ext uri="{BB962C8B-B14F-4D97-AF65-F5344CB8AC3E}">
        <p14:creationId xmlns:p14="http://schemas.microsoft.com/office/powerpoint/2010/main" val="271123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Lectures and workshops</a:t>
            </a:r>
            <a:endParaRPr lang="en-GB" dirty="0"/>
          </a:p>
        </p:txBody>
      </p:sp>
      <p:sp>
        <p:nvSpPr>
          <p:cNvPr id="3" name="Content Placeholder 2"/>
          <p:cNvSpPr>
            <a:spLocks noGrp="1"/>
          </p:cNvSpPr>
          <p:nvPr>
            <p:ph idx="1"/>
          </p:nvPr>
        </p:nvSpPr>
        <p:spPr/>
        <p:txBody>
          <a:bodyPr/>
          <a:lstStyle/>
          <a:p>
            <a:r>
              <a:rPr lang="en-GB" dirty="0" smtClean="0"/>
              <a:t>Weekly </a:t>
            </a:r>
            <a:r>
              <a:rPr lang="en-GB" dirty="0"/>
              <a:t>Lecture based delivery will be used </a:t>
            </a:r>
            <a:r>
              <a:rPr lang="en-GB" dirty="0">
                <a:solidFill>
                  <a:srgbClr val="FF0000"/>
                </a:solidFill>
              </a:rPr>
              <a:t>to establish an understanding of collaborative working.</a:t>
            </a:r>
          </a:p>
          <a:p>
            <a:endParaRPr lang="en-GB" dirty="0" smtClean="0"/>
          </a:p>
          <a:p>
            <a:r>
              <a:rPr lang="en-GB" dirty="0" smtClean="0"/>
              <a:t>Workshops </a:t>
            </a:r>
            <a:r>
              <a:rPr lang="en-GB" dirty="0"/>
              <a:t>will </a:t>
            </a:r>
            <a:r>
              <a:rPr lang="en-GB" dirty="0" smtClean="0"/>
              <a:t>involve </a:t>
            </a:r>
            <a:r>
              <a:rPr lang="en-GB" dirty="0"/>
              <a:t>students carrying out directed research within collaborative working and share their finding with fellow students about the impact on service delivery. </a:t>
            </a:r>
            <a:endParaRPr lang="en-GB" dirty="0" smtClean="0"/>
          </a:p>
          <a:p>
            <a:endParaRPr lang="en-GB" dirty="0"/>
          </a:p>
          <a:p>
            <a:r>
              <a:rPr lang="en-GB" dirty="0" smtClean="0"/>
              <a:t>This will allow </a:t>
            </a:r>
            <a:r>
              <a:rPr lang="en-GB" dirty="0"/>
              <a:t>students to develop </a:t>
            </a:r>
            <a:r>
              <a:rPr lang="en-GB" dirty="0" smtClean="0">
                <a:solidFill>
                  <a:srgbClr val="FF0000"/>
                </a:solidFill>
              </a:rPr>
              <a:t>transferable</a:t>
            </a:r>
            <a:r>
              <a:rPr lang="en-GB" dirty="0" smtClean="0"/>
              <a:t> </a:t>
            </a:r>
            <a:r>
              <a:rPr lang="en-GB" dirty="0"/>
              <a:t>skills and apply theory to practice</a:t>
            </a:r>
          </a:p>
        </p:txBody>
      </p:sp>
    </p:spTree>
    <p:extLst>
      <p:ext uri="{BB962C8B-B14F-4D97-AF65-F5344CB8AC3E}">
        <p14:creationId xmlns:p14="http://schemas.microsoft.com/office/powerpoint/2010/main" val="177505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Weekly lectures </a:t>
            </a:r>
            <a:endParaRPr lang="en-GB" dirty="0"/>
          </a:p>
        </p:txBody>
      </p:sp>
      <p:sp>
        <p:nvSpPr>
          <p:cNvPr id="3" name="Content Placeholder 2"/>
          <p:cNvSpPr>
            <a:spLocks noGrp="1"/>
          </p:cNvSpPr>
          <p:nvPr>
            <p:ph idx="1"/>
          </p:nvPr>
        </p:nvSpPr>
        <p:spPr/>
        <p:txBody>
          <a:bodyPr/>
          <a:lstStyle/>
          <a:p>
            <a:r>
              <a:rPr lang="en-GB" b="1" dirty="0" smtClean="0">
                <a:solidFill>
                  <a:srgbClr val="FF0000"/>
                </a:solidFill>
              </a:rPr>
              <a:t>Week 2: </a:t>
            </a:r>
            <a:r>
              <a:rPr lang="en-GB" dirty="0" smtClean="0"/>
              <a:t>The </a:t>
            </a:r>
            <a:r>
              <a:rPr lang="en-GB" dirty="0"/>
              <a:t>financial pressures- Funding the NHS and Social Care Funding inequalities. Access, waiting times, privatisation of services, alternative models of funding</a:t>
            </a:r>
            <a:r>
              <a:rPr lang="en-GB" dirty="0" smtClean="0"/>
              <a:t>.</a:t>
            </a:r>
          </a:p>
          <a:p>
            <a:r>
              <a:rPr lang="en-GB" b="1" dirty="0">
                <a:solidFill>
                  <a:srgbClr val="FF0000"/>
                </a:solidFill>
              </a:rPr>
              <a:t>Week 3: </a:t>
            </a:r>
            <a:r>
              <a:rPr lang="en-GB" dirty="0"/>
              <a:t>Health and Social Care policy – explore 5-year Forward View (2016), 15 year forward, personalisation agenda Health and social care performance, bench marking, targets, </a:t>
            </a:r>
            <a:r>
              <a:rPr lang="en-GB" i="1" dirty="0" smtClean="0">
                <a:solidFill>
                  <a:schemeClr val="accent2"/>
                </a:solidFill>
              </a:rPr>
              <a:t>standards </a:t>
            </a:r>
            <a:r>
              <a:rPr lang="en-GB" i="1" dirty="0">
                <a:solidFill>
                  <a:schemeClr val="accent2"/>
                </a:solidFill>
              </a:rPr>
              <a:t>and </a:t>
            </a:r>
            <a:r>
              <a:rPr lang="en-GB" i="1" dirty="0" smtClean="0">
                <a:solidFill>
                  <a:schemeClr val="accent2"/>
                </a:solidFill>
              </a:rPr>
              <a:t>feedback.</a:t>
            </a:r>
          </a:p>
          <a:p>
            <a:r>
              <a:rPr lang="en-GB" b="1" dirty="0" smtClean="0">
                <a:solidFill>
                  <a:srgbClr val="FF0000"/>
                </a:solidFill>
              </a:rPr>
              <a:t>Week 4: </a:t>
            </a:r>
            <a:r>
              <a:rPr lang="en-GB" b="1" dirty="0"/>
              <a:t>Health and care services</a:t>
            </a:r>
            <a:endParaRPr lang="en-GB" dirty="0"/>
          </a:p>
          <a:p>
            <a:r>
              <a:rPr lang="en-GB" dirty="0"/>
              <a:t>E.g. The blurring of boundaries between traditional roles- workforce planning and regulation.</a:t>
            </a:r>
          </a:p>
          <a:p>
            <a:r>
              <a:rPr lang="en-GB" dirty="0"/>
              <a:t>Delivery- co-production, the rights and risks.</a:t>
            </a:r>
          </a:p>
          <a:p>
            <a:endParaRPr lang="en-GB" b="1" dirty="0">
              <a:solidFill>
                <a:srgbClr val="FF0000"/>
              </a:solidFill>
            </a:endParaRPr>
          </a:p>
        </p:txBody>
      </p:sp>
    </p:spTree>
    <p:extLst>
      <p:ext uri="{BB962C8B-B14F-4D97-AF65-F5344CB8AC3E}">
        <p14:creationId xmlns:p14="http://schemas.microsoft.com/office/powerpoint/2010/main" val="174452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Condt</a:t>
            </a:r>
            <a:r>
              <a:rPr lang="en-GB" dirty="0" smtClean="0"/>
              <a:t>.</a:t>
            </a:r>
            <a:endParaRPr lang="en-GB" dirty="0"/>
          </a:p>
        </p:txBody>
      </p:sp>
      <p:sp>
        <p:nvSpPr>
          <p:cNvPr id="3" name="Content Placeholder 2"/>
          <p:cNvSpPr>
            <a:spLocks noGrp="1"/>
          </p:cNvSpPr>
          <p:nvPr>
            <p:ph idx="1"/>
          </p:nvPr>
        </p:nvSpPr>
        <p:spPr/>
        <p:txBody>
          <a:bodyPr/>
          <a:lstStyle/>
          <a:p>
            <a:r>
              <a:rPr lang="en-GB" b="1" dirty="0">
                <a:solidFill>
                  <a:srgbClr val="FF0000"/>
                </a:solidFill>
              </a:rPr>
              <a:t>Week 5: </a:t>
            </a:r>
            <a:r>
              <a:rPr lang="en-GB" dirty="0"/>
              <a:t>Different perspectives The different perspectives will include international and global contexts. </a:t>
            </a:r>
            <a:r>
              <a:rPr lang="en-GB" dirty="0">
                <a:solidFill>
                  <a:schemeClr val="accent2"/>
                </a:solidFill>
              </a:rPr>
              <a:t>National</a:t>
            </a:r>
            <a:r>
              <a:rPr lang="en-GB" dirty="0"/>
              <a:t> (e.g. </a:t>
            </a:r>
            <a:r>
              <a:rPr lang="en-GB" i="1" dirty="0">
                <a:solidFill>
                  <a:schemeClr val="accent2"/>
                </a:solidFill>
              </a:rPr>
              <a:t>stakeholders, regulatory bodies</a:t>
            </a:r>
            <a:r>
              <a:rPr lang="en-GB" dirty="0"/>
              <a:t>, government, national media) and </a:t>
            </a:r>
            <a:r>
              <a:rPr lang="en-GB" dirty="0" smtClean="0"/>
              <a:t>Local.</a:t>
            </a:r>
            <a:r>
              <a:rPr lang="en-GB" dirty="0" smtClean="0">
                <a:solidFill>
                  <a:srgbClr val="FF0000"/>
                </a:solidFill>
              </a:rPr>
              <a:t> Can we measure NHS performance?</a:t>
            </a:r>
          </a:p>
          <a:p>
            <a:r>
              <a:rPr lang="en-GB" b="1" dirty="0" smtClean="0">
                <a:solidFill>
                  <a:srgbClr val="FF0000"/>
                </a:solidFill>
              </a:rPr>
              <a:t>Week 6</a:t>
            </a:r>
            <a:r>
              <a:rPr lang="en-GB" b="1" dirty="0">
                <a:solidFill>
                  <a:srgbClr val="FF0000"/>
                </a:solidFill>
              </a:rPr>
              <a:t>: </a:t>
            </a:r>
            <a:r>
              <a:rPr lang="en-GB" dirty="0">
                <a:solidFill>
                  <a:schemeClr val="tx1"/>
                </a:solidFill>
              </a:rPr>
              <a:t>Case study research Hypothesis potential outcome to disruption of services based on the </a:t>
            </a:r>
            <a:r>
              <a:rPr lang="en-GB" dirty="0" smtClean="0">
                <a:solidFill>
                  <a:schemeClr val="tx1"/>
                </a:solidFill>
              </a:rPr>
              <a:t>research </a:t>
            </a:r>
            <a:r>
              <a:rPr lang="en-GB" dirty="0">
                <a:solidFill>
                  <a:schemeClr val="tx1"/>
                </a:solidFill>
              </a:rPr>
              <a:t>into individual contemporary issues</a:t>
            </a:r>
            <a:r>
              <a:rPr lang="en-GB" dirty="0" smtClean="0">
                <a:solidFill>
                  <a:schemeClr val="tx1"/>
                </a:solidFill>
              </a:rPr>
              <a:t>.</a:t>
            </a:r>
          </a:p>
          <a:p>
            <a:r>
              <a:rPr lang="en-GB" b="1" dirty="0" smtClean="0">
                <a:solidFill>
                  <a:srgbClr val="FF0000"/>
                </a:solidFill>
              </a:rPr>
              <a:t>Week 7: </a:t>
            </a:r>
            <a:r>
              <a:rPr lang="en-GB" dirty="0" smtClean="0">
                <a:solidFill>
                  <a:schemeClr val="tx1"/>
                </a:solidFill>
              </a:rPr>
              <a:t>Assessment </a:t>
            </a:r>
            <a:endParaRPr lang="en-GB" dirty="0">
              <a:solidFill>
                <a:schemeClr val="tx1"/>
              </a:solidFill>
            </a:endParaRPr>
          </a:p>
        </p:txBody>
      </p:sp>
    </p:spTree>
    <p:extLst>
      <p:ext uri="{BB962C8B-B14F-4D97-AF65-F5344CB8AC3E}">
        <p14:creationId xmlns:p14="http://schemas.microsoft.com/office/powerpoint/2010/main" val="22265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 </a:t>
            </a:r>
            <a:endParaRPr lang="en-GB" dirty="0"/>
          </a:p>
        </p:txBody>
      </p:sp>
      <p:sp>
        <p:nvSpPr>
          <p:cNvPr id="3" name="Content Placeholder 2"/>
          <p:cNvSpPr>
            <a:spLocks noGrp="1"/>
          </p:cNvSpPr>
          <p:nvPr>
            <p:ph idx="1"/>
          </p:nvPr>
        </p:nvSpPr>
        <p:spPr/>
        <p:txBody>
          <a:bodyPr/>
          <a:lstStyle/>
          <a:p>
            <a:pPr lvl="0"/>
            <a:r>
              <a:rPr lang="en-GB" b="1" dirty="0"/>
              <a:t>Individual Presentation	100%</a:t>
            </a:r>
            <a:endParaRPr lang="en-GB" dirty="0"/>
          </a:p>
          <a:p>
            <a:r>
              <a:rPr lang="en-GB" dirty="0"/>
              <a:t>You are required to individually present the following;</a:t>
            </a:r>
          </a:p>
          <a:p>
            <a:pPr lvl="0"/>
            <a:r>
              <a:rPr lang="en-GB" dirty="0"/>
              <a:t>An exploration of a variety of contemporary issues within your area of the health and social care sector that could influence service improvement.</a:t>
            </a:r>
          </a:p>
          <a:p>
            <a:r>
              <a:rPr lang="en-GB" dirty="0"/>
              <a:t> </a:t>
            </a:r>
          </a:p>
          <a:p>
            <a:pPr lvl="0"/>
            <a:r>
              <a:rPr lang="en-GB" dirty="0"/>
              <a:t>An analysis of a key perspective and the impact on care delivery.</a:t>
            </a:r>
          </a:p>
          <a:p>
            <a:r>
              <a:rPr lang="en-GB" dirty="0"/>
              <a:t> </a:t>
            </a:r>
          </a:p>
          <a:p>
            <a:pPr lvl="0"/>
            <a:r>
              <a:rPr lang="en-GB" dirty="0"/>
              <a:t>A hypothesis of the potential outcome to minimise the disruption to services, based upon the identified contemporary issue.</a:t>
            </a:r>
          </a:p>
          <a:p>
            <a:endParaRPr lang="en-GB" dirty="0"/>
          </a:p>
        </p:txBody>
      </p:sp>
    </p:spTree>
    <p:extLst>
      <p:ext uri="{BB962C8B-B14F-4D97-AF65-F5344CB8AC3E}">
        <p14:creationId xmlns:p14="http://schemas.microsoft.com/office/powerpoint/2010/main" val="20625627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TotalTime>
  <Words>1823</Words>
  <Application>Microsoft Office PowerPoint</Application>
  <PresentationFormat>Widescreen</PresentationFormat>
  <Paragraphs>119</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Contemporary Issues</vt:lpstr>
      <vt:lpstr>Introduction </vt:lpstr>
      <vt:lpstr>Module Introduction     </vt:lpstr>
      <vt:lpstr>Overall Aim</vt:lpstr>
      <vt:lpstr>Module Learning Outcomes</vt:lpstr>
      <vt:lpstr>Lectures and workshops</vt:lpstr>
      <vt:lpstr>Weekly lectures </vt:lpstr>
      <vt:lpstr>Condt.</vt:lpstr>
      <vt:lpstr>Assessment </vt:lpstr>
      <vt:lpstr>Learning outcomes </vt:lpstr>
      <vt:lpstr>Burden of disease </vt:lpstr>
      <vt:lpstr>Access to health services for people with pre-existing conditions was 20% lower during the COVID-19 peak period</vt:lpstr>
      <vt:lpstr>PowerPoint Presentation</vt:lpstr>
      <vt:lpstr>Reasons behind the reduction in access </vt:lpstr>
      <vt:lpstr>The wider impacts of Covid-19 on the NHS</vt:lpstr>
      <vt:lpstr>What about Social Care Workforce? </vt:lpstr>
      <vt:lpstr>Administration: Long term concerns</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Issues</dc:title>
  <dc:creator>Afaf Dirie</dc:creator>
  <cp:lastModifiedBy>Chijioke Olivier Agomo</cp:lastModifiedBy>
  <cp:revision>19</cp:revision>
  <dcterms:created xsi:type="dcterms:W3CDTF">2020-12-02T15:07:37Z</dcterms:created>
  <dcterms:modified xsi:type="dcterms:W3CDTF">2023-09-14T14:55:34Z</dcterms:modified>
</cp:coreProperties>
</file>