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24" r:id="rId2"/>
    <p:sldId id="328" r:id="rId3"/>
    <p:sldId id="315" r:id="rId4"/>
    <p:sldId id="383" r:id="rId5"/>
    <p:sldId id="386" r:id="rId6"/>
    <p:sldId id="382" r:id="rId7"/>
    <p:sldId id="260" r:id="rId8"/>
    <p:sldId id="288" r:id="rId9"/>
    <p:sldId id="257" r:id="rId10"/>
    <p:sldId id="258" r:id="rId11"/>
    <p:sldId id="298" r:id="rId12"/>
    <p:sldId id="287" r:id="rId13"/>
    <p:sldId id="299" r:id="rId14"/>
    <p:sldId id="302" r:id="rId15"/>
    <p:sldId id="269" r:id="rId16"/>
    <p:sldId id="381" r:id="rId17"/>
    <p:sldId id="300" r:id="rId18"/>
    <p:sldId id="290" r:id="rId19"/>
    <p:sldId id="301" r:id="rId20"/>
    <p:sldId id="262" r:id="rId21"/>
    <p:sldId id="289" r:id="rId22"/>
    <p:sldId id="291" r:id="rId23"/>
    <p:sldId id="267" r:id="rId24"/>
    <p:sldId id="409" r:id="rId25"/>
    <p:sldId id="263" r:id="rId26"/>
    <p:sldId id="264" r:id="rId27"/>
    <p:sldId id="265" r:id="rId28"/>
    <p:sldId id="293" r:id="rId29"/>
    <p:sldId id="294" r:id="rId30"/>
    <p:sldId id="295" r:id="rId31"/>
    <p:sldId id="296" r:id="rId32"/>
    <p:sldId id="297" r:id="rId33"/>
    <p:sldId id="357" r:id="rId34"/>
    <p:sldId id="307" r:id="rId35"/>
    <p:sldId id="380"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FA6483-4B34-4080-8368-AE569AEDF438}"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4130287D-1F3A-4D18-939F-0F807EA4185A}">
      <dgm:prSet/>
      <dgm:spPr/>
      <dgm:t>
        <a:bodyPr/>
        <a:lstStyle/>
        <a:p>
          <a:r>
            <a:rPr lang="en-GB" b="0" i="0"/>
            <a:t>Critical incidents can also be used as a basis for clinical research projects. </a:t>
          </a:r>
          <a:endParaRPr lang="en-US"/>
        </a:p>
      </dgm:t>
    </dgm:pt>
    <dgm:pt modelId="{D82D1748-25EC-4170-8BB5-C5A4D21C33D3}" type="parTrans" cxnId="{82AB9B9F-DDDB-4C34-9448-6940A1EB9F86}">
      <dgm:prSet/>
      <dgm:spPr/>
      <dgm:t>
        <a:bodyPr/>
        <a:lstStyle/>
        <a:p>
          <a:endParaRPr lang="en-US"/>
        </a:p>
      </dgm:t>
    </dgm:pt>
    <dgm:pt modelId="{44D53A7B-604B-45F8-9CDE-8E400AB584AB}" type="sibTrans" cxnId="{82AB9B9F-DDDB-4C34-9448-6940A1EB9F86}">
      <dgm:prSet/>
      <dgm:spPr/>
      <dgm:t>
        <a:bodyPr/>
        <a:lstStyle/>
        <a:p>
          <a:endParaRPr lang="en-US"/>
        </a:p>
      </dgm:t>
    </dgm:pt>
    <dgm:pt modelId="{67D23FAB-2B66-4677-86DE-E555F8DDBB84}">
      <dgm:prSet/>
      <dgm:spPr/>
      <dgm:t>
        <a:bodyPr/>
        <a:lstStyle/>
        <a:p>
          <a:r>
            <a:rPr lang="en-GB" b="0" i="0"/>
            <a:t>According to Hagland (1998), almost everyone at some time considers how things could have been avoided, overcome or improved. </a:t>
          </a:r>
          <a:endParaRPr lang="en-US"/>
        </a:p>
      </dgm:t>
    </dgm:pt>
    <dgm:pt modelId="{7F519E31-CE31-4DEF-83A9-CBE8EFE1DBE6}" type="parTrans" cxnId="{77D91BBE-6F7A-4246-BB7A-BCA01AB27EF7}">
      <dgm:prSet/>
      <dgm:spPr/>
      <dgm:t>
        <a:bodyPr/>
        <a:lstStyle/>
        <a:p>
          <a:endParaRPr lang="en-US"/>
        </a:p>
      </dgm:t>
    </dgm:pt>
    <dgm:pt modelId="{60F94A75-0FCD-428C-960A-F76E516E9F89}" type="sibTrans" cxnId="{77D91BBE-6F7A-4246-BB7A-BCA01AB27EF7}">
      <dgm:prSet/>
      <dgm:spPr/>
      <dgm:t>
        <a:bodyPr/>
        <a:lstStyle/>
        <a:p>
          <a:endParaRPr lang="en-US"/>
        </a:p>
      </dgm:t>
    </dgm:pt>
    <dgm:pt modelId="{5B9649BF-C686-4427-AFE0-95A5F3307DF7}">
      <dgm:prSet/>
      <dgm:spPr/>
      <dgm:t>
        <a:bodyPr/>
        <a:lstStyle/>
        <a:p>
          <a:r>
            <a:rPr lang="en-GB" b="0" i="0"/>
            <a:t>Good research projects often start with the identification of a problem and those projects which solve or eliminate clinical problems are the most worthwhile. </a:t>
          </a:r>
          <a:endParaRPr lang="en-US"/>
        </a:p>
      </dgm:t>
    </dgm:pt>
    <dgm:pt modelId="{AF75EE20-0B8E-4555-8E3A-A5F54A9A5AAB}" type="parTrans" cxnId="{5E1B5983-B090-4054-937D-ECD3C5AACCD2}">
      <dgm:prSet/>
      <dgm:spPr/>
      <dgm:t>
        <a:bodyPr/>
        <a:lstStyle/>
        <a:p>
          <a:endParaRPr lang="en-US"/>
        </a:p>
      </dgm:t>
    </dgm:pt>
    <dgm:pt modelId="{6EF4485E-8052-442B-810E-6F5CF02D8F8A}" type="sibTrans" cxnId="{5E1B5983-B090-4054-937D-ECD3C5AACCD2}">
      <dgm:prSet/>
      <dgm:spPr/>
      <dgm:t>
        <a:bodyPr/>
        <a:lstStyle/>
        <a:p>
          <a:endParaRPr lang="en-US"/>
        </a:p>
      </dgm:t>
    </dgm:pt>
    <dgm:pt modelId="{9C8799E3-64EF-41A4-9820-11AF6A5408E0}">
      <dgm:prSet/>
      <dgm:spPr/>
      <dgm:t>
        <a:bodyPr/>
        <a:lstStyle/>
        <a:p>
          <a:r>
            <a:rPr lang="en-GB" b="0" i="0"/>
            <a:t>And, as Polit and Hungler conclude, the answers to nursing research questions help nurses provide more effective nursing care and document the unique role nursing plays in the health-care system (1993).</a:t>
          </a:r>
          <a:endParaRPr lang="en-US"/>
        </a:p>
      </dgm:t>
    </dgm:pt>
    <dgm:pt modelId="{357709D5-A671-4681-801E-CA19F11E32A7}" type="parTrans" cxnId="{8303CE76-FD30-4A30-A74C-1698F9735A17}">
      <dgm:prSet/>
      <dgm:spPr/>
      <dgm:t>
        <a:bodyPr/>
        <a:lstStyle/>
        <a:p>
          <a:endParaRPr lang="en-US"/>
        </a:p>
      </dgm:t>
    </dgm:pt>
    <dgm:pt modelId="{BCCD2AC7-C57E-4D2B-90D4-B00B832293AE}" type="sibTrans" cxnId="{8303CE76-FD30-4A30-A74C-1698F9735A17}">
      <dgm:prSet/>
      <dgm:spPr/>
      <dgm:t>
        <a:bodyPr/>
        <a:lstStyle/>
        <a:p>
          <a:endParaRPr lang="en-US"/>
        </a:p>
      </dgm:t>
    </dgm:pt>
    <dgm:pt modelId="{C52003E5-190A-4205-B96A-A27EA616D9AD}" type="pres">
      <dgm:prSet presAssocID="{5FFA6483-4B34-4080-8368-AE569AEDF438}" presName="vert0" presStyleCnt="0">
        <dgm:presLayoutVars>
          <dgm:dir/>
          <dgm:animOne val="branch"/>
          <dgm:animLvl val="lvl"/>
        </dgm:presLayoutVars>
      </dgm:prSet>
      <dgm:spPr/>
    </dgm:pt>
    <dgm:pt modelId="{35B54702-BBE2-4C9E-BF55-C87F8A2F24C9}" type="pres">
      <dgm:prSet presAssocID="{4130287D-1F3A-4D18-939F-0F807EA4185A}" presName="thickLine" presStyleLbl="alignNode1" presStyleIdx="0" presStyleCnt="4"/>
      <dgm:spPr/>
    </dgm:pt>
    <dgm:pt modelId="{3F53458A-7D1E-4B48-91B6-1E7CA0341B76}" type="pres">
      <dgm:prSet presAssocID="{4130287D-1F3A-4D18-939F-0F807EA4185A}" presName="horz1" presStyleCnt="0"/>
      <dgm:spPr/>
    </dgm:pt>
    <dgm:pt modelId="{96B2E857-120D-4697-ABC0-3367A6328596}" type="pres">
      <dgm:prSet presAssocID="{4130287D-1F3A-4D18-939F-0F807EA4185A}" presName="tx1" presStyleLbl="revTx" presStyleIdx="0" presStyleCnt="4"/>
      <dgm:spPr/>
    </dgm:pt>
    <dgm:pt modelId="{FED2E3F0-EAEC-4C0C-87CE-1387355773FD}" type="pres">
      <dgm:prSet presAssocID="{4130287D-1F3A-4D18-939F-0F807EA4185A}" presName="vert1" presStyleCnt="0"/>
      <dgm:spPr/>
    </dgm:pt>
    <dgm:pt modelId="{3DD6ABBC-BA9D-43AF-B7FD-A5B267B559CA}" type="pres">
      <dgm:prSet presAssocID="{67D23FAB-2B66-4677-86DE-E555F8DDBB84}" presName="thickLine" presStyleLbl="alignNode1" presStyleIdx="1" presStyleCnt="4"/>
      <dgm:spPr/>
    </dgm:pt>
    <dgm:pt modelId="{BC6348A4-46D3-49F8-A1E9-D7BE67C301FD}" type="pres">
      <dgm:prSet presAssocID="{67D23FAB-2B66-4677-86DE-E555F8DDBB84}" presName="horz1" presStyleCnt="0"/>
      <dgm:spPr/>
    </dgm:pt>
    <dgm:pt modelId="{673F63D5-6C28-454E-B9C3-C0753B5ECEA9}" type="pres">
      <dgm:prSet presAssocID="{67D23FAB-2B66-4677-86DE-E555F8DDBB84}" presName="tx1" presStyleLbl="revTx" presStyleIdx="1" presStyleCnt="4"/>
      <dgm:spPr/>
    </dgm:pt>
    <dgm:pt modelId="{90C86626-937F-4544-AA1C-869CF7F758D4}" type="pres">
      <dgm:prSet presAssocID="{67D23FAB-2B66-4677-86DE-E555F8DDBB84}" presName="vert1" presStyleCnt="0"/>
      <dgm:spPr/>
    </dgm:pt>
    <dgm:pt modelId="{CE3B01F6-B707-41F2-A1C3-3128BA8B1A9D}" type="pres">
      <dgm:prSet presAssocID="{5B9649BF-C686-4427-AFE0-95A5F3307DF7}" presName="thickLine" presStyleLbl="alignNode1" presStyleIdx="2" presStyleCnt="4"/>
      <dgm:spPr/>
    </dgm:pt>
    <dgm:pt modelId="{306E6557-E6C9-4D85-9C0B-7567186797FA}" type="pres">
      <dgm:prSet presAssocID="{5B9649BF-C686-4427-AFE0-95A5F3307DF7}" presName="horz1" presStyleCnt="0"/>
      <dgm:spPr/>
    </dgm:pt>
    <dgm:pt modelId="{435B27B1-27B5-4139-8D0D-B7F77EF4D1D1}" type="pres">
      <dgm:prSet presAssocID="{5B9649BF-C686-4427-AFE0-95A5F3307DF7}" presName="tx1" presStyleLbl="revTx" presStyleIdx="2" presStyleCnt="4"/>
      <dgm:spPr/>
    </dgm:pt>
    <dgm:pt modelId="{59C0D998-0C91-4850-AD68-9F9FC5755BBE}" type="pres">
      <dgm:prSet presAssocID="{5B9649BF-C686-4427-AFE0-95A5F3307DF7}" presName="vert1" presStyleCnt="0"/>
      <dgm:spPr/>
    </dgm:pt>
    <dgm:pt modelId="{CDA0EFD8-6294-4DA5-9A8C-C54C1B07827F}" type="pres">
      <dgm:prSet presAssocID="{9C8799E3-64EF-41A4-9820-11AF6A5408E0}" presName="thickLine" presStyleLbl="alignNode1" presStyleIdx="3" presStyleCnt="4"/>
      <dgm:spPr/>
    </dgm:pt>
    <dgm:pt modelId="{EB71D994-B12C-4C6A-888E-AD946FDCD454}" type="pres">
      <dgm:prSet presAssocID="{9C8799E3-64EF-41A4-9820-11AF6A5408E0}" presName="horz1" presStyleCnt="0"/>
      <dgm:spPr/>
    </dgm:pt>
    <dgm:pt modelId="{51898A4F-E06A-4224-9E62-55683B0BCF1E}" type="pres">
      <dgm:prSet presAssocID="{9C8799E3-64EF-41A4-9820-11AF6A5408E0}" presName="tx1" presStyleLbl="revTx" presStyleIdx="3" presStyleCnt="4"/>
      <dgm:spPr/>
    </dgm:pt>
    <dgm:pt modelId="{4FE7D1EE-E8D4-45F1-AACF-96348C3B0B61}" type="pres">
      <dgm:prSet presAssocID="{9C8799E3-64EF-41A4-9820-11AF6A5408E0}" presName="vert1" presStyleCnt="0"/>
      <dgm:spPr/>
    </dgm:pt>
  </dgm:ptLst>
  <dgm:cxnLst>
    <dgm:cxn modelId="{FD00D90B-BDDE-4A94-BBC3-4480DA59F53C}" type="presOf" srcId="{4130287D-1F3A-4D18-939F-0F807EA4185A}" destId="{96B2E857-120D-4697-ABC0-3367A6328596}" srcOrd="0" destOrd="0" presId="urn:microsoft.com/office/officeart/2008/layout/LinedList"/>
    <dgm:cxn modelId="{E9DE743F-D8F2-46F5-A6B0-02F6A1FAB1B1}" type="presOf" srcId="{5FFA6483-4B34-4080-8368-AE569AEDF438}" destId="{C52003E5-190A-4205-B96A-A27EA616D9AD}" srcOrd="0" destOrd="0" presId="urn:microsoft.com/office/officeart/2008/layout/LinedList"/>
    <dgm:cxn modelId="{5B7E8644-CC37-4B92-A305-126DC9FC8048}" type="presOf" srcId="{67D23FAB-2B66-4677-86DE-E555F8DDBB84}" destId="{673F63D5-6C28-454E-B9C3-C0753B5ECEA9}" srcOrd="0" destOrd="0" presId="urn:microsoft.com/office/officeart/2008/layout/LinedList"/>
    <dgm:cxn modelId="{8303CE76-FD30-4A30-A74C-1698F9735A17}" srcId="{5FFA6483-4B34-4080-8368-AE569AEDF438}" destId="{9C8799E3-64EF-41A4-9820-11AF6A5408E0}" srcOrd="3" destOrd="0" parTransId="{357709D5-A671-4681-801E-CA19F11E32A7}" sibTransId="{BCCD2AC7-C57E-4D2B-90D4-B00B832293AE}"/>
    <dgm:cxn modelId="{5E1B5983-B090-4054-937D-ECD3C5AACCD2}" srcId="{5FFA6483-4B34-4080-8368-AE569AEDF438}" destId="{5B9649BF-C686-4427-AFE0-95A5F3307DF7}" srcOrd="2" destOrd="0" parTransId="{AF75EE20-0B8E-4555-8E3A-A5F54A9A5AAB}" sibTransId="{6EF4485E-8052-442B-810E-6F5CF02D8F8A}"/>
    <dgm:cxn modelId="{82AB9B9F-DDDB-4C34-9448-6940A1EB9F86}" srcId="{5FFA6483-4B34-4080-8368-AE569AEDF438}" destId="{4130287D-1F3A-4D18-939F-0F807EA4185A}" srcOrd="0" destOrd="0" parTransId="{D82D1748-25EC-4170-8BB5-C5A4D21C33D3}" sibTransId="{44D53A7B-604B-45F8-9CDE-8E400AB584AB}"/>
    <dgm:cxn modelId="{2E979AB3-7331-465C-B1A0-DE56EF2BB80B}" type="presOf" srcId="{5B9649BF-C686-4427-AFE0-95A5F3307DF7}" destId="{435B27B1-27B5-4139-8D0D-B7F77EF4D1D1}" srcOrd="0" destOrd="0" presId="urn:microsoft.com/office/officeart/2008/layout/LinedList"/>
    <dgm:cxn modelId="{77D91BBE-6F7A-4246-BB7A-BCA01AB27EF7}" srcId="{5FFA6483-4B34-4080-8368-AE569AEDF438}" destId="{67D23FAB-2B66-4677-86DE-E555F8DDBB84}" srcOrd="1" destOrd="0" parTransId="{7F519E31-CE31-4DEF-83A9-CBE8EFE1DBE6}" sibTransId="{60F94A75-0FCD-428C-960A-F76E516E9F89}"/>
    <dgm:cxn modelId="{71C4D6F9-9A34-4AAA-963E-9970EBCC2FE8}" type="presOf" srcId="{9C8799E3-64EF-41A4-9820-11AF6A5408E0}" destId="{51898A4F-E06A-4224-9E62-55683B0BCF1E}" srcOrd="0" destOrd="0" presId="urn:microsoft.com/office/officeart/2008/layout/LinedList"/>
    <dgm:cxn modelId="{44BC626C-47E3-4B25-94A2-ADF65187956E}" type="presParOf" srcId="{C52003E5-190A-4205-B96A-A27EA616D9AD}" destId="{35B54702-BBE2-4C9E-BF55-C87F8A2F24C9}" srcOrd="0" destOrd="0" presId="urn:microsoft.com/office/officeart/2008/layout/LinedList"/>
    <dgm:cxn modelId="{4F114AB2-38EE-477B-A90A-7B7997B34A57}" type="presParOf" srcId="{C52003E5-190A-4205-B96A-A27EA616D9AD}" destId="{3F53458A-7D1E-4B48-91B6-1E7CA0341B76}" srcOrd="1" destOrd="0" presId="urn:microsoft.com/office/officeart/2008/layout/LinedList"/>
    <dgm:cxn modelId="{86E7EC8F-524D-45D6-A631-68C8FA3443DB}" type="presParOf" srcId="{3F53458A-7D1E-4B48-91B6-1E7CA0341B76}" destId="{96B2E857-120D-4697-ABC0-3367A6328596}" srcOrd="0" destOrd="0" presId="urn:microsoft.com/office/officeart/2008/layout/LinedList"/>
    <dgm:cxn modelId="{8C2D2CAF-FB8B-4E6C-82D2-91DD6A625B10}" type="presParOf" srcId="{3F53458A-7D1E-4B48-91B6-1E7CA0341B76}" destId="{FED2E3F0-EAEC-4C0C-87CE-1387355773FD}" srcOrd="1" destOrd="0" presId="urn:microsoft.com/office/officeart/2008/layout/LinedList"/>
    <dgm:cxn modelId="{AF596D26-4CFA-479A-B267-E82D1BE53BEE}" type="presParOf" srcId="{C52003E5-190A-4205-B96A-A27EA616D9AD}" destId="{3DD6ABBC-BA9D-43AF-B7FD-A5B267B559CA}" srcOrd="2" destOrd="0" presId="urn:microsoft.com/office/officeart/2008/layout/LinedList"/>
    <dgm:cxn modelId="{08A5A603-1EA2-49E2-A76B-8E8921B25E56}" type="presParOf" srcId="{C52003E5-190A-4205-B96A-A27EA616D9AD}" destId="{BC6348A4-46D3-49F8-A1E9-D7BE67C301FD}" srcOrd="3" destOrd="0" presId="urn:microsoft.com/office/officeart/2008/layout/LinedList"/>
    <dgm:cxn modelId="{C8531181-F9D2-4BCE-A00D-0479B2F55980}" type="presParOf" srcId="{BC6348A4-46D3-49F8-A1E9-D7BE67C301FD}" destId="{673F63D5-6C28-454E-B9C3-C0753B5ECEA9}" srcOrd="0" destOrd="0" presId="urn:microsoft.com/office/officeart/2008/layout/LinedList"/>
    <dgm:cxn modelId="{BFD82DB6-4742-4CF6-8BC4-D8F3C63AFB1C}" type="presParOf" srcId="{BC6348A4-46D3-49F8-A1E9-D7BE67C301FD}" destId="{90C86626-937F-4544-AA1C-869CF7F758D4}" srcOrd="1" destOrd="0" presId="urn:microsoft.com/office/officeart/2008/layout/LinedList"/>
    <dgm:cxn modelId="{1B9D148D-0B27-4537-88CC-933D0D290A19}" type="presParOf" srcId="{C52003E5-190A-4205-B96A-A27EA616D9AD}" destId="{CE3B01F6-B707-41F2-A1C3-3128BA8B1A9D}" srcOrd="4" destOrd="0" presId="urn:microsoft.com/office/officeart/2008/layout/LinedList"/>
    <dgm:cxn modelId="{AE50D82A-6383-409A-AAB6-E814689A3C93}" type="presParOf" srcId="{C52003E5-190A-4205-B96A-A27EA616D9AD}" destId="{306E6557-E6C9-4D85-9C0B-7567186797FA}" srcOrd="5" destOrd="0" presId="urn:microsoft.com/office/officeart/2008/layout/LinedList"/>
    <dgm:cxn modelId="{5E162CFE-7276-4416-A8FD-4B540F69AC7E}" type="presParOf" srcId="{306E6557-E6C9-4D85-9C0B-7567186797FA}" destId="{435B27B1-27B5-4139-8D0D-B7F77EF4D1D1}" srcOrd="0" destOrd="0" presId="urn:microsoft.com/office/officeart/2008/layout/LinedList"/>
    <dgm:cxn modelId="{46184DC5-DE43-4C33-8C99-E8BC71F6C4B3}" type="presParOf" srcId="{306E6557-E6C9-4D85-9C0B-7567186797FA}" destId="{59C0D998-0C91-4850-AD68-9F9FC5755BBE}" srcOrd="1" destOrd="0" presId="urn:microsoft.com/office/officeart/2008/layout/LinedList"/>
    <dgm:cxn modelId="{55F81199-4DFD-4313-9E7F-1CD2B34F9B3F}" type="presParOf" srcId="{C52003E5-190A-4205-B96A-A27EA616D9AD}" destId="{CDA0EFD8-6294-4DA5-9A8C-C54C1B07827F}" srcOrd="6" destOrd="0" presId="urn:microsoft.com/office/officeart/2008/layout/LinedList"/>
    <dgm:cxn modelId="{C8F6A6AB-3201-4E74-8974-02581D3AD92D}" type="presParOf" srcId="{C52003E5-190A-4205-B96A-A27EA616D9AD}" destId="{EB71D994-B12C-4C6A-888E-AD946FDCD454}" srcOrd="7" destOrd="0" presId="urn:microsoft.com/office/officeart/2008/layout/LinedList"/>
    <dgm:cxn modelId="{DA8A1622-8C29-4619-AB2C-35DB98E6A0A8}" type="presParOf" srcId="{EB71D994-B12C-4C6A-888E-AD946FDCD454}" destId="{51898A4F-E06A-4224-9E62-55683B0BCF1E}" srcOrd="0" destOrd="0" presId="urn:microsoft.com/office/officeart/2008/layout/LinedList"/>
    <dgm:cxn modelId="{CF530450-67C8-458A-A75E-2FFF9557D7B5}" type="presParOf" srcId="{EB71D994-B12C-4C6A-888E-AD946FDCD454}" destId="{4FE7D1EE-E8D4-45F1-AACF-96348C3B0B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D9659D-3DBA-4899-9F0A-973E60135A77}"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3D0DA32C-D30C-4E3E-AFF0-B1E91D4C9707}">
      <dgm:prSet/>
      <dgm:spPr/>
      <dgm:t>
        <a:bodyPr/>
        <a:lstStyle/>
        <a:p>
          <a:r>
            <a:rPr lang="en-GB" b="0" i="0" dirty="0"/>
            <a:t>In nursing, </a:t>
          </a:r>
          <a:r>
            <a:rPr lang="en-GB" b="0" i="0" dirty="0">
              <a:highlight>
                <a:srgbClr val="FFFF00"/>
              </a:highlight>
            </a:rPr>
            <a:t>for example</a:t>
          </a:r>
          <a:r>
            <a:rPr lang="en-GB" b="0" i="0" dirty="0"/>
            <a:t>, a critical incident could take the form of a medication error, a nosocomial infection or helping a patient achieve a comfortable, dignified death. </a:t>
          </a:r>
          <a:endParaRPr lang="en-US" dirty="0"/>
        </a:p>
      </dgm:t>
    </dgm:pt>
    <dgm:pt modelId="{5772A294-4112-4FA1-966C-942310683A54}" type="parTrans" cxnId="{040ED9CA-BFB5-4C41-BC5D-9DD816DF46B5}">
      <dgm:prSet/>
      <dgm:spPr/>
      <dgm:t>
        <a:bodyPr/>
        <a:lstStyle/>
        <a:p>
          <a:endParaRPr lang="en-US"/>
        </a:p>
      </dgm:t>
    </dgm:pt>
    <dgm:pt modelId="{FB87FFF3-DBA3-4F22-BB5A-E9689F5DD953}" type="sibTrans" cxnId="{040ED9CA-BFB5-4C41-BC5D-9DD816DF46B5}">
      <dgm:prSet/>
      <dgm:spPr/>
      <dgm:t>
        <a:bodyPr/>
        <a:lstStyle/>
        <a:p>
          <a:endParaRPr lang="en-US"/>
        </a:p>
      </dgm:t>
    </dgm:pt>
    <dgm:pt modelId="{F982A6B5-6A53-431D-A797-B3A5EE69C984}">
      <dgm:prSet/>
      <dgm:spPr/>
      <dgm:t>
        <a:bodyPr/>
        <a:lstStyle/>
        <a:p>
          <a:r>
            <a:rPr lang="en-GB" b="0" i="0" dirty="0"/>
            <a:t>These events might be labelled as ‘critical incidents’ because they encourage nurses to reflect on what has happened, to challenge their practice or to resolve to do better next time. </a:t>
          </a:r>
          <a:endParaRPr lang="en-US" dirty="0"/>
        </a:p>
      </dgm:t>
    </dgm:pt>
    <dgm:pt modelId="{9A6957E0-50E9-46F4-8047-F8CB8A26A786}" type="parTrans" cxnId="{11F8B3E2-1006-4080-B921-F0899E9F31A7}">
      <dgm:prSet/>
      <dgm:spPr/>
      <dgm:t>
        <a:bodyPr/>
        <a:lstStyle/>
        <a:p>
          <a:endParaRPr lang="en-US"/>
        </a:p>
      </dgm:t>
    </dgm:pt>
    <dgm:pt modelId="{48C79C03-B633-4AEF-8EB3-A4B10C46F519}" type="sibTrans" cxnId="{11F8B3E2-1006-4080-B921-F0899E9F31A7}">
      <dgm:prSet/>
      <dgm:spPr/>
      <dgm:t>
        <a:bodyPr/>
        <a:lstStyle/>
        <a:p>
          <a:endParaRPr lang="en-US"/>
        </a:p>
      </dgm:t>
    </dgm:pt>
    <dgm:pt modelId="{6A953780-AD4F-4244-8331-1FBD3C1C6D45}">
      <dgm:prSet/>
      <dgm:spPr/>
      <dgm:t>
        <a:bodyPr/>
        <a:lstStyle/>
        <a:p>
          <a:r>
            <a:rPr lang="en-GB" b="0" i="0"/>
            <a:t>Identifying the nature and sources of critical incidents presents the opportunity to raise the educational profile of the skills needed to address these issues (Perry, 1997).</a:t>
          </a:r>
          <a:endParaRPr lang="en-US"/>
        </a:p>
      </dgm:t>
    </dgm:pt>
    <dgm:pt modelId="{D9DA531E-4023-4CF2-8707-F0053864F232}" type="parTrans" cxnId="{ABF0F256-75DC-4934-82C6-C54F51E5D8D9}">
      <dgm:prSet/>
      <dgm:spPr/>
      <dgm:t>
        <a:bodyPr/>
        <a:lstStyle/>
        <a:p>
          <a:endParaRPr lang="en-US"/>
        </a:p>
      </dgm:t>
    </dgm:pt>
    <dgm:pt modelId="{93D8285C-CF8F-4F97-94CC-94A69961C78E}" type="sibTrans" cxnId="{ABF0F256-75DC-4934-82C6-C54F51E5D8D9}">
      <dgm:prSet/>
      <dgm:spPr/>
      <dgm:t>
        <a:bodyPr/>
        <a:lstStyle/>
        <a:p>
          <a:endParaRPr lang="en-US"/>
        </a:p>
      </dgm:t>
    </dgm:pt>
    <dgm:pt modelId="{B5C97C42-26A7-4C58-90E4-563399E27C12}" type="pres">
      <dgm:prSet presAssocID="{85D9659D-3DBA-4899-9F0A-973E60135A77}" presName="vert0" presStyleCnt="0">
        <dgm:presLayoutVars>
          <dgm:dir/>
          <dgm:animOne val="branch"/>
          <dgm:animLvl val="lvl"/>
        </dgm:presLayoutVars>
      </dgm:prSet>
      <dgm:spPr/>
    </dgm:pt>
    <dgm:pt modelId="{75EE395D-EE50-4CCB-80A6-63CDB5D300DB}" type="pres">
      <dgm:prSet presAssocID="{3D0DA32C-D30C-4E3E-AFF0-B1E91D4C9707}" presName="thickLine" presStyleLbl="alignNode1" presStyleIdx="0" presStyleCnt="3"/>
      <dgm:spPr/>
    </dgm:pt>
    <dgm:pt modelId="{8048DB9B-9AC1-4F27-82B6-A8F4408CC66F}" type="pres">
      <dgm:prSet presAssocID="{3D0DA32C-D30C-4E3E-AFF0-B1E91D4C9707}" presName="horz1" presStyleCnt="0"/>
      <dgm:spPr/>
    </dgm:pt>
    <dgm:pt modelId="{82AA519D-BBA2-49B3-AB3E-BB12E132D080}" type="pres">
      <dgm:prSet presAssocID="{3D0DA32C-D30C-4E3E-AFF0-B1E91D4C9707}" presName="tx1" presStyleLbl="revTx" presStyleIdx="0" presStyleCnt="3"/>
      <dgm:spPr/>
    </dgm:pt>
    <dgm:pt modelId="{BF52E59C-452D-416F-997C-EED7EB6D2422}" type="pres">
      <dgm:prSet presAssocID="{3D0DA32C-D30C-4E3E-AFF0-B1E91D4C9707}" presName="vert1" presStyleCnt="0"/>
      <dgm:spPr/>
    </dgm:pt>
    <dgm:pt modelId="{D2F87887-64C9-4EFD-89D7-C91E50EEA379}" type="pres">
      <dgm:prSet presAssocID="{F982A6B5-6A53-431D-A797-B3A5EE69C984}" presName="thickLine" presStyleLbl="alignNode1" presStyleIdx="1" presStyleCnt="3"/>
      <dgm:spPr/>
    </dgm:pt>
    <dgm:pt modelId="{7D38489B-9178-4A9F-B2CF-5ABF7C469165}" type="pres">
      <dgm:prSet presAssocID="{F982A6B5-6A53-431D-A797-B3A5EE69C984}" presName="horz1" presStyleCnt="0"/>
      <dgm:spPr/>
    </dgm:pt>
    <dgm:pt modelId="{3563ECCE-73D9-4517-849F-C09A026A2332}" type="pres">
      <dgm:prSet presAssocID="{F982A6B5-6A53-431D-A797-B3A5EE69C984}" presName="tx1" presStyleLbl="revTx" presStyleIdx="1" presStyleCnt="3"/>
      <dgm:spPr/>
    </dgm:pt>
    <dgm:pt modelId="{76A3E10F-0B78-42B0-836C-02D4D46EC61B}" type="pres">
      <dgm:prSet presAssocID="{F982A6B5-6A53-431D-A797-B3A5EE69C984}" presName="vert1" presStyleCnt="0"/>
      <dgm:spPr/>
    </dgm:pt>
    <dgm:pt modelId="{DE42D516-BA33-4B83-BDED-44FC17026BD2}" type="pres">
      <dgm:prSet presAssocID="{6A953780-AD4F-4244-8331-1FBD3C1C6D45}" presName="thickLine" presStyleLbl="alignNode1" presStyleIdx="2" presStyleCnt="3"/>
      <dgm:spPr/>
    </dgm:pt>
    <dgm:pt modelId="{A542ED0D-3156-40EE-ABBF-A1D4F7BE2D70}" type="pres">
      <dgm:prSet presAssocID="{6A953780-AD4F-4244-8331-1FBD3C1C6D45}" presName="horz1" presStyleCnt="0"/>
      <dgm:spPr/>
    </dgm:pt>
    <dgm:pt modelId="{C540A731-4729-465B-B3C6-416C151D0860}" type="pres">
      <dgm:prSet presAssocID="{6A953780-AD4F-4244-8331-1FBD3C1C6D45}" presName="tx1" presStyleLbl="revTx" presStyleIdx="2" presStyleCnt="3"/>
      <dgm:spPr/>
    </dgm:pt>
    <dgm:pt modelId="{11C7D548-C78E-4B11-8D37-E84E2EDB8206}" type="pres">
      <dgm:prSet presAssocID="{6A953780-AD4F-4244-8331-1FBD3C1C6D45}" presName="vert1" presStyleCnt="0"/>
      <dgm:spPr/>
    </dgm:pt>
  </dgm:ptLst>
  <dgm:cxnLst>
    <dgm:cxn modelId="{ABF0F256-75DC-4934-82C6-C54F51E5D8D9}" srcId="{85D9659D-3DBA-4899-9F0A-973E60135A77}" destId="{6A953780-AD4F-4244-8331-1FBD3C1C6D45}" srcOrd="2" destOrd="0" parTransId="{D9DA531E-4023-4CF2-8707-F0053864F232}" sibTransId="{93D8285C-CF8F-4F97-94CC-94A69961C78E}"/>
    <dgm:cxn modelId="{DBDB1382-E3E9-453D-A1EC-7DFA646FAB11}" type="presOf" srcId="{6A953780-AD4F-4244-8331-1FBD3C1C6D45}" destId="{C540A731-4729-465B-B3C6-416C151D0860}" srcOrd="0" destOrd="0" presId="urn:microsoft.com/office/officeart/2008/layout/LinedList"/>
    <dgm:cxn modelId="{DCFFEC84-270E-42DD-9177-A6B8F05292E7}" type="presOf" srcId="{85D9659D-3DBA-4899-9F0A-973E60135A77}" destId="{B5C97C42-26A7-4C58-90E4-563399E27C12}" srcOrd="0" destOrd="0" presId="urn:microsoft.com/office/officeart/2008/layout/LinedList"/>
    <dgm:cxn modelId="{2AE049C7-A4C4-44D8-8023-C2F79DDFE33D}" type="presOf" srcId="{F982A6B5-6A53-431D-A797-B3A5EE69C984}" destId="{3563ECCE-73D9-4517-849F-C09A026A2332}" srcOrd="0" destOrd="0" presId="urn:microsoft.com/office/officeart/2008/layout/LinedList"/>
    <dgm:cxn modelId="{2FB93AC9-BE0B-4C65-9408-345901EBE859}" type="presOf" srcId="{3D0DA32C-D30C-4E3E-AFF0-B1E91D4C9707}" destId="{82AA519D-BBA2-49B3-AB3E-BB12E132D080}" srcOrd="0" destOrd="0" presId="urn:microsoft.com/office/officeart/2008/layout/LinedList"/>
    <dgm:cxn modelId="{040ED9CA-BFB5-4C41-BC5D-9DD816DF46B5}" srcId="{85D9659D-3DBA-4899-9F0A-973E60135A77}" destId="{3D0DA32C-D30C-4E3E-AFF0-B1E91D4C9707}" srcOrd="0" destOrd="0" parTransId="{5772A294-4112-4FA1-966C-942310683A54}" sibTransId="{FB87FFF3-DBA3-4F22-BB5A-E9689F5DD953}"/>
    <dgm:cxn modelId="{11F8B3E2-1006-4080-B921-F0899E9F31A7}" srcId="{85D9659D-3DBA-4899-9F0A-973E60135A77}" destId="{F982A6B5-6A53-431D-A797-B3A5EE69C984}" srcOrd="1" destOrd="0" parTransId="{9A6957E0-50E9-46F4-8047-F8CB8A26A786}" sibTransId="{48C79C03-B633-4AEF-8EB3-A4B10C46F519}"/>
    <dgm:cxn modelId="{3C656660-F63B-40BB-A3A9-B33ED20A9DF6}" type="presParOf" srcId="{B5C97C42-26A7-4C58-90E4-563399E27C12}" destId="{75EE395D-EE50-4CCB-80A6-63CDB5D300DB}" srcOrd="0" destOrd="0" presId="urn:microsoft.com/office/officeart/2008/layout/LinedList"/>
    <dgm:cxn modelId="{F68BFDAF-A5BF-4ACA-B0A1-6E6290B380EC}" type="presParOf" srcId="{B5C97C42-26A7-4C58-90E4-563399E27C12}" destId="{8048DB9B-9AC1-4F27-82B6-A8F4408CC66F}" srcOrd="1" destOrd="0" presId="urn:microsoft.com/office/officeart/2008/layout/LinedList"/>
    <dgm:cxn modelId="{1DBCBFEA-0F5F-47F4-BA34-BE1FDA2414D6}" type="presParOf" srcId="{8048DB9B-9AC1-4F27-82B6-A8F4408CC66F}" destId="{82AA519D-BBA2-49B3-AB3E-BB12E132D080}" srcOrd="0" destOrd="0" presId="urn:microsoft.com/office/officeart/2008/layout/LinedList"/>
    <dgm:cxn modelId="{DFD164FA-F2B8-48E0-84E2-555E58D28B6D}" type="presParOf" srcId="{8048DB9B-9AC1-4F27-82B6-A8F4408CC66F}" destId="{BF52E59C-452D-416F-997C-EED7EB6D2422}" srcOrd="1" destOrd="0" presId="urn:microsoft.com/office/officeart/2008/layout/LinedList"/>
    <dgm:cxn modelId="{520F1475-215F-48F0-9C61-A417AD1BC235}" type="presParOf" srcId="{B5C97C42-26A7-4C58-90E4-563399E27C12}" destId="{D2F87887-64C9-4EFD-89D7-C91E50EEA379}" srcOrd="2" destOrd="0" presId="urn:microsoft.com/office/officeart/2008/layout/LinedList"/>
    <dgm:cxn modelId="{7E18ACBA-2912-449C-B782-D018515CFAE3}" type="presParOf" srcId="{B5C97C42-26A7-4C58-90E4-563399E27C12}" destId="{7D38489B-9178-4A9F-B2CF-5ABF7C469165}" srcOrd="3" destOrd="0" presId="urn:microsoft.com/office/officeart/2008/layout/LinedList"/>
    <dgm:cxn modelId="{3DAF51CE-EAD0-4448-A49C-BC15DD2DDA47}" type="presParOf" srcId="{7D38489B-9178-4A9F-B2CF-5ABF7C469165}" destId="{3563ECCE-73D9-4517-849F-C09A026A2332}" srcOrd="0" destOrd="0" presId="urn:microsoft.com/office/officeart/2008/layout/LinedList"/>
    <dgm:cxn modelId="{37D08816-8312-42BD-B2D2-68FE3196801A}" type="presParOf" srcId="{7D38489B-9178-4A9F-B2CF-5ABF7C469165}" destId="{76A3E10F-0B78-42B0-836C-02D4D46EC61B}" srcOrd="1" destOrd="0" presId="urn:microsoft.com/office/officeart/2008/layout/LinedList"/>
    <dgm:cxn modelId="{E01DCB64-9D5C-4B1D-BF3E-45B0DA728E81}" type="presParOf" srcId="{B5C97C42-26A7-4C58-90E4-563399E27C12}" destId="{DE42D516-BA33-4B83-BDED-44FC17026BD2}" srcOrd="4" destOrd="0" presId="urn:microsoft.com/office/officeart/2008/layout/LinedList"/>
    <dgm:cxn modelId="{038C8EF2-2646-411F-9910-E2DD70FE1F3F}" type="presParOf" srcId="{B5C97C42-26A7-4C58-90E4-563399E27C12}" destId="{A542ED0D-3156-40EE-ABBF-A1D4F7BE2D70}" srcOrd="5" destOrd="0" presId="urn:microsoft.com/office/officeart/2008/layout/LinedList"/>
    <dgm:cxn modelId="{C0C11F03-D0E7-4D7D-A7A8-E212AA5D6007}" type="presParOf" srcId="{A542ED0D-3156-40EE-ABBF-A1D4F7BE2D70}" destId="{C540A731-4729-465B-B3C6-416C151D0860}" srcOrd="0" destOrd="0" presId="urn:microsoft.com/office/officeart/2008/layout/LinedList"/>
    <dgm:cxn modelId="{B59413B9-0B70-4DBA-879E-3B4B7F64D486}" type="presParOf" srcId="{A542ED0D-3156-40EE-ABBF-A1D4F7BE2D70}" destId="{11C7D548-C78E-4B11-8D37-E84E2EDB820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2713D4-8683-41B5-9C7A-42E5E975E076}"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21788D42-2C53-4FBF-8AC3-158FDF773693}">
      <dgm:prSet/>
      <dgm:spPr/>
      <dgm:t>
        <a:bodyPr/>
        <a:lstStyle/>
        <a:p>
          <a:r>
            <a:rPr lang="en-US" b="1" i="0" dirty="0"/>
            <a:t>1. INTRODUCTION</a:t>
          </a:r>
          <a:br>
            <a:rPr lang="en-US" dirty="0"/>
          </a:br>
          <a:r>
            <a:rPr lang="en-US" b="0" i="0" dirty="0"/>
            <a:t>Identify a critical incident.</a:t>
          </a:r>
          <a:endParaRPr lang="en-US" dirty="0"/>
        </a:p>
      </dgm:t>
    </dgm:pt>
    <dgm:pt modelId="{219888D4-378B-4C96-B9BD-544EB9D40058}" type="parTrans" cxnId="{A5DE262D-00D1-4D70-8529-18B587B50DE0}">
      <dgm:prSet/>
      <dgm:spPr/>
      <dgm:t>
        <a:bodyPr/>
        <a:lstStyle/>
        <a:p>
          <a:endParaRPr lang="en-US"/>
        </a:p>
      </dgm:t>
    </dgm:pt>
    <dgm:pt modelId="{C44C3F1F-9C8F-4F80-87CC-F165A5C96075}" type="sibTrans" cxnId="{A5DE262D-00D1-4D70-8529-18B587B50DE0}">
      <dgm:prSet/>
      <dgm:spPr/>
      <dgm:t>
        <a:bodyPr/>
        <a:lstStyle/>
        <a:p>
          <a:endParaRPr lang="en-US"/>
        </a:p>
      </dgm:t>
    </dgm:pt>
    <dgm:pt modelId="{985E677C-11E2-422E-AB18-649AFC632F46}">
      <dgm:prSet/>
      <dgm:spPr/>
      <dgm:t>
        <a:bodyPr/>
        <a:lstStyle/>
        <a:p>
          <a:r>
            <a:rPr lang="en-US" b="0" i="0"/>
            <a:t>It need not be a dramatic event: usually it is simply an incident with significance for you. </a:t>
          </a:r>
          <a:endParaRPr lang="en-US"/>
        </a:p>
      </dgm:t>
    </dgm:pt>
    <dgm:pt modelId="{D8640A53-1C40-4DF3-BBA8-3150566B11D9}" type="parTrans" cxnId="{B959DA2A-32EB-4D95-9AB3-472FF4177DE8}">
      <dgm:prSet/>
      <dgm:spPr/>
      <dgm:t>
        <a:bodyPr/>
        <a:lstStyle/>
        <a:p>
          <a:endParaRPr lang="en-US"/>
        </a:p>
      </dgm:t>
    </dgm:pt>
    <dgm:pt modelId="{0E6AA5A9-64DF-4C9C-82F6-D41FB24743A9}" type="sibTrans" cxnId="{B959DA2A-32EB-4D95-9AB3-472FF4177DE8}">
      <dgm:prSet/>
      <dgm:spPr/>
      <dgm:t>
        <a:bodyPr/>
        <a:lstStyle/>
        <a:p>
          <a:endParaRPr lang="en-US"/>
        </a:p>
      </dgm:t>
    </dgm:pt>
    <dgm:pt modelId="{7C82571D-D9DC-4430-8943-EAD1D201B36A}">
      <dgm:prSet/>
      <dgm:spPr/>
      <dgm:t>
        <a:bodyPr/>
        <a:lstStyle/>
        <a:p>
          <a:r>
            <a:rPr lang="en-US" b="0" i="0"/>
            <a:t>It is an event that made you stop and think. </a:t>
          </a:r>
          <a:endParaRPr lang="en-US"/>
        </a:p>
      </dgm:t>
    </dgm:pt>
    <dgm:pt modelId="{3EE21FB5-928F-4ACD-8DAF-73D59CAB1EF3}" type="parTrans" cxnId="{9709D9E3-AA1D-43FB-AFC6-07D66E113372}">
      <dgm:prSet/>
      <dgm:spPr/>
      <dgm:t>
        <a:bodyPr/>
        <a:lstStyle/>
        <a:p>
          <a:endParaRPr lang="en-US"/>
        </a:p>
      </dgm:t>
    </dgm:pt>
    <dgm:pt modelId="{E6258E58-442A-403C-9803-3562467B8CBC}" type="sibTrans" cxnId="{9709D9E3-AA1D-43FB-AFC6-07D66E113372}">
      <dgm:prSet/>
      <dgm:spPr/>
      <dgm:t>
        <a:bodyPr/>
        <a:lstStyle/>
        <a:p>
          <a:endParaRPr lang="en-US"/>
        </a:p>
      </dgm:t>
    </dgm:pt>
    <dgm:pt modelId="{7264C6C2-CEA3-443E-94A1-FD77204AAB8D}">
      <dgm:prSet/>
      <dgm:spPr/>
      <dgm:t>
        <a:bodyPr/>
        <a:lstStyle/>
        <a:p>
          <a:r>
            <a:rPr lang="en-US" b="0" i="0" dirty="0"/>
            <a:t>It may have made you question an aspect of your approach.</a:t>
          </a:r>
          <a:endParaRPr lang="en-US" dirty="0"/>
        </a:p>
      </dgm:t>
    </dgm:pt>
    <dgm:pt modelId="{F8FA3D44-3B53-48F1-8426-B1FCFE193FAC}" type="parTrans" cxnId="{4543426D-DF47-420F-97E2-8A98D5B84314}">
      <dgm:prSet/>
      <dgm:spPr/>
      <dgm:t>
        <a:bodyPr/>
        <a:lstStyle/>
        <a:p>
          <a:endParaRPr lang="en-US"/>
        </a:p>
      </dgm:t>
    </dgm:pt>
    <dgm:pt modelId="{7C693953-7F60-4C28-B7D7-8C0C733E61FF}" type="sibTrans" cxnId="{4543426D-DF47-420F-97E2-8A98D5B84314}">
      <dgm:prSet/>
      <dgm:spPr/>
      <dgm:t>
        <a:bodyPr/>
        <a:lstStyle/>
        <a:p>
          <a:endParaRPr lang="en-US"/>
        </a:p>
      </dgm:t>
    </dgm:pt>
    <dgm:pt modelId="{C2A434EA-58D0-4CCE-BE76-BD95236F0886}">
      <dgm:prSet/>
      <dgm:spPr/>
      <dgm:t>
        <a:bodyPr/>
        <a:lstStyle/>
        <a:p>
          <a:r>
            <a:rPr lang="en-US" b="0" i="0"/>
            <a:t>It is an incident that has had an impact on your teaching, either positive (e.g. you did personal care procedure students perform better than expected) or negative (e.g. you administered medication wrongly</a:t>
          </a:r>
          <a:endParaRPr lang="en-US"/>
        </a:p>
      </dgm:t>
    </dgm:pt>
    <dgm:pt modelId="{46F41AC4-0FE8-4815-983B-B0EE36A0796E}" type="parTrans" cxnId="{83C679DA-517B-4A50-8735-01756E0117DC}">
      <dgm:prSet/>
      <dgm:spPr/>
      <dgm:t>
        <a:bodyPr/>
        <a:lstStyle/>
        <a:p>
          <a:endParaRPr lang="en-US"/>
        </a:p>
      </dgm:t>
    </dgm:pt>
    <dgm:pt modelId="{6E8B0AA4-64AB-4DBF-9853-170F59ADC5C8}" type="sibTrans" cxnId="{83C679DA-517B-4A50-8735-01756E0117DC}">
      <dgm:prSet/>
      <dgm:spPr/>
      <dgm:t>
        <a:bodyPr/>
        <a:lstStyle/>
        <a:p>
          <a:endParaRPr lang="en-US"/>
        </a:p>
      </dgm:t>
    </dgm:pt>
    <dgm:pt modelId="{6B05BBBA-F985-4A6A-8E9C-D5D7F9F8128F}" type="pres">
      <dgm:prSet presAssocID="{C32713D4-8683-41B5-9C7A-42E5E975E076}" presName="diagram" presStyleCnt="0">
        <dgm:presLayoutVars>
          <dgm:dir/>
          <dgm:resizeHandles val="exact"/>
        </dgm:presLayoutVars>
      </dgm:prSet>
      <dgm:spPr/>
    </dgm:pt>
    <dgm:pt modelId="{9797406C-120A-40F8-9D8F-25DF9DE0E6EC}" type="pres">
      <dgm:prSet presAssocID="{21788D42-2C53-4FBF-8AC3-158FDF773693}" presName="node" presStyleLbl="node1" presStyleIdx="0" presStyleCnt="1">
        <dgm:presLayoutVars>
          <dgm:bulletEnabled val="1"/>
        </dgm:presLayoutVars>
      </dgm:prSet>
      <dgm:spPr/>
    </dgm:pt>
  </dgm:ptLst>
  <dgm:cxnLst>
    <dgm:cxn modelId="{4AC82316-A462-43EF-8628-6953F5116815}" type="presOf" srcId="{985E677C-11E2-422E-AB18-649AFC632F46}" destId="{9797406C-120A-40F8-9D8F-25DF9DE0E6EC}" srcOrd="0" destOrd="1" presId="urn:microsoft.com/office/officeart/2005/8/layout/default"/>
    <dgm:cxn modelId="{B959DA2A-32EB-4D95-9AB3-472FF4177DE8}" srcId="{21788D42-2C53-4FBF-8AC3-158FDF773693}" destId="{985E677C-11E2-422E-AB18-649AFC632F46}" srcOrd="0" destOrd="0" parTransId="{D8640A53-1C40-4DF3-BBA8-3150566B11D9}" sibTransId="{0E6AA5A9-64DF-4C9C-82F6-D41FB24743A9}"/>
    <dgm:cxn modelId="{A5DE262D-00D1-4D70-8529-18B587B50DE0}" srcId="{C32713D4-8683-41B5-9C7A-42E5E975E076}" destId="{21788D42-2C53-4FBF-8AC3-158FDF773693}" srcOrd="0" destOrd="0" parTransId="{219888D4-378B-4C96-B9BD-544EB9D40058}" sibTransId="{C44C3F1F-9C8F-4F80-87CC-F165A5C96075}"/>
    <dgm:cxn modelId="{0DB93638-283B-4A69-8A73-D7010860F8BC}" type="presOf" srcId="{C2A434EA-58D0-4CCE-BE76-BD95236F0886}" destId="{9797406C-120A-40F8-9D8F-25DF9DE0E6EC}" srcOrd="0" destOrd="4" presId="urn:microsoft.com/office/officeart/2005/8/layout/default"/>
    <dgm:cxn modelId="{A3BD2C3E-A715-497F-94AC-E0B2F22882D2}" type="presOf" srcId="{C32713D4-8683-41B5-9C7A-42E5E975E076}" destId="{6B05BBBA-F985-4A6A-8E9C-D5D7F9F8128F}" srcOrd="0" destOrd="0" presId="urn:microsoft.com/office/officeart/2005/8/layout/default"/>
    <dgm:cxn modelId="{FC53EA66-6AD5-4346-BB13-1230041C2626}" type="presOf" srcId="{7C82571D-D9DC-4430-8943-EAD1D201B36A}" destId="{9797406C-120A-40F8-9D8F-25DF9DE0E6EC}" srcOrd="0" destOrd="2" presId="urn:microsoft.com/office/officeart/2005/8/layout/default"/>
    <dgm:cxn modelId="{4543426D-DF47-420F-97E2-8A98D5B84314}" srcId="{21788D42-2C53-4FBF-8AC3-158FDF773693}" destId="{7264C6C2-CEA3-443E-94A1-FD77204AAB8D}" srcOrd="2" destOrd="0" parTransId="{F8FA3D44-3B53-48F1-8426-B1FCFE193FAC}" sibTransId="{7C693953-7F60-4C28-B7D7-8C0C733E61FF}"/>
    <dgm:cxn modelId="{749F0354-1206-469C-9730-3D7EB0738252}" type="presOf" srcId="{21788D42-2C53-4FBF-8AC3-158FDF773693}" destId="{9797406C-120A-40F8-9D8F-25DF9DE0E6EC}" srcOrd="0" destOrd="0" presId="urn:microsoft.com/office/officeart/2005/8/layout/default"/>
    <dgm:cxn modelId="{9A5AC589-BD1D-4F7E-9755-272CC121CF1B}" type="presOf" srcId="{7264C6C2-CEA3-443E-94A1-FD77204AAB8D}" destId="{9797406C-120A-40F8-9D8F-25DF9DE0E6EC}" srcOrd="0" destOrd="3" presId="urn:microsoft.com/office/officeart/2005/8/layout/default"/>
    <dgm:cxn modelId="{83C679DA-517B-4A50-8735-01756E0117DC}" srcId="{21788D42-2C53-4FBF-8AC3-158FDF773693}" destId="{C2A434EA-58D0-4CCE-BE76-BD95236F0886}" srcOrd="3" destOrd="0" parTransId="{46F41AC4-0FE8-4815-983B-B0EE36A0796E}" sibTransId="{6E8B0AA4-64AB-4DBF-9853-170F59ADC5C8}"/>
    <dgm:cxn modelId="{9709D9E3-AA1D-43FB-AFC6-07D66E113372}" srcId="{21788D42-2C53-4FBF-8AC3-158FDF773693}" destId="{7C82571D-D9DC-4430-8943-EAD1D201B36A}" srcOrd="1" destOrd="0" parTransId="{3EE21FB5-928F-4ACD-8DAF-73D59CAB1EF3}" sibTransId="{E6258E58-442A-403C-9803-3562467B8CBC}"/>
    <dgm:cxn modelId="{3E84EB46-90E0-4C48-86FA-2C6D77828097}" type="presParOf" srcId="{6B05BBBA-F985-4A6A-8E9C-D5D7F9F8128F}" destId="{9797406C-120A-40F8-9D8F-25DF9DE0E6E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54702-BBE2-4C9E-BF55-C87F8A2F24C9}">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6B2E857-120D-4697-ABC0-3367A6328596}">
      <dsp:nvSpPr>
        <dsp:cNvPr id="0" name=""/>
        <dsp:cNvSpPr/>
      </dsp:nvSpPr>
      <dsp:spPr>
        <a:xfrm>
          <a:off x="0" y="0"/>
          <a:ext cx="10515600" cy="140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b="0" i="0" kern="1200"/>
            <a:t>Critical incidents can also be used as a basis for clinical research projects. </a:t>
          </a:r>
          <a:endParaRPr lang="en-US" sz="2700" kern="1200"/>
        </a:p>
      </dsp:txBody>
      <dsp:txXfrm>
        <a:off x="0" y="0"/>
        <a:ext cx="10515600" cy="1403563"/>
      </dsp:txXfrm>
    </dsp:sp>
    <dsp:sp modelId="{3DD6ABBC-BA9D-43AF-B7FD-A5B267B559CA}">
      <dsp:nvSpPr>
        <dsp:cNvPr id="0" name=""/>
        <dsp:cNvSpPr/>
      </dsp:nvSpPr>
      <dsp:spPr>
        <a:xfrm>
          <a:off x="0" y="140356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73F63D5-6C28-454E-B9C3-C0753B5ECEA9}">
      <dsp:nvSpPr>
        <dsp:cNvPr id="0" name=""/>
        <dsp:cNvSpPr/>
      </dsp:nvSpPr>
      <dsp:spPr>
        <a:xfrm>
          <a:off x="0" y="1403563"/>
          <a:ext cx="10515600" cy="140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b="0" i="0" kern="1200"/>
            <a:t>According to Hagland (1998), almost everyone at some time considers how things could have been avoided, overcome or improved. </a:t>
          </a:r>
          <a:endParaRPr lang="en-US" sz="2700" kern="1200"/>
        </a:p>
      </dsp:txBody>
      <dsp:txXfrm>
        <a:off x="0" y="1403563"/>
        <a:ext cx="10515600" cy="1403563"/>
      </dsp:txXfrm>
    </dsp:sp>
    <dsp:sp modelId="{CE3B01F6-B707-41F2-A1C3-3128BA8B1A9D}">
      <dsp:nvSpPr>
        <dsp:cNvPr id="0" name=""/>
        <dsp:cNvSpPr/>
      </dsp:nvSpPr>
      <dsp:spPr>
        <a:xfrm>
          <a:off x="0" y="2807127"/>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35B27B1-27B5-4139-8D0D-B7F77EF4D1D1}">
      <dsp:nvSpPr>
        <dsp:cNvPr id="0" name=""/>
        <dsp:cNvSpPr/>
      </dsp:nvSpPr>
      <dsp:spPr>
        <a:xfrm>
          <a:off x="0" y="2807127"/>
          <a:ext cx="10515600" cy="140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b="0" i="0" kern="1200"/>
            <a:t>Good research projects often start with the identification of a problem and those projects which solve or eliminate clinical problems are the most worthwhile. </a:t>
          </a:r>
          <a:endParaRPr lang="en-US" sz="2700" kern="1200"/>
        </a:p>
      </dsp:txBody>
      <dsp:txXfrm>
        <a:off x="0" y="2807127"/>
        <a:ext cx="10515600" cy="1403563"/>
      </dsp:txXfrm>
    </dsp:sp>
    <dsp:sp modelId="{CDA0EFD8-6294-4DA5-9A8C-C54C1B07827F}">
      <dsp:nvSpPr>
        <dsp:cNvPr id="0" name=""/>
        <dsp:cNvSpPr/>
      </dsp:nvSpPr>
      <dsp:spPr>
        <a:xfrm>
          <a:off x="0" y="421069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1898A4F-E06A-4224-9E62-55683B0BCF1E}">
      <dsp:nvSpPr>
        <dsp:cNvPr id="0" name=""/>
        <dsp:cNvSpPr/>
      </dsp:nvSpPr>
      <dsp:spPr>
        <a:xfrm>
          <a:off x="0" y="4210691"/>
          <a:ext cx="10515600" cy="1403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b="0" i="0" kern="1200"/>
            <a:t>And, as Polit and Hungler conclude, the answers to nursing research questions help nurses provide more effective nursing care and document the unique role nursing plays in the health-care system (1993).</a:t>
          </a:r>
          <a:endParaRPr lang="en-US" sz="2700" kern="1200"/>
        </a:p>
      </dsp:txBody>
      <dsp:txXfrm>
        <a:off x="0" y="4210691"/>
        <a:ext cx="10515600" cy="1403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E395D-EE50-4CCB-80A6-63CDB5D300DB}">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AA519D-BBA2-49B3-AB3E-BB12E132D080}">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b="0" i="0" kern="1200" dirty="0"/>
            <a:t>In nursing, </a:t>
          </a:r>
          <a:r>
            <a:rPr lang="en-GB" sz="2900" b="0" i="0" kern="1200" dirty="0">
              <a:highlight>
                <a:srgbClr val="FFFF00"/>
              </a:highlight>
            </a:rPr>
            <a:t>for example</a:t>
          </a:r>
          <a:r>
            <a:rPr lang="en-GB" sz="2900" b="0" i="0" kern="1200" dirty="0"/>
            <a:t>, a critical incident could take the form of a medication error, a nosocomial infection or helping a patient achieve a comfortable, dignified death. </a:t>
          </a:r>
          <a:endParaRPr lang="en-US" sz="2900" kern="1200" dirty="0"/>
        </a:p>
      </dsp:txBody>
      <dsp:txXfrm>
        <a:off x="0" y="2124"/>
        <a:ext cx="10515600" cy="1449029"/>
      </dsp:txXfrm>
    </dsp:sp>
    <dsp:sp modelId="{D2F87887-64C9-4EFD-89D7-C91E50EEA379}">
      <dsp:nvSpPr>
        <dsp:cNvPr id="0" name=""/>
        <dsp:cNvSpPr/>
      </dsp:nvSpPr>
      <dsp:spPr>
        <a:xfrm>
          <a:off x="0" y="145115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63ECCE-73D9-4517-849F-C09A026A233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b="0" i="0" kern="1200" dirty="0"/>
            <a:t>These events might be labelled as ‘critical incidents’ because they encourage nurses to reflect on what has happened, to challenge their practice or to resolve to do better next time. </a:t>
          </a:r>
          <a:endParaRPr lang="en-US" sz="2900" kern="1200" dirty="0"/>
        </a:p>
      </dsp:txBody>
      <dsp:txXfrm>
        <a:off x="0" y="1451154"/>
        <a:ext cx="10515600" cy="1449029"/>
      </dsp:txXfrm>
    </dsp:sp>
    <dsp:sp modelId="{DE42D516-BA33-4B83-BDED-44FC17026BD2}">
      <dsp:nvSpPr>
        <dsp:cNvPr id="0" name=""/>
        <dsp:cNvSpPr/>
      </dsp:nvSpPr>
      <dsp:spPr>
        <a:xfrm>
          <a:off x="0" y="29001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0A731-4729-465B-B3C6-416C151D0860}">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b="0" i="0" kern="1200"/>
            <a:t>Identifying the nature and sources of critical incidents presents the opportunity to raise the educational profile of the skills needed to address these issues (Perry, 1997).</a:t>
          </a:r>
          <a:endParaRPr lang="en-US" sz="2900" kern="1200"/>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7406C-120A-40F8-9D8F-25DF9DE0E6EC}">
      <dsp:nvSpPr>
        <dsp:cNvPr id="0" name=""/>
        <dsp:cNvSpPr/>
      </dsp:nvSpPr>
      <dsp:spPr>
        <a:xfrm>
          <a:off x="1690149" y="891"/>
          <a:ext cx="6509490" cy="3905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i="0" kern="1200" dirty="0"/>
            <a:t>1. INTRODUCTION</a:t>
          </a:r>
          <a:br>
            <a:rPr lang="en-US" sz="2700" kern="1200" dirty="0"/>
          </a:br>
          <a:r>
            <a:rPr lang="en-US" sz="2700" b="0" i="0" kern="1200" dirty="0"/>
            <a:t>Identify a critical incident.</a:t>
          </a:r>
          <a:endParaRPr lang="en-US" sz="2700" kern="1200" dirty="0"/>
        </a:p>
        <a:p>
          <a:pPr marL="228600" lvl="1" indent="-228600" algn="l" defTabSz="933450">
            <a:lnSpc>
              <a:spcPct val="90000"/>
            </a:lnSpc>
            <a:spcBef>
              <a:spcPct val="0"/>
            </a:spcBef>
            <a:spcAft>
              <a:spcPct val="15000"/>
            </a:spcAft>
            <a:buChar char="•"/>
          </a:pPr>
          <a:r>
            <a:rPr lang="en-US" sz="2100" b="0" i="0" kern="1200"/>
            <a:t>It need not be a dramatic event: usually it is simply an incident with significance for you. </a:t>
          </a:r>
          <a:endParaRPr lang="en-US" sz="2100" kern="1200"/>
        </a:p>
        <a:p>
          <a:pPr marL="228600" lvl="1" indent="-228600" algn="l" defTabSz="933450">
            <a:lnSpc>
              <a:spcPct val="90000"/>
            </a:lnSpc>
            <a:spcBef>
              <a:spcPct val="0"/>
            </a:spcBef>
            <a:spcAft>
              <a:spcPct val="15000"/>
            </a:spcAft>
            <a:buChar char="•"/>
          </a:pPr>
          <a:r>
            <a:rPr lang="en-US" sz="2100" b="0" i="0" kern="1200"/>
            <a:t>It is an event that made you stop and think. </a:t>
          </a:r>
          <a:endParaRPr lang="en-US" sz="2100" kern="1200"/>
        </a:p>
        <a:p>
          <a:pPr marL="228600" lvl="1" indent="-228600" algn="l" defTabSz="933450">
            <a:lnSpc>
              <a:spcPct val="90000"/>
            </a:lnSpc>
            <a:spcBef>
              <a:spcPct val="0"/>
            </a:spcBef>
            <a:spcAft>
              <a:spcPct val="15000"/>
            </a:spcAft>
            <a:buChar char="•"/>
          </a:pPr>
          <a:r>
            <a:rPr lang="en-US" sz="2100" b="0" i="0" kern="1200" dirty="0"/>
            <a:t>It may have made you question an aspect of your approach.</a:t>
          </a:r>
          <a:endParaRPr lang="en-US" sz="2100" kern="1200" dirty="0"/>
        </a:p>
        <a:p>
          <a:pPr marL="228600" lvl="1" indent="-228600" algn="l" defTabSz="933450">
            <a:lnSpc>
              <a:spcPct val="90000"/>
            </a:lnSpc>
            <a:spcBef>
              <a:spcPct val="0"/>
            </a:spcBef>
            <a:spcAft>
              <a:spcPct val="15000"/>
            </a:spcAft>
            <a:buChar char="•"/>
          </a:pPr>
          <a:r>
            <a:rPr lang="en-US" sz="2100" b="0" i="0" kern="1200"/>
            <a:t>It is an incident that has had an impact on your teaching, either positive (e.g. you did personal care procedure students perform better than expected) or negative (e.g. you administered medication wrongly</a:t>
          </a:r>
          <a:endParaRPr lang="en-US" sz="2100" kern="1200"/>
        </a:p>
      </dsp:txBody>
      <dsp:txXfrm>
        <a:off x="1690149" y="891"/>
        <a:ext cx="6509490" cy="39056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774DD-4EED-4315-A079-C2EF31B8267E}" type="datetimeFigureOut">
              <a:rPr lang="en-GB" smtClean="0"/>
              <a:t>02/06/2021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D4B6B-9A69-4053-AA30-69A5D201DEBF}" type="slidenum">
              <a:rPr lang="en-GB" smtClean="0"/>
              <a:t>‹#›</a:t>
            </a:fld>
            <a:endParaRPr lang="en-GB"/>
          </a:p>
        </p:txBody>
      </p:sp>
    </p:spTree>
    <p:extLst>
      <p:ext uri="{BB962C8B-B14F-4D97-AF65-F5344CB8AC3E}">
        <p14:creationId xmlns:p14="http://schemas.microsoft.com/office/powerpoint/2010/main" val="389540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22DE-49D7-4548-AF81-7D75BC303C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B419D1-2C18-4D94-A50B-1BFD5500F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F523408-FA83-4C27-AEAC-623E0B47501B}"/>
              </a:ext>
            </a:extLst>
          </p:cNvPr>
          <p:cNvSpPr>
            <a:spLocks noGrp="1"/>
          </p:cNvSpPr>
          <p:nvPr>
            <p:ph type="dt" sz="half" idx="10"/>
          </p:nvPr>
        </p:nvSpPr>
        <p:spPr/>
        <p:txBody>
          <a:bodyPr/>
          <a:lstStyle/>
          <a:p>
            <a:fld id="{DAEF0F49-20D3-4951-80D8-9D6B93DC9DE9}" type="datetime1">
              <a:rPr lang="en-GB" smtClean="0"/>
              <a:t>02/06/2021</a:t>
            </a:fld>
            <a:endParaRPr lang="en-GB"/>
          </a:p>
        </p:txBody>
      </p:sp>
      <p:sp>
        <p:nvSpPr>
          <p:cNvPr id="5" name="Footer Placeholder 4">
            <a:extLst>
              <a:ext uri="{FF2B5EF4-FFF2-40B4-BE49-F238E27FC236}">
                <a16:creationId xmlns:a16="http://schemas.microsoft.com/office/drawing/2014/main" id="{8F98A8CA-FD4E-4AB7-916E-3C381B78BF79}"/>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AF3518E-DBE7-48DA-A2C2-6875C6179320}"/>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395514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3E81-C320-459F-B5E1-B62956E91E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D5DD21-2F65-44A3-80EA-0F06C4447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0B6A05-8063-4DAD-944A-D98695A8A0B6}"/>
              </a:ext>
            </a:extLst>
          </p:cNvPr>
          <p:cNvSpPr>
            <a:spLocks noGrp="1"/>
          </p:cNvSpPr>
          <p:nvPr>
            <p:ph type="dt" sz="half" idx="10"/>
          </p:nvPr>
        </p:nvSpPr>
        <p:spPr/>
        <p:txBody>
          <a:bodyPr/>
          <a:lstStyle/>
          <a:p>
            <a:fld id="{EF1F78B0-CD20-47D9-A0C8-949789BF6A93}" type="datetime1">
              <a:rPr lang="en-GB" smtClean="0"/>
              <a:t>02/06/2021</a:t>
            </a:fld>
            <a:endParaRPr lang="en-GB"/>
          </a:p>
        </p:txBody>
      </p:sp>
      <p:sp>
        <p:nvSpPr>
          <p:cNvPr id="5" name="Footer Placeholder 4">
            <a:extLst>
              <a:ext uri="{FF2B5EF4-FFF2-40B4-BE49-F238E27FC236}">
                <a16:creationId xmlns:a16="http://schemas.microsoft.com/office/drawing/2014/main" id="{76E32247-B643-4040-AE2C-6E05BB0D057F}"/>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D237E51-A4C3-4508-88F8-96F70A0A2E6E}"/>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216806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01D44C-0648-4DD4-A121-46C77297B7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70722E-3857-4103-8B43-810758F61C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FE80B2-D67E-4CA0-979A-7C55EFF1052F}"/>
              </a:ext>
            </a:extLst>
          </p:cNvPr>
          <p:cNvSpPr>
            <a:spLocks noGrp="1"/>
          </p:cNvSpPr>
          <p:nvPr>
            <p:ph type="dt" sz="half" idx="10"/>
          </p:nvPr>
        </p:nvSpPr>
        <p:spPr/>
        <p:txBody>
          <a:bodyPr/>
          <a:lstStyle/>
          <a:p>
            <a:fld id="{FE4FE922-0FDD-484E-AF68-53F30006B6E5}" type="datetime1">
              <a:rPr lang="en-GB" smtClean="0"/>
              <a:t>02/06/2021</a:t>
            </a:fld>
            <a:endParaRPr lang="en-GB"/>
          </a:p>
        </p:txBody>
      </p:sp>
      <p:sp>
        <p:nvSpPr>
          <p:cNvPr id="5" name="Footer Placeholder 4">
            <a:extLst>
              <a:ext uri="{FF2B5EF4-FFF2-40B4-BE49-F238E27FC236}">
                <a16:creationId xmlns:a16="http://schemas.microsoft.com/office/drawing/2014/main" id="{259F90FE-F566-49F3-A996-6FCAFF4E0564}"/>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01BBB27D-BAAB-4979-8F82-B6FD4B487880}"/>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9705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r>
              <a:t>Title Text</a:t>
            </a:r>
          </a:p>
        </p:txBody>
      </p:sp>
      <p:sp>
        <p:nvSpPr>
          <p:cNvPr id="46" name="Shape 4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 name="Shape 47"/>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6511294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FC18-B147-449B-9020-3E7D82F29B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B37ED3-B641-426B-91B1-6E8AEFDDFE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60A902-BDA9-46B5-8134-A99CD71C6850}"/>
              </a:ext>
            </a:extLst>
          </p:cNvPr>
          <p:cNvSpPr>
            <a:spLocks noGrp="1"/>
          </p:cNvSpPr>
          <p:nvPr>
            <p:ph type="dt" sz="half" idx="10"/>
          </p:nvPr>
        </p:nvSpPr>
        <p:spPr/>
        <p:txBody>
          <a:bodyPr/>
          <a:lstStyle/>
          <a:p>
            <a:fld id="{9AC54ABD-CB96-468C-92A1-02A102DCE0B2}" type="datetime1">
              <a:rPr lang="en-GB" smtClean="0"/>
              <a:t>02/06/2021</a:t>
            </a:fld>
            <a:endParaRPr lang="en-GB"/>
          </a:p>
        </p:txBody>
      </p:sp>
      <p:sp>
        <p:nvSpPr>
          <p:cNvPr id="5" name="Footer Placeholder 4">
            <a:extLst>
              <a:ext uri="{FF2B5EF4-FFF2-40B4-BE49-F238E27FC236}">
                <a16:creationId xmlns:a16="http://schemas.microsoft.com/office/drawing/2014/main" id="{B3ADA677-9CF3-493F-B8A7-2EC686C9A3A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D33450BA-9A8D-4385-8777-EBDFDD411FAD}"/>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846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C0F0-8D1B-42E6-BCD4-A20710A3CD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AEA086-BEC1-49DA-A1BF-A2BB10DEF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9152F-3FD9-4FAA-A87E-62EFCADC5699}"/>
              </a:ext>
            </a:extLst>
          </p:cNvPr>
          <p:cNvSpPr>
            <a:spLocks noGrp="1"/>
          </p:cNvSpPr>
          <p:nvPr>
            <p:ph type="dt" sz="half" idx="10"/>
          </p:nvPr>
        </p:nvSpPr>
        <p:spPr/>
        <p:txBody>
          <a:bodyPr/>
          <a:lstStyle/>
          <a:p>
            <a:fld id="{56FCF98A-AEBC-4604-BD0E-1F28F2DCBD01}" type="datetime1">
              <a:rPr lang="en-GB" smtClean="0"/>
              <a:t>02/06/2021</a:t>
            </a:fld>
            <a:endParaRPr lang="en-GB"/>
          </a:p>
        </p:txBody>
      </p:sp>
      <p:sp>
        <p:nvSpPr>
          <p:cNvPr id="5" name="Footer Placeholder 4">
            <a:extLst>
              <a:ext uri="{FF2B5EF4-FFF2-40B4-BE49-F238E27FC236}">
                <a16:creationId xmlns:a16="http://schemas.microsoft.com/office/drawing/2014/main" id="{2B354B07-D5A5-40DC-8DA4-61241BB0AB1D}"/>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93CBFBB4-F846-4036-8E09-7392A6FB4CCA}"/>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176391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D191-018A-4803-91B2-9AEFA11A3C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7A6EC4-32BA-4003-B3ED-FE2ABB9170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1992256-268C-4A95-97D6-F1CECC30D7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A90193-E338-464D-AD50-506E749E660C}"/>
              </a:ext>
            </a:extLst>
          </p:cNvPr>
          <p:cNvSpPr>
            <a:spLocks noGrp="1"/>
          </p:cNvSpPr>
          <p:nvPr>
            <p:ph type="dt" sz="half" idx="10"/>
          </p:nvPr>
        </p:nvSpPr>
        <p:spPr/>
        <p:txBody>
          <a:bodyPr/>
          <a:lstStyle/>
          <a:p>
            <a:fld id="{323820F3-813C-491B-B8E5-FF49F0113751}" type="datetime1">
              <a:rPr lang="en-GB" smtClean="0"/>
              <a:t>02/06/2021</a:t>
            </a:fld>
            <a:endParaRPr lang="en-GB"/>
          </a:p>
        </p:txBody>
      </p:sp>
      <p:sp>
        <p:nvSpPr>
          <p:cNvPr id="6" name="Footer Placeholder 5">
            <a:extLst>
              <a:ext uri="{FF2B5EF4-FFF2-40B4-BE49-F238E27FC236}">
                <a16:creationId xmlns:a16="http://schemas.microsoft.com/office/drawing/2014/main" id="{A3EDD9A1-8390-463D-9BB7-EB2CBD23A1FB}"/>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5E85D00E-6CDA-454D-807E-0C68D83FEF6D}"/>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254032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50A2-1018-4AA1-BD50-0B12B67182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48B9707-7D4E-4C34-83F9-1DE59F55A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11956-9CEE-4B93-9AC6-39AC023A3C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2F2DA5-3559-4A7B-926E-94F452592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16082-7C94-42C9-B0AD-6363BE415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B833D9-4B81-4F1F-B831-FB9A8410FD23}"/>
              </a:ext>
            </a:extLst>
          </p:cNvPr>
          <p:cNvSpPr>
            <a:spLocks noGrp="1"/>
          </p:cNvSpPr>
          <p:nvPr>
            <p:ph type="dt" sz="half" idx="10"/>
          </p:nvPr>
        </p:nvSpPr>
        <p:spPr/>
        <p:txBody>
          <a:bodyPr/>
          <a:lstStyle/>
          <a:p>
            <a:fld id="{C74C846D-CD5D-4E75-B087-641EBFC85CD2}" type="datetime1">
              <a:rPr lang="en-GB" smtClean="0"/>
              <a:t>02/06/2021</a:t>
            </a:fld>
            <a:endParaRPr lang="en-GB"/>
          </a:p>
        </p:txBody>
      </p:sp>
      <p:sp>
        <p:nvSpPr>
          <p:cNvPr id="8" name="Footer Placeholder 7">
            <a:extLst>
              <a:ext uri="{FF2B5EF4-FFF2-40B4-BE49-F238E27FC236}">
                <a16:creationId xmlns:a16="http://schemas.microsoft.com/office/drawing/2014/main" id="{1B404073-0E8F-47EC-BE42-0645D9753418}"/>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0F55A817-E28A-41F2-BF74-9448E7FA5978}"/>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341459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C393-3ABA-4804-8166-9A4E4F3810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27CBB2-293A-4514-9226-79FA7E095D98}"/>
              </a:ext>
            </a:extLst>
          </p:cNvPr>
          <p:cNvSpPr>
            <a:spLocks noGrp="1"/>
          </p:cNvSpPr>
          <p:nvPr>
            <p:ph type="dt" sz="half" idx="10"/>
          </p:nvPr>
        </p:nvSpPr>
        <p:spPr/>
        <p:txBody>
          <a:bodyPr/>
          <a:lstStyle/>
          <a:p>
            <a:fld id="{51375E08-B2A6-4370-954A-D9488D5DE42D}" type="datetime1">
              <a:rPr lang="en-GB" smtClean="0"/>
              <a:t>02/06/2021</a:t>
            </a:fld>
            <a:endParaRPr lang="en-GB"/>
          </a:p>
        </p:txBody>
      </p:sp>
      <p:sp>
        <p:nvSpPr>
          <p:cNvPr id="4" name="Footer Placeholder 3">
            <a:extLst>
              <a:ext uri="{FF2B5EF4-FFF2-40B4-BE49-F238E27FC236}">
                <a16:creationId xmlns:a16="http://schemas.microsoft.com/office/drawing/2014/main" id="{FB2D4335-6021-40CF-9356-015B92E8663B}"/>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045431E6-44C8-41AB-9FE8-623D825AE07B}"/>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385458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9D177D-6B99-40A5-A8BD-B7937A878FDA}"/>
              </a:ext>
            </a:extLst>
          </p:cNvPr>
          <p:cNvSpPr>
            <a:spLocks noGrp="1"/>
          </p:cNvSpPr>
          <p:nvPr>
            <p:ph type="dt" sz="half" idx="10"/>
          </p:nvPr>
        </p:nvSpPr>
        <p:spPr/>
        <p:txBody>
          <a:bodyPr/>
          <a:lstStyle/>
          <a:p>
            <a:fld id="{88C94299-8B51-4578-BA3D-9677F6F6613E}" type="datetime1">
              <a:rPr lang="en-GB" smtClean="0"/>
              <a:t>02/06/2021</a:t>
            </a:fld>
            <a:endParaRPr lang="en-GB"/>
          </a:p>
        </p:txBody>
      </p:sp>
      <p:sp>
        <p:nvSpPr>
          <p:cNvPr id="3" name="Footer Placeholder 2">
            <a:extLst>
              <a:ext uri="{FF2B5EF4-FFF2-40B4-BE49-F238E27FC236}">
                <a16:creationId xmlns:a16="http://schemas.microsoft.com/office/drawing/2014/main" id="{82F798C4-D8D4-40AB-9E94-39691DAEBBB2}"/>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7CE96F8E-833B-4C5B-8AD3-B6F8A926D473}"/>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68390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0E2B-B4F6-4DA6-BD3F-6CD8F732C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CD3B67-7DCF-4F61-9DA3-1D6D6E405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CD20944-339C-4475-8FF9-5B0487ABA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6070E-03D7-40F0-BD1B-E0FAEE698D93}"/>
              </a:ext>
            </a:extLst>
          </p:cNvPr>
          <p:cNvSpPr>
            <a:spLocks noGrp="1"/>
          </p:cNvSpPr>
          <p:nvPr>
            <p:ph type="dt" sz="half" idx="10"/>
          </p:nvPr>
        </p:nvSpPr>
        <p:spPr/>
        <p:txBody>
          <a:bodyPr/>
          <a:lstStyle/>
          <a:p>
            <a:fld id="{CA09C9EB-02A1-4D5C-998A-8FA4EDD5AE8A}" type="datetime1">
              <a:rPr lang="en-GB" smtClean="0"/>
              <a:t>02/06/2021</a:t>
            </a:fld>
            <a:endParaRPr lang="en-GB"/>
          </a:p>
        </p:txBody>
      </p:sp>
      <p:sp>
        <p:nvSpPr>
          <p:cNvPr id="6" name="Footer Placeholder 5">
            <a:extLst>
              <a:ext uri="{FF2B5EF4-FFF2-40B4-BE49-F238E27FC236}">
                <a16:creationId xmlns:a16="http://schemas.microsoft.com/office/drawing/2014/main" id="{55A99FD0-1E47-4642-87DA-3462BB7EF6E3}"/>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57813986-2E0F-4ECA-B64A-55F33907505B}"/>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21970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32B8-C49B-4B60-BC84-2B8E2B3FD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A2CA7AA-A92D-4958-86D4-0E0E30FD8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0708BF-5782-472B-99DB-DDE595B58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B05CE-940F-4C56-AF40-D299D3C78610}"/>
              </a:ext>
            </a:extLst>
          </p:cNvPr>
          <p:cNvSpPr>
            <a:spLocks noGrp="1"/>
          </p:cNvSpPr>
          <p:nvPr>
            <p:ph type="dt" sz="half" idx="10"/>
          </p:nvPr>
        </p:nvSpPr>
        <p:spPr/>
        <p:txBody>
          <a:bodyPr/>
          <a:lstStyle/>
          <a:p>
            <a:fld id="{2A9E171B-9AED-4867-A164-004B1828E456}" type="datetime1">
              <a:rPr lang="en-GB" smtClean="0"/>
              <a:t>02/06/2021</a:t>
            </a:fld>
            <a:endParaRPr lang="en-GB"/>
          </a:p>
        </p:txBody>
      </p:sp>
      <p:sp>
        <p:nvSpPr>
          <p:cNvPr id="6" name="Footer Placeholder 5">
            <a:extLst>
              <a:ext uri="{FF2B5EF4-FFF2-40B4-BE49-F238E27FC236}">
                <a16:creationId xmlns:a16="http://schemas.microsoft.com/office/drawing/2014/main" id="{CCA9D744-EEF0-4689-8786-2165C44D41D8}"/>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67CCC2F-4425-408D-9934-4772D9295753}"/>
              </a:ext>
            </a:extLst>
          </p:cNvPr>
          <p:cNvSpPr>
            <a:spLocks noGrp="1"/>
          </p:cNvSpPr>
          <p:nvPr>
            <p:ph type="sldNum" sz="quarter" idx="12"/>
          </p:nvPr>
        </p:nvSpPr>
        <p:spPr/>
        <p:txBody>
          <a:bodyPr/>
          <a:lstStyle/>
          <a:p>
            <a:fld id="{8135FEAC-F9D0-431D-B3F7-B998C9DF46FE}" type="slidenum">
              <a:rPr lang="en-GB" smtClean="0"/>
              <a:t>‹#›</a:t>
            </a:fld>
            <a:endParaRPr lang="en-GB"/>
          </a:p>
        </p:txBody>
      </p:sp>
    </p:spTree>
    <p:extLst>
      <p:ext uri="{BB962C8B-B14F-4D97-AF65-F5344CB8AC3E}">
        <p14:creationId xmlns:p14="http://schemas.microsoft.com/office/powerpoint/2010/main" val="74224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04F61-B373-483F-8CA9-96CE5909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CCE891-8998-4AD3-8D34-BB2389999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ACC48E-CD4C-4EE3-A738-D2B3990F9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739E5-E8EC-4912-AD11-0318A1649B92}" type="datetime1">
              <a:rPr lang="en-GB" smtClean="0"/>
              <a:t>02/06/2021</a:t>
            </a:fld>
            <a:endParaRPr lang="en-GB"/>
          </a:p>
        </p:txBody>
      </p:sp>
      <p:sp>
        <p:nvSpPr>
          <p:cNvPr id="5" name="Footer Placeholder 4">
            <a:extLst>
              <a:ext uri="{FF2B5EF4-FFF2-40B4-BE49-F238E27FC236}">
                <a16:creationId xmlns:a16="http://schemas.microsoft.com/office/drawing/2014/main" id="{605F87B4-D03A-4BDA-9B48-BB0F22960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01BB3716-9F59-4246-A69C-A50F8E5F4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5FEAC-F9D0-431D-B3F7-B998C9DF46FE}" type="slidenum">
              <a:rPr lang="en-GB" smtClean="0"/>
              <a:t>‹#›</a:t>
            </a:fld>
            <a:endParaRPr lang="en-GB"/>
          </a:p>
        </p:txBody>
      </p:sp>
    </p:spTree>
    <p:extLst>
      <p:ext uri="{BB962C8B-B14F-4D97-AF65-F5344CB8AC3E}">
        <p14:creationId xmlns:p14="http://schemas.microsoft.com/office/powerpoint/2010/main" val="2164587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health.stpmoodle.net/mod/resource/view.php?id=1762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health.stpmoodle.net/mod/resource/view.php?id=1762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www.patientsafety.com/en/blog/type-of-incidents-in-healthcare" TargetMode="External"/><Relationship Id="rId2" Type="http://schemas.openxmlformats.org/officeDocument/2006/relationships/hyperlink" Target="https://www.ncbi.nlm.nih.gov/pmc/articles/PMC4005177/" TargetMode="External"/><Relationship Id="rId1" Type="http://schemas.openxmlformats.org/officeDocument/2006/relationships/slideLayout" Target="../slideLayouts/slideLayout2.xml"/><Relationship Id="rId6" Type="http://schemas.openxmlformats.org/officeDocument/2006/relationships/hyperlink" Target="https://www.education.vic.gov.au/Documents/childhood/professionals/support/reffram.pdf" TargetMode="External"/><Relationship Id="rId5" Type="http://schemas.openxmlformats.org/officeDocument/2006/relationships/hyperlink" Target="https://www.jyu.fi/viesti/verkkotuotanto/kp/ci/ci_one.shtml" TargetMode="External"/><Relationship Id="rId4" Type="http://schemas.openxmlformats.org/officeDocument/2006/relationships/hyperlink" Target="https://www.caresearch.com.au/caresearch/tabid/2247/Default.aspx"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tinuous Professional Development And Everything About It - Rad Education">
            <a:extLst>
              <a:ext uri="{FF2B5EF4-FFF2-40B4-BE49-F238E27FC236}">
                <a16:creationId xmlns:a16="http://schemas.microsoft.com/office/drawing/2014/main" id="{47D3C672-DB29-4D50-AA78-5EB737D78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312"/>
          <a:stretch/>
        </p:blipFill>
        <p:spPr bwMode="auto">
          <a:xfrm>
            <a:off x="603671" y="-1"/>
            <a:ext cx="1158832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rot="-5400000">
            <a:off x="-945222" y="5281914"/>
            <a:ext cx="2495058"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Created by Tayo Alebiosu</a:t>
            </a:r>
          </a:p>
        </p:txBody>
      </p:sp>
      <p:sp>
        <p:nvSpPr>
          <p:cNvPr id="4" name="Rectangle 3">
            <a:extLst>
              <a:ext uri="{FF2B5EF4-FFF2-40B4-BE49-F238E27FC236}">
                <a16:creationId xmlns:a16="http://schemas.microsoft.com/office/drawing/2014/main" id="{5E305F1F-E950-452F-9BC7-E3A0FC7BB8C0}"/>
              </a:ext>
            </a:extLst>
          </p:cNvPr>
          <p:cNvSpPr/>
          <p:nvPr/>
        </p:nvSpPr>
        <p:spPr>
          <a:xfrm>
            <a:off x="7694819" y="4216947"/>
            <a:ext cx="4245390" cy="3186359"/>
          </a:xfrm>
          <a:prstGeom prst="rect">
            <a:avLst/>
          </a:prstGeom>
        </p:spPr>
        <p:txBody>
          <a:bodyPr vert="horz" lIns="91440" tIns="45720" rIns="91440" bIns="45720" rtlCol="0" anchor="ctr">
            <a:normAutofit/>
          </a:bodyPr>
          <a:lstStyle/>
          <a:p>
            <a:pPr algn="ctr">
              <a:lnSpc>
                <a:spcPct val="90000"/>
              </a:lnSpc>
            </a:pPr>
            <a:r>
              <a:rPr lang="en-US" sz="2400" b="1" i="1" dirty="0">
                <a:solidFill>
                  <a:schemeClr val="bg1"/>
                </a:solidFill>
                <a:effectLst/>
                <a:highlight>
                  <a:srgbClr val="008080"/>
                </a:highlight>
              </a:rPr>
              <a:t>Week 5-</a:t>
            </a:r>
          </a:p>
          <a:p>
            <a:pPr indent="-228600" algn="ctr">
              <a:lnSpc>
                <a:spcPct val="90000"/>
              </a:lnSpc>
              <a:buFont typeface="Arial" panose="020B0604020202020204" pitchFamily="34" charset="0"/>
              <a:buChar char="•"/>
            </a:pPr>
            <a:r>
              <a:rPr lang="en-US" sz="2400" b="1" dirty="0">
                <a:solidFill>
                  <a:schemeClr val="bg1"/>
                </a:solidFill>
                <a:highlight>
                  <a:srgbClr val="008080"/>
                </a:highlight>
              </a:rPr>
              <a:t>Explore reflection and its </a:t>
            </a:r>
            <a:r>
              <a:rPr lang="en-US" sz="2400" b="1">
                <a:solidFill>
                  <a:schemeClr val="bg1"/>
                </a:solidFill>
                <a:highlight>
                  <a:srgbClr val="008080"/>
                </a:highlight>
              </a:rPr>
              <a:t>role in </a:t>
            </a:r>
            <a:r>
              <a:rPr lang="en-US" sz="2400" b="1" dirty="0">
                <a:solidFill>
                  <a:schemeClr val="bg1"/>
                </a:solidFill>
                <a:highlight>
                  <a:srgbClr val="008080"/>
                </a:highlight>
              </a:rPr>
              <a:t>health and social care practice</a:t>
            </a:r>
            <a:br>
              <a:rPr lang="en-US" sz="2400" dirty="0">
                <a:solidFill>
                  <a:schemeClr val="bg1"/>
                </a:solidFill>
              </a:rPr>
            </a:br>
            <a:endParaRPr lang="en-US" sz="2400" dirty="0">
              <a:solidFill>
                <a:schemeClr val="bg1"/>
              </a:solidFill>
            </a:endParaRPr>
          </a:p>
          <a:p>
            <a:pPr indent="-228600">
              <a:lnSpc>
                <a:spcPct val="90000"/>
              </a:lnSpc>
              <a:spcAft>
                <a:spcPts val="600"/>
              </a:spcAft>
              <a:buFont typeface="Arial" panose="020B0604020202020204" pitchFamily="34" charset="0"/>
              <a:buChar char="•"/>
            </a:pPr>
            <a:br>
              <a:rPr lang="en-US" b="1" i="1" dirty="0">
                <a:solidFill>
                  <a:schemeClr val="bg1"/>
                </a:solidFill>
                <a:effectLst/>
                <a:highlight>
                  <a:srgbClr val="00FFFF"/>
                </a:highlight>
              </a:rPr>
            </a:br>
            <a:endParaRPr lang="en-US" dirty="0">
              <a:solidFill>
                <a:schemeClr val="bg1"/>
              </a:solidFill>
            </a:endParaRPr>
          </a:p>
        </p:txBody>
      </p:sp>
    </p:spTree>
    <p:extLst>
      <p:ext uri="{BB962C8B-B14F-4D97-AF65-F5344CB8AC3E}">
        <p14:creationId xmlns:p14="http://schemas.microsoft.com/office/powerpoint/2010/main" val="271714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92B5DD-8A36-4B48-8E6A-84242255C86C}"/>
              </a:ext>
            </a:extLst>
          </p:cNvPr>
          <p:cNvSpPr>
            <a:spLocks noGrp="1"/>
          </p:cNvSpPr>
          <p:nvPr>
            <p:ph idx="1"/>
          </p:nvPr>
        </p:nvSpPr>
        <p:spPr>
          <a:xfrm>
            <a:off x="838200" y="1825625"/>
            <a:ext cx="10515600" cy="4351338"/>
          </a:xfrm>
        </p:spPr>
        <p:txBody>
          <a:bodyPr>
            <a:normAutofit/>
          </a:bodyPr>
          <a:lstStyle/>
          <a:p>
            <a:r>
              <a:rPr lang="en-GB" sz="2600" b="0" i="0" dirty="0">
                <a:effectLst/>
                <a:latin typeface="Open Sans" panose="020B0606030504020204" pitchFamily="34" charset="0"/>
              </a:rPr>
              <a:t>Critical incident analysis involves focusing on an event, including analysing the circumstances surrounding it, the actions of those involved, responses to the event and the outcomes. The result should be a better understanding of how practice can be improved. </a:t>
            </a:r>
          </a:p>
          <a:p>
            <a:r>
              <a:rPr lang="en-GB" sz="2600" dirty="0"/>
              <a:t>Critical incident reporting (CIR) is a tool for quality improvement, and is arguably a ‘window to the system’ (</a:t>
            </a:r>
            <a:r>
              <a:rPr lang="en-GB" sz="2600" dirty="0" err="1"/>
              <a:t>Staender</a:t>
            </a:r>
            <a:r>
              <a:rPr lang="en-GB" sz="2600" dirty="0"/>
              <a:t> et al 2011), revealing the weaknesses involved in an organisation. </a:t>
            </a:r>
            <a:r>
              <a:rPr lang="en-GB" sz="2600" dirty="0" err="1"/>
              <a:t>Staender</a:t>
            </a:r>
            <a:r>
              <a:rPr lang="en-GB" sz="2600" dirty="0"/>
              <a:t> et al (2011) argued that critical incident reporting and analysis is a beneficial resource for healthcare staff to gain experience and to learn from, in order to protect patients.</a:t>
            </a:r>
          </a:p>
        </p:txBody>
      </p:sp>
      <p:sp>
        <p:nvSpPr>
          <p:cNvPr id="2" name="Footer Placeholder 1">
            <a:extLst>
              <a:ext uri="{FF2B5EF4-FFF2-40B4-BE49-F238E27FC236}">
                <a16:creationId xmlns:a16="http://schemas.microsoft.com/office/drawing/2014/main" id="{9BD7C3B4-8EFC-41F8-888D-1FDF5DE46FC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0661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9E8499-25C5-4F73-8AFB-7988AFCD2580}"/>
              </a:ext>
            </a:extLst>
          </p:cNvPr>
          <p:cNvSpPr>
            <a:spLocks noGrp="1"/>
          </p:cNvSpPr>
          <p:nvPr>
            <p:ph idx="1"/>
          </p:nvPr>
        </p:nvSpPr>
        <p:spPr>
          <a:xfrm>
            <a:off x="148883" y="897156"/>
            <a:ext cx="9121726" cy="5369499"/>
          </a:xfrm>
        </p:spPr>
        <p:txBody>
          <a:bodyPr>
            <a:normAutofit/>
          </a:bodyPr>
          <a:lstStyle/>
          <a:p>
            <a:r>
              <a:rPr lang="en-GB" sz="2600" dirty="0">
                <a:latin typeface="Tw Cen MT" panose="020B0602020104020603" pitchFamily="34" charset="0"/>
              </a:rPr>
              <a:t>Critical incidents are occasions that stay in mind. Typically, critical incidents consists of examples of cultural clash events - situations where unexpected </a:t>
            </a:r>
            <a:r>
              <a:rPr lang="en-GB" sz="2600" dirty="0" err="1">
                <a:latin typeface="Tw Cen MT" panose="020B0602020104020603" pitchFamily="34" charset="0"/>
              </a:rPr>
              <a:t>behavior</a:t>
            </a:r>
            <a:r>
              <a:rPr lang="en-GB" sz="2600" dirty="0">
                <a:latin typeface="Tw Cen MT" panose="020B0602020104020603" pitchFamily="34" charset="0"/>
              </a:rPr>
              <a:t> occurs - with suggestions on how to solve these situations.</a:t>
            </a:r>
          </a:p>
          <a:p>
            <a:r>
              <a:rPr lang="en-GB" sz="2600" dirty="0">
                <a:latin typeface="Tw Cen MT" panose="020B0602020104020603" pitchFamily="34" charset="0"/>
              </a:rPr>
              <a:t>Flanagan (1954, 327) defines the critical incident technique as… "a set of procedures for collecting direct observations of human behaviour in such a way as to facilitate their potential usefulness in solving practical problems and developing broad psychological principles".</a:t>
            </a:r>
          </a:p>
          <a:p>
            <a:r>
              <a:rPr lang="en-GB" sz="2600" dirty="0">
                <a:latin typeface="Tw Cen MT" panose="020B0602020104020603" pitchFamily="34" charset="0"/>
              </a:rPr>
              <a:t>The purpose of the critical incident technique is to develop one's ability to see interaction situations from perspectives of different cultures </a:t>
            </a:r>
            <a:r>
              <a:rPr lang="en-GB" sz="2600" dirty="0"/>
              <a:t>(</a:t>
            </a:r>
            <a:r>
              <a:rPr lang="en-GB" sz="2600" dirty="0" err="1"/>
              <a:t>Salo</a:t>
            </a:r>
            <a:r>
              <a:rPr lang="en-GB" sz="2600" dirty="0"/>
              <a:t>-Lee &amp; Winter-</a:t>
            </a:r>
            <a:r>
              <a:rPr lang="en-GB" sz="2600" dirty="0" err="1"/>
              <a:t>Tarvainen</a:t>
            </a:r>
            <a:r>
              <a:rPr lang="en-GB" sz="2600" dirty="0"/>
              <a:t> 1995, 83).</a:t>
            </a:r>
          </a:p>
        </p:txBody>
      </p:sp>
      <p:pic>
        <p:nvPicPr>
          <p:cNvPr id="5" name="Picture 4" descr="Checkmate in a chess game">
            <a:extLst>
              <a:ext uri="{FF2B5EF4-FFF2-40B4-BE49-F238E27FC236}">
                <a16:creationId xmlns:a16="http://schemas.microsoft.com/office/drawing/2014/main" id="{5CB19EB8-1A80-4A5D-858E-DC46AD41DA5F}"/>
              </a:ext>
            </a:extLst>
          </p:cNvPr>
          <p:cNvPicPr>
            <a:picLocks noChangeAspect="1"/>
          </p:cNvPicPr>
          <p:nvPr/>
        </p:nvPicPr>
        <p:blipFill rotWithShape="1">
          <a:blip r:embed="rId2"/>
          <a:srcRect l="15813" r="18326" b="2"/>
          <a:stretch/>
        </p:blipFill>
        <p:spPr>
          <a:xfrm>
            <a:off x="9889588" y="10"/>
            <a:ext cx="2302412"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Footer Placeholder 1">
            <a:extLst>
              <a:ext uri="{FF2B5EF4-FFF2-40B4-BE49-F238E27FC236}">
                <a16:creationId xmlns:a16="http://schemas.microsoft.com/office/drawing/2014/main" id="{A14D1B33-33A7-494C-92AB-3CA6563A1FD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1380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A348B7-55D1-45A4-BAAB-E7D064A9FD08}"/>
              </a:ext>
            </a:extLst>
          </p:cNvPr>
          <p:cNvSpPr>
            <a:spLocks noGrp="1"/>
          </p:cNvSpPr>
          <p:nvPr>
            <p:ph idx="1"/>
          </p:nvPr>
        </p:nvSpPr>
        <p:spPr>
          <a:xfrm>
            <a:off x="1139483" y="1842869"/>
            <a:ext cx="10156874" cy="3908928"/>
          </a:xfrm>
        </p:spPr>
        <p:txBody>
          <a:bodyPr anchor="ctr">
            <a:normAutofit/>
          </a:bodyPr>
          <a:lstStyle/>
          <a:p>
            <a:r>
              <a:rPr lang="en-GB" sz="3200" b="0" i="0" dirty="0">
                <a:solidFill>
                  <a:schemeClr val="tx1">
                    <a:lumMod val="85000"/>
                    <a:lumOff val="15000"/>
                  </a:schemeClr>
                </a:solidFill>
                <a:effectLst/>
                <a:latin typeface="arial" panose="020B0604020202020204" pitchFamily="34" charset="0"/>
              </a:rPr>
              <a:t>In </a:t>
            </a:r>
            <a:r>
              <a:rPr lang="en-GB" sz="3200" b="1" i="0" dirty="0">
                <a:solidFill>
                  <a:schemeClr val="tx1">
                    <a:lumMod val="85000"/>
                    <a:lumOff val="15000"/>
                  </a:schemeClr>
                </a:solidFill>
                <a:effectLst/>
                <a:latin typeface="arial" panose="020B0604020202020204" pitchFamily="34" charset="0"/>
              </a:rPr>
              <a:t>healthcare</a:t>
            </a:r>
            <a:r>
              <a:rPr lang="en-GB" sz="3200" b="0" i="0" dirty="0">
                <a:solidFill>
                  <a:schemeClr val="tx1">
                    <a:lumMod val="85000"/>
                    <a:lumOff val="15000"/>
                  </a:schemeClr>
                </a:solidFill>
                <a:effectLst/>
                <a:latin typeface="arial" panose="020B0604020202020204" pitchFamily="34" charset="0"/>
              </a:rPr>
              <a:t>, </a:t>
            </a:r>
            <a:r>
              <a:rPr lang="en-GB" sz="3200" b="1" i="0" dirty="0">
                <a:solidFill>
                  <a:schemeClr val="tx1">
                    <a:lumMod val="85000"/>
                    <a:lumOff val="15000"/>
                  </a:schemeClr>
                </a:solidFill>
                <a:effectLst/>
                <a:latin typeface="arial" panose="020B0604020202020204" pitchFamily="34" charset="0"/>
              </a:rPr>
              <a:t>critical incident analysis</a:t>
            </a:r>
            <a:r>
              <a:rPr lang="en-GB" sz="3200" b="0" i="0" dirty="0">
                <a:solidFill>
                  <a:schemeClr val="tx1">
                    <a:lumMod val="85000"/>
                    <a:lumOff val="15000"/>
                  </a:schemeClr>
                </a:solidFill>
                <a:effectLst/>
                <a:latin typeface="arial" panose="020B0604020202020204" pitchFamily="34" charset="0"/>
              </a:rPr>
              <a:t> (CIA) has been used for continuous professional development in postgraduate nursing and medicine. </a:t>
            </a:r>
          </a:p>
          <a:p>
            <a:r>
              <a:rPr lang="en-GB" sz="3200" b="0" i="0" dirty="0">
                <a:solidFill>
                  <a:schemeClr val="tx1">
                    <a:lumMod val="85000"/>
                    <a:lumOff val="15000"/>
                  </a:schemeClr>
                </a:solidFill>
                <a:effectLst/>
                <a:latin typeface="arial" panose="020B0604020202020204" pitchFamily="34" charset="0"/>
              </a:rPr>
              <a:t>Research has found </a:t>
            </a:r>
            <a:r>
              <a:rPr lang="en-GB" sz="3200" b="1" i="0" dirty="0">
                <a:solidFill>
                  <a:schemeClr val="tx1">
                    <a:lumMod val="85000"/>
                    <a:lumOff val="15000"/>
                  </a:schemeClr>
                </a:solidFill>
                <a:effectLst/>
                <a:latin typeface="arial" panose="020B0604020202020204" pitchFamily="34" charset="0"/>
              </a:rPr>
              <a:t>it</a:t>
            </a:r>
            <a:r>
              <a:rPr lang="en-GB" sz="3200" b="0" i="0" dirty="0">
                <a:solidFill>
                  <a:schemeClr val="tx1">
                    <a:lumMod val="85000"/>
                    <a:lumOff val="15000"/>
                  </a:schemeClr>
                </a:solidFill>
                <a:effectLst/>
                <a:latin typeface="arial" panose="020B0604020202020204" pitchFamily="34" charset="0"/>
              </a:rPr>
              <a:t> to be </a:t>
            </a:r>
            <a:r>
              <a:rPr lang="en-GB" sz="3200" b="1" i="0" dirty="0">
                <a:solidFill>
                  <a:schemeClr val="tx1">
                    <a:lumMod val="85000"/>
                    <a:lumOff val="15000"/>
                  </a:schemeClr>
                </a:solidFill>
                <a:effectLst/>
                <a:latin typeface="arial" panose="020B0604020202020204" pitchFamily="34" charset="0"/>
              </a:rPr>
              <a:t>a</a:t>
            </a:r>
            <a:r>
              <a:rPr lang="en-GB" sz="3200" b="0" i="0" dirty="0">
                <a:solidFill>
                  <a:schemeClr val="tx1">
                    <a:lumMod val="85000"/>
                    <a:lumOff val="15000"/>
                  </a:schemeClr>
                </a:solidFill>
                <a:effectLst/>
                <a:latin typeface="arial" panose="020B0604020202020204" pitchFamily="34" charset="0"/>
              </a:rPr>
              <a:t> process which enables professionals to access their feelings, engage new knowledge and examine values and Learning system.</a:t>
            </a:r>
            <a:endParaRPr lang="en-GB" sz="32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E50224A5-F092-4BC6-8D8B-244F72A4E54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1455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6">
            <a:extLst>
              <a:ext uri="{FF2B5EF4-FFF2-40B4-BE49-F238E27FC236}">
                <a16:creationId xmlns:a16="http://schemas.microsoft.com/office/drawing/2014/main" id="{B7694FDC-A66D-47C8-B5A5-E5FEE8256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3" name="Content Placeholder 2">
            <a:extLst>
              <a:ext uri="{FF2B5EF4-FFF2-40B4-BE49-F238E27FC236}">
                <a16:creationId xmlns:a16="http://schemas.microsoft.com/office/drawing/2014/main" id="{778FD61D-665A-40F7-9C3E-43BC6377BA31}"/>
              </a:ext>
            </a:extLst>
          </p:cNvPr>
          <p:cNvSpPr>
            <a:spLocks noGrp="1"/>
          </p:cNvSpPr>
          <p:nvPr>
            <p:ph idx="1"/>
          </p:nvPr>
        </p:nvSpPr>
        <p:spPr>
          <a:xfrm>
            <a:off x="454218" y="613445"/>
            <a:ext cx="6481154" cy="5843625"/>
          </a:xfrm>
        </p:spPr>
        <p:txBody>
          <a:bodyPr>
            <a:normAutofit/>
          </a:bodyPr>
          <a:lstStyle/>
          <a:p>
            <a:pPr marL="0" indent="0">
              <a:buNone/>
            </a:pPr>
            <a:r>
              <a:rPr lang="en-GB" sz="2400" b="1" dirty="0">
                <a:solidFill>
                  <a:schemeClr val="tx1">
                    <a:alpha val="60000"/>
                  </a:schemeClr>
                </a:solidFill>
                <a:highlight>
                  <a:srgbClr val="00FFFF"/>
                </a:highlight>
                <a:latin typeface="Tw Cen MT" panose="020B0602020104020603" pitchFamily="34" charset="0"/>
              </a:rPr>
              <a:t>Lets look at critical incident reflection</a:t>
            </a:r>
          </a:p>
          <a:p>
            <a:r>
              <a:rPr lang="en-GB" sz="2400" dirty="0">
                <a:solidFill>
                  <a:schemeClr val="tx1">
                    <a:alpha val="60000"/>
                  </a:schemeClr>
                </a:solidFill>
                <a:latin typeface="Tw Cen MT" panose="020B0602020104020603" pitchFamily="34" charset="0"/>
              </a:rPr>
              <a:t>Critical incident reflection is used in health, for example, seeking patient views and in multi and inter-disciplinary team situations.</a:t>
            </a:r>
          </a:p>
          <a:p>
            <a:r>
              <a:rPr lang="en-GB" sz="2400" dirty="0">
                <a:solidFill>
                  <a:schemeClr val="tx1">
                    <a:alpha val="60000"/>
                  </a:schemeClr>
                </a:solidFill>
                <a:latin typeface="Tw Cen MT" panose="020B0602020104020603" pitchFamily="34" charset="0"/>
              </a:rPr>
              <a:t>How can critical incident reflection be used? Critical incidents can be either positive or negative; an interesting interaction or an ordinary everyday occurrence. </a:t>
            </a:r>
          </a:p>
          <a:p>
            <a:r>
              <a:rPr lang="en-GB" sz="2400" dirty="0">
                <a:solidFill>
                  <a:schemeClr val="tx1">
                    <a:alpha val="60000"/>
                  </a:schemeClr>
                </a:solidFill>
                <a:latin typeface="Tw Cen MT" panose="020B0602020104020603" pitchFamily="34" charset="0"/>
              </a:rPr>
              <a:t>Sometimes, depending on the focus and the “rawness” of a critical incident, it may feel uncomfortable to undertake a critical reflection because it highlights our assumptions, views and behaviours.</a:t>
            </a:r>
          </a:p>
        </p:txBody>
      </p:sp>
      <p:sp>
        <p:nvSpPr>
          <p:cNvPr id="34" name="Freeform 6">
            <a:extLst>
              <a:ext uri="{FF2B5EF4-FFF2-40B4-BE49-F238E27FC236}">
                <a16:creationId xmlns:a16="http://schemas.microsoft.com/office/drawing/2014/main" id="{C3F69AFD-BDEB-4A68-B6CE-073AB5E44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7" name="Graphic 6" descr="Communications">
            <a:extLst>
              <a:ext uri="{FF2B5EF4-FFF2-40B4-BE49-F238E27FC236}">
                <a16:creationId xmlns:a16="http://schemas.microsoft.com/office/drawing/2014/main" id="{78D14659-33AE-425B-AB3F-5A39DDC38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
        <p:nvSpPr>
          <p:cNvPr id="2" name="Footer Placeholder 1">
            <a:extLst>
              <a:ext uri="{FF2B5EF4-FFF2-40B4-BE49-F238E27FC236}">
                <a16:creationId xmlns:a16="http://schemas.microsoft.com/office/drawing/2014/main" id="{E90A1094-A521-4A16-B432-32F9C87985D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5591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91F1A-1A48-4B54-8E73-58E05906BDCA}"/>
              </a:ext>
            </a:extLst>
          </p:cNvPr>
          <p:cNvSpPr>
            <a:spLocks noGrp="1"/>
          </p:cNvSpPr>
          <p:nvPr>
            <p:ph idx="1"/>
          </p:nvPr>
        </p:nvSpPr>
        <p:spPr>
          <a:xfrm>
            <a:off x="548640" y="1308295"/>
            <a:ext cx="6274191" cy="4868668"/>
          </a:xfrm>
        </p:spPr>
        <p:txBody>
          <a:bodyPr>
            <a:normAutofit/>
          </a:bodyPr>
          <a:lstStyle/>
          <a:p>
            <a:r>
              <a:rPr lang="en-GB" dirty="0">
                <a:latin typeface="Tw Cen MT" panose="020B0602020104020603" pitchFamily="34" charset="0"/>
              </a:rPr>
              <a:t>Critical reflection is an extension of “critical thinking”. It asks us to think about our practice ideas and</a:t>
            </a:r>
          </a:p>
          <a:p>
            <a:r>
              <a:rPr lang="en-GB" dirty="0">
                <a:latin typeface="Tw Cen MT" panose="020B0602020104020603" pitchFamily="34" charset="0"/>
              </a:rPr>
              <a:t> then it challenges us to step-back and examine our thinking by asking probing questions.</a:t>
            </a:r>
          </a:p>
          <a:p>
            <a:r>
              <a:rPr lang="en-GB" dirty="0">
                <a:latin typeface="Tw Cen MT" panose="020B0602020104020603" pitchFamily="34" charset="0"/>
              </a:rPr>
              <a:t> It asks us to not only delve into the past and look at the present but</a:t>
            </a:r>
          </a:p>
          <a:p>
            <a:r>
              <a:rPr lang="en-GB" dirty="0">
                <a:latin typeface="Tw Cen MT" panose="020B0602020104020603" pitchFamily="34" charset="0"/>
              </a:rPr>
              <a:t>importantly it asks us to speculate about the future and act</a:t>
            </a:r>
            <a:r>
              <a:rPr lang="en-GB" sz="2000" dirty="0">
                <a:latin typeface="Tw Cen MT" panose="020B0602020104020603" pitchFamily="34" charset="0"/>
              </a:rPr>
              <a:t>. </a:t>
            </a:r>
          </a:p>
        </p:txBody>
      </p:sp>
      <p:pic>
        <p:nvPicPr>
          <p:cNvPr id="5" name="Picture 4" descr="Empty speech bubbles">
            <a:extLst>
              <a:ext uri="{FF2B5EF4-FFF2-40B4-BE49-F238E27FC236}">
                <a16:creationId xmlns:a16="http://schemas.microsoft.com/office/drawing/2014/main" id="{E3FBE7AA-C352-413C-AA28-591E89643B17}"/>
              </a:ext>
            </a:extLst>
          </p:cNvPr>
          <p:cNvPicPr>
            <a:picLocks noChangeAspect="1"/>
          </p:cNvPicPr>
          <p:nvPr/>
        </p:nvPicPr>
        <p:blipFill rotWithShape="1">
          <a:blip r:embed="rId2"/>
          <a:srcRect l="23924" r="18038" b="-1"/>
          <a:stretch/>
        </p:blipFill>
        <p:spPr>
          <a:xfrm>
            <a:off x="7146388" y="10"/>
            <a:ext cx="5045612"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Footer Placeholder 1">
            <a:extLst>
              <a:ext uri="{FF2B5EF4-FFF2-40B4-BE49-F238E27FC236}">
                <a16:creationId xmlns:a16="http://schemas.microsoft.com/office/drawing/2014/main" id="{60DF1DA4-77FF-496E-B9AE-07984B6D3A5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77316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a:extLst>
              <a:ext uri="{FF2B5EF4-FFF2-40B4-BE49-F238E27FC236}">
                <a16:creationId xmlns:a16="http://schemas.microsoft.com/office/drawing/2014/main" id="{4946A342-010E-456C-815E-F1CA71309E44}"/>
              </a:ext>
            </a:extLst>
          </p:cNvPr>
          <p:cNvSpPr>
            <a:spLocks noGrp="1"/>
          </p:cNvSpPr>
          <p:nvPr>
            <p:ph idx="1"/>
          </p:nvPr>
        </p:nvSpPr>
        <p:spPr>
          <a:xfrm>
            <a:off x="555710" y="829994"/>
            <a:ext cx="10798090" cy="5346969"/>
          </a:xfrm>
        </p:spPr>
        <p:txBody>
          <a:bodyPr>
            <a:normAutofit fontScale="77500" lnSpcReduction="20000"/>
          </a:bodyPr>
          <a:lstStyle/>
          <a:p>
            <a:pPr marL="0" indent="0">
              <a:buNone/>
            </a:pPr>
            <a:r>
              <a:rPr lang="en-GB" b="0" i="0" dirty="0">
                <a:effectLst/>
                <a:latin typeface="Tw Cen MT" panose="020B0602020104020603" pitchFamily="34" charset="0"/>
              </a:rPr>
              <a:t>In the healthcare setting, a critical incident might include:</a:t>
            </a:r>
          </a:p>
          <a:p>
            <a:pPr>
              <a:buFont typeface="Arial" panose="020B0604020202020204" pitchFamily="34" charset="0"/>
              <a:buChar char="•"/>
            </a:pPr>
            <a:r>
              <a:rPr lang="en-GB" dirty="0">
                <a:latin typeface="Tw Cen MT" panose="020B0602020104020603" pitchFamily="34" charset="0"/>
              </a:rPr>
              <a:t>A</a:t>
            </a:r>
            <a:r>
              <a:rPr lang="en-GB" b="0" i="0" dirty="0">
                <a:effectLst/>
                <a:latin typeface="Tw Cen MT" panose="020B0602020104020603" pitchFamily="34" charset="0"/>
              </a:rPr>
              <a:t> medical emergency</a:t>
            </a:r>
          </a:p>
          <a:p>
            <a:pPr>
              <a:buFont typeface="Arial" panose="020B0604020202020204" pitchFamily="34" charset="0"/>
              <a:buChar char="•"/>
            </a:pPr>
            <a:r>
              <a:rPr lang="en-GB" b="0" i="0" dirty="0">
                <a:effectLst/>
                <a:latin typeface="Tw Cen MT" panose="020B0602020104020603" pitchFamily="34" charset="0"/>
              </a:rPr>
              <a:t>an unusual condition</a:t>
            </a:r>
          </a:p>
          <a:p>
            <a:pPr>
              <a:buFont typeface="Arial" panose="020B0604020202020204" pitchFamily="34" charset="0"/>
              <a:buChar char="•"/>
            </a:pPr>
            <a:r>
              <a:rPr lang="en-GB" b="0" i="0" dirty="0">
                <a:effectLst/>
                <a:latin typeface="Tw Cen MT" panose="020B0602020104020603" pitchFamily="34" charset="0"/>
              </a:rPr>
              <a:t>A medical error</a:t>
            </a:r>
          </a:p>
          <a:p>
            <a:pPr>
              <a:buFont typeface="Arial" panose="020B0604020202020204" pitchFamily="34" charset="0"/>
              <a:buChar char="•"/>
            </a:pPr>
            <a:r>
              <a:rPr lang="en-GB" dirty="0">
                <a:latin typeface="Tw Cen MT" panose="020B0602020104020603" pitchFamily="34" charset="0"/>
              </a:rPr>
              <a:t>A</a:t>
            </a:r>
            <a:r>
              <a:rPr lang="en-GB" b="0" i="0" dirty="0">
                <a:effectLst/>
                <a:latin typeface="Tw Cen MT" panose="020B0602020104020603" pitchFamily="34" charset="0"/>
              </a:rPr>
              <a:t> difficult situation</a:t>
            </a:r>
          </a:p>
          <a:p>
            <a:pPr>
              <a:buFont typeface="Arial" panose="020B0604020202020204" pitchFamily="34" charset="0"/>
              <a:buChar char="•"/>
            </a:pPr>
            <a:r>
              <a:rPr lang="en-GB" b="0" i="0" dirty="0">
                <a:effectLst/>
                <a:latin typeface="Tw Cen MT" panose="020B0602020104020603" pitchFamily="34" charset="0"/>
              </a:rPr>
              <a:t>A personal procedure failure </a:t>
            </a:r>
          </a:p>
          <a:p>
            <a:pPr>
              <a:buFont typeface="Arial" panose="020B0604020202020204" pitchFamily="34" charset="0"/>
              <a:buChar char="•"/>
            </a:pPr>
            <a:r>
              <a:rPr lang="en-GB" b="0" i="0" dirty="0">
                <a:effectLst/>
                <a:latin typeface="Tw Cen MT" panose="020B0602020104020603" pitchFamily="34" charset="0"/>
              </a:rPr>
              <a:t>Safeguarding</a:t>
            </a:r>
          </a:p>
          <a:p>
            <a:pPr>
              <a:buFont typeface="Arial" panose="020B0604020202020204" pitchFamily="34" charset="0"/>
              <a:buChar char="•"/>
            </a:pPr>
            <a:r>
              <a:rPr lang="en-GB" b="0" i="0" dirty="0">
                <a:effectLst/>
                <a:latin typeface="Tw Cen MT" panose="020B0602020104020603" pitchFamily="34" charset="0"/>
              </a:rPr>
              <a:t>Manual handling</a:t>
            </a:r>
          </a:p>
          <a:p>
            <a:pPr>
              <a:buFont typeface="Arial" panose="020B0604020202020204" pitchFamily="34" charset="0"/>
              <a:buChar char="•"/>
            </a:pPr>
            <a:r>
              <a:rPr lang="en-GB" b="0" i="0" dirty="0">
                <a:effectLst/>
                <a:latin typeface="Tw Cen MT" panose="020B0602020104020603" pitchFamily="34" charset="0"/>
              </a:rPr>
              <a:t>a communication problem (</a:t>
            </a:r>
            <a:r>
              <a:rPr lang="en-GB" b="0" i="0" dirty="0" err="1">
                <a:effectLst/>
                <a:latin typeface="Tw Cen MT" panose="020B0602020104020603" pitchFamily="34" charset="0"/>
              </a:rPr>
              <a:t>eg.</a:t>
            </a:r>
            <a:r>
              <a:rPr lang="en-GB" b="0" i="0" dirty="0">
                <a:effectLst/>
                <a:latin typeface="Tw Cen MT" panose="020B0602020104020603" pitchFamily="34" charset="0"/>
              </a:rPr>
              <a:t> with a patient or colleague)</a:t>
            </a:r>
          </a:p>
          <a:p>
            <a:pPr>
              <a:buFont typeface="Arial" panose="020B0604020202020204" pitchFamily="34" charset="0"/>
              <a:buChar char="•"/>
            </a:pPr>
            <a:r>
              <a:rPr lang="en-GB" b="0" i="0" dirty="0">
                <a:effectLst/>
                <a:latin typeface="Tw Cen MT" panose="020B0602020104020603" pitchFamily="34" charset="0"/>
              </a:rPr>
              <a:t>an interaction with a patient which made an impression on you (either positive or negative)</a:t>
            </a:r>
          </a:p>
          <a:p>
            <a:pPr>
              <a:buFont typeface="Arial" panose="020B0604020202020204" pitchFamily="34" charset="0"/>
              <a:buChar char="•"/>
            </a:pPr>
            <a:r>
              <a:rPr lang="en-GB" b="0" i="0" dirty="0">
                <a:effectLst/>
                <a:latin typeface="Tw Cen MT" panose="020B0602020104020603" pitchFamily="34" charset="0"/>
              </a:rPr>
              <a:t>an incident that made you feel inadequate in some way</a:t>
            </a:r>
          </a:p>
          <a:p>
            <a:pPr>
              <a:buFont typeface="Arial" panose="020B0604020202020204" pitchFamily="34" charset="0"/>
              <a:buChar char="•"/>
            </a:pPr>
            <a:r>
              <a:rPr lang="en-GB" b="0" i="0" dirty="0">
                <a:effectLst/>
                <a:latin typeface="Tw Cen MT" panose="020B0602020104020603" pitchFamily="34" charset="0"/>
              </a:rPr>
              <a:t>a time when you felt confronted; or</a:t>
            </a:r>
          </a:p>
          <a:p>
            <a:pPr>
              <a:buFont typeface="Arial" panose="020B0604020202020204" pitchFamily="34" charset="0"/>
              <a:buChar char="•"/>
            </a:pPr>
            <a:r>
              <a:rPr lang="en-GB" b="0" i="0" dirty="0">
                <a:effectLst/>
                <a:latin typeface="Tw Cen MT" panose="020B0602020104020603" pitchFamily="34" charset="0"/>
              </a:rPr>
              <a:t>an incident which made you think differently, or caused you to question your assumptions or beliefs.</a:t>
            </a:r>
          </a:p>
          <a:p>
            <a:endParaRPr lang="en-GB" sz="2000" dirty="0"/>
          </a:p>
        </p:txBody>
      </p:sp>
      <p:sp>
        <p:nvSpPr>
          <p:cNvPr id="2" name="Footer Placeholder 1">
            <a:extLst>
              <a:ext uri="{FF2B5EF4-FFF2-40B4-BE49-F238E27FC236}">
                <a16:creationId xmlns:a16="http://schemas.microsoft.com/office/drawing/2014/main" id="{5B810D61-CA71-45BD-8FA7-BE34F618333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9362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0DF05E3F-4817-4FCB-9ACE-9E7F5B2FE6E0}"/>
              </a:ext>
            </a:extLst>
          </p:cNvPr>
          <p:cNvSpPr txBox="1"/>
          <p:nvPr/>
        </p:nvSpPr>
        <p:spPr>
          <a:xfrm>
            <a:off x="5751094" y="1058780"/>
            <a:ext cx="5602705" cy="30921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0" i="0" kern="1200">
                <a:solidFill>
                  <a:schemeClr val="tx1"/>
                </a:solidFill>
                <a:effectLst/>
                <a:latin typeface="+mj-lt"/>
                <a:ea typeface="+mj-ea"/>
                <a:cs typeface="+mj-cs"/>
              </a:rPr>
              <a:t>Training video: Clinical Incident Scenario for Investigation</a:t>
            </a:r>
          </a:p>
        </p:txBody>
      </p:sp>
      <p:sp>
        <p:nvSpPr>
          <p:cNvPr id="2" name="Footer Placeholder 1">
            <a:extLst>
              <a:ext uri="{FF2B5EF4-FFF2-40B4-BE49-F238E27FC236}">
                <a16:creationId xmlns:a16="http://schemas.microsoft.com/office/drawing/2014/main" id="{A6C6AFAD-D02D-4962-AD62-F0E4CDEEEC9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7638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05A478-8072-44B7-851B-D1F6CE3E1823}"/>
              </a:ext>
            </a:extLst>
          </p:cNvPr>
          <p:cNvSpPr>
            <a:spLocks noGrp="1"/>
          </p:cNvSpPr>
          <p:nvPr>
            <p:ph type="title"/>
          </p:nvPr>
        </p:nvSpPr>
        <p:spPr>
          <a:xfrm>
            <a:off x="2555017" y="198524"/>
            <a:ext cx="6761262" cy="1086681"/>
          </a:xfrm>
        </p:spPr>
        <p:txBody>
          <a:bodyPr>
            <a:normAutofit/>
          </a:bodyPr>
          <a:lstStyle/>
          <a:p>
            <a:r>
              <a:rPr lang="en-GB" dirty="0">
                <a:highlight>
                  <a:srgbClr val="00FFFF"/>
                </a:highlight>
              </a:rPr>
              <a:t>Why use critical reflection?</a:t>
            </a:r>
          </a:p>
        </p:txBody>
      </p:sp>
      <p:sp>
        <p:nvSpPr>
          <p:cNvPr id="3" name="Content Placeholder 2">
            <a:extLst>
              <a:ext uri="{FF2B5EF4-FFF2-40B4-BE49-F238E27FC236}">
                <a16:creationId xmlns:a16="http://schemas.microsoft.com/office/drawing/2014/main" id="{D0CEE99D-1E41-4CD0-BD89-68E31DB50AF1}"/>
              </a:ext>
            </a:extLst>
          </p:cNvPr>
          <p:cNvSpPr>
            <a:spLocks noGrp="1"/>
          </p:cNvSpPr>
          <p:nvPr>
            <p:ph idx="1"/>
          </p:nvPr>
        </p:nvSpPr>
        <p:spPr>
          <a:xfrm>
            <a:off x="265043" y="1553790"/>
            <a:ext cx="6970619" cy="4858162"/>
          </a:xfrm>
        </p:spPr>
        <p:txBody>
          <a:bodyPr>
            <a:normAutofit/>
          </a:bodyPr>
          <a:lstStyle/>
          <a:p>
            <a:pPr marL="0" indent="0">
              <a:buNone/>
            </a:pPr>
            <a:r>
              <a:rPr lang="en-GB" dirty="0">
                <a:highlight>
                  <a:srgbClr val="00FFFF"/>
                </a:highlight>
                <a:latin typeface="Tw Cen MT" panose="020B0602020104020603" pitchFamily="34" charset="0"/>
              </a:rPr>
              <a:t>Analysing a critical incident may help you to:</a:t>
            </a:r>
          </a:p>
          <a:p>
            <a:r>
              <a:rPr lang="en-GB" dirty="0">
                <a:latin typeface="Tw Cen MT" panose="020B0602020104020603" pitchFamily="34" charset="0"/>
              </a:rPr>
              <a:t> “reflect-on-action” (</a:t>
            </a:r>
            <a:r>
              <a:rPr lang="en-GB" dirty="0" err="1">
                <a:latin typeface="Tw Cen MT" panose="020B0602020104020603" pitchFamily="34" charset="0"/>
              </a:rPr>
              <a:t>ie</a:t>
            </a:r>
            <a:r>
              <a:rPr lang="en-GB" dirty="0">
                <a:latin typeface="Tw Cen MT" panose="020B0602020104020603" pitchFamily="34" charset="0"/>
              </a:rPr>
              <a:t> past experience), </a:t>
            </a:r>
          </a:p>
          <a:p>
            <a:r>
              <a:rPr lang="en-GB" dirty="0">
                <a:latin typeface="Tw Cen MT" panose="020B0602020104020603" pitchFamily="34" charset="0"/>
              </a:rPr>
              <a:t> “reflect-in-action” (</a:t>
            </a:r>
            <a:r>
              <a:rPr lang="en-GB" dirty="0" err="1">
                <a:latin typeface="Tw Cen MT" panose="020B0602020104020603" pitchFamily="34" charset="0"/>
              </a:rPr>
              <a:t>ie</a:t>
            </a:r>
            <a:r>
              <a:rPr lang="en-GB" dirty="0">
                <a:latin typeface="Tw Cen MT" panose="020B0602020104020603" pitchFamily="34" charset="0"/>
              </a:rPr>
              <a:t> as an incident happens), and</a:t>
            </a:r>
          </a:p>
          <a:p>
            <a:r>
              <a:rPr lang="en-GB" dirty="0">
                <a:latin typeface="Tw Cen MT" panose="020B0602020104020603" pitchFamily="34" charset="0"/>
              </a:rPr>
              <a:t> “reflect-for-action” (</a:t>
            </a:r>
            <a:r>
              <a:rPr lang="en-GB" dirty="0" err="1">
                <a:latin typeface="Tw Cen MT" panose="020B0602020104020603" pitchFamily="34" charset="0"/>
              </a:rPr>
              <a:t>ie</a:t>
            </a:r>
            <a:r>
              <a:rPr lang="en-GB" dirty="0">
                <a:latin typeface="Tw Cen MT" panose="020B0602020104020603" pitchFamily="34" charset="0"/>
              </a:rPr>
              <a:t> actions you may wish to take in future experiences) Often “reflection” and “critical reflection” are used inter-changeably in the literature.</a:t>
            </a:r>
          </a:p>
          <a:p>
            <a:endParaRPr lang="en-GB" sz="2000" dirty="0"/>
          </a:p>
        </p:txBody>
      </p:sp>
      <p:pic>
        <p:nvPicPr>
          <p:cNvPr id="7" name="Graphic 6" descr="Customer Review">
            <a:extLst>
              <a:ext uri="{FF2B5EF4-FFF2-40B4-BE49-F238E27FC236}">
                <a16:creationId xmlns:a16="http://schemas.microsoft.com/office/drawing/2014/main" id="{874135CF-1654-472F-A966-999A2E1A75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DED8A332-9B37-44FD-850A-9D5A4D76753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1208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0302143-6715-4C5D-8338-3F863E8A445E}"/>
              </a:ext>
            </a:extLst>
          </p:cNvPr>
          <p:cNvPicPr>
            <a:picLocks noChangeAspect="1"/>
          </p:cNvPicPr>
          <p:nvPr/>
        </p:nvPicPr>
        <p:blipFill rotWithShape="1">
          <a:blip r:embed="rId2">
            <a:duotone>
              <a:schemeClr val="bg2">
                <a:shade val="45000"/>
                <a:satMod val="135000"/>
              </a:schemeClr>
              <a:prstClr val="white"/>
            </a:duotone>
          </a:blip>
          <a:srcRect l="9091" t="9871" b="13521"/>
          <a:stretch/>
        </p:blipFill>
        <p:spPr>
          <a:xfrm>
            <a:off x="20" y="10"/>
            <a:ext cx="12191980" cy="6857990"/>
          </a:xfrm>
          <a:prstGeom prst="rect">
            <a:avLst/>
          </a:prstGeom>
        </p:spPr>
      </p:pic>
      <p:sp>
        <p:nvSpPr>
          <p:cNvPr id="35" name="Rectangle 3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E031C968-C6F6-48AB-A266-53ABEBF79FC6}"/>
              </a:ext>
            </a:extLst>
          </p:cNvPr>
          <p:cNvGraphicFramePr>
            <a:graphicFrameLocks noGrp="1"/>
          </p:cNvGraphicFramePr>
          <p:nvPr>
            <p:ph idx="1"/>
            <p:extLst>
              <p:ext uri="{D42A27DB-BD31-4B8C-83A1-F6EECF244321}">
                <p14:modId xmlns:p14="http://schemas.microsoft.com/office/powerpoint/2010/main" val="1116659213"/>
              </p:ext>
            </p:extLst>
          </p:nvPr>
        </p:nvGraphicFramePr>
        <p:xfrm>
          <a:off x="838200" y="562708"/>
          <a:ext cx="10515600" cy="5614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3266860B-FD6A-417E-AC87-F00C4359DA9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1988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AB1174-7016-45C3-BDBA-99876F0C4861}"/>
              </a:ext>
            </a:extLst>
          </p:cNvPr>
          <p:cNvSpPr>
            <a:spLocks noGrp="1"/>
          </p:cNvSpPr>
          <p:nvPr>
            <p:ph idx="1"/>
          </p:nvPr>
        </p:nvSpPr>
        <p:spPr>
          <a:xfrm>
            <a:off x="534572" y="1097280"/>
            <a:ext cx="6231988" cy="5079683"/>
          </a:xfrm>
        </p:spPr>
        <p:txBody>
          <a:bodyPr>
            <a:normAutofit/>
          </a:bodyPr>
          <a:lstStyle/>
          <a:p>
            <a:r>
              <a:rPr lang="en-GB" dirty="0">
                <a:latin typeface="Tw Cen MT" panose="020B0602020104020603" pitchFamily="34" charset="0"/>
              </a:rPr>
              <a:t>However, critical reflection denotes another level of reflection beyond what you might or might not cover in other forms of reflection (</a:t>
            </a:r>
            <a:r>
              <a:rPr lang="en-GB" dirty="0" err="1">
                <a:latin typeface="Tw Cen MT" panose="020B0602020104020603" pitchFamily="34" charset="0"/>
              </a:rPr>
              <a:t>eg.</a:t>
            </a:r>
            <a:r>
              <a:rPr lang="en-GB" dirty="0">
                <a:latin typeface="Tw Cen MT" panose="020B0602020104020603" pitchFamily="34" charset="0"/>
              </a:rPr>
              <a:t> diary, journal). </a:t>
            </a:r>
          </a:p>
          <a:p>
            <a:r>
              <a:rPr lang="en-GB" dirty="0">
                <a:latin typeface="Tw Cen MT" panose="020B0602020104020603" pitchFamily="34" charset="0"/>
              </a:rPr>
              <a:t>Sometimes action is just “too hot” for us to consciously reflect-in-action (as the incident happens) (</a:t>
            </a:r>
            <a:r>
              <a:rPr lang="en-GB" dirty="0" err="1">
                <a:latin typeface="Tw Cen MT" panose="020B0602020104020603" pitchFamily="34" charset="0"/>
              </a:rPr>
              <a:t>eg.</a:t>
            </a:r>
            <a:r>
              <a:rPr lang="en-GB" dirty="0">
                <a:latin typeface="Tw Cen MT" panose="020B0602020104020603" pitchFamily="34" charset="0"/>
              </a:rPr>
              <a:t> </a:t>
            </a:r>
            <a:r>
              <a:rPr lang="en-GB" dirty="0" err="1">
                <a:latin typeface="Tw Cen MT" panose="020B0602020104020603" pitchFamily="34" charset="0"/>
              </a:rPr>
              <a:t>Eraut</a:t>
            </a:r>
            <a:r>
              <a:rPr lang="en-GB" dirty="0">
                <a:latin typeface="Tw Cen MT" panose="020B0602020104020603" pitchFamily="34" charset="0"/>
              </a:rPr>
              <a:t>, 1994).</a:t>
            </a:r>
          </a:p>
          <a:p>
            <a:r>
              <a:rPr lang="en-GB" dirty="0">
                <a:latin typeface="Tw Cen MT" panose="020B0602020104020603" pitchFamily="34" charset="0"/>
              </a:rPr>
              <a:t> This is why a critical reflection framework may be better suited as it requires reflection in relation to past and future action.</a:t>
            </a:r>
          </a:p>
          <a:p>
            <a:endParaRPr lang="en-GB" sz="2000" dirty="0"/>
          </a:p>
        </p:txBody>
      </p:sp>
      <p:pic>
        <p:nvPicPr>
          <p:cNvPr id="14" name="Picture 13" descr="White puzzle with one red piece">
            <a:extLst>
              <a:ext uri="{FF2B5EF4-FFF2-40B4-BE49-F238E27FC236}">
                <a16:creationId xmlns:a16="http://schemas.microsoft.com/office/drawing/2014/main" id="{91842361-3B4E-4FAC-A474-3CEC6265E3D8}"/>
              </a:ext>
            </a:extLst>
          </p:cNvPr>
          <p:cNvPicPr>
            <a:picLocks noChangeAspect="1"/>
          </p:cNvPicPr>
          <p:nvPr/>
        </p:nvPicPr>
        <p:blipFill rotWithShape="1">
          <a:blip r:embed="rId2"/>
          <a:srcRect l="26328" r="2476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Footer Placeholder 1">
            <a:extLst>
              <a:ext uri="{FF2B5EF4-FFF2-40B4-BE49-F238E27FC236}">
                <a16:creationId xmlns:a16="http://schemas.microsoft.com/office/drawing/2014/main" id="{04F03380-E97F-4BB9-ABF8-316DA31B4D2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6375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A4F7-A696-48C7-8076-A7051E936B9B}"/>
              </a:ext>
            </a:extLst>
          </p:cNvPr>
          <p:cNvSpPr>
            <a:spLocks noGrp="1"/>
          </p:cNvSpPr>
          <p:nvPr>
            <p:ph type="title"/>
          </p:nvPr>
        </p:nvSpPr>
        <p:spPr>
          <a:xfrm>
            <a:off x="964760" y="804328"/>
            <a:ext cx="6091312" cy="1205821"/>
          </a:xfrm>
        </p:spPr>
        <p:txBody>
          <a:bodyPr vert="horz" lIns="91440" tIns="45720" rIns="91440" bIns="45720" rtlCol="0">
            <a:normAutofit/>
          </a:bodyPr>
          <a:lstStyle/>
          <a:p>
            <a:r>
              <a:rPr lang="en-US" sz="4000" b="1" kern="1200" dirty="0">
                <a:latin typeface="Tw Cen MT" panose="020B0602020104020603" pitchFamily="34" charset="0"/>
              </a:rPr>
              <a:t>Last session recap (10 minutes)</a:t>
            </a:r>
          </a:p>
        </p:txBody>
      </p:sp>
      <p:sp>
        <p:nvSpPr>
          <p:cNvPr id="49" name="Content Placeholder 5">
            <a:extLst>
              <a:ext uri="{FF2B5EF4-FFF2-40B4-BE49-F238E27FC236}">
                <a16:creationId xmlns:a16="http://schemas.microsoft.com/office/drawing/2014/main" id="{F9AC090A-260C-4A23-93F7-7A4330C929AB}"/>
              </a:ext>
            </a:extLst>
          </p:cNvPr>
          <p:cNvSpPr>
            <a:spLocks noGrp="1"/>
          </p:cNvSpPr>
          <p:nvPr>
            <p:ph idx="1"/>
          </p:nvPr>
        </p:nvSpPr>
        <p:spPr>
          <a:xfrm>
            <a:off x="1282189" y="2494450"/>
            <a:ext cx="7678931" cy="3563159"/>
          </a:xfrm>
        </p:spPr>
        <p:txBody>
          <a:bodyPr vert="horz" lIns="91440" tIns="45720" rIns="91440" bIns="45720" rtlCol="0">
            <a:normAutofit/>
          </a:bodyPr>
          <a:lstStyle/>
          <a:p>
            <a:pPr marL="0" indent="0">
              <a:buNone/>
            </a:pPr>
            <a:r>
              <a:rPr lang="en-GB" sz="2800" dirty="0">
                <a:solidFill>
                  <a:schemeClr val="tx1"/>
                </a:solidFill>
                <a:latin typeface="Tw Cen MT" panose="020B0602020104020603" pitchFamily="34" charset="0"/>
                <a:cs typeface="Arial" panose="020B0604020202020204" pitchFamily="34" charset="0"/>
              </a:rPr>
              <a:t>Students ….</a:t>
            </a:r>
          </a:p>
          <a:p>
            <a:pPr marL="457200" indent="-457200">
              <a:buFont typeface="+mj-lt"/>
              <a:buAutoNum type="arabicPeriod"/>
            </a:pPr>
            <a:r>
              <a:rPr lang="en-GB" sz="2800" b="0" dirty="0">
                <a:latin typeface="Tw Cen MT" panose="020B0602020104020603" pitchFamily="34" charset="0"/>
              </a:rPr>
              <a:t>Explored </a:t>
            </a:r>
            <a:r>
              <a:rPr lang="en-GB" dirty="0">
                <a:latin typeface="Tw Cen MT" panose="020B0602020104020603" pitchFamily="34" charset="0"/>
              </a:rPr>
              <a:t>the d</a:t>
            </a:r>
            <a:r>
              <a:rPr lang="en-GB" sz="2800" b="0" dirty="0">
                <a:latin typeface="Tw Cen MT" panose="020B0602020104020603" pitchFamily="34" charset="0"/>
              </a:rPr>
              <a:t>efinition of reflection</a:t>
            </a:r>
            <a:r>
              <a:rPr lang="en-GB" sz="2800" dirty="0">
                <a:latin typeface="Tw Cen MT" panose="020B0602020104020603" pitchFamily="34" charset="0"/>
              </a:rPr>
              <a:t>,</a:t>
            </a:r>
            <a:r>
              <a:rPr lang="en-GB" sz="2800" b="0" dirty="0">
                <a:latin typeface="Tw Cen MT" panose="020B0602020104020603" pitchFamily="34" charset="0"/>
              </a:rPr>
              <a:t> its role </a:t>
            </a:r>
            <a:r>
              <a:rPr lang="en-GB" sz="2800" dirty="0">
                <a:latin typeface="Tw Cen MT" panose="020B0602020104020603" pitchFamily="34" charset="0"/>
              </a:rPr>
              <a:t>and the impact of conducting reflective practice in health </a:t>
            </a:r>
            <a:r>
              <a:rPr lang="en-GB" sz="2800" b="0" dirty="0">
                <a:latin typeface="Tw Cen MT" panose="020B0602020104020603" pitchFamily="34" charset="0"/>
              </a:rPr>
              <a:t>and social care sector</a:t>
            </a:r>
          </a:p>
          <a:p>
            <a:pPr marL="514350" indent="-514350">
              <a:buFont typeface="+mj-lt"/>
              <a:buAutoNum type="arabicPeriod"/>
            </a:pPr>
            <a:r>
              <a:rPr lang="en-GB" sz="2800" dirty="0">
                <a:latin typeface="Tw Cen MT" panose="020B0602020104020603" pitchFamily="34" charset="0"/>
              </a:rPr>
              <a:t>Explained the role of reflection within Continuing Professional Development.</a:t>
            </a:r>
          </a:p>
          <a:p>
            <a:pPr marL="514350" indent="-514350">
              <a:buFont typeface="+mj-lt"/>
              <a:buAutoNum type="arabicPeriod"/>
            </a:pPr>
            <a:r>
              <a:rPr lang="en-GB" sz="2800" dirty="0">
                <a:latin typeface="Tw Cen MT" panose="020B0602020104020603" pitchFamily="34" charset="0"/>
              </a:rPr>
              <a:t>Described typical models used for </a:t>
            </a:r>
            <a:r>
              <a:rPr lang="en-GB" sz="2800" dirty="0">
                <a:solidFill>
                  <a:srgbClr val="FF0000"/>
                </a:solidFill>
                <a:latin typeface="Tw Cen MT" panose="020B0602020104020603" pitchFamily="34" charset="0"/>
                <a:hlinkClick r:id="rId2" tooltip="reflection">
                  <a:extLst>
                    <a:ext uri="{A12FA001-AC4F-418D-AE19-62706E023703}">
                      <ahyp:hlinkClr xmlns:ahyp="http://schemas.microsoft.com/office/drawing/2018/hyperlinkcolor" val="tx"/>
                    </a:ext>
                  </a:extLst>
                </a:hlinkClick>
              </a:rPr>
              <a:t>reflection</a:t>
            </a:r>
            <a:r>
              <a:rPr lang="en-GB" sz="2800" dirty="0">
                <a:solidFill>
                  <a:srgbClr val="FF0000"/>
                </a:solidFill>
                <a:latin typeface="Tw Cen MT" panose="020B0602020104020603" pitchFamily="34" charset="0"/>
              </a:rPr>
              <a:t> </a:t>
            </a:r>
            <a:r>
              <a:rPr lang="en-GB" sz="2800" dirty="0">
                <a:latin typeface="Tw Cen MT" panose="020B0602020104020603" pitchFamily="34" charset="0"/>
              </a:rPr>
              <a:t>in health and social care practice</a:t>
            </a:r>
          </a:p>
        </p:txBody>
      </p:sp>
      <p:pic>
        <p:nvPicPr>
          <p:cNvPr id="11" name="Picture 2" descr="Image result for recap image">
            <a:extLst>
              <a:ext uri="{FF2B5EF4-FFF2-40B4-BE49-F238E27FC236}">
                <a16:creationId xmlns:a16="http://schemas.microsoft.com/office/drawing/2014/main" id="{8F4FFCBC-5A4B-441C-93AF-77D3EDE7DC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70700" y="3469117"/>
            <a:ext cx="2895973" cy="275747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1206452-ACC8-44B6-BE49-89B3ACAE114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7229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public library with bookshelves">
            <a:extLst>
              <a:ext uri="{FF2B5EF4-FFF2-40B4-BE49-F238E27FC236}">
                <a16:creationId xmlns:a16="http://schemas.microsoft.com/office/drawing/2014/main" id="{5BF4AF8B-21BD-404C-9DE3-1EDC763AB1E2}"/>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9EFB01-DFAF-4F2C-934D-9DC3E3377D12}"/>
              </a:ext>
            </a:extLst>
          </p:cNvPr>
          <p:cNvSpPr>
            <a:spLocks noGrp="1"/>
          </p:cNvSpPr>
          <p:nvPr>
            <p:ph idx="1"/>
          </p:nvPr>
        </p:nvSpPr>
        <p:spPr>
          <a:xfrm>
            <a:off x="838200" y="900332"/>
            <a:ext cx="10515600" cy="5276631"/>
          </a:xfrm>
        </p:spPr>
        <p:txBody>
          <a:bodyPr>
            <a:normAutofit/>
          </a:bodyPr>
          <a:lstStyle/>
          <a:p>
            <a:pPr marL="0" indent="0">
              <a:buNone/>
            </a:pPr>
            <a:r>
              <a:rPr lang="en-GB" b="0" i="0" dirty="0">
                <a:effectLst/>
                <a:highlight>
                  <a:srgbClr val="00FFFF"/>
                </a:highlight>
                <a:latin typeface="Tw Cen MT" panose="020B0602020104020603" pitchFamily="34" charset="0"/>
              </a:rPr>
              <a:t>Benefit of critical incident analysis</a:t>
            </a:r>
          </a:p>
          <a:p>
            <a:r>
              <a:rPr lang="en-GB" b="0" i="0" dirty="0">
                <a:effectLst/>
                <a:latin typeface="Tw Cen MT" panose="020B0602020104020603" pitchFamily="34" charset="0"/>
              </a:rPr>
              <a:t>The main reason critical incident analysis</a:t>
            </a:r>
          </a:p>
          <a:p>
            <a:r>
              <a:rPr lang="en-GB" b="0" i="0" dirty="0">
                <a:effectLst/>
                <a:latin typeface="Tw Cen MT" panose="020B0602020104020603" pitchFamily="34" charset="0"/>
              </a:rPr>
              <a:t>to improve patient safety is the belief that safety can be improved by learning from incidents and near misses, rather than pretending that they have not happened.</a:t>
            </a:r>
          </a:p>
          <a:p>
            <a:r>
              <a:rPr lang="en-GB" b="0" i="0" dirty="0">
                <a:effectLst/>
                <a:latin typeface="Tw Cen MT" panose="020B0602020104020603" pitchFamily="34" charset="0"/>
              </a:rPr>
              <a:t>Research has found it to be a process which enables professionals to access their feelings, engage new knowledge and examine values and Learning system.</a:t>
            </a:r>
            <a:endParaRPr lang="en-GB" dirty="0">
              <a:latin typeface="Tw Cen MT" panose="020B0602020104020603" pitchFamily="34" charset="0"/>
            </a:endParaRPr>
          </a:p>
        </p:txBody>
      </p:sp>
      <p:sp>
        <p:nvSpPr>
          <p:cNvPr id="2" name="Footer Placeholder 1">
            <a:extLst>
              <a:ext uri="{FF2B5EF4-FFF2-40B4-BE49-F238E27FC236}">
                <a16:creationId xmlns:a16="http://schemas.microsoft.com/office/drawing/2014/main" id="{FAE57985-83DB-4F82-BB24-0814CE08669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5171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surface&#10;&#10;Description automatically generated with low confidence">
            <a:extLst>
              <a:ext uri="{FF2B5EF4-FFF2-40B4-BE49-F238E27FC236}">
                <a16:creationId xmlns:a16="http://schemas.microsoft.com/office/drawing/2014/main" id="{91873BEA-4B07-4807-9915-E83D460F3325}"/>
              </a:ext>
            </a:extLst>
          </p:cNvPr>
          <p:cNvPicPr>
            <a:picLocks noChangeAspect="1"/>
          </p:cNvPicPr>
          <p:nvPr/>
        </p:nvPicPr>
        <p:blipFill rotWithShape="1">
          <a:blip r:embed="rId2"/>
          <a:srcRect t="7385" b="834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A3C1901-9469-4125-B103-DC46B182A8D1}"/>
              </a:ext>
            </a:extLst>
          </p:cNvPr>
          <p:cNvGraphicFramePr>
            <a:graphicFrameLocks noGrp="1"/>
          </p:cNvGraphicFramePr>
          <p:nvPr>
            <p:ph idx="1"/>
            <p:extLst>
              <p:ext uri="{D42A27DB-BD31-4B8C-83A1-F6EECF244321}">
                <p14:modId xmlns:p14="http://schemas.microsoft.com/office/powerpoint/2010/main" val="1136450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65FBA468-680C-4A2C-90D7-FEEAB4A2FF2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7547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4DA8E-21B8-455D-874A-4076058C50A3}"/>
              </a:ext>
            </a:extLst>
          </p:cNvPr>
          <p:cNvSpPr>
            <a:spLocks noGrp="1"/>
          </p:cNvSpPr>
          <p:nvPr>
            <p:ph idx="1"/>
          </p:nvPr>
        </p:nvSpPr>
        <p:spPr>
          <a:xfrm>
            <a:off x="838200" y="1825625"/>
            <a:ext cx="10515600" cy="4351338"/>
          </a:xfrm>
        </p:spPr>
        <p:txBody>
          <a:bodyPr>
            <a:normAutofit/>
          </a:bodyPr>
          <a:lstStyle/>
          <a:p>
            <a:r>
              <a:rPr lang="en-GB"/>
              <a:t>The main reason for reporting incidents to improve patient safety is the belief that safety can be improved by learning from incidents and near misses, rather than pretending that they have not happened.</a:t>
            </a:r>
          </a:p>
          <a:p>
            <a:r>
              <a:rPr lang="en-GB"/>
              <a:t>In the last two decades, authors have highlighted the need to gather information which can be used to improve hospital systems to minimize errors in healthcare,6 and many strategies and tools have also been developed to reduce errors.</a:t>
            </a:r>
          </a:p>
        </p:txBody>
      </p:sp>
      <p:sp>
        <p:nvSpPr>
          <p:cNvPr id="2" name="Footer Placeholder 1">
            <a:extLst>
              <a:ext uri="{FF2B5EF4-FFF2-40B4-BE49-F238E27FC236}">
                <a16:creationId xmlns:a16="http://schemas.microsoft.com/office/drawing/2014/main" id="{A8C64B7B-17A1-4AB5-B5BF-651A014A5643}"/>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3071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0" name="Rectangle 2">
            <a:extLst>
              <a:ext uri="{FF2B5EF4-FFF2-40B4-BE49-F238E27FC236}">
                <a16:creationId xmlns:a16="http://schemas.microsoft.com/office/drawing/2014/main" id="{5E8731E9-F09E-406C-B235-D63B7A8061BA}"/>
              </a:ext>
            </a:extLst>
          </p:cNvPr>
          <p:cNvSpPr>
            <a:spLocks noGrp="1" noChangeArrowheads="1"/>
          </p:cNvSpPr>
          <p:nvPr>
            <p:ph type="title"/>
          </p:nvPr>
        </p:nvSpPr>
        <p:spPr>
          <a:xfrm>
            <a:off x="1137034" y="609597"/>
            <a:ext cx="9392421" cy="1330841"/>
          </a:xfrm>
        </p:spPr>
        <p:txBody>
          <a:bodyPr>
            <a:normAutofit/>
          </a:bodyPr>
          <a:lstStyle/>
          <a:p>
            <a:r>
              <a:rPr lang="en-GB" altLang="en-US" sz="3400" dirty="0">
                <a:highlight>
                  <a:srgbClr val="FFFF00"/>
                </a:highlight>
              </a:rPr>
              <a:t>Can critical incidents method be used in educating reflective practitioners in healthcare practice?</a:t>
            </a:r>
          </a:p>
        </p:txBody>
      </p:sp>
      <p:sp>
        <p:nvSpPr>
          <p:cNvPr id="17411" name="Rectangle 3">
            <a:extLst>
              <a:ext uri="{FF2B5EF4-FFF2-40B4-BE49-F238E27FC236}">
                <a16:creationId xmlns:a16="http://schemas.microsoft.com/office/drawing/2014/main" id="{F038B25D-8B3A-4768-B7D2-AFED0A9286F5}"/>
              </a:ext>
            </a:extLst>
          </p:cNvPr>
          <p:cNvSpPr>
            <a:spLocks noGrp="1" noChangeArrowheads="1"/>
          </p:cNvSpPr>
          <p:nvPr>
            <p:ph type="body" idx="1"/>
          </p:nvPr>
        </p:nvSpPr>
        <p:spPr>
          <a:xfrm>
            <a:off x="562708" y="2198362"/>
            <a:ext cx="6006904" cy="3917773"/>
          </a:xfrm>
        </p:spPr>
        <p:txBody>
          <a:bodyPr>
            <a:noAutofit/>
          </a:bodyPr>
          <a:lstStyle/>
          <a:p>
            <a:r>
              <a:rPr lang="en-GB" altLang="en-US" dirty="0">
                <a:latin typeface="Tw Cen MT" panose="020B0602020104020603" pitchFamily="34" charset="0"/>
              </a:rPr>
              <a:t>The method </a:t>
            </a:r>
          </a:p>
          <a:p>
            <a:pPr lvl="1"/>
            <a:r>
              <a:rPr lang="en-GB" altLang="en-US" sz="2800" dirty="0">
                <a:latin typeface="Tw Cen MT" panose="020B0602020104020603" pitchFamily="34" charset="0"/>
              </a:rPr>
              <a:t>Supports learners’ critical thinking and experiential learning</a:t>
            </a:r>
          </a:p>
          <a:p>
            <a:pPr lvl="1"/>
            <a:r>
              <a:rPr lang="en-GB" altLang="en-US" sz="2800" dirty="0">
                <a:latin typeface="Tw Cen MT" panose="020B0602020104020603" pitchFamily="34" charset="0"/>
              </a:rPr>
              <a:t>Helps learners’ personal and professional development </a:t>
            </a:r>
          </a:p>
          <a:p>
            <a:pPr lvl="1"/>
            <a:r>
              <a:rPr lang="en-GB" altLang="en-US" sz="2800" dirty="0">
                <a:latin typeface="Tw Cen MT" panose="020B0602020104020603" pitchFamily="34" charset="0"/>
              </a:rPr>
              <a:t>Assists learners integration of nursing theory into practice</a:t>
            </a:r>
          </a:p>
          <a:p>
            <a:pPr lvl="1"/>
            <a:r>
              <a:rPr lang="en-GB" altLang="en-US" sz="2800" dirty="0">
                <a:latin typeface="Tw Cen MT" panose="020B0602020104020603" pitchFamily="34" charset="0"/>
              </a:rPr>
              <a:t>Improves learners’ reflection skills </a:t>
            </a:r>
            <a:r>
              <a:rPr lang="en-GB" altLang="en-US" sz="1100" dirty="0">
                <a:latin typeface="Tw Cen MT" panose="020B0602020104020603" pitchFamily="34" charset="0"/>
              </a:rPr>
              <a:t>(Koskinen et al 2007) </a:t>
            </a:r>
          </a:p>
        </p:txBody>
      </p:sp>
      <p:pic>
        <p:nvPicPr>
          <p:cNvPr id="17413" name="Picture 17412" descr="Glasses on top of a book">
            <a:extLst>
              <a:ext uri="{FF2B5EF4-FFF2-40B4-BE49-F238E27FC236}">
                <a16:creationId xmlns:a16="http://schemas.microsoft.com/office/drawing/2014/main" id="{6087C15C-BAE1-4298-B5CA-E3300C63D72E}"/>
              </a:ext>
            </a:extLst>
          </p:cNvPr>
          <p:cNvPicPr>
            <a:picLocks noChangeAspect="1"/>
          </p:cNvPicPr>
          <p:nvPr/>
        </p:nvPicPr>
        <p:blipFill rotWithShape="1">
          <a:blip r:embed="rId2"/>
          <a:srcRect t="15094"/>
          <a:stretch/>
        </p:blipFill>
        <p:spPr>
          <a:xfrm>
            <a:off x="6719367" y="2716099"/>
            <a:ext cx="4788505" cy="2693545"/>
          </a:xfrm>
          <a:prstGeom prst="rect">
            <a:avLst/>
          </a:prstGeom>
        </p:spPr>
      </p:pic>
      <p:sp>
        <p:nvSpPr>
          <p:cNvPr id="142" name="Freeform: Shape 14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F83D07EE-F528-4AC2-989C-7474D500569E}"/>
              </a:ext>
            </a:extLst>
          </p:cNvPr>
          <p:cNvSpPr>
            <a:spLocks noGrp="1"/>
          </p:cNvSpPr>
          <p:nvPr>
            <p:ph type="ftr" sz="quarter" idx="11"/>
          </p:nvPr>
        </p:nvSpPr>
        <p:spPr/>
        <p:txBody>
          <a:bodyPr/>
          <a:lstStyle/>
          <a:p>
            <a:r>
              <a:rPr lang="en-GB"/>
              <a:t>Created by Tayo Alebiosu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FB5B322-EDDA-4800-B0B7-80256248310A}"/>
              </a:ext>
            </a:extLst>
          </p:cNvPr>
          <p:cNvSpPr>
            <a:spLocks noGrp="1"/>
          </p:cNvSpPr>
          <p:nvPr>
            <p:ph type="ftr" sz="quarter" idx="11"/>
          </p:nvPr>
        </p:nvSpPr>
        <p:spPr>
          <a:xfrm rot="5400000">
            <a:off x="-1827302" y="1993900"/>
            <a:ext cx="4114800" cy="365125"/>
          </a:xfrm>
        </p:spPr>
        <p:txBody>
          <a:bodyPr>
            <a:normAutofit/>
          </a:bodyPr>
          <a:lstStyle/>
          <a:p>
            <a:pPr algn="l">
              <a:spcAft>
                <a:spcPts val="600"/>
              </a:spcAft>
            </a:pPr>
            <a:r>
              <a:rPr lang="en-GB" sz="1100">
                <a:solidFill>
                  <a:schemeClr val="tx1">
                    <a:lumMod val="50000"/>
                    <a:lumOff val="50000"/>
                  </a:schemeClr>
                </a:solidFill>
              </a:rPr>
              <a:t>Created by Tayo Alebiosu</a:t>
            </a:r>
          </a:p>
        </p:txBody>
      </p:sp>
      <p:pic>
        <p:nvPicPr>
          <p:cNvPr id="6" name="Picture 5" descr="Empty speech bubbles">
            <a:extLst>
              <a:ext uri="{FF2B5EF4-FFF2-40B4-BE49-F238E27FC236}">
                <a16:creationId xmlns:a16="http://schemas.microsoft.com/office/drawing/2014/main" id="{3ED6A074-B7BD-49EE-81CD-047FDC95B70F}"/>
              </a:ext>
            </a:extLst>
          </p:cNvPr>
          <p:cNvPicPr>
            <a:picLocks noChangeAspect="1"/>
          </p:cNvPicPr>
          <p:nvPr/>
        </p:nvPicPr>
        <p:blipFill rotWithShape="1">
          <a:blip r:embed="rId2"/>
          <a:srcRect t="2604" r="3" b="7305"/>
          <a:stretch/>
        </p:blipFill>
        <p:spPr>
          <a:xfrm>
            <a:off x="460195" y="-432"/>
            <a:ext cx="11684269" cy="6400805"/>
          </a:xfrm>
          <a:prstGeom prst="rect">
            <a:avLst/>
          </a:prstGeom>
        </p:spPr>
      </p:pic>
      <p:sp>
        <p:nvSpPr>
          <p:cNvPr id="16" name="Content Placeholder 2">
            <a:extLst>
              <a:ext uri="{FF2B5EF4-FFF2-40B4-BE49-F238E27FC236}">
                <a16:creationId xmlns:a16="http://schemas.microsoft.com/office/drawing/2014/main" id="{80A4E419-08A3-455D-B294-8DDF57EB018E}"/>
              </a:ext>
            </a:extLst>
          </p:cNvPr>
          <p:cNvSpPr txBox="1">
            <a:spLocks/>
          </p:cNvSpPr>
          <p:nvPr/>
        </p:nvSpPr>
        <p:spPr>
          <a:xfrm>
            <a:off x="4810539" y="2835965"/>
            <a:ext cx="5168348" cy="2161537"/>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i="0" dirty="0">
                <a:solidFill>
                  <a:schemeClr val="bg1"/>
                </a:solidFill>
                <a:effectLst/>
                <a:latin typeface="Times New Roman" panose="02020603050405020304" pitchFamily="18" charset="0"/>
              </a:rPr>
              <a:t>“To err is human, to cover up is unforgivable, and to fail to learn is inexcusable.”</a:t>
            </a:r>
          </a:p>
          <a:p>
            <a:pPr algn="ctr"/>
            <a:r>
              <a:rPr lang="en-GB" sz="2000" b="0" i="0" dirty="0">
                <a:solidFill>
                  <a:schemeClr val="bg1"/>
                </a:solidFill>
                <a:effectLst/>
                <a:latin typeface="Times New Roman" panose="02020603050405020304" pitchFamily="18" charset="0"/>
              </a:rPr>
              <a:t>Prof Liam Donaldson – WHO Envoy for Patient Safety</a:t>
            </a:r>
          </a:p>
          <a:p>
            <a:pPr marL="0" indent="0" algn="ctr">
              <a:buNone/>
            </a:pPr>
            <a:endParaRPr lang="en-GB" b="1" dirty="0">
              <a:solidFill>
                <a:schemeClr val="bg1"/>
              </a:solidFill>
            </a:endParaRPr>
          </a:p>
        </p:txBody>
      </p:sp>
    </p:spTree>
    <p:extLst>
      <p:ext uri="{BB962C8B-B14F-4D97-AF65-F5344CB8AC3E}">
        <p14:creationId xmlns:p14="http://schemas.microsoft.com/office/powerpoint/2010/main" val="1979538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5567D841-9981-4F26-8D58-3E65FCEC06D4}"/>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GB" sz="900">
                <a:solidFill>
                  <a:schemeClr val="tx1"/>
                </a:solidFill>
              </a:rPr>
              <a:t>Created by Tayo Alebiosu</a:t>
            </a:r>
          </a:p>
        </p:txBody>
      </p:sp>
      <p:sp>
        <p:nvSpPr>
          <p:cNvPr id="3" name="Content Placeholder 2">
            <a:extLst>
              <a:ext uri="{FF2B5EF4-FFF2-40B4-BE49-F238E27FC236}">
                <a16:creationId xmlns:a16="http://schemas.microsoft.com/office/drawing/2014/main" id="{199E6B78-180C-48AB-A747-5161302EF931}"/>
              </a:ext>
            </a:extLst>
          </p:cNvPr>
          <p:cNvSpPr>
            <a:spLocks noGrp="1"/>
          </p:cNvSpPr>
          <p:nvPr>
            <p:ph idx="1"/>
          </p:nvPr>
        </p:nvSpPr>
        <p:spPr>
          <a:xfrm>
            <a:off x="1155548" y="2217343"/>
            <a:ext cx="9880893" cy="3959619"/>
          </a:xfrm>
        </p:spPr>
        <p:txBody>
          <a:bodyPr>
            <a:normAutofit/>
          </a:bodyPr>
          <a:lstStyle/>
          <a:p>
            <a:r>
              <a:rPr lang="en-GB" sz="2200" b="0" i="0" dirty="0">
                <a:effectLst/>
                <a:latin typeface="Tw Cen MT" panose="020B0602020104020603" pitchFamily="34" charset="0"/>
              </a:rPr>
              <a:t>Medication-related incidents are the most commonly reported incidents in healthcare. This includes administering the wrong dose, giving medication to the wrong patient, or omitting the dose.</a:t>
            </a:r>
          </a:p>
          <a:p>
            <a:r>
              <a:rPr lang="en-GB" sz="2200" b="0" i="0" dirty="0">
                <a:effectLst/>
                <a:highlight>
                  <a:srgbClr val="00FFFF"/>
                </a:highlight>
                <a:latin typeface="Tw Cen MT" panose="020B0602020104020603" pitchFamily="34" charset="0"/>
              </a:rPr>
              <a:t>For example, </a:t>
            </a:r>
            <a:r>
              <a:rPr lang="en-GB" sz="2200" b="0" i="0" dirty="0">
                <a:effectLst/>
                <a:latin typeface="Tw Cen MT" panose="020B0602020104020603" pitchFamily="34" charset="0"/>
              </a:rPr>
              <a:t>a nurse may scan a medication barcode, get distracted, and then grab the wrong bottle and administer the wrong medication. </a:t>
            </a:r>
          </a:p>
          <a:p>
            <a:r>
              <a:rPr lang="en-GB" sz="2200" b="0" i="0" dirty="0">
                <a:effectLst/>
                <a:highlight>
                  <a:srgbClr val="00FFFF"/>
                </a:highlight>
                <a:latin typeface="Tw Cen MT" panose="020B0602020104020603" pitchFamily="34" charset="0"/>
              </a:rPr>
              <a:t>Or, </a:t>
            </a:r>
            <a:r>
              <a:rPr lang="en-GB" sz="2200" b="0" i="0" dirty="0">
                <a:effectLst/>
                <a:latin typeface="Tw Cen MT" panose="020B0602020104020603" pitchFamily="34" charset="0"/>
              </a:rPr>
              <a:t>the wrong dose may be administered because a physician accidentally transposed two numbers when prescribing it.</a:t>
            </a:r>
          </a:p>
          <a:p>
            <a:r>
              <a:rPr lang="en-GB" sz="2200" b="0" i="0" dirty="0">
                <a:effectLst/>
                <a:latin typeface="Tw Cen MT" panose="020B0602020104020603" pitchFamily="34" charset="0"/>
              </a:rPr>
              <a:t> </a:t>
            </a:r>
            <a:r>
              <a:rPr lang="en-GB" sz="2200" b="0" i="0" dirty="0">
                <a:effectLst/>
                <a:highlight>
                  <a:srgbClr val="00FFFF"/>
                </a:highlight>
                <a:latin typeface="Tw Cen MT" panose="020B0602020104020603" pitchFamily="34" charset="0"/>
              </a:rPr>
              <a:t>Another example: </a:t>
            </a:r>
            <a:r>
              <a:rPr lang="en-GB" sz="2200" b="0" i="0" dirty="0">
                <a:effectLst/>
                <a:latin typeface="Tw Cen MT" panose="020B0602020104020603" pitchFamily="34" charset="0"/>
              </a:rPr>
              <a:t>A patient has a heart attack because they didn’t receive their blood pressure medication on time, due to the emergency department becoming inundated following a mass casualty incident.</a:t>
            </a:r>
          </a:p>
          <a:p>
            <a:endParaRPr lang="en-GB" sz="2200" dirty="0"/>
          </a:p>
        </p:txBody>
      </p:sp>
      <p:sp>
        <p:nvSpPr>
          <p:cNvPr id="9" name="TextBox 8">
            <a:extLst>
              <a:ext uri="{FF2B5EF4-FFF2-40B4-BE49-F238E27FC236}">
                <a16:creationId xmlns:a16="http://schemas.microsoft.com/office/drawing/2014/main" id="{D1ABEDBB-649F-4B60-9298-0B744E351A7E}"/>
              </a:ext>
            </a:extLst>
          </p:cNvPr>
          <p:cNvSpPr txBox="1"/>
          <p:nvPr/>
        </p:nvSpPr>
        <p:spPr>
          <a:xfrm>
            <a:off x="1815548" y="302859"/>
            <a:ext cx="7328446" cy="1077218"/>
          </a:xfrm>
          <a:prstGeom prst="rect">
            <a:avLst/>
          </a:prstGeom>
          <a:noFill/>
        </p:spPr>
        <p:txBody>
          <a:bodyPr wrap="square">
            <a:spAutoFit/>
          </a:bodyPr>
          <a:lstStyle/>
          <a:p>
            <a:pPr marL="0" indent="0" algn="ctr">
              <a:buNone/>
            </a:pPr>
            <a:r>
              <a:rPr lang="en-GB" sz="3200" b="1" i="0" dirty="0">
                <a:solidFill>
                  <a:schemeClr val="bg1"/>
                </a:solidFill>
                <a:effectLst/>
                <a:latin typeface="Tw Cen MT" panose="020B0602020104020603" pitchFamily="34" charset="0"/>
              </a:rPr>
              <a:t>What is the most commonly reported incident?</a:t>
            </a:r>
          </a:p>
        </p:txBody>
      </p:sp>
    </p:spTree>
    <p:extLst>
      <p:ext uri="{BB962C8B-B14F-4D97-AF65-F5344CB8AC3E}">
        <p14:creationId xmlns:p14="http://schemas.microsoft.com/office/powerpoint/2010/main" val="91955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C19BB30-6CA3-4383-9EE2-19883A16482E}"/>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94A9BD96-086C-46B7-9FF4-A4CB15BBE894}"/>
              </a:ext>
            </a:extLst>
          </p:cNvPr>
          <p:cNvSpPr>
            <a:spLocks noGrp="1"/>
          </p:cNvSpPr>
          <p:nvPr>
            <p:ph idx="1"/>
          </p:nvPr>
        </p:nvSpPr>
        <p:spPr>
          <a:xfrm>
            <a:off x="1371599" y="2318197"/>
            <a:ext cx="9724031" cy="3683358"/>
          </a:xfrm>
        </p:spPr>
        <p:txBody>
          <a:bodyPr anchor="ctr">
            <a:normAutofit/>
          </a:bodyPr>
          <a:lstStyle/>
          <a:p>
            <a:r>
              <a:rPr lang="en-GB" sz="1900" b="0" i="0" dirty="0">
                <a:effectLst/>
                <a:latin typeface="Tw Cen MT" panose="020B0602020104020603" pitchFamily="34" charset="0"/>
              </a:rPr>
              <a:t>Learning why incidents occur can help organizations make improvements to prevent them from happening again. </a:t>
            </a:r>
          </a:p>
          <a:p>
            <a:r>
              <a:rPr lang="en-GB" sz="1900" b="0" i="0" dirty="0">
                <a:effectLst/>
                <a:latin typeface="Tw Cen MT" panose="020B0602020104020603" pitchFamily="34" charset="0"/>
              </a:rPr>
              <a:t>But first, the healthcare system must prioritize incident reporting by providers, staff, and patients. </a:t>
            </a:r>
          </a:p>
          <a:p>
            <a:r>
              <a:rPr lang="en-GB" sz="1900" b="0" i="0" dirty="0">
                <a:effectLst/>
                <a:latin typeface="Tw Cen MT" panose="020B0602020104020603" pitchFamily="34" charset="0"/>
              </a:rPr>
              <a:t>In fact, risk management and patient safety rely on healthcare’s collective:</a:t>
            </a:r>
          </a:p>
          <a:p>
            <a:pPr>
              <a:buFont typeface="Arial" panose="020B0604020202020204" pitchFamily="34" charset="0"/>
              <a:buChar char="•"/>
            </a:pPr>
            <a:r>
              <a:rPr lang="en-GB" sz="1900" b="0" i="0" dirty="0">
                <a:effectLst/>
                <a:latin typeface="Tw Cen MT" panose="020B0602020104020603" pitchFamily="34" charset="0"/>
              </a:rPr>
              <a:t>Willingness to report (near) incidents.</a:t>
            </a:r>
          </a:p>
          <a:p>
            <a:pPr>
              <a:buFont typeface="Arial" panose="020B0604020202020204" pitchFamily="34" charset="0"/>
              <a:buChar char="•"/>
            </a:pPr>
            <a:r>
              <a:rPr lang="en-GB" sz="1900" b="0" i="0" dirty="0">
                <a:effectLst/>
                <a:latin typeface="Tw Cen MT" panose="020B0602020104020603" pitchFamily="34" charset="0"/>
              </a:rPr>
              <a:t>Ability to learn from mistakes.</a:t>
            </a:r>
          </a:p>
          <a:p>
            <a:pPr>
              <a:buFont typeface="Arial" panose="020B0604020202020204" pitchFamily="34" charset="0"/>
              <a:buChar char="•"/>
            </a:pPr>
            <a:r>
              <a:rPr lang="en-GB" sz="1900" b="0" i="0" dirty="0">
                <a:effectLst/>
                <a:latin typeface="Tw Cen MT" panose="020B0602020104020603" pitchFamily="34" charset="0"/>
              </a:rPr>
              <a:t>Efforts to enact necessary changes.</a:t>
            </a:r>
          </a:p>
          <a:p>
            <a:pPr>
              <a:buFont typeface="Arial" panose="020B0604020202020204" pitchFamily="34" charset="0"/>
              <a:buChar char="•"/>
            </a:pPr>
            <a:r>
              <a:rPr lang="en-GB" sz="1900" b="0" i="0" dirty="0">
                <a:effectLst/>
                <a:latin typeface="Tw Cen MT" panose="020B0602020104020603" pitchFamily="34" charset="0"/>
              </a:rPr>
              <a:t>Put safeguards in place to prevent medical errors, injuries, patient safety mishaps, and more.</a:t>
            </a:r>
          </a:p>
          <a:p>
            <a:endParaRPr lang="en-GB" sz="1900" dirty="0"/>
          </a:p>
        </p:txBody>
      </p:sp>
      <p:sp>
        <p:nvSpPr>
          <p:cNvPr id="11" name="TextBox 10">
            <a:extLst>
              <a:ext uri="{FF2B5EF4-FFF2-40B4-BE49-F238E27FC236}">
                <a16:creationId xmlns:a16="http://schemas.microsoft.com/office/drawing/2014/main" id="{D0F17081-C57A-40A3-8922-B13AF673C5FC}"/>
              </a:ext>
            </a:extLst>
          </p:cNvPr>
          <p:cNvSpPr txBox="1"/>
          <p:nvPr/>
        </p:nvSpPr>
        <p:spPr>
          <a:xfrm>
            <a:off x="3185614" y="318316"/>
            <a:ext cx="6096000" cy="954107"/>
          </a:xfrm>
          <a:prstGeom prst="rect">
            <a:avLst/>
          </a:prstGeom>
          <a:noFill/>
        </p:spPr>
        <p:txBody>
          <a:bodyPr wrap="square">
            <a:spAutoFit/>
          </a:bodyPr>
          <a:lstStyle/>
          <a:p>
            <a:pPr marL="0" indent="0" algn="ctr">
              <a:buNone/>
            </a:pPr>
            <a:r>
              <a:rPr lang="en-GB" sz="2800" b="1" i="0" dirty="0">
                <a:solidFill>
                  <a:schemeClr val="bg1"/>
                </a:solidFill>
                <a:effectLst/>
                <a:latin typeface="Open Sans" panose="020B0606030504020204" pitchFamily="34" charset="0"/>
              </a:rPr>
              <a:t>Incidents give insight into patient safety risks</a:t>
            </a:r>
          </a:p>
        </p:txBody>
      </p:sp>
    </p:spTree>
    <p:extLst>
      <p:ext uri="{BB962C8B-B14F-4D97-AF65-F5344CB8AC3E}">
        <p14:creationId xmlns:p14="http://schemas.microsoft.com/office/powerpoint/2010/main" val="12511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79EFED8-3337-4FAF-AA7D-254DEA3E0840}"/>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n-GB" sz="900">
                <a:solidFill>
                  <a:schemeClr val="tx1"/>
                </a:solidFill>
              </a:rPr>
              <a:t>Created by Tayo Alebiosu</a:t>
            </a:r>
          </a:p>
        </p:txBody>
      </p:sp>
      <p:sp>
        <p:nvSpPr>
          <p:cNvPr id="3" name="Content Placeholder 2">
            <a:extLst>
              <a:ext uri="{FF2B5EF4-FFF2-40B4-BE49-F238E27FC236}">
                <a16:creationId xmlns:a16="http://schemas.microsoft.com/office/drawing/2014/main" id="{1B556AFB-FDFC-4C68-8492-5C6B1F24D61E}"/>
              </a:ext>
            </a:extLst>
          </p:cNvPr>
          <p:cNvSpPr>
            <a:spLocks noGrp="1"/>
          </p:cNvSpPr>
          <p:nvPr>
            <p:ph idx="1"/>
          </p:nvPr>
        </p:nvSpPr>
        <p:spPr>
          <a:xfrm>
            <a:off x="478303" y="1893786"/>
            <a:ext cx="11521440" cy="4675826"/>
          </a:xfrm>
        </p:spPr>
        <p:txBody>
          <a:bodyPr>
            <a:noAutofit/>
          </a:bodyPr>
          <a:lstStyle/>
          <a:p>
            <a:r>
              <a:rPr lang="en-GB" sz="2400" dirty="0">
                <a:latin typeface="Tw Cen MT" panose="020B0602020104020603" pitchFamily="34" charset="0"/>
              </a:rPr>
              <a:t>Even when there is a system in place to log incident reports and follow through on them, and healthcare incidents still occur, it doesn’t necessarily mean that providers are unqualified or have poor intentions.</a:t>
            </a:r>
          </a:p>
          <a:p>
            <a:r>
              <a:rPr lang="en-GB" sz="2400" dirty="0">
                <a:latin typeface="Tw Cen MT" panose="020B0602020104020603" pitchFamily="34" charset="0"/>
              </a:rPr>
              <a:t> It means there’s room for improvement and opportunities to create a safer healthcare environment for all participants, as in this </a:t>
            </a:r>
            <a:r>
              <a:rPr lang="en-GB" sz="2400" dirty="0">
                <a:highlight>
                  <a:srgbClr val="00FFFF"/>
                </a:highlight>
                <a:latin typeface="Tw Cen MT" panose="020B0602020104020603" pitchFamily="34" charset="0"/>
              </a:rPr>
              <a:t>example:</a:t>
            </a:r>
          </a:p>
          <a:p>
            <a:endParaRPr lang="en-GB" sz="2400" dirty="0">
              <a:latin typeface="Tw Cen MT" panose="020B0602020104020603" pitchFamily="34" charset="0"/>
            </a:endParaRPr>
          </a:p>
          <a:p>
            <a:r>
              <a:rPr lang="en-GB" sz="2400" dirty="0">
                <a:latin typeface="Tw Cen MT" panose="020B0602020104020603" pitchFamily="34" charset="0"/>
              </a:rPr>
              <a:t>A hospital’s electronic health record is disabled due to a virus, and no one within the organization can access patient information. </a:t>
            </a:r>
          </a:p>
          <a:p>
            <a:r>
              <a:rPr lang="en-GB" sz="2400" dirty="0">
                <a:highlight>
                  <a:srgbClr val="00FFFF"/>
                </a:highlight>
                <a:latin typeface="Tw Cen MT" panose="020B0602020104020603" pitchFamily="34" charset="0"/>
              </a:rPr>
              <a:t>The result? </a:t>
            </a:r>
            <a:r>
              <a:rPr lang="en-GB" sz="2400" dirty="0">
                <a:latin typeface="Tw Cen MT" panose="020B0602020104020603" pitchFamily="34" charset="0"/>
              </a:rPr>
              <a:t>Patient treatments are delayed until the issue is investigated and resolved. </a:t>
            </a:r>
          </a:p>
          <a:p>
            <a:r>
              <a:rPr lang="en-GB" sz="2400" dirty="0">
                <a:latin typeface="Tw Cen MT" panose="020B0602020104020603" pitchFamily="34" charset="0"/>
              </a:rPr>
              <a:t>Analysis of such an incident might lead the organization to create a downtime procedure so all staff knows how to proceed efficiently, should a security breach occur again.</a:t>
            </a:r>
          </a:p>
        </p:txBody>
      </p:sp>
    </p:spTree>
    <p:extLst>
      <p:ext uri="{BB962C8B-B14F-4D97-AF65-F5344CB8AC3E}">
        <p14:creationId xmlns:p14="http://schemas.microsoft.com/office/powerpoint/2010/main" val="2528429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238A115-2A25-4595-B3C1-C3D8BE3734A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Steps for analysing critical incidents</a:t>
            </a:r>
          </a:p>
        </p:txBody>
      </p:sp>
      <p:graphicFrame>
        <p:nvGraphicFramePr>
          <p:cNvPr id="14" name="Text Placeholder 2">
            <a:extLst>
              <a:ext uri="{FF2B5EF4-FFF2-40B4-BE49-F238E27FC236}">
                <a16:creationId xmlns:a16="http://schemas.microsoft.com/office/drawing/2014/main" id="{61609C60-07D9-46D6-BD0A-F35A92D0F5E8}"/>
              </a:ext>
            </a:extLst>
          </p:cNvPr>
          <p:cNvGraphicFramePr/>
          <p:nvPr>
            <p:extLst>
              <p:ext uri="{D42A27DB-BD31-4B8C-83A1-F6EECF244321}">
                <p14:modId xmlns:p14="http://schemas.microsoft.com/office/powerpoint/2010/main" val="1974954850"/>
              </p:ext>
            </p:extLst>
          </p:nvPr>
        </p:nvGraphicFramePr>
        <p:xfrm>
          <a:off x="1155558" y="2261336"/>
          <a:ext cx="9889789" cy="3907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76323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892D27E-FE23-47E0-A93B-898FF582E24C}"/>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a:br>
              <a:rPr lang="en-US" sz="2400"/>
            </a:br>
            <a:r>
              <a:rPr lang="en-US" sz="2400" b="0" i="0">
                <a:effectLst/>
              </a:rPr>
              <a:t>Grab some paper and write 50-100 words against each of the following questions:</a:t>
            </a:r>
            <a:br>
              <a:rPr lang="en-US" sz="2400"/>
            </a:br>
            <a:r>
              <a:rPr lang="en-US" sz="2400" b="0" i="0">
                <a:effectLst/>
              </a:rPr>
              <a:t>Why do I view the situation like that?</a:t>
            </a:r>
            <a:br>
              <a:rPr lang="en-US" sz="2400"/>
            </a:br>
            <a:r>
              <a:rPr lang="en-US" sz="2400" b="0" i="0">
                <a:effectLst/>
              </a:rPr>
              <a:t>What assumptions have I made about the staff or situation?</a:t>
            </a:r>
            <a:br>
              <a:rPr lang="en-US" sz="2400"/>
            </a:br>
            <a:r>
              <a:rPr lang="en-US" sz="2400" b="0" i="0">
                <a:effectLst/>
              </a:rPr>
              <a:t>How else could I interpret the situation?</a:t>
            </a:r>
            <a:br>
              <a:rPr lang="en-US" sz="2400"/>
            </a:br>
            <a:r>
              <a:rPr lang="en-US" sz="2400" b="0" i="0">
                <a:effectLst/>
              </a:rPr>
              <a:t>What other action could I have taken that might have been more helpful?</a:t>
            </a:r>
            <a:endParaRPr lang="en-US" sz="2400"/>
          </a:p>
        </p:txBody>
      </p:sp>
      <p:sp>
        <p:nvSpPr>
          <p:cNvPr id="7" name="TextBox 6">
            <a:extLst>
              <a:ext uri="{FF2B5EF4-FFF2-40B4-BE49-F238E27FC236}">
                <a16:creationId xmlns:a16="http://schemas.microsoft.com/office/drawing/2014/main" id="{15AFFE35-FAD5-44DD-8F08-6E5CA39D308C}"/>
              </a:ext>
            </a:extLst>
          </p:cNvPr>
          <p:cNvSpPr txBox="1"/>
          <p:nvPr/>
        </p:nvSpPr>
        <p:spPr>
          <a:xfrm>
            <a:off x="4028661" y="681038"/>
            <a:ext cx="6096000" cy="584775"/>
          </a:xfrm>
          <a:prstGeom prst="rect">
            <a:avLst/>
          </a:prstGeom>
          <a:noFill/>
        </p:spPr>
        <p:txBody>
          <a:bodyPr wrap="square">
            <a:spAutoFit/>
          </a:bodyPr>
          <a:lstStyle/>
          <a:p>
            <a:pPr>
              <a:spcAft>
                <a:spcPts val="600"/>
              </a:spcAft>
            </a:pPr>
            <a:r>
              <a:rPr lang="en-US" b="1" i="0" dirty="0">
                <a:effectLst/>
              </a:rPr>
              <a:t>2</a:t>
            </a:r>
            <a:r>
              <a:rPr lang="en-US" b="1" i="0" dirty="0">
                <a:solidFill>
                  <a:schemeClr val="bg1"/>
                </a:solidFill>
                <a:effectLst/>
              </a:rPr>
              <a:t>ANALYSE </a:t>
            </a:r>
            <a:r>
              <a:rPr lang="en-US" sz="3200" b="1" i="0" dirty="0">
                <a:solidFill>
                  <a:schemeClr val="bg1"/>
                </a:solidFill>
                <a:effectLst/>
              </a:rPr>
              <a:t>WHAT</a:t>
            </a:r>
            <a:r>
              <a:rPr lang="en-US" b="1" i="0" dirty="0">
                <a:solidFill>
                  <a:schemeClr val="bg1"/>
                </a:solidFill>
                <a:effectLst/>
              </a:rPr>
              <a:t> HAPPENED</a:t>
            </a:r>
            <a:endParaRPr lang="en-GB" dirty="0"/>
          </a:p>
        </p:txBody>
      </p:sp>
    </p:spTree>
    <p:extLst>
      <p:ext uri="{BB962C8B-B14F-4D97-AF65-F5344CB8AC3E}">
        <p14:creationId xmlns:p14="http://schemas.microsoft.com/office/powerpoint/2010/main" val="11539039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IM">
            <a:extLst>
              <a:ext uri="{FF2B5EF4-FFF2-40B4-BE49-F238E27FC236}">
                <a16:creationId xmlns:a16="http://schemas.microsoft.com/office/drawing/2014/main" id="{E8CC29C1-70F3-43ED-9D6B-8032B1B5529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0268" b="8331"/>
          <a:stretch/>
        </p:blipFill>
        <p:spPr bwMode="auto">
          <a:xfrm>
            <a:off x="8839199" y="4972052"/>
            <a:ext cx="3352799" cy="1885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A89F6-93B5-4864-88D2-50C001B26350}"/>
              </a:ext>
            </a:extLst>
          </p:cNvPr>
          <p:cNvSpPr>
            <a:spLocks noGrp="1"/>
          </p:cNvSpPr>
          <p:nvPr>
            <p:ph idx="1"/>
          </p:nvPr>
        </p:nvSpPr>
        <p:spPr>
          <a:xfrm>
            <a:off x="143863" y="755601"/>
            <a:ext cx="11796345" cy="4598049"/>
          </a:xfrm>
        </p:spPr>
        <p:txBody>
          <a:bodyPr>
            <a:normAutofit/>
          </a:bodyPr>
          <a:lstStyle/>
          <a:p>
            <a:pPr marL="0" indent="0">
              <a:buNone/>
            </a:pPr>
            <a:r>
              <a:rPr lang="en-GB" sz="3200" b="1" i="1" dirty="0">
                <a:highlight>
                  <a:srgbClr val="00FF00"/>
                </a:highlight>
                <a:latin typeface="Candara" panose="020E0502030303020204" pitchFamily="34" charset="0"/>
              </a:rPr>
              <a:t>Aim;</a:t>
            </a:r>
          </a:p>
          <a:p>
            <a:pPr marL="0" indent="0">
              <a:lnSpc>
                <a:spcPct val="107000"/>
              </a:lnSpc>
              <a:spcAft>
                <a:spcPts val="800"/>
              </a:spcAft>
              <a:buNone/>
            </a:pPr>
            <a:r>
              <a:rPr lang="en-GB" dirty="0">
                <a:effectLst/>
                <a:latin typeface="Tw Cen MT" panose="020B0602020104020603" pitchFamily="34" charset="0"/>
                <a:ea typeface="Times New Roman" panose="02020603050405020304" pitchFamily="18" charset="0"/>
              </a:rPr>
              <a:t>Analyse personal practice developments that are responsive to changing needs of the sector</a:t>
            </a:r>
            <a:r>
              <a:rPr lang="en-GB" sz="1800" dirty="0">
                <a:effectLst/>
                <a:latin typeface="Arial" panose="020B0604020202020204" pitchFamily="34" charset="0"/>
                <a:ea typeface="Times New Roman" panose="02020603050405020304" pitchFamily="18" charset="0"/>
              </a:rPr>
              <a:t>.</a:t>
            </a:r>
          </a:p>
          <a:p>
            <a:pPr marL="0" indent="0">
              <a:lnSpc>
                <a:spcPct val="107000"/>
              </a:lnSpc>
              <a:spcAft>
                <a:spcPts val="800"/>
              </a:spcAft>
              <a:buNone/>
            </a:pPr>
            <a:r>
              <a:rPr lang="en-GB" sz="2600" b="1" i="1" dirty="0">
                <a:highlight>
                  <a:srgbClr val="00FF00"/>
                </a:highlight>
                <a:latin typeface="Candara" panose="020E0502030303020204" pitchFamily="34" charset="0"/>
              </a:rPr>
              <a:t>Learning outcomes At the end of this lesson students will be able to </a:t>
            </a:r>
            <a:r>
              <a:rPr lang="en-GB" b="1" i="1" dirty="0">
                <a:highlight>
                  <a:srgbClr val="00FF00"/>
                </a:highlight>
                <a:latin typeface="Tw Cen MT" panose="020B0602020104020603" pitchFamily="34" charset="0"/>
              </a:rPr>
              <a:t>;</a:t>
            </a:r>
          </a:p>
          <a:p>
            <a:pPr marL="0" indent="0">
              <a:buNone/>
            </a:pPr>
            <a:endParaRPr lang="en-GB" b="1" i="1" dirty="0">
              <a:highlight>
                <a:srgbClr val="00FF00"/>
              </a:highlight>
              <a:latin typeface="Tw Cen MT" panose="020B0602020104020603" pitchFamily="34" charset="0"/>
            </a:endParaRPr>
          </a:p>
          <a:p>
            <a:pPr marL="514350" indent="-514350">
              <a:buFont typeface="+mj-lt"/>
              <a:buAutoNum type="arabicPeriod"/>
            </a:pPr>
            <a:r>
              <a:rPr lang="en-GB" sz="3200" dirty="0">
                <a:effectLst/>
                <a:latin typeface="Tw Cen MT" panose="020B0602020104020603" pitchFamily="34" charset="0"/>
                <a:ea typeface="Times New Roman" panose="02020603050405020304" pitchFamily="18" charset="0"/>
              </a:rPr>
              <a:t>Exploring critical incidents analysis and its role in healthcare practice </a:t>
            </a:r>
          </a:p>
          <a:p>
            <a:pPr marL="514350" indent="-514350">
              <a:buFont typeface="+mj-lt"/>
              <a:buAutoNum type="arabicPeriod"/>
            </a:pPr>
            <a:r>
              <a:rPr lang="en-GB" sz="3200" dirty="0">
                <a:latin typeface="Tw Cen MT" panose="020B0602020104020603" pitchFamily="34" charset="0"/>
              </a:rPr>
              <a:t>Describe typical models used for </a:t>
            </a:r>
            <a:r>
              <a:rPr lang="en-GB" sz="3200" dirty="0">
                <a:solidFill>
                  <a:srgbClr val="FF0000"/>
                </a:solidFill>
                <a:latin typeface="Tw Cen MT" panose="020B0602020104020603" pitchFamily="34" charset="0"/>
                <a:hlinkClick r:id="rId3" tooltip="reflection">
                  <a:extLst>
                    <a:ext uri="{A12FA001-AC4F-418D-AE19-62706E023703}">
                      <ahyp:hlinkClr xmlns:ahyp="http://schemas.microsoft.com/office/drawing/2018/hyperlinkcolor" val="tx"/>
                    </a:ext>
                  </a:extLst>
                </a:hlinkClick>
              </a:rPr>
              <a:t>reflection</a:t>
            </a:r>
            <a:r>
              <a:rPr lang="en-GB" sz="3200" dirty="0">
                <a:solidFill>
                  <a:srgbClr val="FF0000"/>
                </a:solidFill>
                <a:latin typeface="Tw Cen MT" panose="020B0602020104020603" pitchFamily="34" charset="0"/>
              </a:rPr>
              <a:t> </a:t>
            </a:r>
            <a:r>
              <a:rPr lang="en-GB" sz="3200" dirty="0">
                <a:latin typeface="Tw Cen MT" panose="020B0602020104020603" pitchFamily="34" charset="0"/>
              </a:rPr>
              <a:t>in health and social care practice</a:t>
            </a:r>
          </a:p>
          <a:p>
            <a:pPr marL="514350" indent="-514350">
              <a:buFont typeface="+mj-lt"/>
              <a:buAutoNum type="arabicPeriod"/>
            </a:pPr>
            <a:endParaRPr lang="en-GB" sz="3200" dirty="0">
              <a:effectLst/>
              <a:latin typeface="Tw Cen MT" panose="020B0602020104020603" pitchFamily="34" charset="0"/>
              <a:ea typeface="Times New Roman" panose="02020603050405020304" pitchFamily="18" charset="0"/>
            </a:endParaRPr>
          </a:p>
          <a:p>
            <a:pPr marL="514350" indent="-514350">
              <a:buFont typeface="+mj-lt"/>
              <a:buAutoNum type="arabicPeriod"/>
            </a:pPr>
            <a:endParaRPr lang="en-GB" sz="2800" b="1" dirty="0"/>
          </a:p>
          <a:p>
            <a:pPr marL="0" indent="0">
              <a:buNone/>
            </a:pPr>
            <a:endParaRPr lang="en-GB" dirty="0"/>
          </a:p>
          <a:p>
            <a:pPr marL="0" indent="0">
              <a:buNone/>
            </a:pPr>
            <a:endParaRPr lang="en-GB" dirty="0"/>
          </a:p>
          <a:p>
            <a:pPr marL="0" indent="0">
              <a:buNone/>
            </a:pPr>
            <a:endParaRPr lang="en-GB" dirty="0">
              <a:latin typeface="Tw Cen MT" panose="020B0602020104020603" pitchFamily="34" charset="0"/>
            </a:endParaRPr>
          </a:p>
          <a:p>
            <a:endParaRPr lang="en-GB" sz="2400" dirty="0"/>
          </a:p>
        </p:txBody>
      </p:sp>
      <p:sp>
        <p:nvSpPr>
          <p:cNvPr id="2" name="Footer Placeholder 1">
            <a:extLst>
              <a:ext uri="{FF2B5EF4-FFF2-40B4-BE49-F238E27FC236}">
                <a16:creationId xmlns:a16="http://schemas.microsoft.com/office/drawing/2014/main" id="{8D1148DD-0E9C-4D7C-A524-7BA032D78CC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24080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B96F4F-B3D3-497B-85C6-DA5891ABD965}"/>
              </a:ext>
            </a:extLst>
          </p:cNvPr>
          <p:cNvSpPr>
            <a:spLocks noGrp="1"/>
          </p:cNvSpPr>
          <p:nvPr>
            <p:ph type="body" idx="1"/>
          </p:nvPr>
        </p:nvSpPr>
        <p:spPr>
          <a:xfrm>
            <a:off x="745589" y="2194560"/>
            <a:ext cx="10350042" cy="3806995"/>
          </a:xfrm>
        </p:spPr>
        <p:txBody>
          <a:bodyPr vert="horz" lIns="91440" tIns="45720" rIns="91440" bIns="45720" rtlCol="0" anchor="ctr">
            <a:normAutofit/>
          </a:bodyPr>
          <a:lstStyle/>
          <a:p>
            <a:r>
              <a:rPr lang="en-US" sz="2400" b="1" i="0" dirty="0">
                <a:effectLst/>
              </a:rPr>
              <a:t>3. SHARE</a:t>
            </a:r>
            <a:br>
              <a:rPr lang="en-US" sz="2400" dirty="0"/>
            </a:br>
            <a:r>
              <a:rPr lang="en-US" sz="2400" b="0" i="0" dirty="0">
                <a:effectLst/>
              </a:rPr>
              <a:t>Use the elements you’ve written as a starting point to discuss the incident with a mentor or trusted colleague. Is this something they’ve noticed too, either with their own students or </a:t>
            </a:r>
            <a:r>
              <a:rPr lang="en-US" sz="2400" b="0" i="0">
                <a:effectLst/>
              </a:rPr>
              <a:t>if they have </a:t>
            </a:r>
            <a:r>
              <a:rPr lang="en-US" sz="2400" b="0" i="0" dirty="0">
                <a:effectLst/>
              </a:rPr>
              <a:t>peer observed you in your teaching?</a:t>
            </a:r>
          </a:p>
          <a:p>
            <a:pPr marL="0"/>
            <a:endParaRPr lang="en-US" sz="2400" b="0" i="0" dirty="0">
              <a:effectLst/>
            </a:endParaRPr>
          </a:p>
          <a:p>
            <a:r>
              <a:rPr lang="en-US" sz="2400" b="1" i="0" dirty="0">
                <a:effectLst/>
              </a:rPr>
              <a:t>4. REPETITION</a:t>
            </a:r>
            <a:br>
              <a:rPr lang="en-US" sz="2400" dirty="0"/>
            </a:br>
            <a:r>
              <a:rPr lang="en-US" sz="2400" b="0" i="0" dirty="0">
                <a:effectLst/>
              </a:rPr>
              <a:t>Most critical events are one-offs, but their effects stay with us. Consider if there is anything you could do in class to make the event happen again (if it had a positive outcome) or to stop it from happening again (if it had a negative outcome). Or do you think this situation was really a one-off?</a:t>
            </a:r>
            <a:endParaRPr lang="en-US" sz="2400" dirty="0"/>
          </a:p>
        </p:txBody>
      </p:sp>
    </p:spTree>
    <p:extLst>
      <p:ext uri="{BB962C8B-B14F-4D97-AF65-F5344CB8AC3E}">
        <p14:creationId xmlns:p14="http://schemas.microsoft.com/office/powerpoint/2010/main" val="72497359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FE5C3D8-F84A-44C4-8496-E30A21881056}"/>
              </a:ext>
            </a:extLst>
          </p:cNvPr>
          <p:cNvSpPr>
            <a:spLocks noGrp="1"/>
          </p:cNvSpPr>
          <p:nvPr>
            <p:ph type="body" idx="1"/>
          </p:nvPr>
        </p:nvSpPr>
        <p:spPr>
          <a:xfrm>
            <a:off x="1155548" y="2217343"/>
            <a:ext cx="9880893" cy="3959619"/>
          </a:xfrm>
        </p:spPr>
        <p:txBody>
          <a:bodyPr vert="horz" lIns="91440" tIns="45720" rIns="91440" bIns="45720" rtlCol="0">
            <a:normAutofit/>
          </a:bodyPr>
          <a:lstStyle/>
          <a:p>
            <a:pPr marL="0" indent="0">
              <a:buNone/>
            </a:pPr>
            <a:r>
              <a:rPr lang="en-US" sz="2400" b="1" i="0" dirty="0">
                <a:effectLst/>
              </a:rPr>
              <a:t>5. ACT</a:t>
            </a:r>
            <a:br>
              <a:rPr lang="en-US" sz="2400" dirty="0"/>
            </a:br>
            <a:r>
              <a:rPr lang="en-US" sz="2400" b="0" i="0" dirty="0">
                <a:effectLst/>
              </a:rPr>
              <a:t>Develop an action plan to tackle issues raised. </a:t>
            </a:r>
            <a:r>
              <a:rPr lang="en-US" sz="2400" b="0" i="0" dirty="0">
                <a:effectLst/>
                <a:highlight>
                  <a:srgbClr val="FFFF00"/>
                </a:highlight>
              </a:rPr>
              <a:t>An example plan </a:t>
            </a:r>
            <a:r>
              <a:rPr lang="en-US" sz="2400" b="0" i="0" dirty="0">
                <a:effectLst/>
              </a:rPr>
              <a:t>should address:</a:t>
            </a:r>
          </a:p>
          <a:p>
            <a:r>
              <a:rPr lang="en-US" sz="2400" b="0" i="0" dirty="0">
                <a:effectLst/>
              </a:rPr>
              <a:t>What am I going to do?</a:t>
            </a:r>
          </a:p>
          <a:p>
            <a:r>
              <a:rPr lang="en-US" sz="2400" b="0" i="0" dirty="0">
                <a:effectLst/>
              </a:rPr>
              <a:t>What will I do to make this happen?</a:t>
            </a:r>
          </a:p>
          <a:p>
            <a:r>
              <a:rPr lang="en-US" sz="2400" b="0" i="0" dirty="0">
                <a:effectLst/>
              </a:rPr>
              <a:t>What obstacles exist?</a:t>
            </a:r>
          </a:p>
          <a:p>
            <a:r>
              <a:rPr lang="en-US" sz="2400" b="0" i="0" dirty="0">
                <a:effectLst/>
              </a:rPr>
              <a:t>How will I know I’ve done it?</a:t>
            </a:r>
          </a:p>
          <a:p>
            <a:r>
              <a:rPr lang="en-US" sz="2400" b="0" i="0" dirty="0">
                <a:effectLst/>
              </a:rPr>
              <a:t>When will I review my progress?</a:t>
            </a:r>
            <a:endParaRPr lang="en-US" sz="2400" dirty="0"/>
          </a:p>
        </p:txBody>
      </p:sp>
    </p:spTree>
    <p:extLst>
      <p:ext uri="{BB962C8B-B14F-4D97-AF65-F5344CB8AC3E}">
        <p14:creationId xmlns:p14="http://schemas.microsoft.com/office/powerpoint/2010/main" val="7381292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538753-40D7-4E17-A603-25C6354B93E6}"/>
              </a:ext>
            </a:extLst>
          </p:cNvPr>
          <p:cNvSpPr>
            <a:spLocks noGrp="1"/>
          </p:cNvSpPr>
          <p:nvPr>
            <p:ph type="body" idx="1"/>
          </p:nvPr>
        </p:nvSpPr>
        <p:spPr>
          <a:xfrm>
            <a:off x="838200" y="742122"/>
            <a:ext cx="10515600" cy="5434841"/>
          </a:xfrm>
        </p:spPr>
        <p:txBody>
          <a:bodyPr>
            <a:normAutofit/>
          </a:bodyPr>
          <a:lstStyle/>
          <a:p>
            <a:r>
              <a:rPr lang="en-GB" b="1" i="0" dirty="0">
                <a:solidFill>
                  <a:srgbClr val="333333"/>
                </a:solidFill>
                <a:effectLst/>
                <a:latin typeface="Tw Cen MT" panose="020B0602020104020603" pitchFamily="34" charset="0"/>
              </a:rPr>
              <a:t>6. SHARE WIDELY (OPTIONAL)</a:t>
            </a:r>
            <a:br>
              <a:rPr lang="en-GB" dirty="0">
                <a:latin typeface="Tw Cen MT" panose="020B0602020104020603" pitchFamily="34" charset="0"/>
              </a:rPr>
            </a:br>
            <a:r>
              <a:rPr lang="en-GB" b="0" i="0" dirty="0">
                <a:solidFill>
                  <a:srgbClr val="333333"/>
                </a:solidFill>
                <a:effectLst/>
                <a:latin typeface="Tw Cen MT" panose="020B0602020104020603" pitchFamily="34" charset="0"/>
              </a:rPr>
              <a:t>Tackling critical incidents in this way can lead to profound improvements in practice. With this in mind, once you’ve successfully acted, consider sharing with colleagues—either in informal chats over coffee or in a teaching and learning seminar—how you’ve replicated or improved a situation and what you learned from the process.</a:t>
            </a:r>
          </a:p>
          <a:p>
            <a:pPr marL="0" indent="0">
              <a:buNone/>
            </a:pPr>
            <a:endParaRPr lang="en-GB" b="0" i="0" dirty="0">
              <a:solidFill>
                <a:srgbClr val="333333"/>
              </a:solidFill>
              <a:effectLst/>
              <a:latin typeface="Tw Cen MT" panose="020B0602020104020603" pitchFamily="34" charset="0"/>
            </a:endParaRPr>
          </a:p>
          <a:p>
            <a:r>
              <a:rPr lang="en-GB" b="1" i="0" dirty="0">
                <a:solidFill>
                  <a:srgbClr val="333333"/>
                </a:solidFill>
                <a:effectLst/>
                <a:latin typeface="Tw Cen MT" panose="020B0602020104020603" pitchFamily="34" charset="0"/>
              </a:rPr>
              <a:t>7. EVIDENCE</a:t>
            </a:r>
            <a:br>
              <a:rPr lang="en-GB" dirty="0">
                <a:latin typeface="Tw Cen MT" panose="020B0602020104020603" pitchFamily="34" charset="0"/>
              </a:rPr>
            </a:br>
            <a:r>
              <a:rPr lang="en-GB" b="0" i="0" dirty="0">
                <a:solidFill>
                  <a:srgbClr val="333333"/>
                </a:solidFill>
                <a:effectLst/>
                <a:latin typeface="Tw Cen MT" panose="020B0602020104020603" pitchFamily="34" charset="0"/>
              </a:rPr>
              <a:t>Describe the incident and use your analysis, action plan and resulting outcomes as the basis for evidencing the impact of your reflection on your practice.</a:t>
            </a:r>
            <a:endParaRPr lang="en-GB" dirty="0">
              <a:latin typeface="Tw Cen MT" panose="020B0602020104020603" pitchFamily="34" charset="0"/>
            </a:endParaRPr>
          </a:p>
        </p:txBody>
      </p:sp>
    </p:spTree>
    <p:extLst>
      <p:ext uri="{BB962C8B-B14F-4D97-AF65-F5344CB8AC3E}">
        <p14:creationId xmlns:p14="http://schemas.microsoft.com/office/powerpoint/2010/main" val="409300901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0BCCC-41D8-4B76-82DF-476C3F529C3E}"/>
              </a:ext>
            </a:extLst>
          </p:cNvPr>
          <p:cNvSpPr>
            <a:spLocks noGrp="1"/>
          </p:cNvSpPr>
          <p:nvPr>
            <p:ph type="title"/>
          </p:nvPr>
        </p:nvSpPr>
        <p:spPr>
          <a:xfrm>
            <a:off x="992206" y="1608667"/>
            <a:ext cx="2823275" cy="4501127"/>
          </a:xfrm>
        </p:spPr>
        <p:txBody>
          <a:bodyPr anchor="t">
            <a:normAutofit/>
          </a:bodyPr>
          <a:lstStyle/>
          <a:p>
            <a:pPr algn="r"/>
            <a:r>
              <a:rPr lang="en-GB" sz="3200" b="1" i="0" dirty="0">
                <a:solidFill>
                  <a:srgbClr val="FFFFFF"/>
                </a:solidFill>
                <a:effectLst/>
                <a:latin typeface="Candara" panose="020E0502030303020204" pitchFamily="34" charset="0"/>
              </a:rPr>
              <a:t>Types of CPD learning Activity: </a:t>
            </a:r>
            <a:br>
              <a:rPr lang="en-GB" sz="3200" b="0" i="0" dirty="0">
                <a:solidFill>
                  <a:srgbClr val="FFFFFF"/>
                </a:solidFill>
                <a:effectLst/>
                <a:latin typeface="Georgia" panose="02040502050405020303" pitchFamily="18" charset="0"/>
              </a:rPr>
            </a:br>
            <a:endParaRPr lang="en-GB" sz="3200" dirty="0">
              <a:solidFill>
                <a:srgbClr val="FFFFFF"/>
              </a:solidFill>
            </a:endParaRPr>
          </a:p>
        </p:txBody>
      </p:sp>
      <p:sp>
        <p:nvSpPr>
          <p:cNvPr id="3" name="Content Placeholder 2">
            <a:extLst>
              <a:ext uri="{FF2B5EF4-FFF2-40B4-BE49-F238E27FC236}">
                <a16:creationId xmlns:a16="http://schemas.microsoft.com/office/drawing/2014/main" id="{F7FB4DF9-1E74-4E5D-9E7E-85ED7866FBD2}"/>
              </a:ext>
            </a:extLst>
          </p:cNvPr>
          <p:cNvSpPr>
            <a:spLocks noGrp="1"/>
          </p:cNvSpPr>
          <p:nvPr>
            <p:ph sz="half" idx="1"/>
          </p:nvPr>
        </p:nvSpPr>
        <p:spPr>
          <a:xfrm>
            <a:off x="4346917" y="136525"/>
            <a:ext cx="3622739" cy="5973269"/>
          </a:xfrm>
        </p:spPr>
        <p:txBody>
          <a:bodyPr>
            <a:normAutofit fontScale="92500" lnSpcReduction="20000"/>
          </a:bodyPr>
          <a:lstStyle/>
          <a:p>
            <a:pPr>
              <a:buFont typeface="Arial" panose="020B0604020202020204" pitchFamily="34" charset="0"/>
              <a:buChar char="•"/>
            </a:pPr>
            <a:r>
              <a:rPr lang="en-GB" sz="2400" b="0" i="0" dirty="0">
                <a:effectLst/>
                <a:latin typeface="Tw Cen MT" panose="020B0602020104020603" pitchFamily="34" charset="0"/>
              </a:rPr>
              <a:t>Attending courses and lectures.</a:t>
            </a:r>
          </a:p>
          <a:p>
            <a:pPr>
              <a:buFont typeface="Arial" panose="020B0604020202020204" pitchFamily="34" charset="0"/>
              <a:buChar char="•"/>
            </a:pPr>
            <a:r>
              <a:rPr lang="en-GB" sz="2400" b="0" i="0" dirty="0">
                <a:effectLst/>
                <a:latin typeface="Tw Cen MT" panose="020B0602020104020603" pitchFamily="34" charset="0"/>
              </a:rPr>
              <a:t>In-house team training.</a:t>
            </a:r>
          </a:p>
          <a:p>
            <a:pPr>
              <a:buFont typeface="Arial" panose="020B0604020202020204" pitchFamily="34" charset="0"/>
              <a:buChar char="•"/>
            </a:pPr>
            <a:r>
              <a:rPr lang="en-GB" sz="2400" b="0" i="0" dirty="0">
                <a:effectLst/>
                <a:latin typeface="Tw Cen MT" panose="020B0602020104020603" pitchFamily="34" charset="0"/>
              </a:rPr>
              <a:t>Study days.</a:t>
            </a:r>
          </a:p>
          <a:p>
            <a:pPr>
              <a:buFont typeface="Arial" panose="020B0604020202020204" pitchFamily="34" charset="0"/>
              <a:buChar char="•"/>
            </a:pPr>
            <a:r>
              <a:rPr lang="en-GB" sz="2400" b="0" i="0" dirty="0">
                <a:effectLst/>
                <a:latin typeface="Tw Cen MT" panose="020B0602020104020603" pitchFamily="34" charset="0"/>
              </a:rPr>
              <a:t>Educational parts of professional meetings.</a:t>
            </a:r>
          </a:p>
          <a:p>
            <a:pPr>
              <a:buFont typeface="Arial" panose="020B0604020202020204" pitchFamily="34" charset="0"/>
              <a:buChar char="•"/>
            </a:pPr>
            <a:r>
              <a:rPr lang="en-GB" sz="2400" b="0" i="0" dirty="0">
                <a:effectLst/>
                <a:latin typeface="Tw Cen MT" panose="020B0602020104020603" pitchFamily="34" charset="0"/>
              </a:rPr>
              <a:t>Online learning or multimedia learning.</a:t>
            </a:r>
          </a:p>
          <a:p>
            <a:pPr>
              <a:buFont typeface="Arial" panose="020B0604020202020204" pitchFamily="34" charset="0"/>
              <a:buChar char="•"/>
            </a:pPr>
            <a:r>
              <a:rPr lang="en-GB" sz="2400" b="0" i="0" dirty="0">
                <a:effectLst/>
                <a:latin typeface="Tw Cen MT" panose="020B0602020104020603" pitchFamily="34" charset="0"/>
              </a:rPr>
              <a:t>Private study.</a:t>
            </a:r>
          </a:p>
          <a:p>
            <a:pPr>
              <a:buFont typeface="Arial" panose="020B0604020202020204" pitchFamily="34" charset="0"/>
              <a:buChar char="•"/>
            </a:pPr>
            <a:r>
              <a:rPr lang="en-GB" sz="2400" b="0" i="0" dirty="0">
                <a:effectLst/>
                <a:latin typeface="Tw Cen MT" panose="020B0602020104020603" pitchFamily="34" charset="0"/>
              </a:rPr>
              <a:t>Reading journals.</a:t>
            </a:r>
          </a:p>
          <a:p>
            <a:pPr>
              <a:buFont typeface="Arial" panose="020B0604020202020204" pitchFamily="34" charset="0"/>
              <a:buChar char="•"/>
            </a:pPr>
            <a:r>
              <a:rPr lang="en-GB" sz="2400" b="0" i="0" dirty="0">
                <a:effectLst/>
                <a:latin typeface="Tw Cen MT" panose="020B0602020104020603" pitchFamily="34" charset="0"/>
              </a:rPr>
              <a:t>Distance learning.</a:t>
            </a:r>
          </a:p>
          <a:p>
            <a:pPr>
              <a:buFont typeface="Arial" panose="020B0604020202020204" pitchFamily="34" charset="0"/>
              <a:buChar char="•"/>
            </a:pPr>
            <a:r>
              <a:rPr lang="en-GB" sz="2400" b="0" i="0" dirty="0">
                <a:effectLst/>
                <a:latin typeface="Tw Cen MT" panose="020B0602020104020603" pitchFamily="34" charset="0"/>
              </a:rPr>
              <a:t>Staff training</a:t>
            </a:r>
          </a:p>
          <a:p>
            <a:pPr>
              <a:buFont typeface="Arial" panose="020B0604020202020204" pitchFamily="34" charset="0"/>
              <a:buChar char="•"/>
            </a:pPr>
            <a:r>
              <a:rPr lang="en-GB" sz="2400" b="0" i="0" dirty="0">
                <a:effectLst/>
                <a:latin typeface="Tw Cen MT" panose="020B0602020104020603" pitchFamily="34" charset="0"/>
              </a:rPr>
              <a:t>Audit and peer review.</a:t>
            </a:r>
          </a:p>
          <a:p>
            <a:pPr>
              <a:buFont typeface="Arial" panose="020B0604020202020204" pitchFamily="34" charset="0"/>
              <a:buChar char="•"/>
            </a:pPr>
            <a:r>
              <a:rPr lang="en-GB" sz="2400" b="0" i="0" dirty="0">
                <a:effectLst/>
                <a:latin typeface="Tw Cen MT" panose="020B0602020104020603" pitchFamily="34" charset="0"/>
              </a:rPr>
              <a:t>Educational workshops at conferences.</a:t>
            </a:r>
          </a:p>
          <a:p>
            <a:pPr>
              <a:buFont typeface="Arial" panose="020B0604020202020204" pitchFamily="34" charset="0"/>
              <a:buChar char="•"/>
            </a:pPr>
            <a:r>
              <a:rPr lang="en-GB" sz="2400" b="0" i="0" dirty="0">
                <a:effectLst/>
                <a:latin typeface="Tw Cen MT" panose="020B0602020104020603" pitchFamily="34" charset="0"/>
              </a:rPr>
              <a:t>Clinical refresher experience.</a:t>
            </a:r>
          </a:p>
          <a:p>
            <a:endParaRPr lang="en-GB" sz="1400" dirty="0"/>
          </a:p>
        </p:txBody>
      </p:sp>
      <p:sp>
        <p:nvSpPr>
          <p:cNvPr id="4" name="Content Placeholder 3">
            <a:extLst>
              <a:ext uri="{FF2B5EF4-FFF2-40B4-BE49-F238E27FC236}">
                <a16:creationId xmlns:a16="http://schemas.microsoft.com/office/drawing/2014/main" id="{CFC762C8-D6C9-432D-86BF-29FCF11EDD75}"/>
              </a:ext>
            </a:extLst>
          </p:cNvPr>
          <p:cNvSpPr>
            <a:spLocks noGrp="1"/>
          </p:cNvSpPr>
          <p:nvPr>
            <p:ph sz="half" idx="2"/>
          </p:nvPr>
        </p:nvSpPr>
        <p:spPr>
          <a:xfrm>
            <a:off x="8265274" y="136525"/>
            <a:ext cx="3446379" cy="5973269"/>
          </a:xfrm>
        </p:spPr>
        <p:txBody>
          <a:bodyPr>
            <a:normAutofit fontScale="92500" lnSpcReduction="20000"/>
          </a:bodyPr>
          <a:lstStyle/>
          <a:p>
            <a:pPr>
              <a:buFont typeface="Arial" panose="020B0604020202020204" pitchFamily="34" charset="0"/>
              <a:buChar char="•"/>
            </a:pPr>
            <a:r>
              <a:rPr lang="en-GB" sz="2400" b="0" i="0" dirty="0">
                <a:effectLst/>
                <a:latin typeface="Tw Cen MT" panose="020B0602020104020603" pitchFamily="34" charset="0"/>
              </a:rPr>
              <a:t>Shadowing a colleague or other professional.</a:t>
            </a:r>
          </a:p>
          <a:p>
            <a:pPr>
              <a:buFont typeface="Arial" panose="020B0604020202020204" pitchFamily="34" charset="0"/>
              <a:buChar char="•"/>
            </a:pPr>
            <a:r>
              <a:rPr lang="en-GB" sz="2400" b="0" i="0" dirty="0">
                <a:effectLst/>
                <a:latin typeface="Tw Cen MT" panose="020B0602020104020603" pitchFamily="34" charset="0"/>
              </a:rPr>
              <a:t>Receiving or providing clinical supervision.</a:t>
            </a:r>
          </a:p>
          <a:p>
            <a:pPr>
              <a:buFont typeface="Arial" panose="020B0604020202020204" pitchFamily="34" charset="0"/>
              <a:buChar char="•"/>
            </a:pPr>
            <a:r>
              <a:rPr lang="en-GB" sz="2400" b="0" i="0" dirty="0">
                <a:effectLst/>
                <a:latin typeface="Tw Cen MT" panose="020B0602020104020603" pitchFamily="34" charset="0"/>
              </a:rPr>
              <a:t>Mentoring (either being a or receiving mentoring - mentor / mentee ).</a:t>
            </a:r>
          </a:p>
          <a:p>
            <a:pPr>
              <a:buFont typeface="Arial" panose="020B0604020202020204" pitchFamily="34" charset="0"/>
              <a:buChar char="•"/>
            </a:pPr>
            <a:r>
              <a:rPr lang="en-GB" sz="2400" b="0" i="0" dirty="0">
                <a:effectLst/>
                <a:latin typeface="Tw Cen MT" panose="020B0602020104020603" pitchFamily="34" charset="0"/>
              </a:rPr>
              <a:t>Learning journeys, such as visiting a centre of excellence.</a:t>
            </a:r>
          </a:p>
          <a:p>
            <a:pPr>
              <a:buFont typeface="Arial" panose="020B0604020202020204" pitchFamily="34" charset="0"/>
              <a:buChar char="•"/>
            </a:pPr>
            <a:r>
              <a:rPr lang="en-GB" sz="2400" b="0" i="0" dirty="0">
                <a:effectLst/>
                <a:latin typeface="Tw Cen MT" panose="020B0602020104020603" pitchFamily="34" charset="0"/>
              </a:rPr>
              <a:t>Completing a reflective diary.</a:t>
            </a:r>
          </a:p>
          <a:p>
            <a:pPr>
              <a:buFont typeface="Arial" panose="020B0604020202020204" pitchFamily="34" charset="0"/>
              <a:buChar char="•"/>
            </a:pPr>
            <a:r>
              <a:rPr lang="en-GB" sz="2400" b="0" i="0" dirty="0">
                <a:effectLst/>
                <a:latin typeface="Tw Cen MT" panose="020B0602020104020603" pitchFamily="34" charset="0"/>
              </a:rPr>
              <a:t>Action learning sets.</a:t>
            </a:r>
          </a:p>
          <a:p>
            <a:pPr>
              <a:buFont typeface="Arial" panose="020B0604020202020204" pitchFamily="34" charset="0"/>
              <a:buChar char="•"/>
            </a:pPr>
            <a:r>
              <a:rPr lang="en-GB" sz="2400" b="0" i="0" dirty="0">
                <a:effectLst/>
                <a:latin typeface="Tw Cen MT" panose="020B0602020104020603" pitchFamily="34" charset="0"/>
              </a:rPr>
              <a:t>Research activity.</a:t>
            </a:r>
          </a:p>
          <a:p>
            <a:pPr>
              <a:buFont typeface="Arial" panose="020B0604020202020204" pitchFamily="34" charset="0"/>
              <a:buChar char="•"/>
            </a:pPr>
            <a:r>
              <a:rPr lang="en-GB" sz="2400" b="0" i="0" dirty="0">
                <a:effectLst/>
                <a:latin typeface="Tw Cen MT" panose="020B0602020104020603" pitchFamily="34" charset="0"/>
              </a:rPr>
              <a:t>Preparing and presenting papers/articles.</a:t>
            </a:r>
          </a:p>
          <a:p>
            <a:pPr>
              <a:buFont typeface="Arial" panose="020B0604020202020204" pitchFamily="34" charset="0"/>
              <a:buChar char="•"/>
            </a:pPr>
            <a:r>
              <a:rPr lang="en-GB" sz="2400" b="0" i="0" dirty="0">
                <a:effectLst/>
                <a:latin typeface="Tw Cen MT" panose="020B0602020104020603" pitchFamily="34" charset="0"/>
              </a:rPr>
              <a:t>Time spent developing or updating a personal development plan.</a:t>
            </a:r>
          </a:p>
          <a:p>
            <a:endParaRPr lang="en-GB" sz="1400" dirty="0"/>
          </a:p>
        </p:txBody>
      </p:sp>
      <p:sp>
        <p:nvSpPr>
          <p:cNvPr id="5" name="Footer Placeholder 4">
            <a:extLst>
              <a:ext uri="{FF2B5EF4-FFF2-40B4-BE49-F238E27FC236}">
                <a16:creationId xmlns:a16="http://schemas.microsoft.com/office/drawing/2014/main" id="{B886114F-794D-4D20-ADB1-61DC2DC00561}"/>
              </a:ext>
            </a:extLst>
          </p:cNvPr>
          <p:cNvSpPr>
            <a:spLocks noGrp="1"/>
          </p:cNvSpPr>
          <p:nvPr>
            <p:ph type="ftr" sz="quarter" idx="11"/>
          </p:nvPr>
        </p:nvSpPr>
        <p:spPr>
          <a:xfrm>
            <a:off x="4547698" y="6356350"/>
            <a:ext cx="5687683" cy="365125"/>
          </a:xfrm>
        </p:spPr>
        <p:txBody>
          <a:bodyPr>
            <a:normAutofit/>
          </a:bodyPr>
          <a:lstStyle/>
          <a:p>
            <a:pPr algn="l">
              <a:spcAft>
                <a:spcPts val="600"/>
              </a:spcAft>
            </a:pPr>
            <a:r>
              <a:rPr lang="en-GB" sz="1050"/>
              <a:t>Created by Tayo Alebiosu</a:t>
            </a:r>
          </a:p>
        </p:txBody>
      </p:sp>
    </p:spTree>
    <p:extLst>
      <p:ext uri="{BB962C8B-B14F-4D97-AF65-F5344CB8AC3E}">
        <p14:creationId xmlns:p14="http://schemas.microsoft.com/office/powerpoint/2010/main" val="120404368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7F43-C38B-499D-9D49-CF59D5F56B87}"/>
              </a:ext>
            </a:extLst>
          </p:cNvPr>
          <p:cNvSpPr>
            <a:spLocks noGrp="1"/>
          </p:cNvSpPr>
          <p:nvPr>
            <p:ph type="title"/>
          </p:nvPr>
        </p:nvSpPr>
        <p:spPr>
          <a:xfrm>
            <a:off x="838200" y="119443"/>
            <a:ext cx="9670774" cy="811693"/>
          </a:xfrm>
        </p:spPr>
        <p:txBody>
          <a:bodyPr>
            <a:normAutofit/>
          </a:bodyPr>
          <a:lstStyle/>
          <a:p>
            <a:r>
              <a:rPr lang="en-GB" b="1" dirty="0"/>
              <a:t>  </a:t>
            </a:r>
            <a:r>
              <a:rPr lang="en-GB" b="1" dirty="0">
                <a:latin typeface="Tw Cen MT" panose="020B0602020104020603" pitchFamily="34" charset="0"/>
              </a:rPr>
              <a:t>Career Planning Process Steps:</a:t>
            </a:r>
          </a:p>
        </p:txBody>
      </p:sp>
      <p:sp>
        <p:nvSpPr>
          <p:cNvPr id="3" name="Content Placeholder 2">
            <a:extLst>
              <a:ext uri="{FF2B5EF4-FFF2-40B4-BE49-F238E27FC236}">
                <a16:creationId xmlns:a16="http://schemas.microsoft.com/office/drawing/2014/main" id="{E5B63B5B-8D21-4CD6-BDF2-EB0128368B0F}"/>
              </a:ext>
            </a:extLst>
          </p:cNvPr>
          <p:cNvSpPr>
            <a:spLocks noGrp="1"/>
          </p:cNvSpPr>
          <p:nvPr>
            <p:ph idx="1"/>
          </p:nvPr>
        </p:nvSpPr>
        <p:spPr>
          <a:xfrm>
            <a:off x="838201" y="1033496"/>
            <a:ext cx="11221278" cy="5705061"/>
          </a:xfrm>
        </p:spPr>
        <p:txBody>
          <a:bodyPr>
            <a:normAutofit fontScale="92500" lnSpcReduction="20000"/>
          </a:bodyPr>
          <a:lstStyle/>
          <a:p>
            <a:r>
              <a:rPr lang="en-GB" dirty="0">
                <a:latin typeface="Tw Cen MT" panose="020B0602020104020603" pitchFamily="34" charset="0"/>
              </a:rPr>
              <a:t>AN EXPERIENCE/CASE SCENARIO</a:t>
            </a:r>
          </a:p>
          <a:p>
            <a:pPr marL="0" indent="0">
              <a:buNone/>
            </a:pPr>
            <a:endParaRPr lang="en-GB" dirty="0">
              <a:latin typeface="Tw Cen MT" panose="020B0602020104020603" pitchFamily="34" charset="0"/>
            </a:endParaRPr>
          </a:p>
          <a:p>
            <a:pPr marL="0" indent="0">
              <a:buNone/>
            </a:pPr>
            <a:endParaRPr lang="en-GB" dirty="0">
              <a:latin typeface="Tw Cen MT" panose="020B0602020104020603" pitchFamily="34" charset="0"/>
            </a:endParaRPr>
          </a:p>
          <a:p>
            <a:r>
              <a:rPr lang="en-GB" dirty="0">
                <a:latin typeface="Tw Cen MT" panose="020B0602020104020603" pitchFamily="34" charset="0"/>
              </a:rPr>
              <a:t>REFLECTION</a:t>
            </a:r>
          </a:p>
          <a:p>
            <a:pPr marL="0" indent="0">
              <a:buNone/>
            </a:pPr>
            <a:endParaRPr lang="en-GB" dirty="0"/>
          </a:p>
          <a:p>
            <a:endParaRPr lang="en-GB" dirty="0"/>
          </a:p>
          <a:p>
            <a:r>
              <a:rPr lang="en-GB" dirty="0"/>
              <a:t>SWOT</a:t>
            </a:r>
          </a:p>
          <a:p>
            <a:endParaRPr lang="en-GB" dirty="0"/>
          </a:p>
          <a:p>
            <a:endParaRPr lang="en-GB" dirty="0"/>
          </a:p>
          <a:p>
            <a:r>
              <a:rPr lang="en-GB" dirty="0"/>
              <a:t>PDP</a:t>
            </a:r>
          </a:p>
          <a:p>
            <a:endParaRPr lang="en-GB" dirty="0"/>
          </a:p>
          <a:p>
            <a:endParaRPr lang="en-GB" dirty="0"/>
          </a:p>
          <a:p>
            <a:r>
              <a:rPr lang="en-GB" dirty="0"/>
              <a:t>SMART</a:t>
            </a:r>
          </a:p>
        </p:txBody>
      </p:sp>
      <p:sp>
        <p:nvSpPr>
          <p:cNvPr id="6" name="Arrow: Down 5">
            <a:extLst>
              <a:ext uri="{FF2B5EF4-FFF2-40B4-BE49-F238E27FC236}">
                <a16:creationId xmlns:a16="http://schemas.microsoft.com/office/drawing/2014/main" id="{E8B21605-FE48-4DB3-92C2-57D1F3D82152}"/>
              </a:ext>
            </a:extLst>
          </p:cNvPr>
          <p:cNvSpPr/>
          <p:nvPr/>
        </p:nvSpPr>
        <p:spPr>
          <a:xfrm>
            <a:off x="1497496" y="2626724"/>
            <a:ext cx="420751" cy="636449"/>
          </a:xfrm>
          <a:prstGeom prst="downArrow">
            <a:avLst/>
          </a:prstGeom>
          <a:solidFill>
            <a:schemeClr val="accent5">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7" name="Arrow: Down 6">
            <a:extLst>
              <a:ext uri="{FF2B5EF4-FFF2-40B4-BE49-F238E27FC236}">
                <a16:creationId xmlns:a16="http://schemas.microsoft.com/office/drawing/2014/main" id="{7760BC15-1CD0-4513-92D9-0ED2BD8DD475}"/>
              </a:ext>
            </a:extLst>
          </p:cNvPr>
          <p:cNvSpPr/>
          <p:nvPr/>
        </p:nvSpPr>
        <p:spPr>
          <a:xfrm>
            <a:off x="1603512" y="3803807"/>
            <a:ext cx="314735" cy="63644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66A28962-35B0-4A9B-A8A0-1C13F121DD86}"/>
              </a:ext>
            </a:extLst>
          </p:cNvPr>
          <p:cNvSpPr/>
          <p:nvPr/>
        </p:nvSpPr>
        <p:spPr>
          <a:xfrm>
            <a:off x="1562095" y="5014217"/>
            <a:ext cx="314735" cy="73985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1482602C-38C0-46F0-911B-509EA43CDCD1}"/>
              </a:ext>
            </a:extLst>
          </p:cNvPr>
          <p:cNvSpPr/>
          <p:nvPr/>
        </p:nvSpPr>
        <p:spPr>
          <a:xfrm>
            <a:off x="8454887" y="251791"/>
            <a:ext cx="1881809" cy="6793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290F07C5-E0F2-4C71-A9D6-E02FA6C8A6E4}"/>
              </a:ext>
            </a:extLst>
          </p:cNvPr>
          <p:cNvSpPr/>
          <p:nvPr/>
        </p:nvSpPr>
        <p:spPr>
          <a:xfrm>
            <a:off x="2700130" y="5754067"/>
            <a:ext cx="8282609" cy="1086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t>Career Planning Process- CPD</a:t>
            </a:r>
          </a:p>
        </p:txBody>
      </p:sp>
      <p:sp>
        <p:nvSpPr>
          <p:cNvPr id="10" name="Arrow: Down 9">
            <a:extLst>
              <a:ext uri="{FF2B5EF4-FFF2-40B4-BE49-F238E27FC236}">
                <a16:creationId xmlns:a16="http://schemas.microsoft.com/office/drawing/2014/main" id="{9AFADF79-A514-4240-9E34-603069B25A95}"/>
              </a:ext>
            </a:extLst>
          </p:cNvPr>
          <p:cNvSpPr/>
          <p:nvPr/>
        </p:nvSpPr>
        <p:spPr>
          <a:xfrm>
            <a:off x="1918247" y="1417983"/>
            <a:ext cx="417443" cy="63644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 name="Footer Placeholder 3">
            <a:extLst>
              <a:ext uri="{FF2B5EF4-FFF2-40B4-BE49-F238E27FC236}">
                <a16:creationId xmlns:a16="http://schemas.microsoft.com/office/drawing/2014/main" id="{03D0E04C-29B6-4763-A524-830AD03F8FE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64349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xfrm>
            <a:off x="1137034" y="609600"/>
            <a:ext cx="6478417" cy="1322887"/>
          </a:xfrm>
          <a:prstGeom prst="rect">
            <a:avLst/>
          </a:prstGeom>
        </p:spPr>
        <p:txBody>
          <a:bodyPr vert="horz" lIns="91440" tIns="45720" rIns="91440" bIns="45720" rtlCol="0" anchor="ctr">
            <a:normAutofit/>
          </a:bodyPr>
          <a:lstStyle>
            <a:lvl1pPr algn="l">
              <a:defRPr sz="3500" b="1">
                <a:latin typeface="Times New Roman"/>
                <a:ea typeface="Times New Roman"/>
                <a:cs typeface="Times New Roman"/>
                <a:sym typeface="Times New Roman"/>
              </a:defRPr>
            </a:lvl1pPr>
          </a:lstStyle>
          <a:p>
            <a:r>
              <a:rPr lang="en-US" sz="4400" kern="1200">
                <a:solidFill>
                  <a:schemeClr val="tx1"/>
                </a:solidFill>
                <a:latin typeface="+mj-lt"/>
                <a:ea typeface="+mj-ea"/>
                <a:cs typeface="+mj-cs"/>
              </a:rPr>
              <a:t>End</a:t>
            </a:r>
          </a:p>
        </p:txBody>
      </p:sp>
      <p:sp>
        <p:nvSpPr>
          <p:cNvPr id="156" name="Shape 156"/>
          <p:cNvSpPr>
            <a:spLocks noGrp="1"/>
          </p:cNvSpPr>
          <p:nvPr>
            <p:ph type="body" sz="quarter" idx="1"/>
          </p:nvPr>
        </p:nvSpPr>
        <p:spPr>
          <a:xfrm>
            <a:off x="1137035" y="2194102"/>
            <a:ext cx="6684602" cy="3230883"/>
          </a:xfrm>
          <a:prstGeom prst="rect">
            <a:avLst/>
          </a:prstGeom>
        </p:spPr>
        <p:txBody>
          <a:bodyPr vert="horz" lIns="91440" tIns="45720" rIns="91440" bIns="45720" rtlCol="0">
            <a:normAutofit/>
          </a:bodyPr>
          <a:lstStyle/>
          <a:p>
            <a:pPr marL="0">
              <a:spcBef>
                <a:spcPts val="211"/>
              </a:spcBef>
              <a:defRPr sz="1800">
                <a:solidFill>
                  <a:srgbClr val="000000"/>
                </a:solidFill>
                <a:latin typeface="Times New Roman"/>
                <a:ea typeface="Times New Roman"/>
                <a:cs typeface="Times New Roman"/>
                <a:sym typeface="Times New Roman"/>
              </a:defRPr>
            </a:pPr>
            <a:endParaRPr lang="en-US" sz="3600" dirty="0">
              <a:latin typeface="Candara" panose="020E0502030303020204" pitchFamily="34" charset="0"/>
            </a:endParaRPr>
          </a:p>
          <a:p>
            <a:pPr marL="220410" indent="0">
              <a:spcBef>
                <a:spcPts val="211"/>
              </a:spcBef>
              <a:buClr>
                <a:srgbClr val="31B6FD"/>
              </a:buClr>
              <a:buSzPct val="100000"/>
              <a:buNone/>
              <a:defRPr sz="2400">
                <a:solidFill>
                  <a:srgbClr val="FFFDFF"/>
                </a:solidFill>
                <a:latin typeface="Times New Roman"/>
                <a:ea typeface="Times New Roman"/>
                <a:cs typeface="Times New Roman"/>
                <a:sym typeface="Times New Roman"/>
              </a:defRPr>
            </a:pPr>
            <a:r>
              <a:rPr lang="en-US" sz="3600" dirty="0">
                <a:highlight>
                  <a:srgbClr val="008080"/>
                </a:highlight>
                <a:latin typeface="Candara" panose="020E0502030303020204" pitchFamily="34" charset="0"/>
              </a:rPr>
              <a:t>This session has ended. Thank for your attendance and active participation. </a:t>
            </a:r>
            <a:r>
              <a:rPr lang="en-US" sz="3600" b="1" dirty="0">
                <a:highlight>
                  <a:srgbClr val="008080"/>
                </a:highlight>
                <a:latin typeface="Candara" panose="020E0502030303020204" pitchFamily="34" charset="0"/>
              </a:rPr>
              <a:t>IT’S ALL ABOUT YOU !</a:t>
            </a:r>
          </a:p>
        </p:txBody>
      </p:sp>
      <p:pic>
        <p:nvPicPr>
          <p:cNvPr id="96" name="Graphic 95" descr="Clapping Hands">
            <a:extLst>
              <a:ext uri="{FF2B5EF4-FFF2-40B4-BE49-F238E27FC236}">
                <a16:creationId xmlns:a16="http://schemas.microsoft.com/office/drawing/2014/main" id="{2356A549-C8DD-4963-B80F-8B56C9ABC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3123" y="1662682"/>
            <a:ext cx="3521122" cy="3521122"/>
          </a:xfrm>
          <a:prstGeom prst="rect">
            <a:avLst/>
          </a:prstGeom>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B38B75-F23D-4EF7-9F3E-CFAEC631B0D4}"/>
              </a:ext>
            </a:extLst>
          </p:cNvPr>
          <p:cNvSpPr txBox="1"/>
          <p:nvPr/>
        </p:nvSpPr>
        <p:spPr>
          <a:xfrm>
            <a:off x="3048000" y="3247647"/>
            <a:ext cx="6096000" cy="3139321"/>
          </a:xfrm>
          <a:prstGeom prst="rect">
            <a:avLst/>
          </a:prstGeom>
          <a:noFill/>
        </p:spPr>
        <p:txBody>
          <a:bodyPr wrap="square">
            <a:spAutoFit/>
          </a:bodyPr>
          <a:lstStyle/>
          <a:p>
            <a:r>
              <a:rPr lang="en-GB" dirty="0">
                <a:hlinkClick r:id="rId2"/>
              </a:rPr>
              <a:t>https://www.ncbi.nlm.nih.gov/pmc/articles/PMC4005177/</a:t>
            </a:r>
            <a:endParaRPr lang="en-GB" dirty="0"/>
          </a:p>
          <a:p>
            <a:r>
              <a:rPr lang="en-GB" dirty="0">
                <a:hlinkClick r:id="rId3"/>
              </a:rPr>
              <a:t>https://www.patientsafety.com/en/blog/type-of-incidents-in-healthcare</a:t>
            </a:r>
            <a:endParaRPr lang="en-GB" dirty="0"/>
          </a:p>
          <a:p>
            <a:endParaRPr lang="en-GB" dirty="0"/>
          </a:p>
          <a:p>
            <a:r>
              <a:rPr lang="en-GB" dirty="0">
                <a:hlinkClick r:id="rId4"/>
              </a:rPr>
              <a:t>https://www.caresearch.com.au/caresearch/tabid/2247/Default.aspx</a:t>
            </a:r>
            <a:endParaRPr lang="en-GB" dirty="0"/>
          </a:p>
          <a:p>
            <a:r>
              <a:rPr lang="en-GB" dirty="0">
                <a:hlinkClick r:id="rId5"/>
              </a:rPr>
              <a:t>https://www.jyu.fi/viesti/verkkotuotanto/kp/ci/ci_one.shtml</a:t>
            </a:r>
            <a:endParaRPr lang="en-GB" dirty="0"/>
          </a:p>
          <a:p>
            <a:endParaRPr lang="en-GB" dirty="0"/>
          </a:p>
          <a:p>
            <a:r>
              <a:rPr lang="en-GB" dirty="0">
                <a:hlinkClick r:id="rId6"/>
              </a:rPr>
              <a:t>https://www.education.vic.gov.au/Documents/childhood/professionals/support/reffram.pdf</a:t>
            </a:r>
            <a:endParaRPr lang="en-GB" dirty="0"/>
          </a:p>
          <a:p>
            <a:endParaRPr lang="en-GB" dirty="0"/>
          </a:p>
        </p:txBody>
      </p:sp>
      <p:sp>
        <p:nvSpPr>
          <p:cNvPr id="3" name="Footer Placeholder 2">
            <a:extLst>
              <a:ext uri="{FF2B5EF4-FFF2-40B4-BE49-F238E27FC236}">
                <a16:creationId xmlns:a16="http://schemas.microsoft.com/office/drawing/2014/main" id="{B1A9ED1F-EE62-4BC6-9D0E-4DC04DB9998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21076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76D912-2316-4D0D-AB35-78E4C972927B}"/>
              </a:ext>
            </a:extLst>
          </p:cNvPr>
          <p:cNvPicPr>
            <a:picLocks noGrp="1" noChangeAspect="1"/>
          </p:cNvPicPr>
          <p:nvPr>
            <p:ph idx="1"/>
          </p:nvPr>
        </p:nvPicPr>
        <p:blipFill>
          <a:blip r:embed="rId2"/>
          <a:stretch>
            <a:fillRect/>
          </a:stretch>
        </p:blipFill>
        <p:spPr>
          <a:xfrm>
            <a:off x="1060174" y="415563"/>
            <a:ext cx="10488360" cy="5355639"/>
          </a:xfrm>
          <a:prstGeom prst="rect">
            <a:avLst/>
          </a:prstGeom>
        </p:spPr>
      </p:pic>
      <p:sp>
        <p:nvSpPr>
          <p:cNvPr id="5" name="Footer Placeholder 4">
            <a:extLst>
              <a:ext uri="{FF2B5EF4-FFF2-40B4-BE49-F238E27FC236}">
                <a16:creationId xmlns:a16="http://schemas.microsoft.com/office/drawing/2014/main" id="{4C405103-FAE6-4818-B715-E8D85C57421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17660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049078" y="0"/>
            <a:ext cx="6930887"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r>
              <a:rPr lang="en-GB" sz="20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F7CA7F0E-D2CA-4DCE-9F46-A6A7B06549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8116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8FAB68-0794-46B3-9AFB-C92517AB3E91}"/>
              </a:ext>
            </a:extLst>
          </p:cNvPr>
          <p:cNvSpPr>
            <a:spLocks noGrp="1"/>
          </p:cNvSpPr>
          <p:nvPr>
            <p:ph idx="1"/>
          </p:nvPr>
        </p:nvSpPr>
        <p:spPr>
          <a:xfrm>
            <a:off x="838200" y="1216485"/>
            <a:ext cx="6079435" cy="4960478"/>
          </a:xfrm>
        </p:spPr>
        <p:txBody>
          <a:bodyPr>
            <a:normAutofit/>
          </a:bodyPr>
          <a:lstStyle/>
          <a:p>
            <a:pPr marL="0" indent="0">
              <a:buNone/>
            </a:pPr>
            <a:r>
              <a:rPr lang="en-GB" dirty="0"/>
              <a:t>LO1 Activity</a:t>
            </a:r>
          </a:p>
          <a:p>
            <a:r>
              <a:rPr lang="en-GB" dirty="0"/>
              <a:t>Individually,  research the meaning of </a:t>
            </a:r>
            <a:r>
              <a:rPr lang="en-GB" dirty="0">
                <a:highlight>
                  <a:srgbClr val="00FFFF"/>
                </a:highlight>
              </a:rPr>
              <a:t>critical incident analysis</a:t>
            </a:r>
          </a:p>
          <a:p>
            <a:r>
              <a:rPr lang="en-GB" dirty="0"/>
              <a:t>Feedback to the class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s">
            <a:extLst>
              <a:ext uri="{FF2B5EF4-FFF2-40B4-BE49-F238E27FC236}">
                <a16:creationId xmlns:a16="http://schemas.microsoft.com/office/drawing/2014/main" id="{B2160A6D-C702-4B4A-AA80-2721AD842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 name="Footer Placeholder 1">
            <a:extLst>
              <a:ext uri="{FF2B5EF4-FFF2-40B4-BE49-F238E27FC236}">
                <a16:creationId xmlns:a16="http://schemas.microsoft.com/office/drawing/2014/main" id="{90523867-7422-455F-BC7B-24A98D7DEA3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87972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F6DDF-4A9B-40DA-A124-E87F7F231EC4}"/>
              </a:ext>
            </a:extLst>
          </p:cNvPr>
          <p:cNvSpPr>
            <a:spLocks noGrp="1"/>
          </p:cNvSpPr>
          <p:nvPr>
            <p:ph idx="1"/>
          </p:nvPr>
        </p:nvSpPr>
        <p:spPr>
          <a:xfrm>
            <a:off x="844062" y="928468"/>
            <a:ext cx="11211950" cy="5248495"/>
          </a:xfrm>
        </p:spPr>
        <p:txBody>
          <a:bodyPr/>
          <a:lstStyle/>
          <a:p>
            <a:r>
              <a:rPr lang="en-GB" b="0" i="0" dirty="0">
                <a:solidFill>
                  <a:srgbClr val="000000"/>
                </a:solidFill>
                <a:effectLst/>
                <a:latin typeface="Times New Roman" panose="02020603050405020304" pitchFamily="18" charset="0"/>
              </a:rPr>
              <a:t>Continuing professional development (CPD) involves not only educational activities to enhance medical competence in medical knowledge and skills, but also in management, team building, professionalism, interpersonal communication, technology, teaching, and accountability. </a:t>
            </a:r>
          </a:p>
          <a:p>
            <a:r>
              <a:rPr lang="en-GB" b="0" i="0" dirty="0">
                <a:solidFill>
                  <a:srgbClr val="000000"/>
                </a:solidFill>
                <a:effectLst/>
                <a:latin typeface="Times New Roman" panose="02020603050405020304" pitchFamily="18" charset="0"/>
              </a:rPr>
              <a:t>“The wide-ranging competencies beyond clinical update, research and scientific writing, multidisciplinary context of patient care, ethical practice, communication, management and </a:t>
            </a:r>
            <a:r>
              <a:rPr lang="en-GB" b="0" i="0" dirty="0" err="1">
                <a:solidFill>
                  <a:srgbClr val="000000"/>
                </a:solidFill>
                <a:effectLst/>
                <a:latin typeface="Times New Roman" panose="02020603050405020304" pitchFamily="18" charset="0"/>
              </a:rPr>
              <a:t>behavioral</a:t>
            </a:r>
            <a:r>
              <a:rPr lang="en-GB" b="0" i="0" dirty="0">
                <a:solidFill>
                  <a:srgbClr val="000000"/>
                </a:solidFill>
                <a:effectLst/>
                <a:latin typeface="Times New Roman" panose="02020603050405020304" pitchFamily="18" charset="0"/>
              </a:rPr>
              <a:t> skills, team building, information technology, audit, and appropriate attitudinal change to ensure improved patient outcomes and satisfaction</a:t>
            </a:r>
            <a:endParaRPr lang="en-GB" dirty="0"/>
          </a:p>
        </p:txBody>
      </p:sp>
      <p:sp>
        <p:nvSpPr>
          <p:cNvPr id="2" name="Footer Placeholder 1">
            <a:extLst>
              <a:ext uri="{FF2B5EF4-FFF2-40B4-BE49-F238E27FC236}">
                <a16:creationId xmlns:a16="http://schemas.microsoft.com/office/drawing/2014/main" id="{C6176EFD-5B6C-4FE1-8118-A731010A8F3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1319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F324D82E-D64B-4827-8BEB-06869649E949}"/>
              </a:ext>
            </a:extLst>
          </p:cNvPr>
          <p:cNvPicPr>
            <a:picLocks noChangeAspect="1"/>
          </p:cNvPicPr>
          <p:nvPr/>
        </p:nvPicPr>
        <p:blipFill rotWithShape="1">
          <a:blip r:embed="rId2"/>
          <a:srcRect l="33460" r="31896"/>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3" name="Content Placeholder 2">
            <a:extLst>
              <a:ext uri="{FF2B5EF4-FFF2-40B4-BE49-F238E27FC236}">
                <a16:creationId xmlns:a16="http://schemas.microsoft.com/office/drawing/2014/main" id="{5A565DE3-A3CE-45BF-8613-745ACDD624CB}"/>
              </a:ext>
            </a:extLst>
          </p:cNvPr>
          <p:cNvSpPr>
            <a:spLocks noGrp="1"/>
          </p:cNvSpPr>
          <p:nvPr>
            <p:ph idx="1"/>
          </p:nvPr>
        </p:nvSpPr>
        <p:spPr>
          <a:xfrm>
            <a:off x="159026" y="590844"/>
            <a:ext cx="7494225" cy="5511844"/>
          </a:xfrm>
        </p:spPr>
        <p:txBody>
          <a:bodyPr>
            <a:normAutofit/>
          </a:bodyPr>
          <a:lstStyle/>
          <a:p>
            <a:endParaRPr lang="en-GB" sz="2000" dirty="0"/>
          </a:p>
          <a:p>
            <a:endParaRPr lang="en-GB" sz="2000" dirty="0"/>
          </a:p>
          <a:p>
            <a:pPr marL="0" indent="0">
              <a:buNone/>
            </a:pPr>
            <a:r>
              <a:rPr lang="en-GB" dirty="0">
                <a:highlight>
                  <a:srgbClr val="00FFFF"/>
                </a:highlight>
                <a:latin typeface="Tw Cen MT" panose="020B0602020104020603" pitchFamily="34" charset="0"/>
              </a:rPr>
              <a:t>Now…. The definition</a:t>
            </a:r>
          </a:p>
          <a:p>
            <a:r>
              <a:rPr lang="en-GB" dirty="0">
                <a:latin typeface="Tw Cen MT" panose="020B0602020104020603" pitchFamily="34" charset="0"/>
              </a:rPr>
              <a:t>Critical incident analysis involves focusing on an event, including analysing the circumstances surrounding it, the actions of those involved, responses to the event and the outcomes.</a:t>
            </a:r>
          </a:p>
          <a:p>
            <a:r>
              <a:rPr lang="en-GB" dirty="0">
                <a:latin typeface="Tw Cen MT" panose="020B0602020104020603" pitchFamily="34" charset="0"/>
              </a:rPr>
              <a:t> The result should be a better understanding of how practice can be improved. </a:t>
            </a:r>
          </a:p>
          <a:p>
            <a:r>
              <a:rPr lang="en-GB" b="0" i="0" dirty="0">
                <a:effectLst/>
                <a:latin typeface="Tw Cen MT" panose="020B0602020104020603" pitchFamily="34" charset="0"/>
              </a:rPr>
              <a:t>Critical incident analysis has developed as </a:t>
            </a:r>
            <a:r>
              <a:rPr lang="en-GB" b="0" i="0" dirty="0">
                <a:effectLst/>
                <a:highlight>
                  <a:srgbClr val="00FFFF"/>
                </a:highlight>
                <a:latin typeface="Tw Cen MT" panose="020B0602020104020603" pitchFamily="34" charset="0"/>
              </a:rPr>
              <a:t>a tool to aid critical reflection </a:t>
            </a:r>
            <a:r>
              <a:rPr lang="en-GB" b="0" i="0" dirty="0">
                <a:effectLst/>
                <a:latin typeface="Tw Cen MT" panose="020B0602020104020603" pitchFamily="34" charset="0"/>
              </a:rPr>
              <a:t>in practice, in health and social work.</a:t>
            </a:r>
            <a:endParaRPr lang="en-GB" dirty="0">
              <a:latin typeface="Tw Cen MT" panose="020B0602020104020603" pitchFamily="34" charset="0"/>
            </a:endParaRPr>
          </a:p>
        </p:txBody>
      </p:sp>
      <p:sp>
        <p:nvSpPr>
          <p:cNvPr id="2" name="Footer Placeholder 1">
            <a:extLst>
              <a:ext uri="{FF2B5EF4-FFF2-40B4-BE49-F238E27FC236}">
                <a16:creationId xmlns:a16="http://schemas.microsoft.com/office/drawing/2014/main" id="{8DC546F4-3D12-4C4F-A9B7-9B30EE32932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6860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AD4F2-DCB0-48A0-BC41-DCC1E76CF39D}"/>
              </a:ext>
            </a:extLst>
          </p:cNvPr>
          <p:cNvSpPr>
            <a:spLocks noGrp="1"/>
          </p:cNvSpPr>
          <p:nvPr>
            <p:ph idx="1"/>
          </p:nvPr>
        </p:nvSpPr>
        <p:spPr>
          <a:xfrm>
            <a:off x="604911" y="1322363"/>
            <a:ext cx="10748889" cy="4923691"/>
          </a:xfrm>
        </p:spPr>
        <p:txBody>
          <a:bodyPr>
            <a:normAutofit/>
          </a:bodyPr>
          <a:lstStyle/>
          <a:p>
            <a:pPr fontAlgn="base"/>
            <a:r>
              <a:rPr lang="en-GB" sz="2400" b="0" i="0" dirty="0">
                <a:effectLst/>
                <a:latin typeface="Tw Cen MT" panose="020B0602020104020603" pitchFamily="34" charset="0"/>
              </a:rPr>
              <a:t>A critical incident is something that happens, either positively or negatively, that may </a:t>
            </a:r>
            <a:r>
              <a:rPr lang="en-GB" sz="2400" b="0" i="0" dirty="0">
                <a:effectLst/>
                <a:highlight>
                  <a:srgbClr val="FFFF00"/>
                </a:highlight>
                <a:latin typeface="Tw Cen MT" panose="020B0602020104020603" pitchFamily="34" charset="0"/>
              </a:rPr>
              <a:t>cause someone to reflect on </a:t>
            </a:r>
            <a:r>
              <a:rPr lang="en-GB" sz="2400" b="0" i="0" dirty="0">
                <a:effectLst/>
                <a:latin typeface="Tw Cen MT" panose="020B0602020104020603" pitchFamily="34" charset="0"/>
              </a:rPr>
              <a:t>what has happened and maybe rethink the events. </a:t>
            </a:r>
          </a:p>
          <a:p>
            <a:pPr fontAlgn="base"/>
            <a:r>
              <a:rPr lang="en-GB" sz="2400" b="0" i="0" dirty="0">
                <a:effectLst/>
                <a:latin typeface="Tw Cen MT" panose="020B0602020104020603" pitchFamily="34" charset="0"/>
              </a:rPr>
              <a:t>Critical Incident Analysis can help to facilitate reflective practice or reflective learning by enabling healthcare practitioners to explore their feelings on a certain subject. </a:t>
            </a:r>
          </a:p>
          <a:p>
            <a:pPr fontAlgn="base"/>
            <a:r>
              <a:rPr lang="en-GB" sz="2400" b="0" i="0" dirty="0">
                <a:effectLst/>
                <a:latin typeface="Tw Cen MT" panose="020B0602020104020603" pitchFamily="34" charset="0"/>
              </a:rPr>
              <a:t>It is a valuable learning tool that can be used as a starting point for evidence based practice. It can also be included within a professional portfolio. </a:t>
            </a:r>
            <a:br>
              <a:rPr lang="en-GB" sz="2400" b="0" i="0" dirty="0">
                <a:effectLst/>
                <a:latin typeface="Tw Cen MT" panose="020B0602020104020603" pitchFamily="34" charset="0"/>
              </a:rPr>
            </a:br>
            <a:br>
              <a:rPr lang="en-GB" sz="2400" b="0" i="0" dirty="0">
                <a:effectLst/>
                <a:latin typeface="Tw Cen MT" panose="020B0602020104020603" pitchFamily="34" charset="0"/>
              </a:rPr>
            </a:br>
            <a:r>
              <a:rPr lang="en-GB" sz="2400" b="0" i="0" dirty="0">
                <a:effectLst/>
                <a:latin typeface="Tw Cen MT" panose="020B0602020104020603" pitchFamily="34" charset="0"/>
              </a:rPr>
              <a:t>A critical incident could be a medication error, an interaction between a patient and staff member, or the circumstances surrounding a patient’s death.</a:t>
            </a:r>
          </a:p>
          <a:p>
            <a:pPr fontAlgn="base"/>
            <a:r>
              <a:rPr lang="en-GB" sz="2400" b="0" i="0" dirty="0">
                <a:effectLst/>
                <a:latin typeface="Tw Cen MT" panose="020B0602020104020603" pitchFamily="34" charset="0"/>
              </a:rPr>
              <a:t> The critical incident may only be </a:t>
            </a:r>
            <a:r>
              <a:rPr lang="en-GB" sz="2400" b="0" i="0" dirty="0">
                <a:effectLst/>
                <a:highlight>
                  <a:srgbClr val="00FFFF"/>
                </a:highlight>
                <a:latin typeface="Tw Cen MT" panose="020B0602020104020603" pitchFamily="34" charset="0"/>
              </a:rPr>
              <a:t>significant for the individual</a:t>
            </a:r>
            <a:r>
              <a:rPr lang="en-GB" sz="2400" b="0" i="0" dirty="0">
                <a:effectLst/>
                <a:latin typeface="Tw Cen MT" panose="020B0602020104020603" pitchFamily="34" charset="0"/>
              </a:rPr>
              <a:t>(s) involved or it may affect the whole team.</a:t>
            </a:r>
          </a:p>
          <a:p>
            <a:endParaRPr lang="en-GB" sz="2000" dirty="0"/>
          </a:p>
        </p:txBody>
      </p:sp>
      <p:sp>
        <p:nvSpPr>
          <p:cNvPr id="6" name="TextBox 5">
            <a:extLst>
              <a:ext uri="{FF2B5EF4-FFF2-40B4-BE49-F238E27FC236}">
                <a16:creationId xmlns:a16="http://schemas.microsoft.com/office/drawing/2014/main" id="{BEC82F8A-13EF-4502-A096-D73403F1CBC0}"/>
              </a:ext>
            </a:extLst>
          </p:cNvPr>
          <p:cNvSpPr txBox="1"/>
          <p:nvPr/>
        </p:nvSpPr>
        <p:spPr>
          <a:xfrm>
            <a:off x="3587874" y="322571"/>
            <a:ext cx="3723861" cy="707886"/>
          </a:xfrm>
          <a:prstGeom prst="rect">
            <a:avLst/>
          </a:prstGeom>
          <a:noFill/>
        </p:spPr>
        <p:txBody>
          <a:bodyPr wrap="square">
            <a:spAutoFit/>
          </a:bodyPr>
          <a:lstStyle/>
          <a:p>
            <a:pPr marL="0" indent="0" fontAlgn="base">
              <a:buNone/>
            </a:pPr>
            <a:r>
              <a:rPr lang="en-GB" sz="4000" dirty="0">
                <a:highlight>
                  <a:srgbClr val="00FFFF"/>
                </a:highlight>
                <a:latin typeface="Tw Cen MT" panose="020B0602020104020603" pitchFamily="34" charset="0"/>
              </a:rPr>
              <a:t>C</a:t>
            </a:r>
            <a:r>
              <a:rPr lang="en-GB" sz="4000" b="0" i="0" dirty="0">
                <a:effectLst/>
                <a:highlight>
                  <a:srgbClr val="00FFFF"/>
                </a:highlight>
                <a:latin typeface="Tw Cen MT" panose="020B0602020104020603" pitchFamily="34" charset="0"/>
              </a:rPr>
              <a:t>ritical incident </a:t>
            </a:r>
          </a:p>
        </p:txBody>
      </p:sp>
      <p:sp>
        <p:nvSpPr>
          <p:cNvPr id="2" name="Footer Placeholder 1">
            <a:extLst>
              <a:ext uri="{FF2B5EF4-FFF2-40B4-BE49-F238E27FC236}">
                <a16:creationId xmlns:a16="http://schemas.microsoft.com/office/drawing/2014/main" id="{BD8E3E71-F10C-4445-AE1E-5F27F4034F0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99510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4191</TotalTime>
  <Words>2733</Words>
  <Application>Microsoft Office PowerPoint</Application>
  <PresentationFormat>Widescreen</PresentationFormat>
  <Paragraphs>224</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Calibri</vt:lpstr>
      <vt:lpstr>Calibri Light</vt:lpstr>
      <vt:lpstr>Candara</vt:lpstr>
      <vt:lpstr>Georgia</vt:lpstr>
      <vt:lpstr>Open Sans</vt:lpstr>
      <vt:lpstr>Times New Roman</vt:lpstr>
      <vt:lpstr>Tw Cen MT</vt:lpstr>
      <vt:lpstr>Office Theme</vt:lpstr>
      <vt:lpstr>PowerPoint Presentation</vt:lpstr>
      <vt:lpstr>Last session recap (10 minutes)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use critical reflection?</vt:lpstr>
      <vt:lpstr>PowerPoint Presentation</vt:lpstr>
      <vt:lpstr>PowerPoint Presentation</vt:lpstr>
      <vt:lpstr>PowerPoint Presentation</vt:lpstr>
      <vt:lpstr>PowerPoint Presentation</vt:lpstr>
      <vt:lpstr>PowerPoint Presentation</vt:lpstr>
      <vt:lpstr>Can critical incidents method be used in educating reflective practitioners in healthcare practice?</vt:lpstr>
      <vt:lpstr>PowerPoint Presentation</vt:lpstr>
      <vt:lpstr>PowerPoint Presentation</vt:lpstr>
      <vt:lpstr>PowerPoint Presentation</vt:lpstr>
      <vt:lpstr>PowerPoint Presentation</vt:lpstr>
      <vt:lpstr>Steps for analysing critical incidents</vt:lpstr>
      <vt:lpstr>PowerPoint Presentation</vt:lpstr>
      <vt:lpstr>PowerPoint Presentation</vt:lpstr>
      <vt:lpstr>PowerPoint Presentation</vt:lpstr>
      <vt:lpstr>PowerPoint Presentation</vt:lpstr>
      <vt:lpstr>Types of CPD learning Activity:  </vt:lpstr>
      <vt:lpstr>  Career Planning Process Steps:</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55</cp:revision>
  <dcterms:created xsi:type="dcterms:W3CDTF">2021-05-10T16:08:50Z</dcterms:created>
  <dcterms:modified xsi:type="dcterms:W3CDTF">2021-06-02T01:07:27Z</dcterms:modified>
</cp:coreProperties>
</file>