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4" r:id="rId2"/>
    <p:sldId id="315" r:id="rId3"/>
    <p:sldId id="414" r:id="rId4"/>
    <p:sldId id="280" r:id="rId5"/>
    <p:sldId id="345" r:id="rId6"/>
    <p:sldId id="339" r:id="rId7"/>
    <p:sldId id="346" r:id="rId8"/>
    <p:sldId id="347" r:id="rId9"/>
    <p:sldId id="415" r:id="rId10"/>
    <p:sldId id="349" r:id="rId11"/>
    <p:sldId id="350" r:id="rId12"/>
    <p:sldId id="351" r:id="rId13"/>
    <p:sldId id="401" r:id="rId14"/>
    <p:sldId id="402" r:id="rId15"/>
    <p:sldId id="404" r:id="rId16"/>
    <p:sldId id="257" r:id="rId17"/>
    <p:sldId id="359" r:id="rId18"/>
    <p:sldId id="283" r:id="rId19"/>
    <p:sldId id="361" r:id="rId20"/>
    <p:sldId id="412" r:id="rId21"/>
    <p:sldId id="416" r:id="rId22"/>
    <p:sldId id="271" r:id="rId23"/>
    <p:sldId id="272" r:id="rId24"/>
    <p:sldId id="270" r:id="rId25"/>
    <p:sldId id="267" r:id="rId26"/>
    <p:sldId id="269" r:id="rId27"/>
    <p:sldId id="258" r:id="rId28"/>
    <p:sldId id="266" r:id="rId29"/>
    <p:sldId id="259" r:id="rId30"/>
    <p:sldId id="268" r:id="rId31"/>
    <p:sldId id="260" r:id="rId32"/>
    <p:sldId id="261" r:id="rId33"/>
    <p:sldId id="262" r:id="rId34"/>
    <p:sldId id="411" r:id="rId35"/>
    <p:sldId id="406" r:id="rId36"/>
    <p:sldId id="26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4.xml.rels><?xml version="1.0" encoding="UTF-8" standalone="yes"?>
<Relationships xmlns="http://schemas.openxmlformats.org/package/2006/relationships"><Relationship Id="rId2" Type="http://schemas.openxmlformats.org/officeDocument/2006/relationships/hyperlink" Target="https://www.valuescentre.com/our-products/products-individuals/personal-values-assessment-pva" TargetMode="External"/><Relationship Id="rId1" Type="http://schemas.openxmlformats.org/officeDocument/2006/relationships/hyperlink" Target="https://www.valuescentre.com/mapping-values/values" TargetMode="External"/></Relationships>
</file>

<file path=ppt/diagrams/_rels/drawing4.xml.rels><?xml version="1.0" encoding="UTF-8" standalone="yes"?>
<Relationships xmlns="http://schemas.openxmlformats.org/package/2006/relationships"><Relationship Id="rId2" Type="http://schemas.openxmlformats.org/officeDocument/2006/relationships/hyperlink" Target="https://www.valuescentre.com/our-products/products-individuals/personal-values-assessment-pva" TargetMode="External"/><Relationship Id="rId1" Type="http://schemas.openxmlformats.org/officeDocument/2006/relationships/hyperlink" Target="https://www.valuescentre.com/mapping-values/values"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D3E07-0623-4BBB-8213-F30702C8842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CD654905-F5F8-4778-8EF9-5E8E91D75820}">
      <dgm:prSet/>
      <dgm:spPr/>
      <dgm:t>
        <a:bodyPr/>
        <a:lstStyle/>
        <a:p>
          <a:r>
            <a:rPr lang="en-GB"/>
            <a:t>1 - Promoting effective communication and relation. ...</a:t>
          </a:r>
          <a:endParaRPr lang="en-US"/>
        </a:p>
      </dgm:t>
    </dgm:pt>
    <dgm:pt modelId="{B00F1FBA-D1F7-44DA-86FC-BE36836C3D06}" type="parTrans" cxnId="{745A79F2-E0D8-477F-A33D-109EB8102DFA}">
      <dgm:prSet/>
      <dgm:spPr/>
      <dgm:t>
        <a:bodyPr/>
        <a:lstStyle/>
        <a:p>
          <a:endParaRPr lang="en-US"/>
        </a:p>
      </dgm:t>
    </dgm:pt>
    <dgm:pt modelId="{D626DF21-F427-42B3-BFF9-2E42D13442B0}" type="sibTrans" cxnId="{745A79F2-E0D8-477F-A33D-109EB8102DFA}">
      <dgm:prSet/>
      <dgm:spPr/>
      <dgm:t>
        <a:bodyPr/>
        <a:lstStyle/>
        <a:p>
          <a:endParaRPr lang="en-US"/>
        </a:p>
      </dgm:t>
    </dgm:pt>
    <dgm:pt modelId="{399DB529-8A28-4332-B1C3-6D377B295431}">
      <dgm:prSet/>
      <dgm:spPr/>
      <dgm:t>
        <a:bodyPr/>
        <a:lstStyle/>
        <a:p>
          <a:r>
            <a:rPr lang="en-GB"/>
            <a:t>2 - Promoting anti discriminatory practise. ...</a:t>
          </a:r>
          <a:endParaRPr lang="en-US"/>
        </a:p>
      </dgm:t>
    </dgm:pt>
    <dgm:pt modelId="{983A778C-354A-4B8A-878A-AF2779F09D69}" type="parTrans" cxnId="{DC750902-D27D-42C0-ABAC-694F54B22653}">
      <dgm:prSet/>
      <dgm:spPr/>
      <dgm:t>
        <a:bodyPr/>
        <a:lstStyle/>
        <a:p>
          <a:endParaRPr lang="en-US"/>
        </a:p>
      </dgm:t>
    </dgm:pt>
    <dgm:pt modelId="{38BC45F9-05E3-49DC-8A7E-526384B50D77}" type="sibTrans" cxnId="{DC750902-D27D-42C0-ABAC-694F54B22653}">
      <dgm:prSet/>
      <dgm:spPr/>
      <dgm:t>
        <a:bodyPr/>
        <a:lstStyle/>
        <a:p>
          <a:endParaRPr lang="en-US"/>
        </a:p>
      </dgm:t>
    </dgm:pt>
    <dgm:pt modelId="{CD588BA4-532E-47F4-9094-1092A3A5C0EC}">
      <dgm:prSet/>
      <dgm:spPr/>
      <dgm:t>
        <a:bodyPr/>
        <a:lstStyle/>
        <a:p>
          <a:r>
            <a:rPr lang="en-GB"/>
            <a:t>3 - Maintaining confidentiality of information. ...</a:t>
          </a:r>
          <a:endParaRPr lang="en-US"/>
        </a:p>
      </dgm:t>
    </dgm:pt>
    <dgm:pt modelId="{E650FE0C-5D09-4AC4-8198-B0B86EF3F31F}" type="parTrans" cxnId="{04459F05-148E-4FA3-A1B6-8C28BCFDFC45}">
      <dgm:prSet/>
      <dgm:spPr/>
      <dgm:t>
        <a:bodyPr/>
        <a:lstStyle/>
        <a:p>
          <a:endParaRPr lang="en-US"/>
        </a:p>
      </dgm:t>
    </dgm:pt>
    <dgm:pt modelId="{7D0EAC32-A606-4E51-ABF6-A6CCDACE9A0A}" type="sibTrans" cxnId="{04459F05-148E-4FA3-A1B6-8C28BCFDFC45}">
      <dgm:prSet/>
      <dgm:spPr/>
      <dgm:t>
        <a:bodyPr/>
        <a:lstStyle/>
        <a:p>
          <a:endParaRPr lang="en-US"/>
        </a:p>
      </dgm:t>
    </dgm:pt>
    <dgm:pt modelId="{04134FAE-ADAC-4100-8351-83B26053B977}">
      <dgm:prSet/>
      <dgm:spPr/>
      <dgm:t>
        <a:bodyPr/>
        <a:lstStyle/>
        <a:p>
          <a:r>
            <a:rPr lang="en-GB"/>
            <a:t>4 - Rights to dignity, independence, empowerment, ...</a:t>
          </a:r>
          <a:endParaRPr lang="en-US"/>
        </a:p>
      </dgm:t>
    </dgm:pt>
    <dgm:pt modelId="{F55F942D-3DBA-4A13-9CC8-EADACF229B0C}" type="parTrans" cxnId="{752A7E53-8A02-4358-B06E-1BFD78C4A70E}">
      <dgm:prSet/>
      <dgm:spPr/>
      <dgm:t>
        <a:bodyPr/>
        <a:lstStyle/>
        <a:p>
          <a:endParaRPr lang="en-US"/>
        </a:p>
      </dgm:t>
    </dgm:pt>
    <dgm:pt modelId="{3B018C6C-8945-42EA-946A-2271E82F34A3}" type="sibTrans" cxnId="{752A7E53-8A02-4358-B06E-1BFD78C4A70E}">
      <dgm:prSet/>
      <dgm:spPr/>
      <dgm:t>
        <a:bodyPr/>
        <a:lstStyle/>
        <a:p>
          <a:endParaRPr lang="en-US"/>
        </a:p>
      </dgm:t>
    </dgm:pt>
    <dgm:pt modelId="{E7AD4659-296A-4DE0-9443-724D3E812B4C}">
      <dgm:prSet/>
      <dgm:spPr/>
      <dgm:t>
        <a:bodyPr/>
        <a:lstStyle/>
        <a:p>
          <a:r>
            <a:rPr lang="en-GB"/>
            <a:t>5 - Acknowledging individuals beliefs and identity. ...</a:t>
          </a:r>
          <a:endParaRPr lang="en-US"/>
        </a:p>
      </dgm:t>
    </dgm:pt>
    <dgm:pt modelId="{5B812661-B299-4DE1-B3E9-013EC47A96EB}" type="parTrans" cxnId="{8C2F54E1-D568-439E-831E-7BE257D6EB6E}">
      <dgm:prSet/>
      <dgm:spPr/>
      <dgm:t>
        <a:bodyPr/>
        <a:lstStyle/>
        <a:p>
          <a:endParaRPr lang="en-US"/>
        </a:p>
      </dgm:t>
    </dgm:pt>
    <dgm:pt modelId="{0532C9C7-5C23-4A42-8A12-C4D8C8C318C3}" type="sibTrans" cxnId="{8C2F54E1-D568-439E-831E-7BE257D6EB6E}">
      <dgm:prSet/>
      <dgm:spPr/>
      <dgm:t>
        <a:bodyPr/>
        <a:lstStyle/>
        <a:p>
          <a:endParaRPr lang="en-US"/>
        </a:p>
      </dgm:t>
    </dgm:pt>
    <dgm:pt modelId="{BB59D2FC-6D9B-48ED-AC20-B6C70E91A59D}">
      <dgm:prSet/>
      <dgm:spPr/>
      <dgm:t>
        <a:bodyPr/>
        <a:lstStyle/>
        <a:p>
          <a:r>
            <a:rPr lang="en-GB"/>
            <a:t>6 - Protecting individuals from abuse. ...</a:t>
          </a:r>
          <a:endParaRPr lang="en-US"/>
        </a:p>
      </dgm:t>
    </dgm:pt>
    <dgm:pt modelId="{20111B7D-90F2-4465-9E4F-0B20F5763830}" type="parTrans" cxnId="{1FE9B447-BDB5-4132-B0B7-FA1A3AED4CDC}">
      <dgm:prSet/>
      <dgm:spPr/>
      <dgm:t>
        <a:bodyPr/>
        <a:lstStyle/>
        <a:p>
          <a:endParaRPr lang="en-US"/>
        </a:p>
      </dgm:t>
    </dgm:pt>
    <dgm:pt modelId="{471AE283-A9F7-42A3-A49D-BE4FE9F67EBF}" type="sibTrans" cxnId="{1FE9B447-BDB5-4132-B0B7-FA1A3AED4CDC}">
      <dgm:prSet/>
      <dgm:spPr/>
      <dgm:t>
        <a:bodyPr/>
        <a:lstStyle/>
        <a:p>
          <a:endParaRPr lang="en-US"/>
        </a:p>
      </dgm:t>
    </dgm:pt>
    <dgm:pt modelId="{3799CC4D-1C3C-4353-8E96-A754896F74CA}">
      <dgm:prSet/>
      <dgm:spPr/>
      <dgm:t>
        <a:bodyPr/>
        <a:lstStyle/>
        <a:p>
          <a:r>
            <a:rPr lang="en-GB"/>
            <a:t>7 - Providing individualised care.</a:t>
          </a:r>
          <a:endParaRPr lang="en-US"/>
        </a:p>
      </dgm:t>
    </dgm:pt>
    <dgm:pt modelId="{6AB8216B-7BDC-4589-B702-097F8286D19E}" type="parTrans" cxnId="{BC69FB3F-89B6-4059-BD28-95152A7AA908}">
      <dgm:prSet/>
      <dgm:spPr/>
      <dgm:t>
        <a:bodyPr/>
        <a:lstStyle/>
        <a:p>
          <a:endParaRPr lang="en-US"/>
        </a:p>
      </dgm:t>
    </dgm:pt>
    <dgm:pt modelId="{AC7292B9-8268-44C4-A8AD-5082DDBC3504}" type="sibTrans" cxnId="{BC69FB3F-89B6-4059-BD28-95152A7AA908}">
      <dgm:prSet/>
      <dgm:spPr/>
      <dgm:t>
        <a:bodyPr/>
        <a:lstStyle/>
        <a:p>
          <a:endParaRPr lang="en-US"/>
        </a:p>
      </dgm:t>
    </dgm:pt>
    <dgm:pt modelId="{7AC6A473-8ED3-46B8-AD62-E25668C7E6F9}" type="pres">
      <dgm:prSet presAssocID="{449D3E07-0623-4BBB-8213-F30702C88428}" presName="linear" presStyleCnt="0">
        <dgm:presLayoutVars>
          <dgm:animLvl val="lvl"/>
          <dgm:resizeHandles val="exact"/>
        </dgm:presLayoutVars>
      </dgm:prSet>
      <dgm:spPr/>
    </dgm:pt>
    <dgm:pt modelId="{3F27EDFF-1DCE-424D-A5D7-7D49BAA44471}" type="pres">
      <dgm:prSet presAssocID="{CD654905-F5F8-4778-8EF9-5E8E91D75820}" presName="parentText" presStyleLbl="node1" presStyleIdx="0" presStyleCnt="7">
        <dgm:presLayoutVars>
          <dgm:chMax val="0"/>
          <dgm:bulletEnabled val="1"/>
        </dgm:presLayoutVars>
      </dgm:prSet>
      <dgm:spPr/>
    </dgm:pt>
    <dgm:pt modelId="{C962128A-84EB-4F3D-BDB2-6B229336B3BE}" type="pres">
      <dgm:prSet presAssocID="{D626DF21-F427-42B3-BFF9-2E42D13442B0}" presName="spacer" presStyleCnt="0"/>
      <dgm:spPr/>
    </dgm:pt>
    <dgm:pt modelId="{05A281A9-87E1-4C52-A29D-0A69427734CC}" type="pres">
      <dgm:prSet presAssocID="{399DB529-8A28-4332-B1C3-6D377B295431}" presName="parentText" presStyleLbl="node1" presStyleIdx="1" presStyleCnt="7">
        <dgm:presLayoutVars>
          <dgm:chMax val="0"/>
          <dgm:bulletEnabled val="1"/>
        </dgm:presLayoutVars>
      </dgm:prSet>
      <dgm:spPr/>
    </dgm:pt>
    <dgm:pt modelId="{5063B751-98BB-49A7-8DD7-D61040D9D0AD}" type="pres">
      <dgm:prSet presAssocID="{38BC45F9-05E3-49DC-8A7E-526384B50D77}" presName="spacer" presStyleCnt="0"/>
      <dgm:spPr/>
    </dgm:pt>
    <dgm:pt modelId="{EFE7EF90-D22C-4C07-A816-45FB36FB222F}" type="pres">
      <dgm:prSet presAssocID="{CD588BA4-532E-47F4-9094-1092A3A5C0EC}" presName="parentText" presStyleLbl="node1" presStyleIdx="2" presStyleCnt="7">
        <dgm:presLayoutVars>
          <dgm:chMax val="0"/>
          <dgm:bulletEnabled val="1"/>
        </dgm:presLayoutVars>
      </dgm:prSet>
      <dgm:spPr/>
    </dgm:pt>
    <dgm:pt modelId="{BA4EDBDC-D8F0-4D96-9226-E83D4D3524D3}" type="pres">
      <dgm:prSet presAssocID="{7D0EAC32-A606-4E51-ABF6-A6CCDACE9A0A}" presName="spacer" presStyleCnt="0"/>
      <dgm:spPr/>
    </dgm:pt>
    <dgm:pt modelId="{CA6C2806-592C-466B-AADF-E06179210EB2}" type="pres">
      <dgm:prSet presAssocID="{04134FAE-ADAC-4100-8351-83B26053B977}" presName="parentText" presStyleLbl="node1" presStyleIdx="3" presStyleCnt="7">
        <dgm:presLayoutVars>
          <dgm:chMax val="0"/>
          <dgm:bulletEnabled val="1"/>
        </dgm:presLayoutVars>
      </dgm:prSet>
      <dgm:spPr/>
    </dgm:pt>
    <dgm:pt modelId="{D5265149-D560-4B5A-AE72-4025588E61BF}" type="pres">
      <dgm:prSet presAssocID="{3B018C6C-8945-42EA-946A-2271E82F34A3}" presName="spacer" presStyleCnt="0"/>
      <dgm:spPr/>
    </dgm:pt>
    <dgm:pt modelId="{CAF427C7-999A-48C8-937F-B53F0647012E}" type="pres">
      <dgm:prSet presAssocID="{E7AD4659-296A-4DE0-9443-724D3E812B4C}" presName="parentText" presStyleLbl="node1" presStyleIdx="4" presStyleCnt="7">
        <dgm:presLayoutVars>
          <dgm:chMax val="0"/>
          <dgm:bulletEnabled val="1"/>
        </dgm:presLayoutVars>
      </dgm:prSet>
      <dgm:spPr/>
    </dgm:pt>
    <dgm:pt modelId="{673EAAAB-A1D7-4D6B-8B77-F3BE29547661}" type="pres">
      <dgm:prSet presAssocID="{0532C9C7-5C23-4A42-8A12-C4D8C8C318C3}" presName="spacer" presStyleCnt="0"/>
      <dgm:spPr/>
    </dgm:pt>
    <dgm:pt modelId="{8BF501C1-3C28-410B-8C04-2F7DED220FDF}" type="pres">
      <dgm:prSet presAssocID="{BB59D2FC-6D9B-48ED-AC20-B6C70E91A59D}" presName="parentText" presStyleLbl="node1" presStyleIdx="5" presStyleCnt="7">
        <dgm:presLayoutVars>
          <dgm:chMax val="0"/>
          <dgm:bulletEnabled val="1"/>
        </dgm:presLayoutVars>
      </dgm:prSet>
      <dgm:spPr/>
    </dgm:pt>
    <dgm:pt modelId="{0D998AED-6101-4E04-9266-FCB41DF842AA}" type="pres">
      <dgm:prSet presAssocID="{471AE283-A9F7-42A3-A49D-BE4FE9F67EBF}" presName="spacer" presStyleCnt="0"/>
      <dgm:spPr/>
    </dgm:pt>
    <dgm:pt modelId="{4C37498C-E9AC-44C1-9423-C5056627D313}" type="pres">
      <dgm:prSet presAssocID="{3799CC4D-1C3C-4353-8E96-A754896F74CA}" presName="parentText" presStyleLbl="node1" presStyleIdx="6" presStyleCnt="7">
        <dgm:presLayoutVars>
          <dgm:chMax val="0"/>
          <dgm:bulletEnabled val="1"/>
        </dgm:presLayoutVars>
      </dgm:prSet>
      <dgm:spPr/>
    </dgm:pt>
  </dgm:ptLst>
  <dgm:cxnLst>
    <dgm:cxn modelId="{DC750902-D27D-42C0-ABAC-694F54B22653}" srcId="{449D3E07-0623-4BBB-8213-F30702C88428}" destId="{399DB529-8A28-4332-B1C3-6D377B295431}" srcOrd="1" destOrd="0" parTransId="{983A778C-354A-4B8A-878A-AF2779F09D69}" sibTransId="{38BC45F9-05E3-49DC-8A7E-526384B50D77}"/>
    <dgm:cxn modelId="{04459F05-148E-4FA3-A1B6-8C28BCFDFC45}" srcId="{449D3E07-0623-4BBB-8213-F30702C88428}" destId="{CD588BA4-532E-47F4-9094-1092A3A5C0EC}" srcOrd="2" destOrd="0" parTransId="{E650FE0C-5D09-4AC4-8198-B0B86EF3F31F}" sibTransId="{7D0EAC32-A606-4E51-ABF6-A6CCDACE9A0A}"/>
    <dgm:cxn modelId="{0522DF1F-65B0-4C9E-BD8F-03ECFA2CB40E}" type="presOf" srcId="{04134FAE-ADAC-4100-8351-83B26053B977}" destId="{CA6C2806-592C-466B-AADF-E06179210EB2}" srcOrd="0" destOrd="0" presId="urn:microsoft.com/office/officeart/2005/8/layout/vList2"/>
    <dgm:cxn modelId="{1E1A4C31-9EB7-4871-9ECC-EA48ED430A71}" type="presOf" srcId="{E7AD4659-296A-4DE0-9443-724D3E812B4C}" destId="{CAF427C7-999A-48C8-937F-B53F0647012E}" srcOrd="0" destOrd="0" presId="urn:microsoft.com/office/officeart/2005/8/layout/vList2"/>
    <dgm:cxn modelId="{BC69FB3F-89B6-4059-BD28-95152A7AA908}" srcId="{449D3E07-0623-4BBB-8213-F30702C88428}" destId="{3799CC4D-1C3C-4353-8E96-A754896F74CA}" srcOrd="6" destOrd="0" parTransId="{6AB8216B-7BDC-4589-B702-097F8286D19E}" sibTransId="{AC7292B9-8268-44C4-A8AD-5082DDBC3504}"/>
    <dgm:cxn modelId="{7BCBBA5D-DE1F-4C67-AC9B-857ECE1BCD05}" type="presOf" srcId="{3799CC4D-1C3C-4353-8E96-A754896F74CA}" destId="{4C37498C-E9AC-44C1-9423-C5056627D313}" srcOrd="0" destOrd="0" presId="urn:microsoft.com/office/officeart/2005/8/layout/vList2"/>
    <dgm:cxn modelId="{33AD7346-8862-4135-B5AB-2CA2DF1E688C}" type="presOf" srcId="{449D3E07-0623-4BBB-8213-F30702C88428}" destId="{7AC6A473-8ED3-46B8-AD62-E25668C7E6F9}" srcOrd="0" destOrd="0" presId="urn:microsoft.com/office/officeart/2005/8/layout/vList2"/>
    <dgm:cxn modelId="{1FE9B447-BDB5-4132-B0B7-FA1A3AED4CDC}" srcId="{449D3E07-0623-4BBB-8213-F30702C88428}" destId="{BB59D2FC-6D9B-48ED-AC20-B6C70E91A59D}" srcOrd="5" destOrd="0" parTransId="{20111B7D-90F2-4465-9E4F-0B20F5763830}" sibTransId="{471AE283-A9F7-42A3-A49D-BE4FE9F67EBF}"/>
    <dgm:cxn modelId="{25F8144E-489B-4CD1-91F5-895F65BC3B04}" type="presOf" srcId="{CD654905-F5F8-4778-8EF9-5E8E91D75820}" destId="{3F27EDFF-1DCE-424D-A5D7-7D49BAA44471}" srcOrd="0" destOrd="0" presId="urn:microsoft.com/office/officeart/2005/8/layout/vList2"/>
    <dgm:cxn modelId="{752A7E53-8A02-4358-B06E-1BFD78C4A70E}" srcId="{449D3E07-0623-4BBB-8213-F30702C88428}" destId="{04134FAE-ADAC-4100-8351-83B26053B977}" srcOrd="3" destOrd="0" parTransId="{F55F942D-3DBA-4A13-9CC8-EADACF229B0C}" sibTransId="{3B018C6C-8945-42EA-946A-2271E82F34A3}"/>
    <dgm:cxn modelId="{BEC52EA0-E79F-4219-B637-0264253C3076}" type="presOf" srcId="{CD588BA4-532E-47F4-9094-1092A3A5C0EC}" destId="{EFE7EF90-D22C-4C07-A816-45FB36FB222F}" srcOrd="0" destOrd="0" presId="urn:microsoft.com/office/officeart/2005/8/layout/vList2"/>
    <dgm:cxn modelId="{D6383BA6-59CB-4B5F-8F3A-8A5ED24ED856}" type="presOf" srcId="{BB59D2FC-6D9B-48ED-AC20-B6C70E91A59D}" destId="{8BF501C1-3C28-410B-8C04-2F7DED220FDF}" srcOrd="0" destOrd="0" presId="urn:microsoft.com/office/officeart/2005/8/layout/vList2"/>
    <dgm:cxn modelId="{8C2F54E1-D568-439E-831E-7BE257D6EB6E}" srcId="{449D3E07-0623-4BBB-8213-F30702C88428}" destId="{E7AD4659-296A-4DE0-9443-724D3E812B4C}" srcOrd="4" destOrd="0" parTransId="{5B812661-B299-4DE1-B3E9-013EC47A96EB}" sibTransId="{0532C9C7-5C23-4A42-8A12-C4D8C8C318C3}"/>
    <dgm:cxn modelId="{0B5349EA-2CF4-4828-869C-C51AF2C7E9B4}" type="presOf" srcId="{399DB529-8A28-4332-B1C3-6D377B295431}" destId="{05A281A9-87E1-4C52-A29D-0A69427734CC}" srcOrd="0" destOrd="0" presId="urn:microsoft.com/office/officeart/2005/8/layout/vList2"/>
    <dgm:cxn modelId="{745A79F2-E0D8-477F-A33D-109EB8102DFA}" srcId="{449D3E07-0623-4BBB-8213-F30702C88428}" destId="{CD654905-F5F8-4778-8EF9-5E8E91D75820}" srcOrd="0" destOrd="0" parTransId="{B00F1FBA-D1F7-44DA-86FC-BE36836C3D06}" sibTransId="{D626DF21-F427-42B3-BFF9-2E42D13442B0}"/>
    <dgm:cxn modelId="{F196341B-8053-48EE-8627-84EDAEEC87F2}" type="presParOf" srcId="{7AC6A473-8ED3-46B8-AD62-E25668C7E6F9}" destId="{3F27EDFF-1DCE-424D-A5D7-7D49BAA44471}" srcOrd="0" destOrd="0" presId="urn:microsoft.com/office/officeart/2005/8/layout/vList2"/>
    <dgm:cxn modelId="{9CA2CC68-C45E-49C5-8D9D-77B8D545F6A6}" type="presParOf" srcId="{7AC6A473-8ED3-46B8-AD62-E25668C7E6F9}" destId="{C962128A-84EB-4F3D-BDB2-6B229336B3BE}" srcOrd="1" destOrd="0" presId="urn:microsoft.com/office/officeart/2005/8/layout/vList2"/>
    <dgm:cxn modelId="{8D261E3F-D8B0-4404-8870-D08A9FB0D280}" type="presParOf" srcId="{7AC6A473-8ED3-46B8-AD62-E25668C7E6F9}" destId="{05A281A9-87E1-4C52-A29D-0A69427734CC}" srcOrd="2" destOrd="0" presId="urn:microsoft.com/office/officeart/2005/8/layout/vList2"/>
    <dgm:cxn modelId="{8F6B1626-E46A-4F14-80CC-09EE8B2F7556}" type="presParOf" srcId="{7AC6A473-8ED3-46B8-AD62-E25668C7E6F9}" destId="{5063B751-98BB-49A7-8DD7-D61040D9D0AD}" srcOrd="3" destOrd="0" presId="urn:microsoft.com/office/officeart/2005/8/layout/vList2"/>
    <dgm:cxn modelId="{C28C3D0B-27EA-438F-A80F-9BC5FF7B0B83}" type="presParOf" srcId="{7AC6A473-8ED3-46B8-AD62-E25668C7E6F9}" destId="{EFE7EF90-D22C-4C07-A816-45FB36FB222F}" srcOrd="4" destOrd="0" presId="urn:microsoft.com/office/officeart/2005/8/layout/vList2"/>
    <dgm:cxn modelId="{E169534F-B146-4B8B-95EC-30F9EA7E2119}" type="presParOf" srcId="{7AC6A473-8ED3-46B8-AD62-E25668C7E6F9}" destId="{BA4EDBDC-D8F0-4D96-9226-E83D4D3524D3}" srcOrd="5" destOrd="0" presId="urn:microsoft.com/office/officeart/2005/8/layout/vList2"/>
    <dgm:cxn modelId="{6800CACA-3D29-4DA6-ABF3-28B59A36A62D}" type="presParOf" srcId="{7AC6A473-8ED3-46B8-AD62-E25668C7E6F9}" destId="{CA6C2806-592C-466B-AADF-E06179210EB2}" srcOrd="6" destOrd="0" presId="urn:microsoft.com/office/officeart/2005/8/layout/vList2"/>
    <dgm:cxn modelId="{B9D88F36-E2A4-43F1-A1DF-12B5D079540F}" type="presParOf" srcId="{7AC6A473-8ED3-46B8-AD62-E25668C7E6F9}" destId="{D5265149-D560-4B5A-AE72-4025588E61BF}" srcOrd="7" destOrd="0" presId="urn:microsoft.com/office/officeart/2005/8/layout/vList2"/>
    <dgm:cxn modelId="{3D41B4C9-E00B-4998-A837-A148A6C7C724}" type="presParOf" srcId="{7AC6A473-8ED3-46B8-AD62-E25668C7E6F9}" destId="{CAF427C7-999A-48C8-937F-B53F0647012E}" srcOrd="8" destOrd="0" presId="urn:microsoft.com/office/officeart/2005/8/layout/vList2"/>
    <dgm:cxn modelId="{8CB481FE-472B-4994-B12C-2B35322FF225}" type="presParOf" srcId="{7AC6A473-8ED3-46B8-AD62-E25668C7E6F9}" destId="{673EAAAB-A1D7-4D6B-8B77-F3BE29547661}" srcOrd="9" destOrd="0" presId="urn:microsoft.com/office/officeart/2005/8/layout/vList2"/>
    <dgm:cxn modelId="{B8194378-3631-456F-89B5-5636D1DD8FC9}" type="presParOf" srcId="{7AC6A473-8ED3-46B8-AD62-E25668C7E6F9}" destId="{8BF501C1-3C28-410B-8C04-2F7DED220FDF}" srcOrd="10" destOrd="0" presId="urn:microsoft.com/office/officeart/2005/8/layout/vList2"/>
    <dgm:cxn modelId="{9425C88C-AD2A-493E-B07F-1752C98FD8E8}" type="presParOf" srcId="{7AC6A473-8ED3-46B8-AD62-E25668C7E6F9}" destId="{0D998AED-6101-4E04-9266-FCB41DF842AA}" srcOrd="11" destOrd="0" presId="urn:microsoft.com/office/officeart/2005/8/layout/vList2"/>
    <dgm:cxn modelId="{672CC2EC-FCA9-4012-B399-5634D79057A0}" type="presParOf" srcId="{7AC6A473-8ED3-46B8-AD62-E25668C7E6F9}" destId="{4C37498C-E9AC-44C1-9423-C5056627D313}"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0198A0-A2F0-4495-A904-7C2C408574DB}"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B73E0AE7-DCA2-4D9C-9AA8-3C758BF02EB6}">
      <dgm:prSet/>
      <dgm:spPr/>
      <dgm:t>
        <a:bodyPr/>
        <a:lstStyle/>
        <a:p>
          <a:r>
            <a:rPr lang="en-US" dirty="0"/>
            <a:t>For workers in the care sector to provide a good quality service to their service users, it is important for them to share a set of </a:t>
          </a:r>
          <a:r>
            <a:rPr lang="en-US" b="1" dirty="0"/>
            <a:t>VALUES </a:t>
          </a:r>
          <a:r>
            <a:rPr lang="en-US" dirty="0"/>
            <a:t>(belief systems)</a:t>
          </a:r>
        </a:p>
      </dgm:t>
    </dgm:pt>
    <dgm:pt modelId="{C295AFC6-1F25-42F6-A995-A55A24394A83}" type="parTrans" cxnId="{154E3BA6-41C2-4ACC-BB00-49CDD983EAB2}">
      <dgm:prSet/>
      <dgm:spPr/>
      <dgm:t>
        <a:bodyPr/>
        <a:lstStyle/>
        <a:p>
          <a:endParaRPr lang="en-US"/>
        </a:p>
      </dgm:t>
    </dgm:pt>
    <dgm:pt modelId="{13F5D9EA-35DD-4CED-8D37-6A641593B7EF}" type="sibTrans" cxnId="{154E3BA6-41C2-4ACC-BB00-49CDD983EAB2}">
      <dgm:prSet/>
      <dgm:spPr/>
      <dgm:t>
        <a:bodyPr/>
        <a:lstStyle/>
        <a:p>
          <a:endParaRPr lang="en-US"/>
        </a:p>
      </dgm:t>
    </dgm:pt>
    <dgm:pt modelId="{460C8D53-53B0-461B-AE03-276E5D1432EF}">
      <dgm:prSet/>
      <dgm:spPr/>
      <dgm:t>
        <a:bodyPr/>
        <a:lstStyle/>
        <a:p>
          <a:r>
            <a:rPr lang="en-US" dirty="0"/>
            <a:t>These values form the ‘value base’ which in turn enables staff to follow a set of principles (rules or standards of behavior)  and therefore ensure a high level of care.</a:t>
          </a:r>
        </a:p>
      </dgm:t>
    </dgm:pt>
    <dgm:pt modelId="{329E312E-F95C-4AC7-86DD-E222F02F90B5}" type="parTrans" cxnId="{E8C8A676-13E3-4450-8FAB-89615A7838FD}">
      <dgm:prSet/>
      <dgm:spPr/>
      <dgm:t>
        <a:bodyPr/>
        <a:lstStyle/>
        <a:p>
          <a:endParaRPr lang="en-US"/>
        </a:p>
      </dgm:t>
    </dgm:pt>
    <dgm:pt modelId="{29ADBA9A-3CB9-4357-8A33-18CB28E05E8E}" type="sibTrans" cxnId="{E8C8A676-13E3-4450-8FAB-89615A7838FD}">
      <dgm:prSet/>
      <dgm:spPr/>
      <dgm:t>
        <a:bodyPr/>
        <a:lstStyle/>
        <a:p>
          <a:endParaRPr lang="en-US"/>
        </a:p>
      </dgm:t>
    </dgm:pt>
    <dgm:pt modelId="{9DE5DF61-CD9D-4509-BDB0-40390BCD035A}">
      <dgm:prSet/>
      <dgm:spPr/>
      <dgm:t>
        <a:bodyPr/>
        <a:lstStyle/>
        <a:p>
          <a:r>
            <a:rPr lang="en-US"/>
            <a:t>Principles and values are often described in legislation, policies and procedures, codes of practice and other documents.   </a:t>
          </a:r>
        </a:p>
      </dgm:t>
    </dgm:pt>
    <dgm:pt modelId="{2E53DCCB-33A8-4A8E-B89A-6EA0F4FDB260}" type="parTrans" cxnId="{EC887645-2BAD-43E0-A8C2-A9773EFFCF9A}">
      <dgm:prSet/>
      <dgm:spPr/>
      <dgm:t>
        <a:bodyPr/>
        <a:lstStyle/>
        <a:p>
          <a:endParaRPr lang="en-US"/>
        </a:p>
      </dgm:t>
    </dgm:pt>
    <dgm:pt modelId="{6CB8590C-D9D8-46A8-801E-B334F7AB8BB9}" type="sibTrans" cxnId="{EC887645-2BAD-43E0-A8C2-A9773EFFCF9A}">
      <dgm:prSet/>
      <dgm:spPr/>
      <dgm:t>
        <a:bodyPr/>
        <a:lstStyle/>
        <a:p>
          <a:endParaRPr lang="en-US"/>
        </a:p>
      </dgm:t>
    </dgm:pt>
    <dgm:pt modelId="{BCBB9FF2-FF6B-41A6-A720-19689642D5D4}" type="pres">
      <dgm:prSet presAssocID="{110198A0-A2F0-4495-A904-7C2C408574DB}" presName="linear" presStyleCnt="0">
        <dgm:presLayoutVars>
          <dgm:animLvl val="lvl"/>
          <dgm:resizeHandles val="exact"/>
        </dgm:presLayoutVars>
      </dgm:prSet>
      <dgm:spPr/>
    </dgm:pt>
    <dgm:pt modelId="{0301B730-2A51-4750-934D-87B3CEC85B78}" type="pres">
      <dgm:prSet presAssocID="{B73E0AE7-DCA2-4D9C-9AA8-3C758BF02EB6}" presName="parentText" presStyleLbl="node1" presStyleIdx="0" presStyleCnt="3">
        <dgm:presLayoutVars>
          <dgm:chMax val="0"/>
          <dgm:bulletEnabled val="1"/>
        </dgm:presLayoutVars>
      </dgm:prSet>
      <dgm:spPr/>
    </dgm:pt>
    <dgm:pt modelId="{83169389-E51F-4A67-8B8E-FCAA4997CDF0}" type="pres">
      <dgm:prSet presAssocID="{13F5D9EA-35DD-4CED-8D37-6A641593B7EF}" presName="spacer" presStyleCnt="0"/>
      <dgm:spPr/>
    </dgm:pt>
    <dgm:pt modelId="{23D01D7D-4B5B-42F0-B192-852E2373BE46}" type="pres">
      <dgm:prSet presAssocID="{460C8D53-53B0-461B-AE03-276E5D1432EF}" presName="parentText" presStyleLbl="node1" presStyleIdx="1" presStyleCnt="3">
        <dgm:presLayoutVars>
          <dgm:chMax val="0"/>
          <dgm:bulletEnabled val="1"/>
        </dgm:presLayoutVars>
      </dgm:prSet>
      <dgm:spPr/>
    </dgm:pt>
    <dgm:pt modelId="{BA04E5CF-F11B-4ED5-80E4-EFCACF00C81C}" type="pres">
      <dgm:prSet presAssocID="{29ADBA9A-3CB9-4357-8A33-18CB28E05E8E}" presName="spacer" presStyleCnt="0"/>
      <dgm:spPr/>
    </dgm:pt>
    <dgm:pt modelId="{B697742E-2F61-4CFF-BADA-EB4AA8415BC5}" type="pres">
      <dgm:prSet presAssocID="{9DE5DF61-CD9D-4509-BDB0-40390BCD035A}" presName="parentText" presStyleLbl="node1" presStyleIdx="2" presStyleCnt="3">
        <dgm:presLayoutVars>
          <dgm:chMax val="0"/>
          <dgm:bulletEnabled val="1"/>
        </dgm:presLayoutVars>
      </dgm:prSet>
      <dgm:spPr/>
    </dgm:pt>
  </dgm:ptLst>
  <dgm:cxnLst>
    <dgm:cxn modelId="{5BD0D930-D109-434A-A4B9-4DE32762988A}" type="presOf" srcId="{460C8D53-53B0-461B-AE03-276E5D1432EF}" destId="{23D01D7D-4B5B-42F0-B192-852E2373BE46}" srcOrd="0" destOrd="0" presId="urn:microsoft.com/office/officeart/2005/8/layout/vList2"/>
    <dgm:cxn modelId="{EC887645-2BAD-43E0-A8C2-A9773EFFCF9A}" srcId="{110198A0-A2F0-4495-A904-7C2C408574DB}" destId="{9DE5DF61-CD9D-4509-BDB0-40390BCD035A}" srcOrd="2" destOrd="0" parTransId="{2E53DCCB-33A8-4A8E-B89A-6EA0F4FDB260}" sibTransId="{6CB8590C-D9D8-46A8-801E-B334F7AB8BB9}"/>
    <dgm:cxn modelId="{B5CF406B-53FA-4EC6-8582-E72FC42A9139}" type="presOf" srcId="{9DE5DF61-CD9D-4509-BDB0-40390BCD035A}" destId="{B697742E-2F61-4CFF-BADA-EB4AA8415BC5}" srcOrd="0" destOrd="0" presId="urn:microsoft.com/office/officeart/2005/8/layout/vList2"/>
    <dgm:cxn modelId="{E8C8A676-13E3-4450-8FAB-89615A7838FD}" srcId="{110198A0-A2F0-4495-A904-7C2C408574DB}" destId="{460C8D53-53B0-461B-AE03-276E5D1432EF}" srcOrd="1" destOrd="0" parTransId="{329E312E-F95C-4AC7-86DD-E222F02F90B5}" sibTransId="{29ADBA9A-3CB9-4357-8A33-18CB28E05E8E}"/>
    <dgm:cxn modelId="{A3066C8C-7B3F-4985-A3CC-7580BADA474C}" type="presOf" srcId="{110198A0-A2F0-4495-A904-7C2C408574DB}" destId="{BCBB9FF2-FF6B-41A6-A720-19689642D5D4}" srcOrd="0" destOrd="0" presId="urn:microsoft.com/office/officeart/2005/8/layout/vList2"/>
    <dgm:cxn modelId="{C470F2A3-CDF9-43C2-A4A4-A3E9DC2F4A13}" type="presOf" srcId="{B73E0AE7-DCA2-4D9C-9AA8-3C758BF02EB6}" destId="{0301B730-2A51-4750-934D-87B3CEC85B78}" srcOrd="0" destOrd="0" presId="urn:microsoft.com/office/officeart/2005/8/layout/vList2"/>
    <dgm:cxn modelId="{154E3BA6-41C2-4ACC-BB00-49CDD983EAB2}" srcId="{110198A0-A2F0-4495-A904-7C2C408574DB}" destId="{B73E0AE7-DCA2-4D9C-9AA8-3C758BF02EB6}" srcOrd="0" destOrd="0" parTransId="{C295AFC6-1F25-42F6-A995-A55A24394A83}" sibTransId="{13F5D9EA-35DD-4CED-8D37-6A641593B7EF}"/>
    <dgm:cxn modelId="{4B510FFE-46F3-482F-8EB5-FE6A34B5351D}" type="presParOf" srcId="{BCBB9FF2-FF6B-41A6-A720-19689642D5D4}" destId="{0301B730-2A51-4750-934D-87B3CEC85B78}" srcOrd="0" destOrd="0" presId="urn:microsoft.com/office/officeart/2005/8/layout/vList2"/>
    <dgm:cxn modelId="{40EFC459-35BB-4739-B7B6-8F92C8C10654}" type="presParOf" srcId="{BCBB9FF2-FF6B-41A6-A720-19689642D5D4}" destId="{83169389-E51F-4A67-8B8E-FCAA4997CDF0}" srcOrd="1" destOrd="0" presId="urn:microsoft.com/office/officeart/2005/8/layout/vList2"/>
    <dgm:cxn modelId="{4B759063-5BDF-49F0-A640-2E6774B75AD5}" type="presParOf" srcId="{BCBB9FF2-FF6B-41A6-A720-19689642D5D4}" destId="{23D01D7D-4B5B-42F0-B192-852E2373BE46}" srcOrd="2" destOrd="0" presId="urn:microsoft.com/office/officeart/2005/8/layout/vList2"/>
    <dgm:cxn modelId="{A959A6A1-EBF6-470F-B0B1-A6C0AB0937CF}" type="presParOf" srcId="{BCBB9FF2-FF6B-41A6-A720-19689642D5D4}" destId="{BA04E5CF-F11B-4ED5-80E4-EFCACF00C81C}" srcOrd="3" destOrd="0" presId="urn:microsoft.com/office/officeart/2005/8/layout/vList2"/>
    <dgm:cxn modelId="{6F34EA46-6504-4D48-B61F-E6ABAC55D836}" type="presParOf" srcId="{BCBB9FF2-FF6B-41A6-A720-19689642D5D4}" destId="{B697742E-2F61-4CFF-BADA-EB4AA8415BC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69F178-A28D-4936-B418-57F3E37CA9F0}"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43EC8058-277F-4C67-BE8C-A8DCA98DC6A4}">
      <dgm:prSet/>
      <dgm:spPr/>
      <dgm:t>
        <a:bodyPr/>
        <a:lstStyle/>
        <a:p>
          <a:r>
            <a:rPr lang="en-US"/>
            <a:t>In order to give the best possible care, social care workers treat people as individuals. We are not all the same and as such we should be treated in a way that meets our individual needs</a:t>
          </a:r>
        </a:p>
      </dgm:t>
    </dgm:pt>
    <dgm:pt modelId="{D81A6DE0-9FCE-4387-9FCF-778153AF6C83}" type="parTrans" cxnId="{C199964D-ABD8-4DC2-B681-FC0D99762BD5}">
      <dgm:prSet/>
      <dgm:spPr/>
      <dgm:t>
        <a:bodyPr/>
        <a:lstStyle/>
        <a:p>
          <a:endParaRPr lang="en-US"/>
        </a:p>
      </dgm:t>
    </dgm:pt>
    <dgm:pt modelId="{786675FA-71D2-4E3A-B351-EBF0687A9333}" type="sibTrans" cxnId="{C199964D-ABD8-4DC2-B681-FC0D99762BD5}">
      <dgm:prSet/>
      <dgm:spPr/>
      <dgm:t>
        <a:bodyPr/>
        <a:lstStyle/>
        <a:p>
          <a:endParaRPr lang="en-US"/>
        </a:p>
      </dgm:t>
    </dgm:pt>
    <dgm:pt modelId="{9D80CA78-0F0B-4CC8-8CF6-3520CA38AC25}">
      <dgm:prSet/>
      <dgm:spPr/>
      <dgm:t>
        <a:bodyPr/>
        <a:lstStyle/>
        <a:p>
          <a:r>
            <a:rPr lang="en-US"/>
            <a:t>In order to deliver a high standard of care it is important that social care workers work to consistent values and principles.   </a:t>
          </a:r>
        </a:p>
      </dgm:t>
    </dgm:pt>
    <dgm:pt modelId="{AA22107E-06E8-49C8-B3D4-61DA7F4C5639}" type="parTrans" cxnId="{C763E447-198C-4C82-AC2D-15D50544C5C8}">
      <dgm:prSet/>
      <dgm:spPr/>
      <dgm:t>
        <a:bodyPr/>
        <a:lstStyle/>
        <a:p>
          <a:endParaRPr lang="en-US"/>
        </a:p>
      </dgm:t>
    </dgm:pt>
    <dgm:pt modelId="{BB16BC07-21B0-4ABA-B657-F22F39E4E962}" type="sibTrans" cxnId="{C763E447-198C-4C82-AC2D-15D50544C5C8}">
      <dgm:prSet/>
      <dgm:spPr/>
      <dgm:t>
        <a:bodyPr/>
        <a:lstStyle/>
        <a:p>
          <a:endParaRPr lang="en-US"/>
        </a:p>
      </dgm:t>
    </dgm:pt>
    <dgm:pt modelId="{76F6F23E-8DD5-462F-A4A1-EBC265203E8F}">
      <dgm:prSet/>
      <dgm:spPr/>
      <dgm:t>
        <a:bodyPr/>
        <a:lstStyle/>
        <a:p>
          <a:r>
            <a:rPr lang="en-US"/>
            <a:t>Service users deserve high quality, individual care           </a:t>
          </a:r>
        </a:p>
      </dgm:t>
    </dgm:pt>
    <dgm:pt modelId="{88D467A9-E11A-41F9-992A-16CC983FD8F4}" type="parTrans" cxnId="{62294BED-0534-4367-8084-3548AACAF28F}">
      <dgm:prSet/>
      <dgm:spPr/>
      <dgm:t>
        <a:bodyPr/>
        <a:lstStyle/>
        <a:p>
          <a:endParaRPr lang="en-US"/>
        </a:p>
      </dgm:t>
    </dgm:pt>
    <dgm:pt modelId="{B3347A6B-E32B-4F59-BB35-5BC29D43F0FD}" type="sibTrans" cxnId="{62294BED-0534-4367-8084-3548AACAF28F}">
      <dgm:prSet/>
      <dgm:spPr/>
      <dgm:t>
        <a:bodyPr/>
        <a:lstStyle/>
        <a:p>
          <a:endParaRPr lang="en-US"/>
        </a:p>
      </dgm:t>
    </dgm:pt>
    <dgm:pt modelId="{EE7B26C9-C5AB-4DA9-AA9F-CFA23B6B25D5}" type="pres">
      <dgm:prSet presAssocID="{AF69F178-A28D-4936-B418-57F3E37CA9F0}" presName="vert0" presStyleCnt="0">
        <dgm:presLayoutVars>
          <dgm:dir/>
          <dgm:animOne val="branch"/>
          <dgm:animLvl val="lvl"/>
        </dgm:presLayoutVars>
      </dgm:prSet>
      <dgm:spPr/>
    </dgm:pt>
    <dgm:pt modelId="{7C3CEB27-FDB3-40F9-8183-F5466B328635}" type="pres">
      <dgm:prSet presAssocID="{43EC8058-277F-4C67-BE8C-A8DCA98DC6A4}" presName="thickLine" presStyleLbl="alignNode1" presStyleIdx="0" presStyleCnt="3"/>
      <dgm:spPr/>
    </dgm:pt>
    <dgm:pt modelId="{18065E04-259B-4F0E-8165-821AF2C3F168}" type="pres">
      <dgm:prSet presAssocID="{43EC8058-277F-4C67-BE8C-A8DCA98DC6A4}" presName="horz1" presStyleCnt="0"/>
      <dgm:spPr/>
    </dgm:pt>
    <dgm:pt modelId="{8E946B37-794C-442C-9B04-56A8C60B0095}" type="pres">
      <dgm:prSet presAssocID="{43EC8058-277F-4C67-BE8C-A8DCA98DC6A4}" presName="tx1" presStyleLbl="revTx" presStyleIdx="0" presStyleCnt="3"/>
      <dgm:spPr/>
    </dgm:pt>
    <dgm:pt modelId="{0702EA15-F9B7-4C3C-ABB2-5CE270EF8377}" type="pres">
      <dgm:prSet presAssocID="{43EC8058-277F-4C67-BE8C-A8DCA98DC6A4}" presName="vert1" presStyleCnt="0"/>
      <dgm:spPr/>
    </dgm:pt>
    <dgm:pt modelId="{67298BC2-A544-4794-B8F3-305EAEB48407}" type="pres">
      <dgm:prSet presAssocID="{9D80CA78-0F0B-4CC8-8CF6-3520CA38AC25}" presName="thickLine" presStyleLbl="alignNode1" presStyleIdx="1" presStyleCnt="3"/>
      <dgm:spPr/>
    </dgm:pt>
    <dgm:pt modelId="{3F8BA556-D5E5-47DF-AAC1-929FFEFD5CF5}" type="pres">
      <dgm:prSet presAssocID="{9D80CA78-0F0B-4CC8-8CF6-3520CA38AC25}" presName="horz1" presStyleCnt="0"/>
      <dgm:spPr/>
    </dgm:pt>
    <dgm:pt modelId="{6958562E-5DF5-4604-8550-740BA45370C5}" type="pres">
      <dgm:prSet presAssocID="{9D80CA78-0F0B-4CC8-8CF6-3520CA38AC25}" presName="tx1" presStyleLbl="revTx" presStyleIdx="1" presStyleCnt="3"/>
      <dgm:spPr/>
    </dgm:pt>
    <dgm:pt modelId="{8F1BA69D-5436-4076-9D3F-7F3BB52434F1}" type="pres">
      <dgm:prSet presAssocID="{9D80CA78-0F0B-4CC8-8CF6-3520CA38AC25}" presName="vert1" presStyleCnt="0"/>
      <dgm:spPr/>
    </dgm:pt>
    <dgm:pt modelId="{DF1FD35E-BA4B-4636-B117-90EE4A76D1A8}" type="pres">
      <dgm:prSet presAssocID="{76F6F23E-8DD5-462F-A4A1-EBC265203E8F}" presName="thickLine" presStyleLbl="alignNode1" presStyleIdx="2" presStyleCnt="3"/>
      <dgm:spPr/>
    </dgm:pt>
    <dgm:pt modelId="{AB28CA3A-E27D-4544-ADF9-FB982F7A9F31}" type="pres">
      <dgm:prSet presAssocID="{76F6F23E-8DD5-462F-A4A1-EBC265203E8F}" presName="horz1" presStyleCnt="0"/>
      <dgm:spPr/>
    </dgm:pt>
    <dgm:pt modelId="{C6A964C8-94CE-4FB9-A057-5E527938E6B4}" type="pres">
      <dgm:prSet presAssocID="{76F6F23E-8DD5-462F-A4A1-EBC265203E8F}" presName="tx1" presStyleLbl="revTx" presStyleIdx="2" presStyleCnt="3"/>
      <dgm:spPr/>
    </dgm:pt>
    <dgm:pt modelId="{CAABD591-3A06-4770-A6FB-2BE98B74F30B}" type="pres">
      <dgm:prSet presAssocID="{76F6F23E-8DD5-462F-A4A1-EBC265203E8F}" presName="vert1" presStyleCnt="0"/>
      <dgm:spPr/>
    </dgm:pt>
  </dgm:ptLst>
  <dgm:cxnLst>
    <dgm:cxn modelId="{BF62A265-CD71-4FF8-BFE3-CBB5BAFEDDF1}" type="presOf" srcId="{AF69F178-A28D-4936-B418-57F3E37CA9F0}" destId="{EE7B26C9-C5AB-4DA9-AA9F-CFA23B6B25D5}" srcOrd="0" destOrd="0" presId="urn:microsoft.com/office/officeart/2008/layout/LinedList"/>
    <dgm:cxn modelId="{C763E447-198C-4C82-AC2D-15D50544C5C8}" srcId="{AF69F178-A28D-4936-B418-57F3E37CA9F0}" destId="{9D80CA78-0F0B-4CC8-8CF6-3520CA38AC25}" srcOrd="1" destOrd="0" parTransId="{AA22107E-06E8-49C8-B3D4-61DA7F4C5639}" sibTransId="{BB16BC07-21B0-4ABA-B657-F22F39E4E962}"/>
    <dgm:cxn modelId="{C199964D-ABD8-4DC2-B681-FC0D99762BD5}" srcId="{AF69F178-A28D-4936-B418-57F3E37CA9F0}" destId="{43EC8058-277F-4C67-BE8C-A8DCA98DC6A4}" srcOrd="0" destOrd="0" parTransId="{D81A6DE0-9FCE-4387-9FCF-778153AF6C83}" sibTransId="{786675FA-71D2-4E3A-B351-EBF0687A9333}"/>
    <dgm:cxn modelId="{D9FFB958-5025-43CC-9CDB-8DC04601182A}" type="presOf" srcId="{76F6F23E-8DD5-462F-A4A1-EBC265203E8F}" destId="{C6A964C8-94CE-4FB9-A057-5E527938E6B4}" srcOrd="0" destOrd="0" presId="urn:microsoft.com/office/officeart/2008/layout/LinedList"/>
    <dgm:cxn modelId="{2333ED96-8E85-4EFF-B12F-CAED4558546D}" type="presOf" srcId="{43EC8058-277F-4C67-BE8C-A8DCA98DC6A4}" destId="{8E946B37-794C-442C-9B04-56A8C60B0095}" srcOrd="0" destOrd="0" presId="urn:microsoft.com/office/officeart/2008/layout/LinedList"/>
    <dgm:cxn modelId="{9E0528C0-2BC6-47E7-B9DB-CDA9F537332F}" type="presOf" srcId="{9D80CA78-0F0B-4CC8-8CF6-3520CA38AC25}" destId="{6958562E-5DF5-4604-8550-740BA45370C5}" srcOrd="0" destOrd="0" presId="urn:microsoft.com/office/officeart/2008/layout/LinedList"/>
    <dgm:cxn modelId="{62294BED-0534-4367-8084-3548AACAF28F}" srcId="{AF69F178-A28D-4936-B418-57F3E37CA9F0}" destId="{76F6F23E-8DD5-462F-A4A1-EBC265203E8F}" srcOrd="2" destOrd="0" parTransId="{88D467A9-E11A-41F9-992A-16CC983FD8F4}" sibTransId="{B3347A6B-E32B-4F59-BB35-5BC29D43F0FD}"/>
    <dgm:cxn modelId="{12E9EA8A-BE2B-463C-8FEA-90B17441137C}" type="presParOf" srcId="{EE7B26C9-C5AB-4DA9-AA9F-CFA23B6B25D5}" destId="{7C3CEB27-FDB3-40F9-8183-F5466B328635}" srcOrd="0" destOrd="0" presId="urn:microsoft.com/office/officeart/2008/layout/LinedList"/>
    <dgm:cxn modelId="{609A2FBE-0954-4491-8ECD-829DD9798CA7}" type="presParOf" srcId="{EE7B26C9-C5AB-4DA9-AA9F-CFA23B6B25D5}" destId="{18065E04-259B-4F0E-8165-821AF2C3F168}" srcOrd="1" destOrd="0" presId="urn:microsoft.com/office/officeart/2008/layout/LinedList"/>
    <dgm:cxn modelId="{2E8838AF-F914-4AD9-A67D-6245D6BEEECC}" type="presParOf" srcId="{18065E04-259B-4F0E-8165-821AF2C3F168}" destId="{8E946B37-794C-442C-9B04-56A8C60B0095}" srcOrd="0" destOrd="0" presId="urn:microsoft.com/office/officeart/2008/layout/LinedList"/>
    <dgm:cxn modelId="{DC325670-AA5B-467C-8BE4-C0CD64659E91}" type="presParOf" srcId="{18065E04-259B-4F0E-8165-821AF2C3F168}" destId="{0702EA15-F9B7-4C3C-ABB2-5CE270EF8377}" srcOrd="1" destOrd="0" presId="urn:microsoft.com/office/officeart/2008/layout/LinedList"/>
    <dgm:cxn modelId="{621AF691-4183-4C00-927A-812C20D94489}" type="presParOf" srcId="{EE7B26C9-C5AB-4DA9-AA9F-CFA23B6B25D5}" destId="{67298BC2-A544-4794-B8F3-305EAEB48407}" srcOrd="2" destOrd="0" presId="urn:microsoft.com/office/officeart/2008/layout/LinedList"/>
    <dgm:cxn modelId="{8F8F8C53-881F-4547-90CF-43E16E1E0FBD}" type="presParOf" srcId="{EE7B26C9-C5AB-4DA9-AA9F-CFA23B6B25D5}" destId="{3F8BA556-D5E5-47DF-AAC1-929FFEFD5CF5}" srcOrd="3" destOrd="0" presId="urn:microsoft.com/office/officeart/2008/layout/LinedList"/>
    <dgm:cxn modelId="{3F3FA37B-12F5-4489-8230-C3B22AFA300E}" type="presParOf" srcId="{3F8BA556-D5E5-47DF-AAC1-929FFEFD5CF5}" destId="{6958562E-5DF5-4604-8550-740BA45370C5}" srcOrd="0" destOrd="0" presId="urn:microsoft.com/office/officeart/2008/layout/LinedList"/>
    <dgm:cxn modelId="{D56198F1-B4DE-469E-8DEF-C9C5763A06EE}" type="presParOf" srcId="{3F8BA556-D5E5-47DF-AAC1-929FFEFD5CF5}" destId="{8F1BA69D-5436-4076-9D3F-7F3BB52434F1}" srcOrd="1" destOrd="0" presId="urn:microsoft.com/office/officeart/2008/layout/LinedList"/>
    <dgm:cxn modelId="{EF379DF5-BDCF-49A1-B182-6204E710DCD5}" type="presParOf" srcId="{EE7B26C9-C5AB-4DA9-AA9F-CFA23B6B25D5}" destId="{DF1FD35E-BA4B-4636-B117-90EE4A76D1A8}" srcOrd="4" destOrd="0" presId="urn:microsoft.com/office/officeart/2008/layout/LinedList"/>
    <dgm:cxn modelId="{C02ECFBD-348D-4C9A-BA59-6E52CBE42CE5}" type="presParOf" srcId="{EE7B26C9-C5AB-4DA9-AA9F-CFA23B6B25D5}" destId="{AB28CA3A-E27D-4544-ADF9-FB982F7A9F31}" srcOrd="5" destOrd="0" presId="urn:microsoft.com/office/officeart/2008/layout/LinedList"/>
    <dgm:cxn modelId="{988A7C4B-C36C-4BF9-98F4-49C212F21838}" type="presParOf" srcId="{AB28CA3A-E27D-4544-ADF9-FB982F7A9F31}" destId="{C6A964C8-94CE-4FB9-A057-5E527938E6B4}" srcOrd="0" destOrd="0" presId="urn:microsoft.com/office/officeart/2008/layout/LinedList"/>
    <dgm:cxn modelId="{F53A9373-E663-4A4D-BAAB-4220A8630EC2}" type="presParOf" srcId="{AB28CA3A-E27D-4544-ADF9-FB982F7A9F31}" destId="{CAABD591-3A06-4770-A6FB-2BE98B74F30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CF0A9B-3B7C-4132-BDA1-5ACDC781DBFC}"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272403C5-7A14-4D07-A751-945E9F9CFA1E}">
      <dgm:prSet custT="1"/>
      <dgm:spPr/>
      <dgm:t>
        <a:bodyPr/>
        <a:lstStyle/>
        <a:p>
          <a:r>
            <a:rPr lang="en-GB" sz="3200" b="1" i="0" dirty="0"/>
            <a:t>How do I work out what my values are?</a:t>
          </a:r>
          <a:endParaRPr lang="en-US" sz="3200" dirty="0"/>
        </a:p>
      </dgm:t>
    </dgm:pt>
    <dgm:pt modelId="{AE63117B-8A3F-4FA6-9E98-E4FD8379447F}" type="parTrans" cxnId="{8858B8EE-FBE6-41C8-BC70-703EC885DB87}">
      <dgm:prSet/>
      <dgm:spPr/>
      <dgm:t>
        <a:bodyPr/>
        <a:lstStyle/>
        <a:p>
          <a:endParaRPr lang="en-US"/>
        </a:p>
      </dgm:t>
    </dgm:pt>
    <dgm:pt modelId="{B9B61CEC-A3CC-4B5B-B0EA-ABF90B35788F}" type="sibTrans" cxnId="{8858B8EE-FBE6-41C8-BC70-703EC885DB87}">
      <dgm:prSet/>
      <dgm:spPr/>
      <dgm:t>
        <a:bodyPr/>
        <a:lstStyle/>
        <a:p>
          <a:endParaRPr lang="en-US"/>
        </a:p>
      </dgm:t>
    </dgm:pt>
    <dgm:pt modelId="{5B3B757B-E2AB-4014-BC2F-5A8E0617DC53}">
      <dgm:prSet/>
      <dgm:spPr/>
      <dgm:t>
        <a:bodyPr/>
        <a:lstStyle/>
        <a:p>
          <a:r>
            <a:rPr lang="en-GB" b="0" i="0" dirty="0"/>
            <a:t>The list of potential values is endless! </a:t>
          </a:r>
          <a:r>
            <a:rPr lang="en-GB" b="0" i="1" dirty="0"/>
            <a:t>Respect</a:t>
          </a:r>
          <a:r>
            <a:rPr lang="en-GB" b="0" i="0" dirty="0"/>
            <a:t>, </a:t>
          </a:r>
          <a:r>
            <a:rPr lang="en-GB" b="0" i="1" dirty="0"/>
            <a:t>ambition</a:t>
          </a:r>
          <a:r>
            <a:rPr lang="en-GB" b="0" i="0" dirty="0"/>
            <a:t>, </a:t>
          </a:r>
          <a:r>
            <a:rPr lang="en-GB" b="0" i="1" dirty="0"/>
            <a:t>health</a:t>
          </a:r>
          <a:r>
            <a:rPr lang="en-GB" b="0" i="0" dirty="0"/>
            <a:t>, and </a:t>
          </a:r>
          <a:r>
            <a:rPr lang="en-GB" b="0" i="1" dirty="0"/>
            <a:t>adaptability</a:t>
          </a:r>
          <a:r>
            <a:rPr lang="en-GB" b="0" i="0" dirty="0"/>
            <a:t> are just a few examples.</a:t>
          </a:r>
          <a:endParaRPr lang="en-US" dirty="0"/>
        </a:p>
      </dgm:t>
    </dgm:pt>
    <dgm:pt modelId="{3344300F-155A-4E98-A2AB-C735AE81AD46}" type="parTrans" cxnId="{47C54E37-1C63-4DE3-89E4-36E88274F84D}">
      <dgm:prSet/>
      <dgm:spPr/>
      <dgm:t>
        <a:bodyPr/>
        <a:lstStyle/>
        <a:p>
          <a:endParaRPr lang="en-US"/>
        </a:p>
      </dgm:t>
    </dgm:pt>
    <dgm:pt modelId="{BC01AC4D-E36E-4A99-A7FB-DA54B6A30D74}" type="sibTrans" cxnId="{47C54E37-1C63-4DE3-89E4-36E88274F84D}">
      <dgm:prSet/>
      <dgm:spPr/>
      <dgm:t>
        <a:bodyPr/>
        <a:lstStyle/>
        <a:p>
          <a:endParaRPr lang="en-US"/>
        </a:p>
      </dgm:t>
    </dgm:pt>
    <dgm:pt modelId="{6BE3C5D4-5821-404C-9120-CD5CBE6DD172}">
      <dgm:prSet/>
      <dgm:spPr/>
      <dgm:t>
        <a:bodyPr/>
        <a:lstStyle/>
        <a:p>
          <a:r>
            <a:rPr lang="en-GB" b="0" i="0" dirty="0"/>
            <a:t>You need to narrow down your choices -- try the Barrett Values assessment in the links below. Looking at a list of values will make it much easier and will help you to think about your own values and behaviours.</a:t>
          </a:r>
          <a:endParaRPr lang="en-US" dirty="0"/>
        </a:p>
      </dgm:t>
    </dgm:pt>
    <dgm:pt modelId="{D1B84921-FD39-466A-B1E7-7223861EF2A5}" type="parTrans" cxnId="{F6970ABF-D8DA-4B73-B63F-ADF3E0507236}">
      <dgm:prSet/>
      <dgm:spPr/>
      <dgm:t>
        <a:bodyPr/>
        <a:lstStyle/>
        <a:p>
          <a:endParaRPr lang="en-US"/>
        </a:p>
      </dgm:t>
    </dgm:pt>
    <dgm:pt modelId="{9EC8BBDA-9DDA-4977-9EA6-C6DA34E58F22}" type="sibTrans" cxnId="{F6970ABF-D8DA-4B73-B63F-ADF3E0507236}">
      <dgm:prSet/>
      <dgm:spPr/>
      <dgm:t>
        <a:bodyPr/>
        <a:lstStyle/>
        <a:p>
          <a:endParaRPr lang="en-US"/>
        </a:p>
      </dgm:t>
    </dgm:pt>
    <dgm:pt modelId="{A17F6D66-8E90-4D77-B840-6B3819305F7D}">
      <dgm:prSet/>
      <dgm:spPr/>
      <dgm:t>
        <a:bodyPr/>
        <a:lstStyle/>
        <a:p>
          <a:r>
            <a:rPr lang="en-GB" b="0" i="0">
              <a:hlinkClick xmlns:r="http://schemas.openxmlformats.org/officeDocument/2006/relationships" r:id="rId1"/>
            </a:rPr>
            <a:t>Barrett Values Centre</a:t>
          </a:r>
          <a:r>
            <a:rPr lang="en-GB" b="0" i="0"/>
            <a:t> Has some useful materials on values.</a:t>
          </a:r>
          <a:endParaRPr lang="en-US"/>
        </a:p>
      </dgm:t>
    </dgm:pt>
    <dgm:pt modelId="{BF31C567-FD64-49EB-B379-408E711365CE}" type="parTrans" cxnId="{C1DAA050-BD8E-4455-98EA-95E536E89452}">
      <dgm:prSet/>
      <dgm:spPr/>
      <dgm:t>
        <a:bodyPr/>
        <a:lstStyle/>
        <a:p>
          <a:endParaRPr lang="en-US"/>
        </a:p>
      </dgm:t>
    </dgm:pt>
    <dgm:pt modelId="{701AF528-2F34-4937-B34D-9FD061FD6EC1}" type="sibTrans" cxnId="{C1DAA050-BD8E-4455-98EA-95E536E89452}">
      <dgm:prSet/>
      <dgm:spPr/>
      <dgm:t>
        <a:bodyPr/>
        <a:lstStyle/>
        <a:p>
          <a:endParaRPr lang="en-US"/>
        </a:p>
      </dgm:t>
    </dgm:pt>
    <dgm:pt modelId="{614B8DF0-2CD0-4BDC-AD9B-B55FDFD531BF}">
      <dgm:prSet/>
      <dgm:spPr/>
      <dgm:t>
        <a:bodyPr/>
        <a:lstStyle/>
        <a:p>
          <a:r>
            <a:rPr lang="en-GB" b="0" i="0">
              <a:hlinkClick xmlns:r="http://schemas.openxmlformats.org/officeDocument/2006/relationships" r:id="rId2"/>
            </a:rPr>
            <a:t>Personal values assessment</a:t>
          </a:r>
          <a:r>
            <a:rPr lang="en-GB" b="0" i="0"/>
            <a:t>A five minute test produced by the Barrett Values Centre.</a:t>
          </a:r>
          <a:endParaRPr lang="en-US"/>
        </a:p>
      </dgm:t>
    </dgm:pt>
    <dgm:pt modelId="{E2B92A11-C80E-4FE9-A8DD-47218913D007}" type="parTrans" cxnId="{71CFEE7C-BB38-40C8-AAA3-ABE0D2E98CAA}">
      <dgm:prSet/>
      <dgm:spPr/>
      <dgm:t>
        <a:bodyPr/>
        <a:lstStyle/>
        <a:p>
          <a:endParaRPr lang="en-US"/>
        </a:p>
      </dgm:t>
    </dgm:pt>
    <dgm:pt modelId="{402043B7-FEC2-4127-9B07-CC8506EA3E87}" type="sibTrans" cxnId="{71CFEE7C-BB38-40C8-AAA3-ABE0D2E98CAA}">
      <dgm:prSet/>
      <dgm:spPr/>
      <dgm:t>
        <a:bodyPr/>
        <a:lstStyle/>
        <a:p>
          <a:endParaRPr lang="en-US"/>
        </a:p>
      </dgm:t>
    </dgm:pt>
    <dgm:pt modelId="{5514E6E2-0E74-4989-B232-50D3CFDA5285}" type="pres">
      <dgm:prSet presAssocID="{D7CF0A9B-3B7C-4132-BDA1-5ACDC781DBFC}" presName="vert0" presStyleCnt="0">
        <dgm:presLayoutVars>
          <dgm:dir/>
          <dgm:animOne val="branch"/>
          <dgm:animLvl val="lvl"/>
        </dgm:presLayoutVars>
      </dgm:prSet>
      <dgm:spPr/>
    </dgm:pt>
    <dgm:pt modelId="{122835EB-94C4-4B55-A874-43B351F3000F}" type="pres">
      <dgm:prSet presAssocID="{272403C5-7A14-4D07-A751-945E9F9CFA1E}" presName="thickLine" presStyleLbl="alignNode1" presStyleIdx="0" presStyleCnt="5"/>
      <dgm:spPr/>
    </dgm:pt>
    <dgm:pt modelId="{E82B2BB8-E040-4DCE-9789-8BF86D3D4204}" type="pres">
      <dgm:prSet presAssocID="{272403C5-7A14-4D07-A751-945E9F9CFA1E}" presName="horz1" presStyleCnt="0"/>
      <dgm:spPr/>
    </dgm:pt>
    <dgm:pt modelId="{3EE78574-1FB7-4673-A1B8-56DFC236FB56}" type="pres">
      <dgm:prSet presAssocID="{272403C5-7A14-4D07-A751-945E9F9CFA1E}" presName="tx1" presStyleLbl="revTx" presStyleIdx="0" presStyleCnt="5"/>
      <dgm:spPr/>
    </dgm:pt>
    <dgm:pt modelId="{0680C797-558C-4575-974D-064C43EB55E4}" type="pres">
      <dgm:prSet presAssocID="{272403C5-7A14-4D07-A751-945E9F9CFA1E}" presName="vert1" presStyleCnt="0"/>
      <dgm:spPr/>
    </dgm:pt>
    <dgm:pt modelId="{8B67503B-1F14-451D-A3EB-C3C8BB0A8111}" type="pres">
      <dgm:prSet presAssocID="{5B3B757B-E2AB-4014-BC2F-5A8E0617DC53}" presName="thickLine" presStyleLbl="alignNode1" presStyleIdx="1" presStyleCnt="5"/>
      <dgm:spPr/>
    </dgm:pt>
    <dgm:pt modelId="{DDA23772-F9C1-4B7E-97B8-57CFA0AF2ABA}" type="pres">
      <dgm:prSet presAssocID="{5B3B757B-E2AB-4014-BC2F-5A8E0617DC53}" presName="horz1" presStyleCnt="0"/>
      <dgm:spPr/>
    </dgm:pt>
    <dgm:pt modelId="{8FC2F51A-3548-46C4-BEA1-C0D5975FFBF1}" type="pres">
      <dgm:prSet presAssocID="{5B3B757B-E2AB-4014-BC2F-5A8E0617DC53}" presName="tx1" presStyleLbl="revTx" presStyleIdx="1" presStyleCnt="5"/>
      <dgm:spPr/>
    </dgm:pt>
    <dgm:pt modelId="{C3800F8C-6B75-4CB7-959A-68609C97947C}" type="pres">
      <dgm:prSet presAssocID="{5B3B757B-E2AB-4014-BC2F-5A8E0617DC53}" presName="vert1" presStyleCnt="0"/>
      <dgm:spPr/>
    </dgm:pt>
    <dgm:pt modelId="{D5C44497-2843-4F06-A3F9-0B64F4CE7379}" type="pres">
      <dgm:prSet presAssocID="{6BE3C5D4-5821-404C-9120-CD5CBE6DD172}" presName="thickLine" presStyleLbl="alignNode1" presStyleIdx="2" presStyleCnt="5"/>
      <dgm:spPr/>
    </dgm:pt>
    <dgm:pt modelId="{6C4ADEC4-925C-465D-98B8-AFC4C7D59755}" type="pres">
      <dgm:prSet presAssocID="{6BE3C5D4-5821-404C-9120-CD5CBE6DD172}" presName="horz1" presStyleCnt="0"/>
      <dgm:spPr/>
    </dgm:pt>
    <dgm:pt modelId="{F97B7A89-3659-43D7-9775-E65D12A4DA72}" type="pres">
      <dgm:prSet presAssocID="{6BE3C5D4-5821-404C-9120-CD5CBE6DD172}" presName="tx1" presStyleLbl="revTx" presStyleIdx="2" presStyleCnt="5"/>
      <dgm:spPr/>
    </dgm:pt>
    <dgm:pt modelId="{0FDF7766-DB54-420E-AF78-606423F32A4F}" type="pres">
      <dgm:prSet presAssocID="{6BE3C5D4-5821-404C-9120-CD5CBE6DD172}" presName="vert1" presStyleCnt="0"/>
      <dgm:spPr/>
    </dgm:pt>
    <dgm:pt modelId="{C98FF48D-695B-4644-8779-293007B8D3D9}" type="pres">
      <dgm:prSet presAssocID="{A17F6D66-8E90-4D77-B840-6B3819305F7D}" presName="thickLine" presStyleLbl="alignNode1" presStyleIdx="3" presStyleCnt="5"/>
      <dgm:spPr/>
    </dgm:pt>
    <dgm:pt modelId="{70E83765-B3CD-4067-B10C-64C127940E70}" type="pres">
      <dgm:prSet presAssocID="{A17F6D66-8E90-4D77-B840-6B3819305F7D}" presName="horz1" presStyleCnt="0"/>
      <dgm:spPr/>
    </dgm:pt>
    <dgm:pt modelId="{50B44878-FC0B-4714-9339-2D3F67CE16FE}" type="pres">
      <dgm:prSet presAssocID="{A17F6D66-8E90-4D77-B840-6B3819305F7D}" presName="tx1" presStyleLbl="revTx" presStyleIdx="3" presStyleCnt="5"/>
      <dgm:spPr/>
    </dgm:pt>
    <dgm:pt modelId="{11A2C350-355F-4B99-A5BC-AE5AF2D9341B}" type="pres">
      <dgm:prSet presAssocID="{A17F6D66-8E90-4D77-B840-6B3819305F7D}" presName="vert1" presStyleCnt="0"/>
      <dgm:spPr/>
    </dgm:pt>
    <dgm:pt modelId="{996F63F3-41DD-41F0-9FB7-15B7A51515C5}" type="pres">
      <dgm:prSet presAssocID="{614B8DF0-2CD0-4BDC-AD9B-B55FDFD531BF}" presName="thickLine" presStyleLbl="alignNode1" presStyleIdx="4" presStyleCnt="5"/>
      <dgm:spPr/>
    </dgm:pt>
    <dgm:pt modelId="{480708FA-FD95-434D-A7D2-3F772381E576}" type="pres">
      <dgm:prSet presAssocID="{614B8DF0-2CD0-4BDC-AD9B-B55FDFD531BF}" presName="horz1" presStyleCnt="0"/>
      <dgm:spPr/>
    </dgm:pt>
    <dgm:pt modelId="{D70F6FA0-BC8A-4C98-8280-1234677C6B8A}" type="pres">
      <dgm:prSet presAssocID="{614B8DF0-2CD0-4BDC-AD9B-B55FDFD531BF}" presName="tx1" presStyleLbl="revTx" presStyleIdx="4" presStyleCnt="5"/>
      <dgm:spPr/>
    </dgm:pt>
    <dgm:pt modelId="{44BD474A-B732-4BFF-9102-A7AEED7B7F50}" type="pres">
      <dgm:prSet presAssocID="{614B8DF0-2CD0-4BDC-AD9B-B55FDFD531BF}" presName="vert1" presStyleCnt="0"/>
      <dgm:spPr/>
    </dgm:pt>
  </dgm:ptLst>
  <dgm:cxnLst>
    <dgm:cxn modelId="{B15A8701-CAF0-4A07-A49E-E1C8023D4B1A}" type="presOf" srcId="{A17F6D66-8E90-4D77-B840-6B3819305F7D}" destId="{50B44878-FC0B-4714-9339-2D3F67CE16FE}" srcOrd="0" destOrd="0" presId="urn:microsoft.com/office/officeart/2008/layout/LinedList"/>
    <dgm:cxn modelId="{47C54E37-1C63-4DE3-89E4-36E88274F84D}" srcId="{D7CF0A9B-3B7C-4132-BDA1-5ACDC781DBFC}" destId="{5B3B757B-E2AB-4014-BC2F-5A8E0617DC53}" srcOrd="1" destOrd="0" parTransId="{3344300F-155A-4E98-A2AB-C735AE81AD46}" sibTransId="{BC01AC4D-E36E-4A99-A7FB-DA54B6A30D74}"/>
    <dgm:cxn modelId="{9329934B-E17D-4D46-AFA3-6A60A54DC3B1}" type="presOf" srcId="{D7CF0A9B-3B7C-4132-BDA1-5ACDC781DBFC}" destId="{5514E6E2-0E74-4989-B232-50D3CFDA5285}" srcOrd="0" destOrd="0" presId="urn:microsoft.com/office/officeart/2008/layout/LinedList"/>
    <dgm:cxn modelId="{C1DAA050-BD8E-4455-98EA-95E536E89452}" srcId="{D7CF0A9B-3B7C-4132-BDA1-5ACDC781DBFC}" destId="{A17F6D66-8E90-4D77-B840-6B3819305F7D}" srcOrd="3" destOrd="0" parTransId="{BF31C567-FD64-49EB-B379-408E711365CE}" sibTransId="{701AF528-2F34-4937-B34D-9FD061FD6EC1}"/>
    <dgm:cxn modelId="{031D6755-97C9-4EC6-81E4-73FA8FA036B1}" type="presOf" srcId="{614B8DF0-2CD0-4BDC-AD9B-B55FDFD531BF}" destId="{D70F6FA0-BC8A-4C98-8280-1234677C6B8A}" srcOrd="0" destOrd="0" presId="urn:microsoft.com/office/officeart/2008/layout/LinedList"/>
    <dgm:cxn modelId="{71CFEE7C-BB38-40C8-AAA3-ABE0D2E98CAA}" srcId="{D7CF0A9B-3B7C-4132-BDA1-5ACDC781DBFC}" destId="{614B8DF0-2CD0-4BDC-AD9B-B55FDFD531BF}" srcOrd="4" destOrd="0" parTransId="{E2B92A11-C80E-4FE9-A8DD-47218913D007}" sibTransId="{402043B7-FEC2-4127-9B07-CC8506EA3E87}"/>
    <dgm:cxn modelId="{9D9EB4B0-7756-436E-B231-E51E0732BC47}" type="presOf" srcId="{272403C5-7A14-4D07-A751-945E9F9CFA1E}" destId="{3EE78574-1FB7-4673-A1B8-56DFC236FB56}" srcOrd="0" destOrd="0" presId="urn:microsoft.com/office/officeart/2008/layout/LinedList"/>
    <dgm:cxn modelId="{F6970ABF-D8DA-4B73-B63F-ADF3E0507236}" srcId="{D7CF0A9B-3B7C-4132-BDA1-5ACDC781DBFC}" destId="{6BE3C5D4-5821-404C-9120-CD5CBE6DD172}" srcOrd="2" destOrd="0" parTransId="{D1B84921-FD39-466A-B1E7-7223861EF2A5}" sibTransId="{9EC8BBDA-9DDA-4977-9EA6-C6DA34E58F22}"/>
    <dgm:cxn modelId="{DA6567DC-C869-424C-BEA1-FC62AACB8F0D}" type="presOf" srcId="{5B3B757B-E2AB-4014-BC2F-5A8E0617DC53}" destId="{8FC2F51A-3548-46C4-BEA1-C0D5975FFBF1}" srcOrd="0" destOrd="0" presId="urn:microsoft.com/office/officeart/2008/layout/LinedList"/>
    <dgm:cxn modelId="{4A2507EC-3FCD-46FA-A38C-66768953D165}" type="presOf" srcId="{6BE3C5D4-5821-404C-9120-CD5CBE6DD172}" destId="{F97B7A89-3659-43D7-9775-E65D12A4DA72}" srcOrd="0" destOrd="0" presId="urn:microsoft.com/office/officeart/2008/layout/LinedList"/>
    <dgm:cxn modelId="{8858B8EE-FBE6-41C8-BC70-703EC885DB87}" srcId="{D7CF0A9B-3B7C-4132-BDA1-5ACDC781DBFC}" destId="{272403C5-7A14-4D07-A751-945E9F9CFA1E}" srcOrd="0" destOrd="0" parTransId="{AE63117B-8A3F-4FA6-9E98-E4FD8379447F}" sibTransId="{B9B61CEC-A3CC-4B5B-B0EA-ABF90B35788F}"/>
    <dgm:cxn modelId="{DC8339D2-9E16-47E3-B1CB-A874427CDE3D}" type="presParOf" srcId="{5514E6E2-0E74-4989-B232-50D3CFDA5285}" destId="{122835EB-94C4-4B55-A874-43B351F3000F}" srcOrd="0" destOrd="0" presId="urn:microsoft.com/office/officeart/2008/layout/LinedList"/>
    <dgm:cxn modelId="{6CA9B8E0-1FE1-4C46-8454-F14234F77076}" type="presParOf" srcId="{5514E6E2-0E74-4989-B232-50D3CFDA5285}" destId="{E82B2BB8-E040-4DCE-9789-8BF86D3D4204}" srcOrd="1" destOrd="0" presId="urn:microsoft.com/office/officeart/2008/layout/LinedList"/>
    <dgm:cxn modelId="{2005CEC7-14CA-46AC-A02A-EC7E5F68D3CF}" type="presParOf" srcId="{E82B2BB8-E040-4DCE-9789-8BF86D3D4204}" destId="{3EE78574-1FB7-4673-A1B8-56DFC236FB56}" srcOrd="0" destOrd="0" presId="urn:microsoft.com/office/officeart/2008/layout/LinedList"/>
    <dgm:cxn modelId="{F4F8A6AC-A5A2-4B49-A9E4-1185606D5249}" type="presParOf" srcId="{E82B2BB8-E040-4DCE-9789-8BF86D3D4204}" destId="{0680C797-558C-4575-974D-064C43EB55E4}" srcOrd="1" destOrd="0" presId="urn:microsoft.com/office/officeart/2008/layout/LinedList"/>
    <dgm:cxn modelId="{6967FDDE-D366-441C-A57D-1C3322151473}" type="presParOf" srcId="{5514E6E2-0E74-4989-B232-50D3CFDA5285}" destId="{8B67503B-1F14-451D-A3EB-C3C8BB0A8111}" srcOrd="2" destOrd="0" presId="urn:microsoft.com/office/officeart/2008/layout/LinedList"/>
    <dgm:cxn modelId="{EA71A992-BAD7-473E-8109-C96BFCB42101}" type="presParOf" srcId="{5514E6E2-0E74-4989-B232-50D3CFDA5285}" destId="{DDA23772-F9C1-4B7E-97B8-57CFA0AF2ABA}" srcOrd="3" destOrd="0" presId="urn:microsoft.com/office/officeart/2008/layout/LinedList"/>
    <dgm:cxn modelId="{B0449132-DFFD-4807-95BE-EA08FC239114}" type="presParOf" srcId="{DDA23772-F9C1-4B7E-97B8-57CFA0AF2ABA}" destId="{8FC2F51A-3548-46C4-BEA1-C0D5975FFBF1}" srcOrd="0" destOrd="0" presId="urn:microsoft.com/office/officeart/2008/layout/LinedList"/>
    <dgm:cxn modelId="{13281304-14AC-4FC4-AFF2-C4F758AA6EFF}" type="presParOf" srcId="{DDA23772-F9C1-4B7E-97B8-57CFA0AF2ABA}" destId="{C3800F8C-6B75-4CB7-959A-68609C97947C}" srcOrd="1" destOrd="0" presId="urn:microsoft.com/office/officeart/2008/layout/LinedList"/>
    <dgm:cxn modelId="{560BA7D7-BB70-41E8-89A2-AD6862E68A1F}" type="presParOf" srcId="{5514E6E2-0E74-4989-B232-50D3CFDA5285}" destId="{D5C44497-2843-4F06-A3F9-0B64F4CE7379}" srcOrd="4" destOrd="0" presId="urn:microsoft.com/office/officeart/2008/layout/LinedList"/>
    <dgm:cxn modelId="{59DE48A1-A5AB-45F9-AAF8-B601EAE0DB1A}" type="presParOf" srcId="{5514E6E2-0E74-4989-B232-50D3CFDA5285}" destId="{6C4ADEC4-925C-465D-98B8-AFC4C7D59755}" srcOrd="5" destOrd="0" presId="urn:microsoft.com/office/officeart/2008/layout/LinedList"/>
    <dgm:cxn modelId="{8E7CD3C6-3CE1-47F1-BE9A-85050E7602BB}" type="presParOf" srcId="{6C4ADEC4-925C-465D-98B8-AFC4C7D59755}" destId="{F97B7A89-3659-43D7-9775-E65D12A4DA72}" srcOrd="0" destOrd="0" presId="urn:microsoft.com/office/officeart/2008/layout/LinedList"/>
    <dgm:cxn modelId="{C98F4526-DB20-41D7-98AE-5D757FAF09BF}" type="presParOf" srcId="{6C4ADEC4-925C-465D-98B8-AFC4C7D59755}" destId="{0FDF7766-DB54-420E-AF78-606423F32A4F}" srcOrd="1" destOrd="0" presId="urn:microsoft.com/office/officeart/2008/layout/LinedList"/>
    <dgm:cxn modelId="{7F5C9D75-1B85-4632-8F85-0549AB2297C7}" type="presParOf" srcId="{5514E6E2-0E74-4989-B232-50D3CFDA5285}" destId="{C98FF48D-695B-4644-8779-293007B8D3D9}" srcOrd="6" destOrd="0" presId="urn:microsoft.com/office/officeart/2008/layout/LinedList"/>
    <dgm:cxn modelId="{EB5BF5EA-B0AA-4355-B51E-E9790B9227F4}" type="presParOf" srcId="{5514E6E2-0E74-4989-B232-50D3CFDA5285}" destId="{70E83765-B3CD-4067-B10C-64C127940E70}" srcOrd="7" destOrd="0" presId="urn:microsoft.com/office/officeart/2008/layout/LinedList"/>
    <dgm:cxn modelId="{2B2AB298-B51B-463B-ADDE-7B0992E8D525}" type="presParOf" srcId="{70E83765-B3CD-4067-B10C-64C127940E70}" destId="{50B44878-FC0B-4714-9339-2D3F67CE16FE}" srcOrd="0" destOrd="0" presId="urn:microsoft.com/office/officeart/2008/layout/LinedList"/>
    <dgm:cxn modelId="{E1164477-0780-4DC8-BB07-7342CCB37901}" type="presParOf" srcId="{70E83765-B3CD-4067-B10C-64C127940E70}" destId="{11A2C350-355F-4B99-A5BC-AE5AF2D9341B}" srcOrd="1" destOrd="0" presId="urn:microsoft.com/office/officeart/2008/layout/LinedList"/>
    <dgm:cxn modelId="{3A183A9F-031E-4228-86F7-841083BC3FDC}" type="presParOf" srcId="{5514E6E2-0E74-4989-B232-50D3CFDA5285}" destId="{996F63F3-41DD-41F0-9FB7-15B7A51515C5}" srcOrd="8" destOrd="0" presId="urn:microsoft.com/office/officeart/2008/layout/LinedList"/>
    <dgm:cxn modelId="{8C44CD57-3309-42D2-8CC7-6B7BAD5DA71C}" type="presParOf" srcId="{5514E6E2-0E74-4989-B232-50D3CFDA5285}" destId="{480708FA-FD95-434D-A7D2-3F772381E576}" srcOrd="9" destOrd="0" presId="urn:microsoft.com/office/officeart/2008/layout/LinedList"/>
    <dgm:cxn modelId="{74E61F5E-8C0E-4BFA-9711-ED48B5F97D09}" type="presParOf" srcId="{480708FA-FD95-434D-A7D2-3F772381E576}" destId="{D70F6FA0-BC8A-4C98-8280-1234677C6B8A}" srcOrd="0" destOrd="0" presId="urn:microsoft.com/office/officeart/2008/layout/LinedList"/>
    <dgm:cxn modelId="{685DBD01-3AFF-4A7A-9823-0BBFE7EB119D}" type="presParOf" srcId="{480708FA-FD95-434D-A7D2-3F772381E576}" destId="{44BD474A-B732-4BFF-9102-A7AEED7B7F5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B88128-56EF-4143-A830-71EC81EB00EF}"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8415D8F6-D2A7-4ACB-8D5E-81E7991C13DD}">
      <dgm:prSet/>
      <dgm:spPr/>
      <dgm:t>
        <a:bodyPr/>
        <a:lstStyle/>
        <a:p>
          <a:r>
            <a:rPr lang="en-GB"/>
            <a:t>If you are writing about your values, you need to give evidence in the form of examples from your own experiences. This will help you to explain to others why certain values are important to you.</a:t>
          </a:r>
          <a:endParaRPr lang="en-US"/>
        </a:p>
      </dgm:t>
    </dgm:pt>
    <dgm:pt modelId="{45F32D6B-3B7D-42C2-A222-97B1F1523C43}" type="parTrans" cxnId="{1C115E8D-3A82-4AC1-AF44-C02D09ECB4DD}">
      <dgm:prSet/>
      <dgm:spPr/>
      <dgm:t>
        <a:bodyPr/>
        <a:lstStyle/>
        <a:p>
          <a:endParaRPr lang="en-US"/>
        </a:p>
      </dgm:t>
    </dgm:pt>
    <dgm:pt modelId="{9A01906E-2CBA-4588-9ABF-61CD0BC57439}" type="sibTrans" cxnId="{1C115E8D-3A82-4AC1-AF44-C02D09ECB4DD}">
      <dgm:prSet/>
      <dgm:spPr/>
      <dgm:t>
        <a:bodyPr/>
        <a:lstStyle/>
        <a:p>
          <a:endParaRPr lang="en-US"/>
        </a:p>
      </dgm:t>
    </dgm:pt>
    <dgm:pt modelId="{5DAE795A-9B1F-4A59-9B71-16C81F55609B}">
      <dgm:prSet/>
      <dgm:spPr/>
      <dgm:t>
        <a:bodyPr/>
        <a:lstStyle/>
        <a:p>
          <a:r>
            <a:rPr lang="en-GB"/>
            <a:t>Have a look at the examples below, the values are in bold:</a:t>
          </a:r>
          <a:endParaRPr lang="en-US"/>
        </a:p>
      </dgm:t>
    </dgm:pt>
    <dgm:pt modelId="{BFEBB0AB-A6C3-46C1-95AD-8A4A05748759}" type="parTrans" cxnId="{0D175C3E-7EB8-4179-8C53-1E5C605BDF41}">
      <dgm:prSet/>
      <dgm:spPr/>
      <dgm:t>
        <a:bodyPr/>
        <a:lstStyle/>
        <a:p>
          <a:endParaRPr lang="en-US"/>
        </a:p>
      </dgm:t>
    </dgm:pt>
    <dgm:pt modelId="{CD5AC447-09C5-4523-B94B-37438E0F1257}" type="sibTrans" cxnId="{0D175C3E-7EB8-4179-8C53-1E5C605BDF41}">
      <dgm:prSet/>
      <dgm:spPr/>
      <dgm:t>
        <a:bodyPr/>
        <a:lstStyle/>
        <a:p>
          <a:endParaRPr lang="en-US"/>
        </a:p>
      </dgm:t>
    </dgm:pt>
    <dgm:pt modelId="{CE422D6C-5A0A-46A9-BD32-DDE0D806BB33}">
      <dgm:prSet/>
      <dgm:spPr/>
      <dgm:t>
        <a:bodyPr/>
        <a:lstStyle/>
        <a:p>
          <a:r>
            <a:rPr lang="en-GB" b="0" i="0" dirty="0"/>
            <a:t>‘My part time job in a care home has taught me the value of </a:t>
          </a:r>
          <a:r>
            <a:rPr lang="en-GB" b="1" i="0" dirty="0">
              <a:highlight>
                <a:srgbClr val="FFFF00"/>
              </a:highlight>
            </a:rPr>
            <a:t>adaptability</a:t>
          </a:r>
          <a:r>
            <a:rPr lang="en-GB" b="0" i="0" dirty="0">
              <a:highlight>
                <a:srgbClr val="FFFF00"/>
              </a:highlight>
            </a:rPr>
            <a:t> </a:t>
          </a:r>
          <a:r>
            <a:rPr lang="en-GB" b="0" i="0" dirty="0"/>
            <a:t>and not worrying if things don’t always go to plan!’</a:t>
          </a:r>
          <a:endParaRPr lang="en-US" dirty="0"/>
        </a:p>
      </dgm:t>
    </dgm:pt>
    <dgm:pt modelId="{6C7AF090-626F-45AB-B01B-DF074D6AEC61}" type="parTrans" cxnId="{663E4FFC-B34C-4048-8851-E09089C14260}">
      <dgm:prSet/>
      <dgm:spPr/>
      <dgm:t>
        <a:bodyPr/>
        <a:lstStyle/>
        <a:p>
          <a:endParaRPr lang="en-US"/>
        </a:p>
      </dgm:t>
    </dgm:pt>
    <dgm:pt modelId="{33DA0662-A00F-4015-810E-A7B07E260B5E}" type="sibTrans" cxnId="{663E4FFC-B34C-4048-8851-E09089C14260}">
      <dgm:prSet/>
      <dgm:spPr/>
      <dgm:t>
        <a:bodyPr/>
        <a:lstStyle/>
        <a:p>
          <a:endParaRPr lang="en-US"/>
        </a:p>
      </dgm:t>
    </dgm:pt>
    <dgm:pt modelId="{28504C9D-D86D-4E7E-BE5E-F0347F3F0323}">
      <dgm:prSet/>
      <dgm:spPr/>
      <dgm:t>
        <a:bodyPr/>
        <a:lstStyle/>
        <a:p>
          <a:r>
            <a:rPr lang="en-GB" b="0" i="0" dirty="0"/>
            <a:t>‘Joining several voluntary organisations has made me realise that I feel happier and more fulfilled when I am </a:t>
          </a:r>
          <a:r>
            <a:rPr lang="en-GB" b="1" i="0" dirty="0">
              <a:highlight>
                <a:srgbClr val="FFFF00"/>
              </a:highlight>
            </a:rPr>
            <a:t>part of a team</a:t>
          </a:r>
          <a:r>
            <a:rPr lang="en-GB" b="0" i="0" dirty="0"/>
            <a:t>.’</a:t>
          </a:r>
          <a:endParaRPr lang="en-US" dirty="0"/>
        </a:p>
      </dgm:t>
    </dgm:pt>
    <dgm:pt modelId="{3FEF5FFC-4D1F-4806-A73F-ECE6CAD42D44}" type="parTrans" cxnId="{EE9C1011-7984-4B23-BD32-4BE9B6BCEC06}">
      <dgm:prSet/>
      <dgm:spPr/>
      <dgm:t>
        <a:bodyPr/>
        <a:lstStyle/>
        <a:p>
          <a:endParaRPr lang="en-US"/>
        </a:p>
      </dgm:t>
    </dgm:pt>
    <dgm:pt modelId="{4D8AAF83-C1CF-45AF-BC02-8C0A8C948247}" type="sibTrans" cxnId="{EE9C1011-7984-4B23-BD32-4BE9B6BCEC06}">
      <dgm:prSet/>
      <dgm:spPr/>
      <dgm:t>
        <a:bodyPr/>
        <a:lstStyle/>
        <a:p>
          <a:endParaRPr lang="en-US"/>
        </a:p>
      </dgm:t>
    </dgm:pt>
    <dgm:pt modelId="{4FB218E5-63DB-4EC8-9575-FF4626595D20}">
      <dgm:prSet/>
      <dgm:spPr/>
      <dgm:t>
        <a:bodyPr/>
        <a:lstStyle/>
        <a:p>
          <a:r>
            <a:rPr lang="en-GB" b="0" i="0" dirty="0"/>
            <a:t>‘My role as line manager in an elderly care home helped me to see how important </a:t>
          </a:r>
          <a:r>
            <a:rPr lang="en-GB" b="1" i="0" dirty="0">
              <a:highlight>
                <a:srgbClr val="FFFF00"/>
              </a:highlight>
            </a:rPr>
            <a:t>making a difference</a:t>
          </a:r>
          <a:r>
            <a:rPr lang="en-GB" b="0" i="0" dirty="0">
              <a:highlight>
                <a:srgbClr val="FFFF00"/>
              </a:highlight>
            </a:rPr>
            <a:t> </a:t>
          </a:r>
          <a:r>
            <a:rPr lang="en-GB" b="0" i="0" dirty="0"/>
            <a:t>is to me.’</a:t>
          </a:r>
          <a:endParaRPr lang="en-US" dirty="0"/>
        </a:p>
      </dgm:t>
    </dgm:pt>
    <dgm:pt modelId="{D7BB4DA3-770D-4D84-9812-EFE09DD540A4}" type="parTrans" cxnId="{9462BD29-75DB-43AE-8A55-916F7962A593}">
      <dgm:prSet/>
      <dgm:spPr/>
      <dgm:t>
        <a:bodyPr/>
        <a:lstStyle/>
        <a:p>
          <a:endParaRPr lang="en-US"/>
        </a:p>
      </dgm:t>
    </dgm:pt>
    <dgm:pt modelId="{E61F0CF9-F73D-44E1-BCD5-03ACC38A2916}" type="sibTrans" cxnId="{9462BD29-75DB-43AE-8A55-916F7962A593}">
      <dgm:prSet/>
      <dgm:spPr/>
      <dgm:t>
        <a:bodyPr/>
        <a:lstStyle/>
        <a:p>
          <a:endParaRPr lang="en-US"/>
        </a:p>
      </dgm:t>
    </dgm:pt>
    <dgm:pt modelId="{ACBF1E17-79C9-4C80-9031-782C2DC09ACF}" type="pres">
      <dgm:prSet presAssocID="{A7B88128-56EF-4143-A830-71EC81EB00EF}" presName="vert0" presStyleCnt="0">
        <dgm:presLayoutVars>
          <dgm:dir/>
          <dgm:animOne val="branch"/>
          <dgm:animLvl val="lvl"/>
        </dgm:presLayoutVars>
      </dgm:prSet>
      <dgm:spPr/>
    </dgm:pt>
    <dgm:pt modelId="{5F184B5B-2EDC-4523-B0F1-C7C5888403AB}" type="pres">
      <dgm:prSet presAssocID="{8415D8F6-D2A7-4ACB-8D5E-81E7991C13DD}" presName="thickLine" presStyleLbl="alignNode1" presStyleIdx="0" presStyleCnt="5"/>
      <dgm:spPr/>
    </dgm:pt>
    <dgm:pt modelId="{4A092D61-C2B1-4A11-BBB2-AC2F62AD375F}" type="pres">
      <dgm:prSet presAssocID="{8415D8F6-D2A7-4ACB-8D5E-81E7991C13DD}" presName="horz1" presStyleCnt="0"/>
      <dgm:spPr/>
    </dgm:pt>
    <dgm:pt modelId="{76E4707E-5165-4B3A-B351-B813E4B25844}" type="pres">
      <dgm:prSet presAssocID="{8415D8F6-D2A7-4ACB-8D5E-81E7991C13DD}" presName="tx1" presStyleLbl="revTx" presStyleIdx="0" presStyleCnt="5"/>
      <dgm:spPr/>
    </dgm:pt>
    <dgm:pt modelId="{86DB7ECE-5052-4C3E-BA6C-36975C98AC19}" type="pres">
      <dgm:prSet presAssocID="{8415D8F6-D2A7-4ACB-8D5E-81E7991C13DD}" presName="vert1" presStyleCnt="0"/>
      <dgm:spPr/>
    </dgm:pt>
    <dgm:pt modelId="{8A05AC1A-59B1-47ED-8DAF-C3DB2BD414C4}" type="pres">
      <dgm:prSet presAssocID="{5DAE795A-9B1F-4A59-9B71-16C81F55609B}" presName="thickLine" presStyleLbl="alignNode1" presStyleIdx="1" presStyleCnt="5"/>
      <dgm:spPr/>
    </dgm:pt>
    <dgm:pt modelId="{4BE6AC55-FD39-4238-838C-D87CEF521592}" type="pres">
      <dgm:prSet presAssocID="{5DAE795A-9B1F-4A59-9B71-16C81F55609B}" presName="horz1" presStyleCnt="0"/>
      <dgm:spPr/>
    </dgm:pt>
    <dgm:pt modelId="{FFF62720-BCD8-4682-AFBD-E746D7A51315}" type="pres">
      <dgm:prSet presAssocID="{5DAE795A-9B1F-4A59-9B71-16C81F55609B}" presName="tx1" presStyleLbl="revTx" presStyleIdx="1" presStyleCnt="5"/>
      <dgm:spPr/>
    </dgm:pt>
    <dgm:pt modelId="{FD279103-2C15-42D7-A2EA-35C0E937125C}" type="pres">
      <dgm:prSet presAssocID="{5DAE795A-9B1F-4A59-9B71-16C81F55609B}" presName="vert1" presStyleCnt="0"/>
      <dgm:spPr/>
    </dgm:pt>
    <dgm:pt modelId="{D54693EA-752A-45E5-99A6-09DC7E636DB7}" type="pres">
      <dgm:prSet presAssocID="{CE422D6C-5A0A-46A9-BD32-DDE0D806BB33}" presName="thickLine" presStyleLbl="alignNode1" presStyleIdx="2" presStyleCnt="5"/>
      <dgm:spPr/>
    </dgm:pt>
    <dgm:pt modelId="{332F89D8-8419-44EF-989F-5D17C90DA216}" type="pres">
      <dgm:prSet presAssocID="{CE422D6C-5A0A-46A9-BD32-DDE0D806BB33}" presName="horz1" presStyleCnt="0"/>
      <dgm:spPr/>
    </dgm:pt>
    <dgm:pt modelId="{953DDB78-BAD9-4072-A177-3C58C3A4F1DC}" type="pres">
      <dgm:prSet presAssocID="{CE422D6C-5A0A-46A9-BD32-DDE0D806BB33}" presName="tx1" presStyleLbl="revTx" presStyleIdx="2" presStyleCnt="5"/>
      <dgm:spPr/>
    </dgm:pt>
    <dgm:pt modelId="{EC4994BA-86FF-4FBC-8D9F-FB7017482B19}" type="pres">
      <dgm:prSet presAssocID="{CE422D6C-5A0A-46A9-BD32-DDE0D806BB33}" presName="vert1" presStyleCnt="0"/>
      <dgm:spPr/>
    </dgm:pt>
    <dgm:pt modelId="{A95D058B-7128-430F-B643-4F7EEF889F7D}" type="pres">
      <dgm:prSet presAssocID="{28504C9D-D86D-4E7E-BE5E-F0347F3F0323}" presName="thickLine" presStyleLbl="alignNode1" presStyleIdx="3" presStyleCnt="5"/>
      <dgm:spPr/>
    </dgm:pt>
    <dgm:pt modelId="{9041552C-F58B-48C2-946C-37E5BAFC1C2F}" type="pres">
      <dgm:prSet presAssocID="{28504C9D-D86D-4E7E-BE5E-F0347F3F0323}" presName="horz1" presStyleCnt="0"/>
      <dgm:spPr/>
    </dgm:pt>
    <dgm:pt modelId="{117088A4-4A83-4FF7-ACFB-566AE2EDD3EF}" type="pres">
      <dgm:prSet presAssocID="{28504C9D-D86D-4E7E-BE5E-F0347F3F0323}" presName="tx1" presStyleLbl="revTx" presStyleIdx="3" presStyleCnt="5"/>
      <dgm:spPr/>
    </dgm:pt>
    <dgm:pt modelId="{3A5135D9-95E9-4950-8825-002C93A0E06B}" type="pres">
      <dgm:prSet presAssocID="{28504C9D-D86D-4E7E-BE5E-F0347F3F0323}" presName="vert1" presStyleCnt="0"/>
      <dgm:spPr/>
    </dgm:pt>
    <dgm:pt modelId="{B8A7993F-217B-453D-940B-AA2BDFEDEAB0}" type="pres">
      <dgm:prSet presAssocID="{4FB218E5-63DB-4EC8-9575-FF4626595D20}" presName="thickLine" presStyleLbl="alignNode1" presStyleIdx="4" presStyleCnt="5"/>
      <dgm:spPr/>
    </dgm:pt>
    <dgm:pt modelId="{CE76447D-3613-42EE-9CC1-6D17DC8EC8FA}" type="pres">
      <dgm:prSet presAssocID="{4FB218E5-63DB-4EC8-9575-FF4626595D20}" presName="horz1" presStyleCnt="0"/>
      <dgm:spPr/>
    </dgm:pt>
    <dgm:pt modelId="{DFB62930-8563-4BC3-AB80-033A129483E9}" type="pres">
      <dgm:prSet presAssocID="{4FB218E5-63DB-4EC8-9575-FF4626595D20}" presName="tx1" presStyleLbl="revTx" presStyleIdx="4" presStyleCnt="5"/>
      <dgm:spPr/>
    </dgm:pt>
    <dgm:pt modelId="{A6B7A4F4-5C7C-4E1C-B7ED-EC4BAFDC2F69}" type="pres">
      <dgm:prSet presAssocID="{4FB218E5-63DB-4EC8-9575-FF4626595D20}" presName="vert1" presStyleCnt="0"/>
      <dgm:spPr/>
    </dgm:pt>
  </dgm:ptLst>
  <dgm:cxnLst>
    <dgm:cxn modelId="{EE9C1011-7984-4B23-BD32-4BE9B6BCEC06}" srcId="{A7B88128-56EF-4143-A830-71EC81EB00EF}" destId="{28504C9D-D86D-4E7E-BE5E-F0347F3F0323}" srcOrd="3" destOrd="0" parTransId="{3FEF5FFC-4D1F-4806-A73F-ECE6CAD42D44}" sibTransId="{4D8AAF83-C1CF-45AF-BC02-8C0A8C948247}"/>
    <dgm:cxn modelId="{5F957628-BC0B-41CF-A53C-EE8FCF0EF400}" type="presOf" srcId="{4FB218E5-63DB-4EC8-9575-FF4626595D20}" destId="{DFB62930-8563-4BC3-AB80-033A129483E9}" srcOrd="0" destOrd="0" presId="urn:microsoft.com/office/officeart/2008/layout/LinedList"/>
    <dgm:cxn modelId="{91358129-CA23-4F1B-956A-EF6B4BD6736A}" type="presOf" srcId="{A7B88128-56EF-4143-A830-71EC81EB00EF}" destId="{ACBF1E17-79C9-4C80-9031-782C2DC09ACF}" srcOrd="0" destOrd="0" presId="urn:microsoft.com/office/officeart/2008/layout/LinedList"/>
    <dgm:cxn modelId="{D85BA629-4B1D-48F5-B48A-28B8AB8E8448}" type="presOf" srcId="{28504C9D-D86D-4E7E-BE5E-F0347F3F0323}" destId="{117088A4-4A83-4FF7-ACFB-566AE2EDD3EF}" srcOrd="0" destOrd="0" presId="urn:microsoft.com/office/officeart/2008/layout/LinedList"/>
    <dgm:cxn modelId="{9462BD29-75DB-43AE-8A55-916F7962A593}" srcId="{A7B88128-56EF-4143-A830-71EC81EB00EF}" destId="{4FB218E5-63DB-4EC8-9575-FF4626595D20}" srcOrd="4" destOrd="0" parTransId="{D7BB4DA3-770D-4D84-9812-EFE09DD540A4}" sibTransId="{E61F0CF9-F73D-44E1-BCD5-03ACC38A2916}"/>
    <dgm:cxn modelId="{7EC12034-D228-4FF5-B004-AAA21FF33EA9}" type="presOf" srcId="{8415D8F6-D2A7-4ACB-8D5E-81E7991C13DD}" destId="{76E4707E-5165-4B3A-B351-B813E4B25844}" srcOrd="0" destOrd="0" presId="urn:microsoft.com/office/officeart/2008/layout/LinedList"/>
    <dgm:cxn modelId="{0D175C3E-7EB8-4179-8C53-1E5C605BDF41}" srcId="{A7B88128-56EF-4143-A830-71EC81EB00EF}" destId="{5DAE795A-9B1F-4A59-9B71-16C81F55609B}" srcOrd="1" destOrd="0" parTransId="{BFEBB0AB-A6C3-46C1-95AD-8A4A05748759}" sibTransId="{CD5AC447-09C5-4523-B94B-37438E0F1257}"/>
    <dgm:cxn modelId="{077F6877-7FFF-4C81-A266-B1852D67677E}" type="presOf" srcId="{CE422D6C-5A0A-46A9-BD32-DDE0D806BB33}" destId="{953DDB78-BAD9-4072-A177-3C58C3A4F1DC}" srcOrd="0" destOrd="0" presId="urn:microsoft.com/office/officeart/2008/layout/LinedList"/>
    <dgm:cxn modelId="{1C115E8D-3A82-4AC1-AF44-C02D09ECB4DD}" srcId="{A7B88128-56EF-4143-A830-71EC81EB00EF}" destId="{8415D8F6-D2A7-4ACB-8D5E-81E7991C13DD}" srcOrd="0" destOrd="0" parTransId="{45F32D6B-3B7D-42C2-A222-97B1F1523C43}" sibTransId="{9A01906E-2CBA-4588-9ABF-61CD0BC57439}"/>
    <dgm:cxn modelId="{1AC0C4A2-0F43-44FB-B05F-DF9FA27AEC46}" type="presOf" srcId="{5DAE795A-9B1F-4A59-9B71-16C81F55609B}" destId="{FFF62720-BCD8-4682-AFBD-E746D7A51315}" srcOrd="0" destOrd="0" presId="urn:microsoft.com/office/officeart/2008/layout/LinedList"/>
    <dgm:cxn modelId="{663E4FFC-B34C-4048-8851-E09089C14260}" srcId="{A7B88128-56EF-4143-A830-71EC81EB00EF}" destId="{CE422D6C-5A0A-46A9-BD32-DDE0D806BB33}" srcOrd="2" destOrd="0" parTransId="{6C7AF090-626F-45AB-B01B-DF074D6AEC61}" sibTransId="{33DA0662-A00F-4015-810E-A7B07E260B5E}"/>
    <dgm:cxn modelId="{FCC28E38-D6A6-4228-901B-30A581AF8DA3}" type="presParOf" srcId="{ACBF1E17-79C9-4C80-9031-782C2DC09ACF}" destId="{5F184B5B-2EDC-4523-B0F1-C7C5888403AB}" srcOrd="0" destOrd="0" presId="urn:microsoft.com/office/officeart/2008/layout/LinedList"/>
    <dgm:cxn modelId="{9084F392-CE8F-4577-820B-8C3175A720FE}" type="presParOf" srcId="{ACBF1E17-79C9-4C80-9031-782C2DC09ACF}" destId="{4A092D61-C2B1-4A11-BBB2-AC2F62AD375F}" srcOrd="1" destOrd="0" presId="urn:microsoft.com/office/officeart/2008/layout/LinedList"/>
    <dgm:cxn modelId="{6A696BDB-8766-4A5F-8EB5-A6E6E53B209E}" type="presParOf" srcId="{4A092D61-C2B1-4A11-BBB2-AC2F62AD375F}" destId="{76E4707E-5165-4B3A-B351-B813E4B25844}" srcOrd="0" destOrd="0" presId="urn:microsoft.com/office/officeart/2008/layout/LinedList"/>
    <dgm:cxn modelId="{9884B6E9-2F2A-4A90-A8E7-0562D5562117}" type="presParOf" srcId="{4A092D61-C2B1-4A11-BBB2-AC2F62AD375F}" destId="{86DB7ECE-5052-4C3E-BA6C-36975C98AC19}" srcOrd="1" destOrd="0" presId="urn:microsoft.com/office/officeart/2008/layout/LinedList"/>
    <dgm:cxn modelId="{D0C1B021-8407-48FB-A8C1-C8EAA2E5C896}" type="presParOf" srcId="{ACBF1E17-79C9-4C80-9031-782C2DC09ACF}" destId="{8A05AC1A-59B1-47ED-8DAF-C3DB2BD414C4}" srcOrd="2" destOrd="0" presId="urn:microsoft.com/office/officeart/2008/layout/LinedList"/>
    <dgm:cxn modelId="{9A893A47-BD85-498C-9F43-3BA4CC39DD04}" type="presParOf" srcId="{ACBF1E17-79C9-4C80-9031-782C2DC09ACF}" destId="{4BE6AC55-FD39-4238-838C-D87CEF521592}" srcOrd="3" destOrd="0" presId="urn:microsoft.com/office/officeart/2008/layout/LinedList"/>
    <dgm:cxn modelId="{290286B3-28B3-4269-87E1-91BB233A2451}" type="presParOf" srcId="{4BE6AC55-FD39-4238-838C-D87CEF521592}" destId="{FFF62720-BCD8-4682-AFBD-E746D7A51315}" srcOrd="0" destOrd="0" presId="urn:microsoft.com/office/officeart/2008/layout/LinedList"/>
    <dgm:cxn modelId="{EFDA4135-5659-4A28-9B7B-DE38A5207A8E}" type="presParOf" srcId="{4BE6AC55-FD39-4238-838C-D87CEF521592}" destId="{FD279103-2C15-42D7-A2EA-35C0E937125C}" srcOrd="1" destOrd="0" presId="urn:microsoft.com/office/officeart/2008/layout/LinedList"/>
    <dgm:cxn modelId="{5367B387-F8A0-44CE-B6E8-D67AA468B362}" type="presParOf" srcId="{ACBF1E17-79C9-4C80-9031-782C2DC09ACF}" destId="{D54693EA-752A-45E5-99A6-09DC7E636DB7}" srcOrd="4" destOrd="0" presId="urn:microsoft.com/office/officeart/2008/layout/LinedList"/>
    <dgm:cxn modelId="{F777F2AD-A7F5-430B-9D27-EFCC70DE1E24}" type="presParOf" srcId="{ACBF1E17-79C9-4C80-9031-782C2DC09ACF}" destId="{332F89D8-8419-44EF-989F-5D17C90DA216}" srcOrd="5" destOrd="0" presId="urn:microsoft.com/office/officeart/2008/layout/LinedList"/>
    <dgm:cxn modelId="{38DF4522-61B0-4F16-BC67-CEA545F4AC89}" type="presParOf" srcId="{332F89D8-8419-44EF-989F-5D17C90DA216}" destId="{953DDB78-BAD9-4072-A177-3C58C3A4F1DC}" srcOrd="0" destOrd="0" presId="urn:microsoft.com/office/officeart/2008/layout/LinedList"/>
    <dgm:cxn modelId="{DB687142-89C3-4AF5-81D5-F49B121A2AC4}" type="presParOf" srcId="{332F89D8-8419-44EF-989F-5D17C90DA216}" destId="{EC4994BA-86FF-4FBC-8D9F-FB7017482B19}" srcOrd="1" destOrd="0" presId="urn:microsoft.com/office/officeart/2008/layout/LinedList"/>
    <dgm:cxn modelId="{01A0554B-FF0D-4A55-A268-0FEE1D1E968B}" type="presParOf" srcId="{ACBF1E17-79C9-4C80-9031-782C2DC09ACF}" destId="{A95D058B-7128-430F-B643-4F7EEF889F7D}" srcOrd="6" destOrd="0" presId="urn:microsoft.com/office/officeart/2008/layout/LinedList"/>
    <dgm:cxn modelId="{17893EE0-0A6E-4B7C-B962-1B9D06403E4E}" type="presParOf" srcId="{ACBF1E17-79C9-4C80-9031-782C2DC09ACF}" destId="{9041552C-F58B-48C2-946C-37E5BAFC1C2F}" srcOrd="7" destOrd="0" presId="urn:microsoft.com/office/officeart/2008/layout/LinedList"/>
    <dgm:cxn modelId="{DB46E1BA-4F80-4CBA-8FA5-B9F7F17A5EC7}" type="presParOf" srcId="{9041552C-F58B-48C2-946C-37E5BAFC1C2F}" destId="{117088A4-4A83-4FF7-ACFB-566AE2EDD3EF}" srcOrd="0" destOrd="0" presId="urn:microsoft.com/office/officeart/2008/layout/LinedList"/>
    <dgm:cxn modelId="{14A14F50-9E68-415B-BBBC-98B43E5AA2CE}" type="presParOf" srcId="{9041552C-F58B-48C2-946C-37E5BAFC1C2F}" destId="{3A5135D9-95E9-4950-8825-002C93A0E06B}" srcOrd="1" destOrd="0" presId="urn:microsoft.com/office/officeart/2008/layout/LinedList"/>
    <dgm:cxn modelId="{A2FC09DA-DA66-4789-BFF3-650DA2E65122}" type="presParOf" srcId="{ACBF1E17-79C9-4C80-9031-782C2DC09ACF}" destId="{B8A7993F-217B-453D-940B-AA2BDFEDEAB0}" srcOrd="8" destOrd="0" presId="urn:microsoft.com/office/officeart/2008/layout/LinedList"/>
    <dgm:cxn modelId="{BA196C14-4615-4155-A48C-1CCD9E218010}" type="presParOf" srcId="{ACBF1E17-79C9-4C80-9031-782C2DC09ACF}" destId="{CE76447D-3613-42EE-9CC1-6D17DC8EC8FA}" srcOrd="9" destOrd="0" presId="urn:microsoft.com/office/officeart/2008/layout/LinedList"/>
    <dgm:cxn modelId="{424A1703-6BA4-4A4B-9125-06D566F616C6}" type="presParOf" srcId="{CE76447D-3613-42EE-9CC1-6D17DC8EC8FA}" destId="{DFB62930-8563-4BC3-AB80-033A129483E9}" srcOrd="0" destOrd="0" presId="urn:microsoft.com/office/officeart/2008/layout/LinedList"/>
    <dgm:cxn modelId="{11E49DF0-F876-4FA5-A674-0878499298FC}" type="presParOf" srcId="{CE76447D-3613-42EE-9CC1-6D17DC8EC8FA}" destId="{A6B7A4F4-5C7C-4E1C-B7ED-EC4BAFDC2F6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7EDFF-1DCE-424D-A5D7-7D49BAA44471}">
      <dsp:nvSpPr>
        <dsp:cNvPr id="0" name=""/>
        <dsp:cNvSpPr/>
      </dsp:nvSpPr>
      <dsp:spPr>
        <a:xfrm>
          <a:off x="0" y="730967"/>
          <a:ext cx="7343477" cy="59962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1 - Promoting effective communication and relation. ...</a:t>
          </a:r>
          <a:endParaRPr lang="en-US" sz="2500" kern="1200"/>
        </a:p>
      </dsp:txBody>
      <dsp:txXfrm>
        <a:off x="29271" y="760238"/>
        <a:ext cx="7284935" cy="541083"/>
      </dsp:txXfrm>
    </dsp:sp>
    <dsp:sp modelId="{05A281A9-87E1-4C52-A29D-0A69427734CC}">
      <dsp:nvSpPr>
        <dsp:cNvPr id="0" name=""/>
        <dsp:cNvSpPr/>
      </dsp:nvSpPr>
      <dsp:spPr>
        <a:xfrm>
          <a:off x="0" y="1402592"/>
          <a:ext cx="7343477" cy="599625"/>
        </a:xfrm>
        <a:prstGeom prst="roundRect">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2 - Promoting anti discriminatory practise. ...</a:t>
          </a:r>
          <a:endParaRPr lang="en-US" sz="2500" kern="1200"/>
        </a:p>
      </dsp:txBody>
      <dsp:txXfrm>
        <a:off x="29271" y="1431863"/>
        <a:ext cx="7284935" cy="541083"/>
      </dsp:txXfrm>
    </dsp:sp>
    <dsp:sp modelId="{EFE7EF90-D22C-4C07-A816-45FB36FB222F}">
      <dsp:nvSpPr>
        <dsp:cNvPr id="0" name=""/>
        <dsp:cNvSpPr/>
      </dsp:nvSpPr>
      <dsp:spPr>
        <a:xfrm>
          <a:off x="0" y="2074218"/>
          <a:ext cx="7343477" cy="599625"/>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3 - Maintaining confidentiality of information. ...</a:t>
          </a:r>
          <a:endParaRPr lang="en-US" sz="2500" kern="1200"/>
        </a:p>
      </dsp:txBody>
      <dsp:txXfrm>
        <a:off x="29271" y="2103489"/>
        <a:ext cx="7284935" cy="541083"/>
      </dsp:txXfrm>
    </dsp:sp>
    <dsp:sp modelId="{CA6C2806-592C-466B-AADF-E06179210EB2}">
      <dsp:nvSpPr>
        <dsp:cNvPr id="0" name=""/>
        <dsp:cNvSpPr/>
      </dsp:nvSpPr>
      <dsp:spPr>
        <a:xfrm>
          <a:off x="0" y="2745843"/>
          <a:ext cx="7343477" cy="599625"/>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4 - Rights to dignity, independence, empowerment, ...</a:t>
          </a:r>
          <a:endParaRPr lang="en-US" sz="2500" kern="1200"/>
        </a:p>
      </dsp:txBody>
      <dsp:txXfrm>
        <a:off x="29271" y="2775114"/>
        <a:ext cx="7284935" cy="541083"/>
      </dsp:txXfrm>
    </dsp:sp>
    <dsp:sp modelId="{CAF427C7-999A-48C8-937F-B53F0647012E}">
      <dsp:nvSpPr>
        <dsp:cNvPr id="0" name=""/>
        <dsp:cNvSpPr/>
      </dsp:nvSpPr>
      <dsp:spPr>
        <a:xfrm>
          <a:off x="0" y="3417468"/>
          <a:ext cx="7343477" cy="599625"/>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5 - Acknowledging individuals beliefs and identity. ...</a:t>
          </a:r>
          <a:endParaRPr lang="en-US" sz="2500" kern="1200"/>
        </a:p>
      </dsp:txBody>
      <dsp:txXfrm>
        <a:off x="29271" y="3446739"/>
        <a:ext cx="7284935" cy="541083"/>
      </dsp:txXfrm>
    </dsp:sp>
    <dsp:sp modelId="{8BF501C1-3C28-410B-8C04-2F7DED220FDF}">
      <dsp:nvSpPr>
        <dsp:cNvPr id="0" name=""/>
        <dsp:cNvSpPr/>
      </dsp:nvSpPr>
      <dsp:spPr>
        <a:xfrm>
          <a:off x="0" y="4089093"/>
          <a:ext cx="7343477" cy="599625"/>
        </a:xfrm>
        <a:prstGeom prst="roundRect">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6 - Protecting individuals from abuse. ...</a:t>
          </a:r>
          <a:endParaRPr lang="en-US" sz="2500" kern="1200"/>
        </a:p>
      </dsp:txBody>
      <dsp:txXfrm>
        <a:off x="29271" y="4118364"/>
        <a:ext cx="7284935" cy="541083"/>
      </dsp:txXfrm>
    </dsp:sp>
    <dsp:sp modelId="{4C37498C-E9AC-44C1-9423-C5056627D313}">
      <dsp:nvSpPr>
        <dsp:cNvPr id="0" name=""/>
        <dsp:cNvSpPr/>
      </dsp:nvSpPr>
      <dsp:spPr>
        <a:xfrm>
          <a:off x="0" y="4760718"/>
          <a:ext cx="7343477" cy="599625"/>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7 - Providing individualised care.</a:t>
          </a:r>
          <a:endParaRPr lang="en-US" sz="2500" kern="1200"/>
        </a:p>
      </dsp:txBody>
      <dsp:txXfrm>
        <a:off x="29271" y="4789989"/>
        <a:ext cx="7284935"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1B730-2A51-4750-934D-87B3CEC85B78}">
      <dsp:nvSpPr>
        <dsp:cNvPr id="0" name=""/>
        <dsp:cNvSpPr/>
      </dsp:nvSpPr>
      <dsp:spPr>
        <a:xfrm>
          <a:off x="0" y="6909"/>
          <a:ext cx="6382023" cy="1712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For workers in the care sector to provide a good quality service to their service users, it is important for them to share a set of </a:t>
          </a:r>
          <a:r>
            <a:rPr lang="en-US" sz="2400" b="1" kern="1200" dirty="0"/>
            <a:t>VALUES </a:t>
          </a:r>
          <a:r>
            <a:rPr lang="en-US" sz="2400" kern="1200" dirty="0"/>
            <a:t>(belief systems)</a:t>
          </a:r>
        </a:p>
      </dsp:txBody>
      <dsp:txXfrm>
        <a:off x="83616" y="90525"/>
        <a:ext cx="6214791" cy="1545648"/>
      </dsp:txXfrm>
    </dsp:sp>
    <dsp:sp modelId="{23D01D7D-4B5B-42F0-B192-852E2373BE46}">
      <dsp:nvSpPr>
        <dsp:cNvPr id="0" name=""/>
        <dsp:cNvSpPr/>
      </dsp:nvSpPr>
      <dsp:spPr>
        <a:xfrm>
          <a:off x="0" y="1788909"/>
          <a:ext cx="6382023" cy="171288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These values form the ‘value base’ which in turn enables staff to follow a set of principles (rules or standards of behavior)  and therefore ensure a high level of care.</a:t>
          </a:r>
        </a:p>
      </dsp:txBody>
      <dsp:txXfrm>
        <a:off x="83616" y="1872525"/>
        <a:ext cx="6214791" cy="1545648"/>
      </dsp:txXfrm>
    </dsp:sp>
    <dsp:sp modelId="{B697742E-2F61-4CFF-BADA-EB4AA8415BC5}">
      <dsp:nvSpPr>
        <dsp:cNvPr id="0" name=""/>
        <dsp:cNvSpPr/>
      </dsp:nvSpPr>
      <dsp:spPr>
        <a:xfrm>
          <a:off x="0" y="3570909"/>
          <a:ext cx="6382023" cy="17128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Principles and values are often described in legislation, policies and procedures, codes of practice and other documents.   </a:t>
          </a:r>
        </a:p>
      </dsp:txBody>
      <dsp:txXfrm>
        <a:off x="83616" y="3654525"/>
        <a:ext cx="6214791" cy="1545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CEB27-FDB3-40F9-8183-F5466B328635}">
      <dsp:nvSpPr>
        <dsp:cNvPr id="0" name=""/>
        <dsp:cNvSpPr/>
      </dsp:nvSpPr>
      <dsp:spPr>
        <a:xfrm>
          <a:off x="0" y="2720"/>
          <a:ext cx="556172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46B37-794C-442C-9B04-56A8C60B0095}">
      <dsp:nvSpPr>
        <dsp:cNvPr id="0" name=""/>
        <dsp:cNvSpPr/>
      </dsp:nvSpPr>
      <dsp:spPr>
        <a:xfrm>
          <a:off x="0" y="2720"/>
          <a:ext cx="5561721" cy="1855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In order to give the best possible care, social care workers treat people as individuals. We are not all the same and as such we should be treated in a way that meets our individual needs</a:t>
          </a:r>
        </a:p>
      </dsp:txBody>
      <dsp:txXfrm>
        <a:off x="0" y="2720"/>
        <a:ext cx="5561721" cy="1855536"/>
      </dsp:txXfrm>
    </dsp:sp>
    <dsp:sp modelId="{67298BC2-A544-4794-B8F3-305EAEB48407}">
      <dsp:nvSpPr>
        <dsp:cNvPr id="0" name=""/>
        <dsp:cNvSpPr/>
      </dsp:nvSpPr>
      <dsp:spPr>
        <a:xfrm>
          <a:off x="0" y="1858257"/>
          <a:ext cx="556172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58562E-5DF5-4604-8550-740BA45370C5}">
      <dsp:nvSpPr>
        <dsp:cNvPr id="0" name=""/>
        <dsp:cNvSpPr/>
      </dsp:nvSpPr>
      <dsp:spPr>
        <a:xfrm>
          <a:off x="0" y="1858257"/>
          <a:ext cx="5561721" cy="1855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In order to deliver a high standard of care it is important that social care workers work to consistent values and principles.   </a:t>
          </a:r>
        </a:p>
      </dsp:txBody>
      <dsp:txXfrm>
        <a:off x="0" y="1858257"/>
        <a:ext cx="5561721" cy="1855536"/>
      </dsp:txXfrm>
    </dsp:sp>
    <dsp:sp modelId="{DF1FD35E-BA4B-4636-B117-90EE4A76D1A8}">
      <dsp:nvSpPr>
        <dsp:cNvPr id="0" name=""/>
        <dsp:cNvSpPr/>
      </dsp:nvSpPr>
      <dsp:spPr>
        <a:xfrm>
          <a:off x="0" y="3713794"/>
          <a:ext cx="556172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A964C8-94CE-4FB9-A057-5E527938E6B4}">
      <dsp:nvSpPr>
        <dsp:cNvPr id="0" name=""/>
        <dsp:cNvSpPr/>
      </dsp:nvSpPr>
      <dsp:spPr>
        <a:xfrm>
          <a:off x="0" y="3713794"/>
          <a:ext cx="5561721" cy="1855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Service users deserve high quality, individual care           </a:t>
          </a:r>
        </a:p>
      </dsp:txBody>
      <dsp:txXfrm>
        <a:off x="0" y="3713794"/>
        <a:ext cx="5561721" cy="18555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835EB-94C4-4B55-A874-43B351F3000F}">
      <dsp:nvSpPr>
        <dsp:cNvPr id="0" name=""/>
        <dsp:cNvSpPr/>
      </dsp:nvSpPr>
      <dsp:spPr>
        <a:xfrm>
          <a:off x="0" y="740"/>
          <a:ext cx="9305871"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EE78574-1FB7-4673-A1B8-56DFC236FB56}">
      <dsp:nvSpPr>
        <dsp:cNvPr id="0" name=""/>
        <dsp:cNvSpPr/>
      </dsp:nvSpPr>
      <dsp:spPr>
        <a:xfrm>
          <a:off x="0" y="740"/>
          <a:ext cx="9305871" cy="1212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b="1" i="0" kern="1200" dirty="0"/>
            <a:t>How do I work out what my values are?</a:t>
          </a:r>
          <a:endParaRPr lang="en-US" sz="3200" kern="1200" dirty="0"/>
        </a:p>
      </dsp:txBody>
      <dsp:txXfrm>
        <a:off x="0" y="740"/>
        <a:ext cx="9305871" cy="1212440"/>
      </dsp:txXfrm>
    </dsp:sp>
    <dsp:sp modelId="{8B67503B-1F14-451D-A3EB-C3C8BB0A8111}">
      <dsp:nvSpPr>
        <dsp:cNvPr id="0" name=""/>
        <dsp:cNvSpPr/>
      </dsp:nvSpPr>
      <dsp:spPr>
        <a:xfrm>
          <a:off x="0" y="1213180"/>
          <a:ext cx="9305871"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FC2F51A-3548-46C4-BEA1-C0D5975FFBF1}">
      <dsp:nvSpPr>
        <dsp:cNvPr id="0" name=""/>
        <dsp:cNvSpPr/>
      </dsp:nvSpPr>
      <dsp:spPr>
        <a:xfrm>
          <a:off x="0" y="1213180"/>
          <a:ext cx="9305871" cy="1212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0" i="0" kern="1200" dirty="0"/>
            <a:t>The list of potential values is endless! </a:t>
          </a:r>
          <a:r>
            <a:rPr lang="en-GB" sz="2400" b="0" i="1" kern="1200" dirty="0"/>
            <a:t>Respect</a:t>
          </a:r>
          <a:r>
            <a:rPr lang="en-GB" sz="2400" b="0" i="0" kern="1200" dirty="0"/>
            <a:t>, </a:t>
          </a:r>
          <a:r>
            <a:rPr lang="en-GB" sz="2400" b="0" i="1" kern="1200" dirty="0"/>
            <a:t>ambition</a:t>
          </a:r>
          <a:r>
            <a:rPr lang="en-GB" sz="2400" b="0" i="0" kern="1200" dirty="0"/>
            <a:t>, </a:t>
          </a:r>
          <a:r>
            <a:rPr lang="en-GB" sz="2400" b="0" i="1" kern="1200" dirty="0"/>
            <a:t>health</a:t>
          </a:r>
          <a:r>
            <a:rPr lang="en-GB" sz="2400" b="0" i="0" kern="1200" dirty="0"/>
            <a:t>, and </a:t>
          </a:r>
          <a:r>
            <a:rPr lang="en-GB" sz="2400" b="0" i="1" kern="1200" dirty="0"/>
            <a:t>adaptability</a:t>
          </a:r>
          <a:r>
            <a:rPr lang="en-GB" sz="2400" b="0" i="0" kern="1200" dirty="0"/>
            <a:t> are just a few examples.</a:t>
          </a:r>
          <a:endParaRPr lang="en-US" sz="2400" kern="1200" dirty="0"/>
        </a:p>
      </dsp:txBody>
      <dsp:txXfrm>
        <a:off x="0" y="1213180"/>
        <a:ext cx="9305871" cy="1212440"/>
      </dsp:txXfrm>
    </dsp:sp>
    <dsp:sp modelId="{D5C44497-2843-4F06-A3F9-0B64F4CE7379}">
      <dsp:nvSpPr>
        <dsp:cNvPr id="0" name=""/>
        <dsp:cNvSpPr/>
      </dsp:nvSpPr>
      <dsp:spPr>
        <a:xfrm>
          <a:off x="0" y="2425621"/>
          <a:ext cx="9305871"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97B7A89-3659-43D7-9775-E65D12A4DA72}">
      <dsp:nvSpPr>
        <dsp:cNvPr id="0" name=""/>
        <dsp:cNvSpPr/>
      </dsp:nvSpPr>
      <dsp:spPr>
        <a:xfrm>
          <a:off x="0" y="2425621"/>
          <a:ext cx="9305871" cy="1212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0" i="0" kern="1200" dirty="0"/>
            <a:t>You need to narrow down your choices -- try the Barrett Values assessment in the links below. Looking at a list of values will make it much easier and will help you to think about your own values and behaviours.</a:t>
          </a:r>
          <a:endParaRPr lang="en-US" sz="2400" kern="1200" dirty="0"/>
        </a:p>
      </dsp:txBody>
      <dsp:txXfrm>
        <a:off x="0" y="2425621"/>
        <a:ext cx="9305871" cy="1212440"/>
      </dsp:txXfrm>
    </dsp:sp>
    <dsp:sp modelId="{C98FF48D-695B-4644-8779-293007B8D3D9}">
      <dsp:nvSpPr>
        <dsp:cNvPr id="0" name=""/>
        <dsp:cNvSpPr/>
      </dsp:nvSpPr>
      <dsp:spPr>
        <a:xfrm>
          <a:off x="0" y="3638061"/>
          <a:ext cx="9305871"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0B44878-FC0B-4714-9339-2D3F67CE16FE}">
      <dsp:nvSpPr>
        <dsp:cNvPr id="0" name=""/>
        <dsp:cNvSpPr/>
      </dsp:nvSpPr>
      <dsp:spPr>
        <a:xfrm>
          <a:off x="0" y="3638061"/>
          <a:ext cx="9305871" cy="1212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0" i="0" kern="1200">
              <a:hlinkClick xmlns:r="http://schemas.openxmlformats.org/officeDocument/2006/relationships" r:id="rId1"/>
            </a:rPr>
            <a:t>Barrett Values Centre</a:t>
          </a:r>
          <a:r>
            <a:rPr lang="en-GB" sz="2400" b="0" i="0" kern="1200"/>
            <a:t> Has some useful materials on values.</a:t>
          </a:r>
          <a:endParaRPr lang="en-US" sz="2400" kern="1200"/>
        </a:p>
      </dsp:txBody>
      <dsp:txXfrm>
        <a:off x="0" y="3638061"/>
        <a:ext cx="9305871" cy="1212440"/>
      </dsp:txXfrm>
    </dsp:sp>
    <dsp:sp modelId="{996F63F3-41DD-41F0-9FB7-15B7A51515C5}">
      <dsp:nvSpPr>
        <dsp:cNvPr id="0" name=""/>
        <dsp:cNvSpPr/>
      </dsp:nvSpPr>
      <dsp:spPr>
        <a:xfrm>
          <a:off x="0" y="4850502"/>
          <a:ext cx="9305871"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70F6FA0-BC8A-4C98-8280-1234677C6B8A}">
      <dsp:nvSpPr>
        <dsp:cNvPr id="0" name=""/>
        <dsp:cNvSpPr/>
      </dsp:nvSpPr>
      <dsp:spPr>
        <a:xfrm>
          <a:off x="0" y="4850502"/>
          <a:ext cx="9305871" cy="1212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0" i="0" kern="1200">
              <a:hlinkClick xmlns:r="http://schemas.openxmlformats.org/officeDocument/2006/relationships" r:id="rId2"/>
            </a:rPr>
            <a:t>Personal values assessment</a:t>
          </a:r>
          <a:r>
            <a:rPr lang="en-GB" sz="2400" b="0" i="0" kern="1200"/>
            <a:t>A five minute test produced by the Barrett Values Centre.</a:t>
          </a:r>
          <a:endParaRPr lang="en-US" sz="2400" kern="1200"/>
        </a:p>
      </dsp:txBody>
      <dsp:txXfrm>
        <a:off x="0" y="4850502"/>
        <a:ext cx="9305871" cy="12124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84B5B-2EDC-4523-B0F1-C7C5888403AB}">
      <dsp:nvSpPr>
        <dsp:cNvPr id="0" name=""/>
        <dsp:cNvSpPr/>
      </dsp:nvSpPr>
      <dsp:spPr>
        <a:xfrm>
          <a:off x="0" y="687"/>
          <a:ext cx="707969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E4707E-5165-4B3A-B351-B813E4B25844}">
      <dsp:nvSpPr>
        <dsp:cNvPr id="0" name=""/>
        <dsp:cNvSpPr/>
      </dsp:nvSpPr>
      <dsp:spPr>
        <a:xfrm>
          <a:off x="0" y="687"/>
          <a:ext cx="7079696" cy="1126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If you are writing about your values, you need to give evidence in the form of examples from your own experiences. This will help you to explain to others why certain values are important to you.</a:t>
          </a:r>
          <a:endParaRPr lang="en-US" sz="2000" kern="1200"/>
        </a:p>
      </dsp:txBody>
      <dsp:txXfrm>
        <a:off x="0" y="687"/>
        <a:ext cx="7079696" cy="1126488"/>
      </dsp:txXfrm>
    </dsp:sp>
    <dsp:sp modelId="{8A05AC1A-59B1-47ED-8DAF-C3DB2BD414C4}">
      <dsp:nvSpPr>
        <dsp:cNvPr id="0" name=""/>
        <dsp:cNvSpPr/>
      </dsp:nvSpPr>
      <dsp:spPr>
        <a:xfrm>
          <a:off x="0" y="1127175"/>
          <a:ext cx="707969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F62720-BCD8-4682-AFBD-E746D7A51315}">
      <dsp:nvSpPr>
        <dsp:cNvPr id="0" name=""/>
        <dsp:cNvSpPr/>
      </dsp:nvSpPr>
      <dsp:spPr>
        <a:xfrm>
          <a:off x="0" y="1127175"/>
          <a:ext cx="7079696" cy="1126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Have a look at the examples below, the values are in bold:</a:t>
          </a:r>
          <a:endParaRPr lang="en-US" sz="2000" kern="1200"/>
        </a:p>
      </dsp:txBody>
      <dsp:txXfrm>
        <a:off x="0" y="1127175"/>
        <a:ext cx="7079696" cy="1126488"/>
      </dsp:txXfrm>
    </dsp:sp>
    <dsp:sp modelId="{D54693EA-752A-45E5-99A6-09DC7E636DB7}">
      <dsp:nvSpPr>
        <dsp:cNvPr id="0" name=""/>
        <dsp:cNvSpPr/>
      </dsp:nvSpPr>
      <dsp:spPr>
        <a:xfrm>
          <a:off x="0" y="2253663"/>
          <a:ext cx="707969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3DDB78-BAD9-4072-A177-3C58C3A4F1DC}">
      <dsp:nvSpPr>
        <dsp:cNvPr id="0" name=""/>
        <dsp:cNvSpPr/>
      </dsp:nvSpPr>
      <dsp:spPr>
        <a:xfrm>
          <a:off x="0" y="2253663"/>
          <a:ext cx="7079696" cy="1126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0" i="0" kern="1200" dirty="0"/>
            <a:t>‘My part time job in a care home has taught me the value of </a:t>
          </a:r>
          <a:r>
            <a:rPr lang="en-GB" sz="2000" b="1" i="0" kern="1200" dirty="0">
              <a:highlight>
                <a:srgbClr val="FFFF00"/>
              </a:highlight>
            </a:rPr>
            <a:t>adaptability</a:t>
          </a:r>
          <a:r>
            <a:rPr lang="en-GB" sz="2000" b="0" i="0" kern="1200" dirty="0">
              <a:highlight>
                <a:srgbClr val="FFFF00"/>
              </a:highlight>
            </a:rPr>
            <a:t> </a:t>
          </a:r>
          <a:r>
            <a:rPr lang="en-GB" sz="2000" b="0" i="0" kern="1200" dirty="0"/>
            <a:t>and not worrying if things don’t always go to plan!’</a:t>
          </a:r>
          <a:endParaRPr lang="en-US" sz="2000" kern="1200" dirty="0"/>
        </a:p>
      </dsp:txBody>
      <dsp:txXfrm>
        <a:off x="0" y="2253663"/>
        <a:ext cx="7079696" cy="1126488"/>
      </dsp:txXfrm>
    </dsp:sp>
    <dsp:sp modelId="{A95D058B-7128-430F-B643-4F7EEF889F7D}">
      <dsp:nvSpPr>
        <dsp:cNvPr id="0" name=""/>
        <dsp:cNvSpPr/>
      </dsp:nvSpPr>
      <dsp:spPr>
        <a:xfrm>
          <a:off x="0" y="3380152"/>
          <a:ext cx="707969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7088A4-4A83-4FF7-ACFB-566AE2EDD3EF}">
      <dsp:nvSpPr>
        <dsp:cNvPr id="0" name=""/>
        <dsp:cNvSpPr/>
      </dsp:nvSpPr>
      <dsp:spPr>
        <a:xfrm>
          <a:off x="0" y="3380152"/>
          <a:ext cx="7079696" cy="1126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0" i="0" kern="1200" dirty="0"/>
            <a:t>‘Joining several voluntary organisations has made me realise that I feel happier and more fulfilled when I am </a:t>
          </a:r>
          <a:r>
            <a:rPr lang="en-GB" sz="2000" b="1" i="0" kern="1200" dirty="0">
              <a:highlight>
                <a:srgbClr val="FFFF00"/>
              </a:highlight>
            </a:rPr>
            <a:t>part of a team</a:t>
          </a:r>
          <a:r>
            <a:rPr lang="en-GB" sz="2000" b="0" i="0" kern="1200" dirty="0"/>
            <a:t>.’</a:t>
          </a:r>
          <a:endParaRPr lang="en-US" sz="2000" kern="1200" dirty="0"/>
        </a:p>
      </dsp:txBody>
      <dsp:txXfrm>
        <a:off x="0" y="3380152"/>
        <a:ext cx="7079696" cy="1126488"/>
      </dsp:txXfrm>
    </dsp:sp>
    <dsp:sp modelId="{B8A7993F-217B-453D-940B-AA2BDFEDEAB0}">
      <dsp:nvSpPr>
        <dsp:cNvPr id="0" name=""/>
        <dsp:cNvSpPr/>
      </dsp:nvSpPr>
      <dsp:spPr>
        <a:xfrm>
          <a:off x="0" y="4506640"/>
          <a:ext cx="707969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B62930-8563-4BC3-AB80-033A129483E9}">
      <dsp:nvSpPr>
        <dsp:cNvPr id="0" name=""/>
        <dsp:cNvSpPr/>
      </dsp:nvSpPr>
      <dsp:spPr>
        <a:xfrm>
          <a:off x="0" y="4506640"/>
          <a:ext cx="7079696" cy="1126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0" i="0" kern="1200" dirty="0"/>
            <a:t>‘My role as line manager in an elderly care home helped me to see how important </a:t>
          </a:r>
          <a:r>
            <a:rPr lang="en-GB" sz="2000" b="1" i="0" kern="1200" dirty="0">
              <a:highlight>
                <a:srgbClr val="FFFF00"/>
              </a:highlight>
            </a:rPr>
            <a:t>making a difference</a:t>
          </a:r>
          <a:r>
            <a:rPr lang="en-GB" sz="2000" b="0" i="0" kern="1200" dirty="0">
              <a:highlight>
                <a:srgbClr val="FFFF00"/>
              </a:highlight>
            </a:rPr>
            <a:t> </a:t>
          </a:r>
          <a:r>
            <a:rPr lang="en-GB" sz="2000" b="0" i="0" kern="1200" dirty="0"/>
            <a:t>is to me.’</a:t>
          </a:r>
          <a:endParaRPr lang="en-US" sz="2000" kern="1200" dirty="0"/>
        </a:p>
      </dsp:txBody>
      <dsp:txXfrm>
        <a:off x="0" y="4506640"/>
        <a:ext cx="7079696" cy="11264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EF93-B3B8-46C3-B40A-56664CF4BE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6F6569E-D3A7-401A-A537-FCA5692AA7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96A65F7-4B0E-4C36-8E7D-08E679D0B312}"/>
              </a:ext>
            </a:extLst>
          </p:cNvPr>
          <p:cNvSpPr>
            <a:spLocks noGrp="1"/>
          </p:cNvSpPr>
          <p:nvPr>
            <p:ph type="dt" sz="half" idx="10"/>
          </p:nvPr>
        </p:nvSpPr>
        <p:spPr/>
        <p:txBody>
          <a:bodyPr/>
          <a:lstStyle/>
          <a:p>
            <a:fld id="{DC981271-1A42-4897-8B1C-137BED09A6BF}" type="datetimeFigureOut">
              <a:rPr lang="en-GB" smtClean="0"/>
              <a:t>03/07/2021</a:t>
            </a:fld>
            <a:endParaRPr lang="en-GB"/>
          </a:p>
        </p:txBody>
      </p:sp>
      <p:sp>
        <p:nvSpPr>
          <p:cNvPr id="5" name="Footer Placeholder 4">
            <a:extLst>
              <a:ext uri="{FF2B5EF4-FFF2-40B4-BE49-F238E27FC236}">
                <a16:creationId xmlns:a16="http://schemas.microsoft.com/office/drawing/2014/main" id="{14ADDFD8-DCC9-4D2D-9BA6-1D72D807C0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AFD1C3-4D07-4191-928F-71F983B6EEB9}"/>
              </a:ext>
            </a:extLst>
          </p:cNvPr>
          <p:cNvSpPr>
            <a:spLocks noGrp="1"/>
          </p:cNvSpPr>
          <p:nvPr>
            <p:ph type="sldNum" sz="quarter" idx="12"/>
          </p:nvPr>
        </p:nvSpPr>
        <p:spPr/>
        <p:txBody>
          <a:bodyPr/>
          <a:lstStyle/>
          <a:p>
            <a:fld id="{A07CC300-94D1-4B2E-8318-9AF95958B028}" type="slidenum">
              <a:rPr lang="en-GB" smtClean="0"/>
              <a:t>‹#›</a:t>
            </a:fld>
            <a:endParaRPr lang="en-GB"/>
          </a:p>
        </p:txBody>
      </p:sp>
    </p:spTree>
    <p:extLst>
      <p:ext uri="{BB962C8B-B14F-4D97-AF65-F5344CB8AC3E}">
        <p14:creationId xmlns:p14="http://schemas.microsoft.com/office/powerpoint/2010/main" val="307408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66F6-5BE3-4E5D-904C-1019669FC0A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D9D343-A9EC-4F8C-A40D-66A67ABC38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A470DF-46D5-4BF2-B92B-5BCFD0136643}"/>
              </a:ext>
            </a:extLst>
          </p:cNvPr>
          <p:cNvSpPr>
            <a:spLocks noGrp="1"/>
          </p:cNvSpPr>
          <p:nvPr>
            <p:ph type="dt" sz="half" idx="10"/>
          </p:nvPr>
        </p:nvSpPr>
        <p:spPr/>
        <p:txBody>
          <a:bodyPr/>
          <a:lstStyle/>
          <a:p>
            <a:fld id="{DC981271-1A42-4897-8B1C-137BED09A6BF}" type="datetimeFigureOut">
              <a:rPr lang="en-GB" smtClean="0"/>
              <a:t>03/07/2021</a:t>
            </a:fld>
            <a:endParaRPr lang="en-GB"/>
          </a:p>
        </p:txBody>
      </p:sp>
      <p:sp>
        <p:nvSpPr>
          <p:cNvPr id="5" name="Footer Placeholder 4">
            <a:extLst>
              <a:ext uri="{FF2B5EF4-FFF2-40B4-BE49-F238E27FC236}">
                <a16:creationId xmlns:a16="http://schemas.microsoft.com/office/drawing/2014/main" id="{0136EEEF-0819-4008-8EC2-52A5645129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E03002-031E-4964-99BA-6D5285FDED99}"/>
              </a:ext>
            </a:extLst>
          </p:cNvPr>
          <p:cNvSpPr>
            <a:spLocks noGrp="1"/>
          </p:cNvSpPr>
          <p:nvPr>
            <p:ph type="sldNum" sz="quarter" idx="12"/>
          </p:nvPr>
        </p:nvSpPr>
        <p:spPr/>
        <p:txBody>
          <a:bodyPr/>
          <a:lstStyle/>
          <a:p>
            <a:fld id="{A07CC300-94D1-4B2E-8318-9AF95958B028}" type="slidenum">
              <a:rPr lang="en-GB" smtClean="0"/>
              <a:t>‹#›</a:t>
            </a:fld>
            <a:endParaRPr lang="en-GB"/>
          </a:p>
        </p:txBody>
      </p:sp>
    </p:spTree>
    <p:extLst>
      <p:ext uri="{BB962C8B-B14F-4D97-AF65-F5344CB8AC3E}">
        <p14:creationId xmlns:p14="http://schemas.microsoft.com/office/powerpoint/2010/main" val="6112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61A87F-CE02-4059-BDAE-FC459422C6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1C9F53-044A-4AFC-92E5-490226584E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204CEE-6B7F-47DA-947E-7421F70E4EB7}"/>
              </a:ext>
            </a:extLst>
          </p:cNvPr>
          <p:cNvSpPr>
            <a:spLocks noGrp="1"/>
          </p:cNvSpPr>
          <p:nvPr>
            <p:ph type="dt" sz="half" idx="10"/>
          </p:nvPr>
        </p:nvSpPr>
        <p:spPr/>
        <p:txBody>
          <a:bodyPr/>
          <a:lstStyle/>
          <a:p>
            <a:fld id="{DC981271-1A42-4897-8B1C-137BED09A6BF}" type="datetimeFigureOut">
              <a:rPr lang="en-GB" smtClean="0"/>
              <a:t>03/07/2021</a:t>
            </a:fld>
            <a:endParaRPr lang="en-GB"/>
          </a:p>
        </p:txBody>
      </p:sp>
      <p:sp>
        <p:nvSpPr>
          <p:cNvPr id="5" name="Footer Placeholder 4">
            <a:extLst>
              <a:ext uri="{FF2B5EF4-FFF2-40B4-BE49-F238E27FC236}">
                <a16:creationId xmlns:a16="http://schemas.microsoft.com/office/drawing/2014/main" id="{E0394AE1-1369-4E79-852A-DF778C9731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4F7046-FD63-4724-80B4-88C4FC0B2481}"/>
              </a:ext>
            </a:extLst>
          </p:cNvPr>
          <p:cNvSpPr>
            <a:spLocks noGrp="1"/>
          </p:cNvSpPr>
          <p:nvPr>
            <p:ph type="sldNum" sz="quarter" idx="12"/>
          </p:nvPr>
        </p:nvSpPr>
        <p:spPr/>
        <p:txBody>
          <a:bodyPr/>
          <a:lstStyle/>
          <a:p>
            <a:fld id="{A07CC300-94D1-4B2E-8318-9AF95958B028}" type="slidenum">
              <a:rPr lang="en-GB" smtClean="0"/>
              <a:t>‹#›</a:t>
            </a:fld>
            <a:endParaRPr lang="en-GB"/>
          </a:p>
        </p:txBody>
      </p:sp>
    </p:spTree>
    <p:extLst>
      <p:ext uri="{BB962C8B-B14F-4D97-AF65-F5344CB8AC3E}">
        <p14:creationId xmlns:p14="http://schemas.microsoft.com/office/powerpoint/2010/main" val="3570337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r>
              <a:t>Title Text</a:t>
            </a:r>
          </a:p>
        </p:txBody>
      </p:sp>
      <p:sp>
        <p:nvSpPr>
          <p:cNvPr id="46" name="Shape 46"/>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7" name="Shape 47"/>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9049828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DCA7-CAAE-48DA-B1A5-EC657426CB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521010B-345F-48BB-9776-E5BCE8CFDB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93ECE0-519D-45D3-A1B7-23BC6FF0C426}"/>
              </a:ext>
            </a:extLst>
          </p:cNvPr>
          <p:cNvSpPr>
            <a:spLocks noGrp="1"/>
          </p:cNvSpPr>
          <p:nvPr>
            <p:ph type="dt" sz="half" idx="10"/>
          </p:nvPr>
        </p:nvSpPr>
        <p:spPr/>
        <p:txBody>
          <a:bodyPr/>
          <a:lstStyle/>
          <a:p>
            <a:fld id="{DC981271-1A42-4897-8B1C-137BED09A6BF}" type="datetimeFigureOut">
              <a:rPr lang="en-GB" smtClean="0"/>
              <a:t>03/07/2021</a:t>
            </a:fld>
            <a:endParaRPr lang="en-GB"/>
          </a:p>
        </p:txBody>
      </p:sp>
      <p:sp>
        <p:nvSpPr>
          <p:cNvPr id="5" name="Footer Placeholder 4">
            <a:extLst>
              <a:ext uri="{FF2B5EF4-FFF2-40B4-BE49-F238E27FC236}">
                <a16:creationId xmlns:a16="http://schemas.microsoft.com/office/drawing/2014/main" id="{228A3DB6-253E-4306-9FFF-78A4B5FED8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772B0F-E4B2-440F-9A59-D58D381BEE6C}"/>
              </a:ext>
            </a:extLst>
          </p:cNvPr>
          <p:cNvSpPr>
            <a:spLocks noGrp="1"/>
          </p:cNvSpPr>
          <p:nvPr>
            <p:ph type="sldNum" sz="quarter" idx="12"/>
          </p:nvPr>
        </p:nvSpPr>
        <p:spPr/>
        <p:txBody>
          <a:bodyPr/>
          <a:lstStyle/>
          <a:p>
            <a:fld id="{A07CC300-94D1-4B2E-8318-9AF95958B028}" type="slidenum">
              <a:rPr lang="en-GB" smtClean="0"/>
              <a:t>‹#›</a:t>
            </a:fld>
            <a:endParaRPr lang="en-GB"/>
          </a:p>
        </p:txBody>
      </p:sp>
    </p:spTree>
    <p:extLst>
      <p:ext uri="{BB962C8B-B14F-4D97-AF65-F5344CB8AC3E}">
        <p14:creationId xmlns:p14="http://schemas.microsoft.com/office/powerpoint/2010/main" val="30436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337B-CDA2-4CDF-AAF7-8735266125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8620FFA-D51A-42F6-810D-8EBC53BAF8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9F1975-E7F4-4215-BBFF-870F2A3E7068}"/>
              </a:ext>
            </a:extLst>
          </p:cNvPr>
          <p:cNvSpPr>
            <a:spLocks noGrp="1"/>
          </p:cNvSpPr>
          <p:nvPr>
            <p:ph type="dt" sz="half" idx="10"/>
          </p:nvPr>
        </p:nvSpPr>
        <p:spPr/>
        <p:txBody>
          <a:bodyPr/>
          <a:lstStyle/>
          <a:p>
            <a:fld id="{DC981271-1A42-4897-8B1C-137BED09A6BF}" type="datetimeFigureOut">
              <a:rPr lang="en-GB" smtClean="0"/>
              <a:t>03/07/2021</a:t>
            </a:fld>
            <a:endParaRPr lang="en-GB"/>
          </a:p>
        </p:txBody>
      </p:sp>
      <p:sp>
        <p:nvSpPr>
          <p:cNvPr id="5" name="Footer Placeholder 4">
            <a:extLst>
              <a:ext uri="{FF2B5EF4-FFF2-40B4-BE49-F238E27FC236}">
                <a16:creationId xmlns:a16="http://schemas.microsoft.com/office/drawing/2014/main" id="{BA967E93-2558-427F-91E2-3A041C32EA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2A9A1A-DEE4-47A3-81B7-60C52A8C99BD}"/>
              </a:ext>
            </a:extLst>
          </p:cNvPr>
          <p:cNvSpPr>
            <a:spLocks noGrp="1"/>
          </p:cNvSpPr>
          <p:nvPr>
            <p:ph type="sldNum" sz="quarter" idx="12"/>
          </p:nvPr>
        </p:nvSpPr>
        <p:spPr/>
        <p:txBody>
          <a:bodyPr/>
          <a:lstStyle/>
          <a:p>
            <a:fld id="{A07CC300-94D1-4B2E-8318-9AF95958B028}" type="slidenum">
              <a:rPr lang="en-GB" smtClean="0"/>
              <a:t>‹#›</a:t>
            </a:fld>
            <a:endParaRPr lang="en-GB"/>
          </a:p>
        </p:txBody>
      </p:sp>
    </p:spTree>
    <p:extLst>
      <p:ext uri="{BB962C8B-B14F-4D97-AF65-F5344CB8AC3E}">
        <p14:creationId xmlns:p14="http://schemas.microsoft.com/office/powerpoint/2010/main" val="4281088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0A38-C3AD-4CF2-80E9-175A2025EC4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B16A31-4DFA-446B-9C94-859F45521A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FD75A-97F7-40D4-9D19-87B620922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5FA025-6593-4A67-91CB-2D1A4DD1D715}"/>
              </a:ext>
            </a:extLst>
          </p:cNvPr>
          <p:cNvSpPr>
            <a:spLocks noGrp="1"/>
          </p:cNvSpPr>
          <p:nvPr>
            <p:ph type="dt" sz="half" idx="10"/>
          </p:nvPr>
        </p:nvSpPr>
        <p:spPr/>
        <p:txBody>
          <a:bodyPr/>
          <a:lstStyle/>
          <a:p>
            <a:fld id="{DC981271-1A42-4897-8B1C-137BED09A6BF}" type="datetimeFigureOut">
              <a:rPr lang="en-GB" smtClean="0"/>
              <a:t>03/07/2021</a:t>
            </a:fld>
            <a:endParaRPr lang="en-GB"/>
          </a:p>
        </p:txBody>
      </p:sp>
      <p:sp>
        <p:nvSpPr>
          <p:cNvPr id="6" name="Footer Placeholder 5">
            <a:extLst>
              <a:ext uri="{FF2B5EF4-FFF2-40B4-BE49-F238E27FC236}">
                <a16:creationId xmlns:a16="http://schemas.microsoft.com/office/drawing/2014/main" id="{06A99125-F9DE-40AF-BF78-A1647303E8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5EF8DF-3107-4478-AE57-7D609DE76F3C}"/>
              </a:ext>
            </a:extLst>
          </p:cNvPr>
          <p:cNvSpPr>
            <a:spLocks noGrp="1"/>
          </p:cNvSpPr>
          <p:nvPr>
            <p:ph type="sldNum" sz="quarter" idx="12"/>
          </p:nvPr>
        </p:nvSpPr>
        <p:spPr/>
        <p:txBody>
          <a:bodyPr/>
          <a:lstStyle/>
          <a:p>
            <a:fld id="{A07CC300-94D1-4B2E-8318-9AF95958B028}" type="slidenum">
              <a:rPr lang="en-GB" smtClean="0"/>
              <a:t>‹#›</a:t>
            </a:fld>
            <a:endParaRPr lang="en-GB"/>
          </a:p>
        </p:txBody>
      </p:sp>
    </p:spTree>
    <p:extLst>
      <p:ext uri="{BB962C8B-B14F-4D97-AF65-F5344CB8AC3E}">
        <p14:creationId xmlns:p14="http://schemas.microsoft.com/office/powerpoint/2010/main" val="67439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7839-C138-46E1-BD6C-A1CB364F92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83B3ABB-4DD1-4B3D-AEA8-0EDDFD83B7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8D71A-836B-4DAE-B4B3-5A31111186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BE0F2F0-BB75-4B06-8C2C-11E51BA3C2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E95C1F-A880-4A17-B91F-972125837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6D104D3-88FC-4552-8735-6A8C31865FEA}"/>
              </a:ext>
            </a:extLst>
          </p:cNvPr>
          <p:cNvSpPr>
            <a:spLocks noGrp="1"/>
          </p:cNvSpPr>
          <p:nvPr>
            <p:ph type="dt" sz="half" idx="10"/>
          </p:nvPr>
        </p:nvSpPr>
        <p:spPr/>
        <p:txBody>
          <a:bodyPr/>
          <a:lstStyle/>
          <a:p>
            <a:fld id="{DC981271-1A42-4897-8B1C-137BED09A6BF}" type="datetimeFigureOut">
              <a:rPr lang="en-GB" smtClean="0"/>
              <a:t>03/07/2021</a:t>
            </a:fld>
            <a:endParaRPr lang="en-GB"/>
          </a:p>
        </p:txBody>
      </p:sp>
      <p:sp>
        <p:nvSpPr>
          <p:cNvPr id="8" name="Footer Placeholder 7">
            <a:extLst>
              <a:ext uri="{FF2B5EF4-FFF2-40B4-BE49-F238E27FC236}">
                <a16:creationId xmlns:a16="http://schemas.microsoft.com/office/drawing/2014/main" id="{B061C771-C17F-48E7-9894-1F0C8A81AB1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C7A90F3-CB0F-4794-8B6C-1BF17D807B89}"/>
              </a:ext>
            </a:extLst>
          </p:cNvPr>
          <p:cNvSpPr>
            <a:spLocks noGrp="1"/>
          </p:cNvSpPr>
          <p:nvPr>
            <p:ph type="sldNum" sz="quarter" idx="12"/>
          </p:nvPr>
        </p:nvSpPr>
        <p:spPr/>
        <p:txBody>
          <a:bodyPr/>
          <a:lstStyle/>
          <a:p>
            <a:fld id="{A07CC300-94D1-4B2E-8318-9AF95958B028}" type="slidenum">
              <a:rPr lang="en-GB" smtClean="0"/>
              <a:t>‹#›</a:t>
            </a:fld>
            <a:endParaRPr lang="en-GB"/>
          </a:p>
        </p:txBody>
      </p:sp>
    </p:spTree>
    <p:extLst>
      <p:ext uri="{BB962C8B-B14F-4D97-AF65-F5344CB8AC3E}">
        <p14:creationId xmlns:p14="http://schemas.microsoft.com/office/powerpoint/2010/main" val="92654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AC22-8363-4608-B89A-FD181C373B6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30564FF-F87C-4265-8200-EA33B3A4297E}"/>
              </a:ext>
            </a:extLst>
          </p:cNvPr>
          <p:cNvSpPr>
            <a:spLocks noGrp="1"/>
          </p:cNvSpPr>
          <p:nvPr>
            <p:ph type="dt" sz="half" idx="10"/>
          </p:nvPr>
        </p:nvSpPr>
        <p:spPr/>
        <p:txBody>
          <a:bodyPr/>
          <a:lstStyle/>
          <a:p>
            <a:fld id="{DC981271-1A42-4897-8B1C-137BED09A6BF}" type="datetimeFigureOut">
              <a:rPr lang="en-GB" smtClean="0"/>
              <a:t>03/07/2021</a:t>
            </a:fld>
            <a:endParaRPr lang="en-GB"/>
          </a:p>
        </p:txBody>
      </p:sp>
      <p:sp>
        <p:nvSpPr>
          <p:cNvPr id="4" name="Footer Placeholder 3">
            <a:extLst>
              <a:ext uri="{FF2B5EF4-FFF2-40B4-BE49-F238E27FC236}">
                <a16:creationId xmlns:a16="http://schemas.microsoft.com/office/drawing/2014/main" id="{1560F7E2-7D0B-4A9B-9548-1F26C2895C9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5D967-3C38-46B1-B6E1-1321849B70F3}"/>
              </a:ext>
            </a:extLst>
          </p:cNvPr>
          <p:cNvSpPr>
            <a:spLocks noGrp="1"/>
          </p:cNvSpPr>
          <p:nvPr>
            <p:ph type="sldNum" sz="quarter" idx="12"/>
          </p:nvPr>
        </p:nvSpPr>
        <p:spPr/>
        <p:txBody>
          <a:bodyPr/>
          <a:lstStyle/>
          <a:p>
            <a:fld id="{A07CC300-94D1-4B2E-8318-9AF95958B028}" type="slidenum">
              <a:rPr lang="en-GB" smtClean="0"/>
              <a:t>‹#›</a:t>
            </a:fld>
            <a:endParaRPr lang="en-GB"/>
          </a:p>
        </p:txBody>
      </p:sp>
    </p:spTree>
    <p:extLst>
      <p:ext uri="{BB962C8B-B14F-4D97-AF65-F5344CB8AC3E}">
        <p14:creationId xmlns:p14="http://schemas.microsoft.com/office/powerpoint/2010/main" val="2688785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D90EB4-3EBB-4660-B9B0-B1D53EA09BBD}"/>
              </a:ext>
            </a:extLst>
          </p:cNvPr>
          <p:cNvSpPr>
            <a:spLocks noGrp="1"/>
          </p:cNvSpPr>
          <p:nvPr>
            <p:ph type="dt" sz="half" idx="10"/>
          </p:nvPr>
        </p:nvSpPr>
        <p:spPr/>
        <p:txBody>
          <a:bodyPr/>
          <a:lstStyle/>
          <a:p>
            <a:fld id="{DC981271-1A42-4897-8B1C-137BED09A6BF}" type="datetimeFigureOut">
              <a:rPr lang="en-GB" smtClean="0"/>
              <a:t>03/07/2021</a:t>
            </a:fld>
            <a:endParaRPr lang="en-GB"/>
          </a:p>
        </p:txBody>
      </p:sp>
      <p:sp>
        <p:nvSpPr>
          <p:cNvPr id="3" name="Footer Placeholder 2">
            <a:extLst>
              <a:ext uri="{FF2B5EF4-FFF2-40B4-BE49-F238E27FC236}">
                <a16:creationId xmlns:a16="http://schemas.microsoft.com/office/drawing/2014/main" id="{2A4E654A-F660-42BD-B340-B578CA5B3F1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828FBB0-CCD4-465F-819B-7D30BB1D599B}"/>
              </a:ext>
            </a:extLst>
          </p:cNvPr>
          <p:cNvSpPr>
            <a:spLocks noGrp="1"/>
          </p:cNvSpPr>
          <p:nvPr>
            <p:ph type="sldNum" sz="quarter" idx="12"/>
          </p:nvPr>
        </p:nvSpPr>
        <p:spPr/>
        <p:txBody>
          <a:bodyPr/>
          <a:lstStyle/>
          <a:p>
            <a:fld id="{A07CC300-94D1-4B2E-8318-9AF95958B028}" type="slidenum">
              <a:rPr lang="en-GB" smtClean="0"/>
              <a:t>‹#›</a:t>
            </a:fld>
            <a:endParaRPr lang="en-GB"/>
          </a:p>
        </p:txBody>
      </p:sp>
    </p:spTree>
    <p:extLst>
      <p:ext uri="{BB962C8B-B14F-4D97-AF65-F5344CB8AC3E}">
        <p14:creationId xmlns:p14="http://schemas.microsoft.com/office/powerpoint/2010/main" val="333161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E6A7-383A-4B96-8529-4986C16E9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4C1D4F0-2243-46BF-9569-BAADD21E81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0AC4CAA-8748-4334-AA9C-17E9B8810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A9F0F-94B8-425A-896D-A87CA4BFE324}"/>
              </a:ext>
            </a:extLst>
          </p:cNvPr>
          <p:cNvSpPr>
            <a:spLocks noGrp="1"/>
          </p:cNvSpPr>
          <p:nvPr>
            <p:ph type="dt" sz="half" idx="10"/>
          </p:nvPr>
        </p:nvSpPr>
        <p:spPr/>
        <p:txBody>
          <a:bodyPr/>
          <a:lstStyle/>
          <a:p>
            <a:fld id="{DC981271-1A42-4897-8B1C-137BED09A6BF}" type="datetimeFigureOut">
              <a:rPr lang="en-GB" smtClean="0"/>
              <a:t>03/07/2021</a:t>
            </a:fld>
            <a:endParaRPr lang="en-GB"/>
          </a:p>
        </p:txBody>
      </p:sp>
      <p:sp>
        <p:nvSpPr>
          <p:cNvPr id="6" name="Footer Placeholder 5">
            <a:extLst>
              <a:ext uri="{FF2B5EF4-FFF2-40B4-BE49-F238E27FC236}">
                <a16:creationId xmlns:a16="http://schemas.microsoft.com/office/drawing/2014/main" id="{A19D0171-1CCF-4202-A2C3-B33C65DE89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6D1A4A-CA0A-477D-94A8-11F17D41C7B4}"/>
              </a:ext>
            </a:extLst>
          </p:cNvPr>
          <p:cNvSpPr>
            <a:spLocks noGrp="1"/>
          </p:cNvSpPr>
          <p:nvPr>
            <p:ph type="sldNum" sz="quarter" idx="12"/>
          </p:nvPr>
        </p:nvSpPr>
        <p:spPr/>
        <p:txBody>
          <a:bodyPr/>
          <a:lstStyle/>
          <a:p>
            <a:fld id="{A07CC300-94D1-4B2E-8318-9AF95958B028}" type="slidenum">
              <a:rPr lang="en-GB" smtClean="0"/>
              <a:t>‹#›</a:t>
            </a:fld>
            <a:endParaRPr lang="en-GB"/>
          </a:p>
        </p:txBody>
      </p:sp>
    </p:spTree>
    <p:extLst>
      <p:ext uri="{BB962C8B-B14F-4D97-AF65-F5344CB8AC3E}">
        <p14:creationId xmlns:p14="http://schemas.microsoft.com/office/powerpoint/2010/main" val="333691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831AD-C89C-4B8C-B5ED-9977F065B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ECEB73-9CBA-4A87-A98B-6E596C3D0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44076A-E987-40FB-B5AF-F4C833C0E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DE264-5A34-4B98-A488-27D160F50F40}"/>
              </a:ext>
            </a:extLst>
          </p:cNvPr>
          <p:cNvSpPr>
            <a:spLocks noGrp="1"/>
          </p:cNvSpPr>
          <p:nvPr>
            <p:ph type="dt" sz="half" idx="10"/>
          </p:nvPr>
        </p:nvSpPr>
        <p:spPr/>
        <p:txBody>
          <a:bodyPr/>
          <a:lstStyle/>
          <a:p>
            <a:fld id="{DC981271-1A42-4897-8B1C-137BED09A6BF}" type="datetimeFigureOut">
              <a:rPr lang="en-GB" smtClean="0"/>
              <a:t>03/07/2021</a:t>
            </a:fld>
            <a:endParaRPr lang="en-GB"/>
          </a:p>
        </p:txBody>
      </p:sp>
      <p:sp>
        <p:nvSpPr>
          <p:cNvPr id="6" name="Footer Placeholder 5">
            <a:extLst>
              <a:ext uri="{FF2B5EF4-FFF2-40B4-BE49-F238E27FC236}">
                <a16:creationId xmlns:a16="http://schemas.microsoft.com/office/drawing/2014/main" id="{84924E89-1B98-4A08-B721-CA248AD878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B0290E7-5604-4FBC-8E17-D88228F03BC7}"/>
              </a:ext>
            </a:extLst>
          </p:cNvPr>
          <p:cNvSpPr>
            <a:spLocks noGrp="1"/>
          </p:cNvSpPr>
          <p:nvPr>
            <p:ph type="sldNum" sz="quarter" idx="12"/>
          </p:nvPr>
        </p:nvSpPr>
        <p:spPr/>
        <p:txBody>
          <a:bodyPr/>
          <a:lstStyle/>
          <a:p>
            <a:fld id="{A07CC300-94D1-4B2E-8318-9AF95958B028}" type="slidenum">
              <a:rPr lang="en-GB" smtClean="0"/>
              <a:t>‹#›</a:t>
            </a:fld>
            <a:endParaRPr lang="en-GB"/>
          </a:p>
        </p:txBody>
      </p:sp>
    </p:spTree>
    <p:extLst>
      <p:ext uri="{BB962C8B-B14F-4D97-AF65-F5344CB8AC3E}">
        <p14:creationId xmlns:p14="http://schemas.microsoft.com/office/powerpoint/2010/main" val="891383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A12286-C379-4EE9-A6DE-EBB0E02F21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617D1D-8E0A-4F31-A887-3BDD28C448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BB7BB8-7F98-4160-8E52-1EC8EE9081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81271-1A42-4897-8B1C-137BED09A6BF}" type="datetimeFigureOut">
              <a:rPr lang="en-GB" smtClean="0"/>
              <a:t>03/07/2021</a:t>
            </a:fld>
            <a:endParaRPr lang="en-GB"/>
          </a:p>
        </p:txBody>
      </p:sp>
      <p:sp>
        <p:nvSpPr>
          <p:cNvPr id="5" name="Footer Placeholder 4">
            <a:extLst>
              <a:ext uri="{FF2B5EF4-FFF2-40B4-BE49-F238E27FC236}">
                <a16:creationId xmlns:a16="http://schemas.microsoft.com/office/drawing/2014/main" id="{A6CD5E95-460E-42E4-8C7B-871E481A5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BDC81A-27E7-406F-8988-E241F0A1C8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7CC300-94D1-4B2E-8318-9AF95958B028}" type="slidenum">
              <a:rPr lang="en-GB" smtClean="0"/>
              <a:t>‹#›</a:t>
            </a:fld>
            <a:endParaRPr lang="en-GB"/>
          </a:p>
        </p:txBody>
      </p:sp>
    </p:spTree>
    <p:extLst>
      <p:ext uri="{BB962C8B-B14F-4D97-AF65-F5344CB8AC3E}">
        <p14:creationId xmlns:p14="http://schemas.microsoft.com/office/powerpoint/2010/main" val="735366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ed.ac.uk/reflection/reflectors-toolkit/employabil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zRPM_pqaPp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ontinuous Professional Development And Everything About It - Rad Education">
            <a:extLst>
              <a:ext uri="{FF2B5EF4-FFF2-40B4-BE49-F238E27FC236}">
                <a16:creationId xmlns:a16="http://schemas.microsoft.com/office/drawing/2014/main" id="{47D3C672-DB29-4D50-AA78-5EB737D78D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5312"/>
          <a:stretch/>
        </p:blipFill>
        <p:spPr bwMode="auto">
          <a:xfrm>
            <a:off x="1"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rot="-5400000">
            <a:off x="-945222" y="5281914"/>
            <a:ext cx="2495058" cy="365125"/>
          </a:xfrm>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Created by Tayo Alebiosu</a:t>
            </a:r>
          </a:p>
        </p:txBody>
      </p:sp>
      <p:sp>
        <p:nvSpPr>
          <p:cNvPr id="4" name="Rectangle 3">
            <a:extLst>
              <a:ext uri="{FF2B5EF4-FFF2-40B4-BE49-F238E27FC236}">
                <a16:creationId xmlns:a16="http://schemas.microsoft.com/office/drawing/2014/main" id="{5E305F1F-E950-452F-9BC7-E3A0FC7BB8C0}"/>
              </a:ext>
            </a:extLst>
          </p:cNvPr>
          <p:cNvSpPr/>
          <p:nvPr/>
        </p:nvSpPr>
        <p:spPr>
          <a:xfrm>
            <a:off x="-39757" y="4627764"/>
            <a:ext cx="6135757" cy="3186359"/>
          </a:xfrm>
          <a:prstGeom prst="rect">
            <a:avLst/>
          </a:prstGeom>
        </p:spPr>
        <p:txBody>
          <a:bodyPr vert="horz" lIns="91440" tIns="45720" rIns="91440" bIns="45720" rtlCol="0" anchor="ctr">
            <a:normAutofit/>
          </a:bodyPr>
          <a:lstStyle/>
          <a:p>
            <a:pPr marL="457200">
              <a:lnSpc>
                <a:spcPct val="115000"/>
              </a:lnSpc>
              <a:spcBef>
                <a:spcPts val="600"/>
              </a:spcBef>
              <a:spcAft>
                <a:spcPts val="1000"/>
              </a:spcAft>
            </a:pPr>
            <a:r>
              <a:rPr lang="en-GB" sz="1800" b="1" dirty="0">
                <a:effectLst/>
                <a:latin typeface="Arial" panose="020B0604020202020204" pitchFamily="34" charset="0"/>
                <a:ea typeface="Times New Roman" panose="02020603050405020304" pitchFamily="18" charset="0"/>
                <a:cs typeface="Arial" panose="020B0604020202020204" pitchFamily="34" charset="0"/>
              </a:rPr>
              <a:t>Week 12</a:t>
            </a:r>
          </a:p>
          <a:p>
            <a:pPr marL="457200">
              <a:lnSpc>
                <a:spcPct val="115000"/>
              </a:lnSpc>
              <a:spcBef>
                <a:spcPts val="600"/>
              </a:spcBef>
              <a:spcAft>
                <a:spcPts val="1000"/>
              </a:spcAft>
            </a:pPr>
            <a:r>
              <a:rPr lang="en-GB" sz="1800" b="1" dirty="0">
                <a:solidFill>
                  <a:schemeClr val="bg1"/>
                </a:solidFill>
                <a:effectLst/>
                <a:highlight>
                  <a:srgbClr val="0000FF"/>
                </a:highlight>
                <a:latin typeface="Arial" panose="020B0604020202020204" pitchFamily="34" charset="0"/>
                <a:ea typeface="Times New Roman" panose="02020603050405020304" pitchFamily="18" charset="0"/>
                <a:cs typeface="Arial" panose="020B0604020202020204" pitchFamily="34" charset="0"/>
              </a:rPr>
              <a:t>LO.4 - </a:t>
            </a:r>
            <a:r>
              <a:rPr lang="en-GB" sz="1800" b="1" dirty="0">
                <a:effectLst/>
                <a:latin typeface="Arial" panose="020B0604020202020204" pitchFamily="34" charset="0"/>
                <a:ea typeface="Times New Roman" panose="02020603050405020304" pitchFamily="18" charset="0"/>
                <a:cs typeface="Arial" panose="020B0604020202020204" pitchFamily="34" charset="0"/>
              </a:rPr>
              <a:t>Developing a range of core employability skills reflecting compassion, values and behaviours.</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indent="-228600" algn="ctr">
              <a:lnSpc>
                <a:spcPct val="90000"/>
              </a:lnSpc>
              <a:buFont typeface="Arial" panose="020B0604020202020204" pitchFamily="34" charset="0"/>
              <a:buChar char="•"/>
            </a:pPr>
            <a:br>
              <a:rPr lang="en-US" sz="2400" dirty="0">
                <a:solidFill>
                  <a:schemeClr val="bg1"/>
                </a:solidFill>
              </a:rPr>
            </a:br>
            <a:endParaRPr lang="en-US" sz="2400" dirty="0">
              <a:solidFill>
                <a:schemeClr val="bg1"/>
              </a:solidFill>
            </a:endParaRPr>
          </a:p>
          <a:p>
            <a:pPr indent="-228600">
              <a:lnSpc>
                <a:spcPct val="90000"/>
              </a:lnSpc>
              <a:spcAft>
                <a:spcPts val="600"/>
              </a:spcAft>
              <a:buFont typeface="Arial" panose="020B0604020202020204" pitchFamily="34" charset="0"/>
              <a:buChar char="•"/>
            </a:pPr>
            <a:br>
              <a:rPr lang="en-US" b="1" i="1" dirty="0">
                <a:solidFill>
                  <a:schemeClr val="bg1"/>
                </a:solidFill>
                <a:effectLst/>
                <a:highlight>
                  <a:srgbClr val="00FFFF"/>
                </a:highlight>
              </a:rPr>
            </a:br>
            <a:endParaRPr lang="en-US" dirty="0">
              <a:solidFill>
                <a:schemeClr val="bg1"/>
              </a:solidFill>
            </a:endParaRPr>
          </a:p>
        </p:txBody>
      </p:sp>
    </p:spTree>
    <p:extLst>
      <p:ext uri="{BB962C8B-B14F-4D97-AF65-F5344CB8AC3E}">
        <p14:creationId xmlns:p14="http://schemas.microsoft.com/office/powerpoint/2010/main" val="2717140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Rectangle 4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6150E-153F-419F-BBED-53E7BD4919BA}"/>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Activity</a:t>
            </a:r>
          </a:p>
        </p:txBody>
      </p:sp>
      <p:sp>
        <p:nvSpPr>
          <p:cNvPr id="3" name="Content Placeholder 2">
            <a:extLst>
              <a:ext uri="{FF2B5EF4-FFF2-40B4-BE49-F238E27FC236}">
                <a16:creationId xmlns:a16="http://schemas.microsoft.com/office/drawing/2014/main" id="{CD6555FB-9FE5-4608-A4E1-CAAA5A137780}"/>
              </a:ext>
            </a:extLst>
          </p:cNvPr>
          <p:cNvSpPr>
            <a:spLocks noGrp="1"/>
          </p:cNvSpPr>
          <p:nvPr>
            <p:ph idx="1"/>
          </p:nvPr>
        </p:nvSpPr>
        <p:spPr>
          <a:xfrm>
            <a:off x="4810259" y="649480"/>
            <a:ext cx="6555347" cy="5546047"/>
          </a:xfrm>
        </p:spPr>
        <p:txBody>
          <a:bodyPr anchor="ctr">
            <a:normAutofit/>
          </a:bodyPr>
          <a:lstStyle/>
          <a:p>
            <a:pPr marL="0" indent="0">
              <a:buNone/>
            </a:pPr>
            <a:endParaRPr lang="en-US" altLang="en-US" sz="2400" dirty="0"/>
          </a:p>
          <a:p>
            <a:r>
              <a:rPr lang="en-US" altLang="en-US" sz="2400" dirty="0"/>
              <a:t>Care Values </a:t>
            </a:r>
          </a:p>
          <a:p>
            <a:r>
              <a:rPr lang="en-US" altLang="en-US" sz="2400" dirty="0"/>
              <a:t>Principles of care</a:t>
            </a:r>
          </a:p>
          <a:p>
            <a:endParaRPr lang="en-US" altLang="en-US" sz="2400" dirty="0"/>
          </a:p>
          <a:p>
            <a:pPr>
              <a:buFont typeface="Wingdings" panose="05000000000000000000" pitchFamily="2" charset="2"/>
              <a:buChar char="v"/>
            </a:pPr>
            <a:r>
              <a:rPr lang="en-US" altLang="en-US" sz="2400" b="1" dirty="0"/>
              <a:t>Why is it important for health care practitioners to always promote these principles and values at all times?   </a:t>
            </a:r>
          </a:p>
          <a:p>
            <a:pPr marL="0" indent="0">
              <a:buNone/>
            </a:pPr>
            <a:r>
              <a:rPr lang="en-US" altLang="en-US" sz="2000" dirty="0"/>
              <a:t>  </a:t>
            </a:r>
          </a:p>
          <a:p>
            <a:endParaRPr lang="en-GB" sz="2000" dirty="0"/>
          </a:p>
        </p:txBody>
      </p:sp>
    </p:spTree>
    <p:extLst>
      <p:ext uri="{BB962C8B-B14F-4D97-AF65-F5344CB8AC3E}">
        <p14:creationId xmlns:p14="http://schemas.microsoft.com/office/powerpoint/2010/main" val="3883136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6FDE12-C1F6-4FA5-8346-291EC493445A}"/>
              </a:ext>
            </a:extLst>
          </p:cNvPr>
          <p:cNvPicPr>
            <a:picLocks noChangeAspect="1"/>
          </p:cNvPicPr>
          <p:nvPr/>
        </p:nvPicPr>
        <p:blipFill rotWithShape="1">
          <a:blip r:embed="rId2"/>
          <a:srcRect r="19028" b="2"/>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D271EA31-13BC-46C4-8FD7-51277F53132F}"/>
              </a:ext>
            </a:extLst>
          </p:cNvPr>
          <p:cNvSpPr>
            <a:spLocks noGrp="1"/>
          </p:cNvSpPr>
          <p:nvPr>
            <p:ph type="title"/>
          </p:nvPr>
        </p:nvSpPr>
        <p:spPr>
          <a:xfrm>
            <a:off x="481014" y="327026"/>
            <a:ext cx="4164011" cy="2611437"/>
          </a:xfrm>
        </p:spPr>
        <p:txBody>
          <a:bodyPr>
            <a:normAutofit/>
          </a:bodyPr>
          <a:lstStyle/>
          <a:p>
            <a:r>
              <a:rPr lang="en-US" altLang="en-US" sz="3600" b="1"/>
              <a:t>Why principles and values is important in health care sector</a:t>
            </a:r>
            <a:endParaRPr lang="en-GB" sz="3600" b="1"/>
          </a:p>
        </p:txBody>
      </p:sp>
      <p:graphicFrame>
        <p:nvGraphicFramePr>
          <p:cNvPr id="5" name="Content Placeholder 2">
            <a:extLst>
              <a:ext uri="{FF2B5EF4-FFF2-40B4-BE49-F238E27FC236}">
                <a16:creationId xmlns:a16="http://schemas.microsoft.com/office/drawing/2014/main" id="{88862527-C65E-43ED-8B12-4A24F7AFBD79}"/>
              </a:ext>
            </a:extLst>
          </p:cNvPr>
          <p:cNvGraphicFramePr>
            <a:graphicFrameLocks noGrp="1"/>
          </p:cNvGraphicFramePr>
          <p:nvPr>
            <p:ph idx="1"/>
            <p:extLst>
              <p:ext uri="{D42A27DB-BD31-4B8C-83A1-F6EECF244321}">
                <p14:modId xmlns:p14="http://schemas.microsoft.com/office/powerpoint/2010/main" val="357277514"/>
              </p:ext>
            </p:extLst>
          </p:nvPr>
        </p:nvGraphicFramePr>
        <p:xfrm>
          <a:off x="5809957" y="886265"/>
          <a:ext cx="6382023" cy="52906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697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053456-7FF6-4B6D-B2F6-899C65316EAC}"/>
              </a:ext>
            </a:extLst>
          </p:cNvPr>
          <p:cNvPicPr>
            <a:picLocks noChangeAspect="1"/>
          </p:cNvPicPr>
          <p:nvPr/>
        </p:nvPicPr>
        <p:blipFill rotWithShape="1">
          <a:blip r:embed="rId2"/>
          <a:srcRect l="13264"/>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0C236532-8028-453C-A18B-9A4A913130DC}"/>
              </a:ext>
            </a:extLst>
          </p:cNvPr>
          <p:cNvSpPr>
            <a:spLocks noGrp="1"/>
          </p:cNvSpPr>
          <p:nvPr>
            <p:ph type="title"/>
          </p:nvPr>
        </p:nvSpPr>
        <p:spPr>
          <a:xfrm>
            <a:off x="481014" y="327026"/>
            <a:ext cx="4164011" cy="2611437"/>
          </a:xfrm>
        </p:spPr>
        <p:txBody>
          <a:bodyPr>
            <a:normAutofit/>
          </a:bodyPr>
          <a:lstStyle/>
          <a:p>
            <a:r>
              <a:rPr lang="en-GB" sz="3600" dirty="0">
                <a:highlight>
                  <a:srgbClr val="FFFF00"/>
                </a:highlight>
              </a:rPr>
              <a:t>Cont.…</a:t>
            </a:r>
          </a:p>
        </p:txBody>
      </p:sp>
      <p:graphicFrame>
        <p:nvGraphicFramePr>
          <p:cNvPr id="5" name="Content Placeholder 2">
            <a:extLst>
              <a:ext uri="{FF2B5EF4-FFF2-40B4-BE49-F238E27FC236}">
                <a16:creationId xmlns:a16="http://schemas.microsoft.com/office/drawing/2014/main" id="{E3C35F60-4C81-43DC-9F78-ECBAF454D31D}"/>
              </a:ext>
            </a:extLst>
          </p:cNvPr>
          <p:cNvGraphicFramePr>
            <a:graphicFrameLocks noGrp="1"/>
          </p:cNvGraphicFramePr>
          <p:nvPr>
            <p:ph idx="1"/>
            <p:extLst>
              <p:ext uri="{D42A27DB-BD31-4B8C-83A1-F6EECF244321}">
                <p14:modId xmlns:p14="http://schemas.microsoft.com/office/powerpoint/2010/main" val="2785000620"/>
              </p:ext>
            </p:extLst>
          </p:nvPr>
        </p:nvGraphicFramePr>
        <p:xfrm>
          <a:off x="6381749" y="604911"/>
          <a:ext cx="5561721" cy="55720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683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Puzzle pieces">
            <a:extLst>
              <a:ext uri="{FF2B5EF4-FFF2-40B4-BE49-F238E27FC236}">
                <a16:creationId xmlns:a16="http://schemas.microsoft.com/office/drawing/2014/main" id="{98779DC8-2341-4093-9185-822947C18ADC}"/>
              </a:ext>
            </a:extLst>
          </p:cNvPr>
          <p:cNvPicPr>
            <a:picLocks noChangeAspect="1"/>
          </p:cNvPicPr>
          <p:nvPr/>
        </p:nvPicPr>
        <p:blipFill rotWithShape="1">
          <a:blip r:embed="rId2"/>
          <a:srcRect l="13473" r="5858" b="2"/>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6E4EAB58-C51F-4052-9913-57760E1BA3B0}"/>
              </a:ext>
            </a:extLst>
          </p:cNvPr>
          <p:cNvSpPr>
            <a:spLocks noGrp="1"/>
          </p:cNvSpPr>
          <p:nvPr>
            <p:ph type="title"/>
          </p:nvPr>
        </p:nvSpPr>
        <p:spPr>
          <a:xfrm>
            <a:off x="481014" y="327026"/>
            <a:ext cx="4164011" cy="2611437"/>
          </a:xfrm>
        </p:spPr>
        <p:txBody>
          <a:bodyPr>
            <a:normAutofit/>
          </a:bodyPr>
          <a:lstStyle/>
          <a:p>
            <a:r>
              <a:rPr lang="en-GB" sz="3600" b="0" i="0">
                <a:effectLst/>
                <a:latin typeface="Jost"/>
              </a:rPr>
              <a:t>Reflecting value</a:t>
            </a:r>
            <a:endParaRPr lang="en-GB" sz="3600"/>
          </a:p>
        </p:txBody>
      </p:sp>
      <p:sp>
        <p:nvSpPr>
          <p:cNvPr id="3" name="Content Placeholder 2">
            <a:extLst>
              <a:ext uri="{FF2B5EF4-FFF2-40B4-BE49-F238E27FC236}">
                <a16:creationId xmlns:a16="http://schemas.microsoft.com/office/drawing/2014/main" id="{4E4B0CBF-4895-4AA1-99F9-F9A0E4B5F4C1}"/>
              </a:ext>
            </a:extLst>
          </p:cNvPr>
          <p:cNvSpPr>
            <a:spLocks noGrp="1"/>
          </p:cNvSpPr>
          <p:nvPr>
            <p:ph idx="1"/>
          </p:nvPr>
        </p:nvSpPr>
        <p:spPr>
          <a:xfrm>
            <a:off x="6096000" y="528452"/>
            <a:ext cx="5614986" cy="5436250"/>
          </a:xfrm>
        </p:spPr>
        <p:txBody>
          <a:bodyPr>
            <a:noAutofit/>
          </a:bodyPr>
          <a:lstStyle/>
          <a:p>
            <a:r>
              <a:rPr lang="en-GB" b="0" i="0" dirty="0">
                <a:effectLst/>
                <a:latin typeface="Tw Cen MT" panose="020B0602020104020603" pitchFamily="34" charset="0"/>
              </a:rPr>
              <a:t>Your values reflect what is most important to you, in the way you live and work. </a:t>
            </a:r>
          </a:p>
          <a:p>
            <a:r>
              <a:rPr lang="en-GB" b="0" i="0" dirty="0">
                <a:effectLst/>
                <a:latin typeface="Tw Cen MT" panose="020B0602020104020603" pitchFamily="34" charset="0"/>
              </a:rPr>
              <a:t>Identifying and understanding your values can help you determine your priorities in life. </a:t>
            </a:r>
          </a:p>
          <a:p>
            <a:r>
              <a:rPr lang="en-GB" b="0" i="0" dirty="0">
                <a:effectLst/>
                <a:latin typeface="Tw Cen MT" panose="020B0602020104020603" pitchFamily="34" charset="0"/>
              </a:rPr>
              <a:t>Acknowledging your values when exploring opportunities or making plans and decisions can make both your professional and personal life happier and more fulfilling.</a:t>
            </a:r>
            <a:endParaRPr lang="en-GB" dirty="0">
              <a:latin typeface="Tw Cen MT" panose="020B0602020104020603" pitchFamily="34" charset="0"/>
            </a:endParaRPr>
          </a:p>
        </p:txBody>
      </p:sp>
      <p:sp>
        <p:nvSpPr>
          <p:cNvPr id="4" name="Footer Placeholder 3">
            <a:extLst>
              <a:ext uri="{FF2B5EF4-FFF2-40B4-BE49-F238E27FC236}">
                <a16:creationId xmlns:a16="http://schemas.microsoft.com/office/drawing/2014/main" id="{5A0DBC3A-0019-4228-8BD6-C7C78085FBE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chemeClr val="tx1">
                    <a:lumMod val="75000"/>
                    <a:lumOff val="25000"/>
                  </a:schemeClr>
                </a:solidFill>
              </a:rPr>
              <a:t>Created by Tayo Alebiosu</a:t>
            </a:r>
          </a:p>
        </p:txBody>
      </p:sp>
    </p:spTree>
    <p:extLst>
      <p:ext uri="{BB962C8B-B14F-4D97-AF65-F5344CB8AC3E}">
        <p14:creationId xmlns:p14="http://schemas.microsoft.com/office/powerpoint/2010/main" val="401802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ooter Placeholder 1">
            <a:extLst>
              <a:ext uri="{FF2B5EF4-FFF2-40B4-BE49-F238E27FC236}">
                <a16:creationId xmlns:a16="http://schemas.microsoft.com/office/drawing/2014/main" id="{C2B01962-A6CD-40A3-B870-5B988FFC87A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Created by Tayo Alebiosu</a:t>
            </a:r>
          </a:p>
        </p:txBody>
      </p:sp>
      <p:sp>
        <p:nvSpPr>
          <p:cNvPr id="47" name="Isosceles Triangle 4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Content Placeholder 2">
            <a:extLst>
              <a:ext uri="{FF2B5EF4-FFF2-40B4-BE49-F238E27FC236}">
                <a16:creationId xmlns:a16="http://schemas.microsoft.com/office/drawing/2014/main" id="{CA4DA005-56AE-4ABF-9B7E-39770613F19A}"/>
              </a:ext>
            </a:extLst>
          </p:cNvPr>
          <p:cNvGraphicFramePr>
            <a:graphicFrameLocks noGrp="1"/>
          </p:cNvGraphicFramePr>
          <p:nvPr>
            <p:ph idx="1"/>
            <p:extLst>
              <p:ext uri="{D42A27DB-BD31-4B8C-83A1-F6EECF244321}">
                <p14:modId xmlns:p14="http://schemas.microsoft.com/office/powerpoint/2010/main" val="4203847641"/>
              </p:ext>
            </p:extLst>
          </p:nvPr>
        </p:nvGraphicFramePr>
        <p:xfrm>
          <a:off x="2266014" y="140677"/>
          <a:ext cx="9305872" cy="6063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998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EEB5B496-8F60-4BBC-B8FF-BA7487AD498B}"/>
              </a:ext>
            </a:extLst>
          </p:cNvPr>
          <p:cNvSpPr>
            <a:spLocks noGrp="1"/>
          </p:cNvSpPr>
          <p:nvPr>
            <p:ph type="ftr" sz="quarter" idx="11"/>
          </p:nvPr>
        </p:nvSpPr>
        <p:spPr>
          <a:xfrm>
            <a:off x="4587610" y="6356350"/>
            <a:ext cx="3016781" cy="365125"/>
          </a:xfrm>
        </p:spPr>
        <p:txBody>
          <a:bodyPr>
            <a:normAutofit/>
          </a:bodyPr>
          <a:lstStyle/>
          <a:p>
            <a:pPr algn="r">
              <a:spcAft>
                <a:spcPts val="600"/>
              </a:spcAft>
            </a:pPr>
            <a:r>
              <a:rPr lang="en-GB"/>
              <a:t>Created by Tayo Alebiosu</a:t>
            </a:r>
          </a:p>
        </p:txBody>
      </p:sp>
      <p:pic>
        <p:nvPicPr>
          <p:cNvPr id="6" name="Picture 5">
            <a:extLst>
              <a:ext uri="{FF2B5EF4-FFF2-40B4-BE49-F238E27FC236}">
                <a16:creationId xmlns:a16="http://schemas.microsoft.com/office/drawing/2014/main" id="{EBDA6247-5E5E-4B03-93D5-5643E9F8381E}"/>
              </a:ext>
            </a:extLst>
          </p:cNvPr>
          <p:cNvPicPr>
            <a:picLocks noChangeAspect="1"/>
          </p:cNvPicPr>
          <p:nvPr/>
        </p:nvPicPr>
        <p:blipFill rotWithShape="1">
          <a:blip r:embed="rId2"/>
          <a:srcRect l="11535" r="48927" b="-1"/>
          <a:stretch/>
        </p:blipFill>
        <p:spPr>
          <a:xfrm>
            <a:off x="8129873" y="10"/>
            <a:ext cx="4062128" cy="6857990"/>
          </a:xfrm>
          <a:prstGeom prst="rect">
            <a:avLst/>
          </a:prstGeom>
        </p:spPr>
      </p:pic>
      <p:grpSp>
        <p:nvGrpSpPr>
          <p:cNvPr id="16" name="Group 15">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Content Placeholder 2">
            <a:extLst>
              <a:ext uri="{FF2B5EF4-FFF2-40B4-BE49-F238E27FC236}">
                <a16:creationId xmlns:a16="http://schemas.microsoft.com/office/drawing/2014/main" id="{37857661-04C5-4F7A-909C-EE78F883A3BC}"/>
              </a:ext>
            </a:extLst>
          </p:cNvPr>
          <p:cNvGraphicFramePr>
            <a:graphicFrameLocks noGrp="1"/>
          </p:cNvGraphicFramePr>
          <p:nvPr>
            <p:ph idx="1"/>
            <p:extLst>
              <p:ext uri="{D42A27DB-BD31-4B8C-83A1-F6EECF244321}">
                <p14:modId xmlns:p14="http://schemas.microsoft.com/office/powerpoint/2010/main" val="275100861"/>
              </p:ext>
            </p:extLst>
          </p:nvPr>
        </p:nvGraphicFramePr>
        <p:xfrm>
          <a:off x="643467" y="543147"/>
          <a:ext cx="7079696" cy="5633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422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0D164A-BA0F-44AC-8EBD-3ED0AF901A2A}"/>
              </a:ext>
            </a:extLst>
          </p:cNvPr>
          <p:cNvSpPr>
            <a:spLocks noGrp="1"/>
          </p:cNvSpPr>
          <p:nvPr>
            <p:ph idx="1"/>
          </p:nvPr>
        </p:nvSpPr>
        <p:spPr>
          <a:xfrm>
            <a:off x="457200" y="1125416"/>
            <a:ext cx="7177829" cy="4815562"/>
          </a:xfrm>
        </p:spPr>
        <p:txBody>
          <a:bodyPr anchor="t">
            <a:normAutofit fontScale="92500" lnSpcReduction="10000"/>
          </a:bodyPr>
          <a:lstStyle/>
          <a:p>
            <a:pPr marL="0" indent="0">
              <a:buNone/>
            </a:pPr>
            <a:r>
              <a:rPr lang="en-GB" b="0" i="0" dirty="0">
                <a:solidFill>
                  <a:schemeClr val="bg1"/>
                </a:solidFill>
                <a:effectLst/>
                <a:highlight>
                  <a:srgbClr val="000080"/>
                </a:highlight>
                <a:latin typeface="Tw Cen MT" panose="020B0602020104020603" pitchFamily="34" charset="0"/>
              </a:rPr>
              <a:t>Reflecting for employability</a:t>
            </a:r>
          </a:p>
          <a:p>
            <a:r>
              <a:rPr lang="en-GB" dirty="0">
                <a:latin typeface="Tw Cen MT" panose="020B0602020104020603" pitchFamily="34" charset="0"/>
              </a:rPr>
              <a:t>A key element of being successful in today’s society is building your employability. Reflection is an essential part of this process.</a:t>
            </a:r>
          </a:p>
          <a:p>
            <a:endParaRPr lang="en-GB" dirty="0">
              <a:latin typeface="Tw Cen MT" panose="020B0602020104020603" pitchFamily="34" charset="0"/>
            </a:endParaRPr>
          </a:p>
          <a:p>
            <a:r>
              <a:rPr lang="en-GB" dirty="0">
                <a:latin typeface="Tw Cen MT" panose="020B0602020104020603" pitchFamily="34" charset="0"/>
              </a:rPr>
              <a:t>Reflection is a skill that can serve you well throughout life. It can benefit you while being educated, developing while working, and it can support you with entrepreneurship and building up your general ability to get employed and be adaptable and successful, i.e. your employability.</a:t>
            </a:r>
          </a:p>
          <a:p>
            <a:endParaRPr lang="en-GB" sz="1600" dirty="0">
              <a:latin typeface="Tw Cen MT" panose="020B0602020104020603" pitchFamily="34" charset="0"/>
            </a:endParaRPr>
          </a:p>
          <a:p>
            <a:r>
              <a:rPr lang="en-GB" sz="1600" dirty="0">
                <a:latin typeface="Tw Cen MT" panose="020B0602020104020603" pitchFamily="34" charset="0"/>
              </a:rPr>
              <a:t> </a:t>
            </a:r>
          </a:p>
          <a:p>
            <a:endParaRPr lang="en-GB" sz="1600" dirty="0">
              <a:latin typeface="Tw Cen MT" panose="020B0602020104020603" pitchFamily="34" charset="0"/>
            </a:endParaRPr>
          </a:p>
        </p:txBody>
      </p:sp>
      <p:sp>
        <p:nvSpPr>
          <p:cNvPr id="99" name="Rectangle 9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Graphic 82" descr="Person with Idea">
            <a:extLst>
              <a:ext uri="{FF2B5EF4-FFF2-40B4-BE49-F238E27FC236}">
                <a16:creationId xmlns:a16="http://schemas.microsoft.com/office/drawing/2014/main" id="{EED4490F-1B13-4C05-9E63-02DE8A36B1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92933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1371599" y="294538"/>
            <a:ext cx="9895951" cy="1033669"/>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normAutofit/>
          </a:bodyPr>
          <a:lstStyle/>
          <a:p>
            <a:pPr>
              <a:lnSpc>
                <a:spcPct val="90000"/>
              </a:lnSpc>
              <a:spcBef>
                <a:spcPct val="0"/>
              </a:spcBef>
              <a:spcAft>
                <a:spcPts val="600"/>
              </a:spcAft>
              <a:defRPr sz="3600" b="1">
                <a:solidFill>
                  <a:srgbClr val="2752FF"/>
                </a:solidFill>
                <a:effectLst>
                  <a:outerShdw blurRad="25400" dist="23998" dir="2700000" rotWithShape="0">
                    <a:srgbClr val="000000">
                      <a:alpha val="31033"/>
                    </a:srgbClr>
                  </a:outerShdw>
                </a:effectLst>
                <a:latin typeface="Arial"/>
                <a:ea typeface="Arial"/>
                <a:cs typeface="Arial"/>
                <a:sym typeface="Arial"/>
              </a:defRPr>
            </a:pPr>
            <a:r>
              <a:rPr lang="en-US" sz="3400" kern="1200">
                <a:solidFill>
                  <a:srgbClr val="FFFFFF"/>
                </a:solidFill>
                <a:highlight>
                  <a:srgbClr val="008080"/>
                </a:highlight>
                <a:latin typeface="+mj-lt"/>
                <a:ea typeface="+mj-ea"/>
                <a:cs typeface="+mj-cs"/>
              </a:rPr>
              <a:t>Discuss the role of reflection within CPD in relation to a reflective practitioner </a:t>
            </a:r>
          </a:p>
        </p:txBody>
      </p:sp>
      <p:sp>
        <p:nvSpPr>
          <p:cNvPr id="127" name="Shape 127"/>
          <p:cNvSpPr/>
          <p:nvPr/>
        </p:nvSpPr>
        <p:spPr>
          <a:xfrm>
            <a:off x="459351" y="2001078"/>
            <a:ext cx="10636280" cy="4000477"/>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normAutofit/>
          </a:bodyPr>
          <a:lstStyle/>
          <a:p>
            <a:pPr indent="-228600">
              <a:lnSpc>
                <a:spcPct val="90000"/>
              </a:lnSpc>
              <a:spcBef>
                <a:spcPts val="633"/>
              </a:spcBef>
              <a:buFont typeface="Arial" panose="020B0604020202020204" pitchFamily="34" charset="0"/>
              <a:buChar char="•"/>
              <a:defRPr sz="2400">
                <a:uFill>
                  <a:solidFill>
                    <a:srgbClr val="424242"/>
                  </a:solidFill>
                </a:uFill>
                <a:latin typeface="Arial"/>
                <a:ea typeface="Arial"/>
                <a:cs typeface="Arial"/>
                <a:sym typeface="Arial"/>
              </a:defRPr>
            </a:pPr>
            <a:r>
              <a:rPr lang="en-US" sz="2400" dirty="0">
                <a:latin typeface="Tw Cen MT" panose="020B0602020104020603" pitchFamily="34" charset="0"/>
              </a:rPr>
              <a:t>The role of reflection within CPD is to help a reflective practitioner reflect on their day-to-day practice and enables them to analyze why and how they do things, and to consider whether other approaches might benefit them and their practice. </a:t>
            </a:r>
          </a:p>
          <a:p>
            <a:pPr indent="-228600">
              <a:lnSpc>
                <a:spcPct val="90000"/>
              </a:lnSpc>
              <a:spcBef>
                <a:spcPts val="633"/>
              </a:spcBef>
              <a:buFont typeface="Arial" panose="020B0604020202020204" pitchFamily="34" charset="0"/>
              <a:buChar char="•"/>
              <a:defRPr sz="2400">
                <a:uFill>
                  <a:solidFill>
                    <a:srgbClr val="424242"/>
                  </a:solidFill>
                </a:uFill>
                <a:latin typeface="Arial"/>
                <a:ea typeface="Arial"/>
                <a:cs typeface="Arial"/>
                <a:sym typeface="Arial"/>
              </a:defRPr>
            </a:pPr>
            <a:r>
              <a:rPr lang="en-US" sz="2400" dirty="0">
                <a:latin typeface="Tw Cen MT" panose="020B0602020104020603" pitchFamily="34" charset="0"/>
              </a:rPr>
              <a:t>Reflection is used within CPD to help a reflective practitioner develop their knowledge and skills and make sense of the work they do as a youth worker, care worker or nurse. </a:t>
            </a:r>
          </a:p>
          <a:p>
            <a:pPr indent="-228600">
              <a:lnSpc>
                <a:spcPct val="90000"/>
              </a:lnSpc>
              <a:spcBef>
                <a:spcPts val="633"/>
              </a:spcBef>
              <a:buFont typeface="Arial" panose="020B0604020202020204" pitchFamily="34" charset="0"/>
              <a:buChar char="•"/>
              <a:defRPr sz="2400">
                <a:solidFill>
                  <a:srgbClr val="BD43FF"/>
                </a:solidFill>
                <a:uFill>
                  <a:solidFill>
                    <a:srgbClr val="424242"/>
                  </a:solidFill>
                </a:uFill>
                <a:latin typeface="Arial"/>
                <a:ea typeface="Arial"/>
                <a:cs typeface="Arial"/>
                <a:sym typeface="Arial"/>
              </a:defRPr>
            </a:pPr>
            <a:r>
              <a:rPr lang="en-US" sz="2400" dirty="0">
                <a:solidFill>
                  <a:schemeClr val="bg1"/>
                </a:solidFill>
                <a:highlight>
                  <a:srgbClr val="000000"/>
                </a:highlight>
                <a:latin typeface="Tw Cen MT" panose="020B0602020104020603" pitchFamily="34" charset="0"/>
              </a:rPr>
              <a:t>For example</a:t>
            </a:r>
            <a:r>
              <a:rPr lang="en-US" sz="2400" dirty="0">
                <a:highlight>
                  <a:srgbClr val="000000"/>
                </a:highlight>
                <a:latin typeface="Tw Cen MT" panose="020B0602020104020603" pitchFamily="34" charset="0"/>
              </a:rPr>
              <a:t>,  </a:t>
            </a:r>
            <a:r>
              <a:rPr lang="en-US" sz="2400" dirty="0">
                <a:latin typeface="Tw Cen MT" panose="020B0602020104020603" pitchFamily="34" charset="0"/>
              </a:rPr>
              <a:t>a reflective practitioner might reflect on a specific session or activity they had in their work placement and consider how they could have run the session differently to enable better understanding for the young people, service users or patients. </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1371599" y="294538"/>
            <a:ext cx="9895951" cy="1033669"/>
          </a:xfrm>
          <a:prstGeom prst="rect">
            <a:avLst/>
          </a:prstGeom>
          <a:extLst>
            <a:ext uri="{C572A759-6A51-4108-AA02-DFA0A04FC94B}">
              <ma14:wrappingTextBoxFlag xmlns:ma14="http://schemas.microsoft.com/office/mac/drawingml/2011/main" xmlns="" val="1"/>
            </a:ext>
          </a:extLst>
        </p:spPr>
        <p:txBody>
          <a:bodyPr vert="horz" lIns="91440" tIns="45720" rIns="91440" bIns="45720" rtlCol="0" anchor="ctr">
            <a:normAutofit/>
          </a:bodyPr>
          <a:lstStyle>
            <a:lvl1pPr algn="l">
              <a:defRPr sz="3600" b="1">
                <a:solidFill>
                  <a:srgbClr val="3B3FFF"/>
                </a:solidFill>
                <a:effectLst>
                  <a:outerShdw blurRad="25400" dist="23998" dir="2700000" rotWithShape="0">
                    <a:srgbClr val="000000">
                      <a:alpha val="31033"/>
                    </a:srgbClr>
                  </a:outerShdw>
                </a:effectLst>
                <a:latin typeface="Arial"/>
                <a:ea typeface="Arial"/>
                <a:cs typeface="Arial"/>
                <a:sym typeface="Arial"/>
              </a:defRPr>
            </a:lvl1pPr>
          </a:lstStyle>
          <a:p>
            <a:pPr>
              <a:lnSpc>
                <a:spcPct val="90000"/>
              </a:lnSpc>
              <a:spcBef>
                <a:spcPct val="0"/>
              </a:spcBef>
              <a:spcAft>
                <a:spcPts val="600"/>
              </a:spcAft>
            </a:pPr>
            <a:r>
              <a:rPr lang="en-US" sz="3400" i="1" kern="1200">
                <a:solidFill>
                  <a:srgbClr val="FFFFFF"/>
                </a:solidFill>
                <a:highlight>
                  <a:srgbClr val="008080"/>
                </a:highlight>
                <a:latin typeface="+mj-lt"/>
                <a:ea typeface="+mj-ea"/>
                <a:cs typeface="+mj-cs"/>
              </a:rPr>
              <a:t>Discuss the role of reflection within CPD in relation to a reflective practitioner </a:t>
            </a:r>
          </a:p>
        </p:txBody>
      </p:sp>
      <p:sp>
        <p:nvSpPr>
          <p:cNvPr id="131" name="Shape 131"/>
          <p:cNvSpPr/>
          <p:nvPr/>
        </p:nvSpPr>
        <p:spPr>
          <a:xfrm>
            <a:off x="1371599" y="2318197"/>
            <a:ext cx="9724031" cy="3683358"/>
          </a:xfrm>
          <a:prstGeom prst="rect">
            <a:avLst/>
          </a:prstGeom>
          <a:extLst>
            <a:ext uri="{C572A759-6A51-4108-AA02-DFA0A04FC94B}">
              <ma14:wrappingTextBoxFlag xmlns:ma14="http://schemas.microsoft.com/office/mac/drawingml/2011/main" xmlns="" val="1"/>
            </a:ext>
          </a:extLst>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defRPr sz="2400">
                <a:latin typeface="Arial"/>
                <a:ea typeface="Arial"/>
                <a:cs typeface="Arial"/>
                <a:sym typeface="Arial"/>
              </a:defRPr>
            </a:pPr>
            <a:r>
              <a:rPr lang="en-US" sz="2000"/>
              <a:t>The role of reflection is to enhance personal development by leading to self-awareness. </a:t>
            </a:r>
            <a:r>
              <a:rPr lang="en-US" sz="2000">
                <a:highlight>
                  <a:srgbClr val="FFFF00"/>
                </a:highlight>
              </a:rPr>
              <a:t>For example, </a:t>
            </a:r>
            <a:r>
              <a:rPr lang="en-US" sz="2000"/>
              <a:t>if the focus of reflection is improvement in patient care, it helps expand and develop clinical knowledge and skills of a reflective practitioner.</a:t>
            </a:r>
          </a:p>
          <a:p>
            <a:pPr indent="-228600">
              <a:lnSpc>
                <a:spcPct val="90000"/>
              </a:lnSpc>
              <a:spcAft>
                <a:spcPts val="600"/>
              </a:spcAft>
              <a:buFont typeface="Arial" panose="020B0604020202020204" pitchFamily="34" charset="0"/>
              <a:buChar char="•"/>
              <a:defRPr sz="2400">
                <a:latin typeface="Arial"/>
                <a:ea typeface="Arial"/>
                <a:cs typeface="Arial"/>
                <a:sym typeface="Arial"/>
              </a:defRPr>
            </a:pPr>
            <a:endParaRPr lang="en-US" sz="2000"/>
          </a:p>
          <a:p>
            <a:pPr indent="-228600">
              <a:lnSpc>
                <a:spcPct val="90000"/>
              </a:lnSpc>
              <a:spcAft>
                <a:spcPts val="600"/>
              </a:spcAft>
              <a:buFont typeface="Arial" panose="020B0604020202020204" pitchFamily="34" charset="0"/>
              <a:buChar char="•"/>
              <a:defRPr sz="2400">
                <a:latin typeface="Arial"/>
                <a:ea typeface="Arial"/>
                <a:cs typeface="Arial"/>
                <a:sym typeface="Arial"/>
              </a:defRPr>
            </a:pPr>
            <a:r>
              <a:rPr lang="en-US" sz="2000"/>
              <a:t>Clinical knowledge is a wide range of knowledge that nurses use to achieve patient care. This includes knowledge from biological sciences, such as physiology, and knowledge from social sciences, such as psychology.</a:t>
            </a:r>
          </a:p>
          <a:p>
            <a:pPr indent="-228600">
              <a:lnSpc>
                <a:spcPct val="90000"/>
              </a:lnSpc>
              <a:spcAft>
                <a:spcPts val="600"/>
              </a:spcAft>
              <a:buFont typeface="Arial" panose="020B0604020202020204" pitchFamily="34" charset="0"/>
              <a:buChar char="•"/>
              <a:defRPr sz="2400">
                <a:latin typeface="Arial"/>
                <a:ea typeface="Arial"/>
                <a:cs typeface="Arial"/>
                <a:sym typeface="Arial"/>
              </a:defRPr>
            </a:pPr>
            <a:endParaRPr lang="en-US" sz="2000"/>
          </a:p>
          <a:p>
            <a:pPr indent="-228600">
              <a:lnSpc>
                <a:spcPct val="90000"/>
              </a:lnSpc>
              <a:spcAft>
                <a:spcPts val="600"/>
              </a:spcAft>
              <a:buFont typeface="Arial" panose="020B0604020202020204" pitchFamily="34" charset="0"/>
              <a:buChar char="•"/>
              <a:defRPr sz="2400">
                <a:latin typeface="Arial"/>
                <a:ea typeface="Arial"/>
                <a:cs typeface="Arial"/>
                <a:sym typeface="Arial"/>
              </a:defRPr>
            </a:pPr>
            <a:r>
              <a:rPr lang="en-US" sz="2000"/>
              <a:t>Skills that nurses use are communication skills that enable them to use their knowledge for the benefit of patients.</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nvSpPr>
        <p:spPr>
          <a:xfrm>
            <a:off x="1371599" y="294538"/>
            <a:ext cx="9895951" cy="1033669"/>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normAutofit/>
          </a:bodyPr>
          <a:lstStyle>
            <a:lvl1pPr algn="l">
              <a:defRPr sz="3600" b="1">
                <a:solidFill>
                  <a:srgbClr val="3555FF"/>
                </a:solidFill>
                <a:effectLst>
                  <a:outerShdw blurRad="25400" dist="23998" dir="2700000" rotWithShape="0">
                    <a:srgbClr val="000000">
                      <a:alpha val="31033"/>
                    </a:srgbClr>
                  </a:outerShdw>
                </a:effectLst>
                <a:latin typeface="Arial"/>
                <a:ea typeface="Arial"/>
                <a:cs typeface="Arial"/>
                <a:sym typeface="Arial"/>
              </a:defRPr>
            </a:lvl1pPr>
          </a:lstStyle>
          <a:p>
            <a:pPr>
              <a:lnSpc>
                <a:spcPct val="90000"/>
              </a:lnSpc>
              <a:spcBef>
                <a:spcPct val="0"/>
              </a:spcBef>
              <a:spcAft>
                <a:spcPts val="600"/>
              </a:spcAft>
            </a:pPr>
            <a:r>
              <a:rPr lang="en-US" sz="3100" i="1" kern="1200">
                <a:solidFill>
                  <a:srgbClr val="FFFFFF"/>
                </a:solidFill>
                <a:highlight>
                  <a:srgbClr val="008080"/>
                </a:highlight>
                <a:latin typeface="+mj-lt"/>
                <a:ea typeface="+mj-ea"/>
                <a:cs typeface="+mj-cs"/>
              </a:rPr>
              <a:t>Discuss the role of reflection within CPD in relation to taking responsibility for own learning and professional growth </a:t>
            </a:r>
          </a:p>
        </p:txBody>
      </p:sp>
      <p:sp>
        <p:nvSpPr>
          <p:cNvPr id="144" name="Shape 144"/>
          <p:cNvSpPr/>
          <p:nvPr/>
        </p:nvSpPr>
        <p:spPr>
          <a:xfrm>
            <a:off x="1371599" y="2318197"/>
            <a:ext cx="9724031" cy="3683358"/>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defRPr sz="2400">
                <a:latin typeface="Arial"/>
                <a:ea typeface="Arial"/>
                <a:cs typeface="Arial"/>
                <a:sym typeface="Arial"/>
              </a:defRPr>
            </a:pPr>
            <a:endParaRPr lang="en-US" sz="1600"/>
          </a:p>
          <a:p>
            <a:pPr indent="-228600">
              <a:lnSpc>
                <a:spcPct val="90000"/>
              </a:lnSpc>
              <a:spcAft>
                <a:spcPts val="600"/>
              </a:spcAft>
              <a:buFont typeface="Arial" panose="020B0604020202020204" pitchFamily="34" charset="0"/>
              <a:buChar char="•"/>
              <a:defRPr sz="2400">
                <a:latin typeface="Arial"/>
                <a:ea typeface="Arial"/>
                <a:cs typeface="Arial"/>
                <a:sym typeface="Arial"/>
              </a:defRPr>
            </a:pPr>
            <a:r>
              <a:rPr lang="en-US" sz="1600"/>
              <a:t>Reflection enables more ownership of the learning taking place. It raises the effectiveness and efficiency in an ever changing and complex health-care system through practitioners analyzing, examining their own practice. It reminds qualified practitioners that there is no end point to learning about their everyday practice.</a:t>
            </a:r>
          </a:p>
          <a:p>
            <a:pPr indent="-228600">
              <a:lnSpc>
                <a:spcPct val="90000"/>
              </a:lnSpc>
              <a:spcAft>
                <a:spcPts val="600"/>
              </a:spcAft>
              <a:buFont typeface="Arial" panose="020B0604020202020204" pitchFamily="34" charset="0"/>
              <a:buChar char="•"/>
              <a:defRPr sz="2400">
                <a:latin typeface="Arial"/>
                <a:ea typeface="Arial"/>
                <a:cs typeface="Arial"/>
                <a:sym typeface="Arial"/>
              </a:defRPr>
            </a:pPr>
            <a:endParaRPr lang="en-US" sz="1600"/>
          </a:p>
          <a:p>
            <a:pPr indent="-228600">
              <a:lnSpc>
                <a:spcPct val="90000"/>
              </a:lnSpc>
              <a:spcAft>
                <a:spcPts val="600"/>
              </a:spcAft>
              <a:buFont typeface="Arial" panose="020B0604020202020204" pitchFamily="34" charset="0"/>
              <a:buChar char="•"/>
              <a:defRPr sz="2400">
                <a:latin typeface="Arial"/>
                <a:ea typeface="Arial"/>
                <a:cs typeface="Arial"/>
                <a:sym typeface="Arial"/>
              </a:defRPr>
            </a:pPr>
            <a:r>
              <a:rPr lang="en-US" sz="1600"/>
              <a:t>For example, </a:t>
            </a:r>
            <a:r>
              <a:rPr lang="en-US" sz="1600">
                <a:effectLst>
                  <a:outerShdw blurRad="25400" dist="23998" dir="2700000" rotWithShape="0">
                    <a:srgbClr val="000000">
                      <a:alpha val="31033"/>
                    </a:srgbClr>
                  </a:outerShdw>
                </a:effectLst>
              </a:rPr>
              <a:t>to take responsibility for their own learning and professional growth, a youth worker, care worker or a nurse can reflect on their practice </a:t>
            </a:r>
            <a:r>
              <a:rPr lang="en-US" sz="1600">
                <a:effectLst>
                  <a:outerShdw blurRad="25400" dist="23998" dir="2700000" rotWithShape="0">
                    <a:srgbClr val="000000">
                      <a:alpha val="31033"/>
                    </a:srgbClr>
                  </a:outerShdw>
                </a:effectLst>
                <a:highlight>
                  <a:srgbClr val="00FF00"/>
                </a:highlight>
              </a:rPr>
              <a:t>by choosing one learning experience</a:t>
            </a:r>
            <a:r>
              <a:rPr lang="en-US" sz="1600">
                <a:effectLst>
                  <a:outerShdw blurRad="25400" dist="23998" dir="2700000" rotWithShape="0">
                    <a:srgbClr val="000000">
                      <a:alpha val="31033"/>
                    </a:srgbClr>
                  </a:outerShdw>
                </a:effectLst>
              </a:rPr>
              <a:t> they had in work placement to identify areas of needs using a reflective model, such as Gibbs’ reflective cycle.  </a:t>
            </a:r>
          </a:p>
          <a:p>
            <a:pPr indent="-228600">
              <a:lnSpc>
                <a:spcPct val="90000"/>
              </a:lnSpc>
              <a:spcAft>
                <a:spcPts val="600"/>
              </a:spcAft>
              <a:buFont typeface="Arial" panose="020B0604020202020204" pitchFamily="34" charset="0"/>
              <a:buChar char="•"/>
              <a:defRPr sz="2400">
                <a:solidFill>
                  <a:schemeClr val="accent1"/>
                </a:solidFill>
                <a:latin typeface="Arial"/>
                <a:ea typeface="Arial"/>
                <a:cs typeface="Arial"/>
                <a:sym typeface="Arial"/>
              </a:defRPr>
            </a:pPr>
            <a:endParaRPr lang="en-US" sz="1600">
              <a:effectLst>
                <a:outerShdw blurRad="25400" dist="23998" dir="2700000" rotWithShape="0">
                  <a:srgbClr val="000000">
                    <a:alpha val="31033"/>
                  </a:srgbClr>
                </a:outerShdw>
              </a:effectLst>
            </a:endParaRPr>
          </a:p>
          <a:p>
            <a:pPr indent="-228600">
              <a:lnSpc>
                <a:spcPct val="90000"/>
              </a:lnSpc>
              <a:spcAft>
                <a:spcPts val="600"/>
              </a:spcAft>
              <a:buFont typeface="Arial" panose="020B0604020202020204" pitchFamily="34" charset="0"/>
              <a:buChar char="•"/>
              <a:defRPr sz="2400">
                <a:solidFill>
                  <a:schemeClr val="accent1"/>
                </a:solidFill>
                <a:latin typeface="Arial"/>
                <a:ea typeface="Arial"/>
                <a:cs typeface="Arial"/>
                <a:sym typeface="Arial"/>
              </a:defRPr>
            </a:pPr>
            <a:r>
              <a:rPr lang="en-US" sz="1600">
                <a:effectLst>
                  <a:outerShdw blurRad="25400" dist="23998" dir="2700000" rotWithShape="0">
                    <a:srgbClr val="000000">
                      <a:alpha val="31033"/>
                    </a:srgbClr>
                  </a:outerShdw>
                </a:effectLst>
              </a:rPr>
              <a:t>They can identify their areas of needs by evaluating their strengths, weaknesses, opportunities, and threats to address those needs, skill gap by doing a SWOT analysis and taking the opportunity offered to develop relevant skills/experience by doing training or Functional Skills Courses in Maths, English and ICT and learn from that experience.</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M">
            <a:extLst>
              <a:ext uri="{FF2B5EF4-FFF2-40B4-BE49-F238E27FC236}">
                <a16:creationId xmlns:a16="http://schemas.microsoft.com/office/drawing/2014/main" id="{E8CC29C1-70F3-43ED-9D6B-8032B1B552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68" b="8331"/>
          <a:stretch/>
        </p:blipFill>
        <p:spPr bwMode="auto">
          <a:xfrm>
            <a:off x="7938051" y="3604590"/>
            <a:ext cx="4253949" cy="325340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A89F6-93B5-4864-88D2-50C001B26350}"/>
              </a:ext>
            </a:extLst>
          </p:cNvPr>
          <p:cNvSpPr>
            <a:spLocks noGrp="1"/>
          </p:cNvSpPr>
          <p:nvPr>
            <p:ph idx="1"/>
          </p:nvPr>
        </p:nvSpPr>
        <p:spPr>
          <a:xfrm>
            <a:off x="450575" y="543147"/>
            <a:ext cx="7084080" cy="5633816"/>
          </a:xfrm>
        </p:spPr>
        <p:txBody>
          <a:bodyPr>
            <a:normAutofit/>
          </a:bodyPr>
          <a:lstStyle/>
          <a:p>
            <a:pPr marL="0" indent="0">
              <a:buNone/>
            </a:pPr>
            <a:r>
              <a:rPr lang="en-GB" sz="2400" b="1" i="1" dirty="0">
                <a:highlight>
                  <a:srgbClr val="FFFF00"/>
                </a:highlight>
                <a:latin typeface="Tw Cen MT" panose="020B0602020104020603" pitchFamily="34" charset="0"/>
              </a:rPr>
              <a:t>Aim;</a:t>
            </a:r>
          </a:p>
          <a:p>
            <a:pPr marL="457200">
              <a:lnSpc>
                <a:spcPct val="115000"/>
              </a:lnSpc>
              <a:spcBef>
                <a:spcPts val="600"/>
              </a:spcBef>
              <a:spcAft>
                <a:spcPts val="1000"/>
              </a:spcAft>
            </a:pPr>
            <a:r>
              <a:rPr lang="en-GB" sz="2400" dirty="0">
                <a:effectLst/>
                <a:latin typeface="Tw Cen MT" panose="020B0602020104020603" pitchFamily="34" charset="0"/>
                <a:ea typeface="Times New Roman" panose="02020603050405020304" pitchFamily="18" charset="0"/>
                <a:cs typeface="Arial" panose="020B0604020202020204" pitchFamily="34" charset="0"/>
              </a:rPr>
              <a:t>Critically analyse progress in developing a range of core employability skills reflecting compassion, values and behaviours.</a:t>
            </a:r>
            <a:endParaRPr lang="en-GB" sz="2400" dirty="0">
              <a:effectLst/>
              <a:latin typeface="Tw Cen MT" panose="020B0602020104020603" pitchFamily="34" charset="0"/>
              <a:ea typeface="Times New Roman" panose="02020603050405020304" pitchFamily="18" charset="0"/>
              <a:cs typeface="Times New Roman" panose="02020603050405020304" pitchFamily="18" charset="0"/>
            </a:endParaRPr>
          </a:p>
          <a:p>
            <a:pPr marL="0" indent="0">
              <a:spcAft>
                <a:spcPts val="800"/>
              </a:spcAft>
              <a:buNone/>
            </a:pPr>
            <a:r>
              <a:rPr lang="en-GB" sz="2400" b="1" i="1" dirty="0">
                <a:highlight>
                  <a:srgbClr val="FFFF00"/>
                </a:highlight>
                <a:latin typeface="Tw Cen MT" panose="020B0602020104020603" pitchFamily="34" charset="0"/>
              </a:rPr>
              <a:t>Learning outcomes;</a:t>
            </a:r>
          </a:p>
          <a:p>
            <a:pPr marL="0" indent="0">
              <a:spcAft>
                <a:spcPts val="800"/>
              </a:spcAft>
              <a:buNone/>
            </a:pPr>
            <a:r>
              <a:rPr lang="en-GB" sz="2400" b="1" i="1" dirty="0">
                <a:latin typeface="Tw Cen MT" panose="020B0602020104020603" pitchFamily="34" charset="0"/>
              </a:rPr>
              <a:t>At the end of this lesson students will be able to:</a:t>
            </a:r>
          </a:p>
          <a:p>
            <a:pPr marL="457200" indent="-457200">
              <a:lnSpc>
                <a:spcPct val="115000"/>
              </a:lnSpc>
              <a:spcBef>
                <a:spcPts val="600"/>
              </a:spcBef>
              <a:spcAft>
                <a:spcPts val="1000"/>
              </a:spcAft>
              <a:buAutoNum type="arabicPeriod"/>
            </a:pPr>
            <a:r>
              <a:rPr lang="en-GB" sz="2400" dirty="0">
                <a:latin typeface="Tw Cen MT" panose="020B0602020104020603" pitchFamily="34" charset="0"/>
                <a:ea typeface="Times New Roman" panose="02020603050405020304" pitchFamily="18" charset="0"/>
                <a:cs typeface="Arial" panose="020B0604020202020204" pitchFamily="34" charset="0"/>
              </a:rPr>
              <a:t>Exploring values and principles in adult social care.</a:t>
            </a:r>
          </a:p>
          <a:p>
            <a:pPr marL="457200" indent="-457200">
              <a:lnSpc>
                <a:spcPct val="115000"/>
              </a:lnSpc>
              <a:spcBef>
                <a:spcPts val="600"/>
              </a:spcBef>
              <a:spcAft>
                <a:spcPts val="1000"/>
              </a:spcAft>
              <a:buAutoNum type="arabicPeriod"/>
            </a:pPr>
            <a:r>
              <a:rPr lang="en-GB" sz="2400" dirty="0">
                <a:latin typeface="Tw Cen MT" panose="020B0602020104020603" pitchFamily="34" charset="0"/>
                <a:ea typeface="Times New Roman" panose="02020603050405020304" pitchFamily="18" charset="0"/>
                <a:cs typeface="Arial" panose="020B0604020202020204" pitchFamily="34" charset="0"/>
              </a:rPr>
              <a:t>A</a:t>
            </a:r>
            <a:r>
              <a:rPr lang="en-GB" sz="2400" dirty="0">
                <a:effectLst/>
                <a:latin typeface="Tw Cen MT" panose="020B0602020104020603" pitchFamily="34" charset="0"/>
                <a:ea typeface="Times New Roman" panose="02020603050405020304" pitchFamily="18" charset="0"/>
                <a:cs typeface="Arial" panose="020B0604020202020204" pitchFamily="34" charset="0"/>
              </a:rPr>
              <a:t>nalysing the role of reflection </a:t>
            </a:r>
            <a:r>
              <a:rPr lang="en-GB" sz="2400" dirty="0">
                <a:latin typeface="Tw Cen MT" panose="020B0602020104020603" pitchFamily="34" charset="0"/>
                <a:ea typeface="Times New Roman" panose="02020603050405020304" pitchFamily="18" charset="0"/>
                <a:cs typeface="Arial" panose="020B0604020202020204" pitchFamily="34" charset="0"/>
              </a:rPr>
              <a:t>for </a:t>
            </a:r>
            <a:r>
              <a:rPr lang="en-GB" sz="2400" dirty="0">
                <a:effectLst/>
                <a:latin typeface="Tw Cen MT" panose="020B0602020104020603" pitchFamily="34" charset="0"/>
                <a:ea typeface="Times New Roman" panose="02020603050405020304" pitchFamily="18" charset="0"/>
                <a:cs typeface="Arial" panose="020B0604020202020204" pitchFamily="34" charset="0"/>
              </a:rPr>
              <a:t>employability skills in health and social care practice</a:t>
            </a:r>
            <a:endParaRPr lang="en-GB" sz="2400" dirty="0">
              <a:effectLst/>
              <a:latin typeface="Tw Cen MT" panose="020B0602020104020603" pitchFamily="34" charset="0"/>
              <a:ea typeface="Times New Roman" panose="02020603050405020304" pitchFamily="18" charset="0"/>
              <a:cs typeface="Times New Roman" panose="02020603050405020304" pitchFamily="18" charset="0"/>
            </a:endParaRPr>
          </a:p>
          <a:p>
            <a:pPr marL="514350" indent="-514350">
              <a:buFont typeface="+mj-lt"/>
              <a:buAutoNum type="arabicPeriod"/>
            </a:pPr>
            <a:endParaRPr lang="en-GB" sz="2000" dirty="0">
              <a:effectLst/>
              <a:latin typeface="Tw Cen MT" panose="020B0602020104020603" pitchFamily="34" charset="0"/>
              <a:ea typeface="Times New Roman" panose="02020603050405020304" pitchFamily="18" charset="0"/>
            </a:endParaRPr>
          </a:p>
          <a:p>
            <a:pPr marL="514350" indent="-514350">
              <a:buFont typeface="+mj-lt"/>
              <a:buAutoNum type="arabicPeriod"/>
            </a:pPr>
            <a:endParaRPr lang="en-GB" sz="2000" b="1" dirty="0"/>
          </a:p>
          <a:p>
            <a:pPr marL="0" indent="0">
              <a:buNone/>
            </a:pPr>
            <a:endParaRPr lang="en-GB" sz="2000" dirty="0"/>
          </a:p>
          <a:p>
            <a:pPr marL="0" indent="0">
              <a:buNone/>
            </a:pPr>
            <a:endParaRPr lang="en-GB" sz="2000" dirty="0"/>
          </a:p>
          <a:p>
            <a:pPr marL="0" indent="0">
              <a:buNone/>
            </a:pPr>
            <a:endParaRPr lang="en-GB" sz="2000" dirty="0">
              <a:latin typeface="Tw Cen MT" panose="020B0602020104020603" pitchFamily="34" charset="0"/>
            </a:endParaRPr>
          </a:p>
          <a:p>
            <a:endParaRPr lang="en-GB" sz="2000" dirty="0"/>
          </a:p>
        </p:txBody>
      </p:sp>
      <p:sp>
        <p:nvSpPr>
          <p:cNvPr id="2" name="Footer Placeholder 1">
            <a:extLst>
              <a:ext uri="{FF2B5EF4-FFF2-40B4-BE49-F238E27FC236}">
                <a16:creationId xmlns:a16="http://schemas.microsoft.com/office/drawing/2014/main" id="{8D1148DD-0E9C-4D7C-A524-7BA032D78CC9}"/>
              </a:ext>
            </a:extLst>
          </p:cNvPr>
          <p:cNvSpPr>
            <a:spLocks noGrp="1"/>
          </p:cNvSpPr>
          <p:nvPr>
            <p:ph type="ftr" sz="quarter" idx="11"/>
          </p:nvPr>
        </p:nvSpPr>
        <p:spPr>
          <a:xfrm>
            <a:off x="4587610" y="6356350"/>
            <a:ext cx="3016781"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1240808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arge skydiving group mid-air">
            <a:extLst>
              <a:ext uri="{FF2B5EF4-FFF2-40B4-BE49-F238E27FC236}">
                <a16:creationId xmlns:a16="http://schemas.microsoft.com/office/drawing/2014/main" id="{FC5EDFD3-E1BB-419C-AC50-16C49EA2D953}"/>
              </a:ext>
            </a:extLst>
          </p:cNvPr>
          <p:cNvPicPr>
            <a:picLocks noChangeAspect="1"/>
          </p:cNvPicPr>
          <p:nvPr/>
        </p:nvPicPr>
        <p:blipFill rotWithShape="1">
          <a:blip r:embed="rId2"/>
          <a:srcRect l="20929" r="19761"/>
          <a:stretch/>
        </p:blipFill>
        <p:spPr>
          <a:xfrm>
            <a:off x="20" y="10"/>
            <a:ext cx="4628251"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C7FE86C5-B4FA-4E3E-ABC7-41C9D3FD5BD6}"/>
              </a:ext>
            </a:extLst>
          </p:cNvPr>
          <p:cNvSpPr>
            <a:spLocks noGrp="1"/>
          </p:cNvSpPr>
          <p:nvPr>
            <p:ph idx="1"/>
          </p:nvPr>
        </p:nvSpPr>
        <p:spPr>
          <a:xfrm>
            <a:off x="4459459" y="506436"/>
            <a:ext cx="7526216" cy="6091311"/>
          </a:xfrm>
        </p:spPr>
        <p:txBody>
          <a:bodyPr>
            <a:normAutofit/>
          </a:bodyPr>
          <a:lstStyle/>
          <a:p>
            <a:endParaRPr lang="en-GB" sz="1400" b="1" i="1" dirty="0">
              <a:highlight>
                <a:srgbClr val="008080"/>
              </a:highlight>
            </a:endParaRPr>
          </a:p>
          <a:p>
            <a:pPr marL="0" indent="0">
              <a:buNone/>
            </a:pPr>
            <a:r>
              <a:rPr lang="en-GB" sz="3600" b="1" i="1" dirty="0" err="1">
                <a:solidFill>
                  <a:schemeClr val="bg1"/>
                </a:solidFill>
                <a:highlight>
                  <a:srgbClr val="008080"/>
                </a:highlight>
                <a:latin typeface="Candara" panose="020E0502030303020204" pitchFamily="34" charset="0"/>
              </a:rPr>
              <a:t>contd</a:t>
            </a:r>
            <a:r>
              <a:rPr lang="en-GB" sz="3600" b="1" i="1" dirty="0">
                <a:solidFill>
                  <a:schemeClr val="bg1"/>
                </a:solidFill>
                <a:highlight>
                  <a:srgbClr val="008080"/>
                </a:highlight>
                <a:latin typeface="Candara" panose="020E0502030303020204" pitchFamily="34" charset="0"/>
              </a:rPr>
              <a:t>…</a:t>
            </a:r>
          </a:p>
          <a:p>
            <a:r>
              <a:rPr lang="en-GB" sz="2400" dirty="0">
                <a:latin typeface="Tw Cen MT" panose="020B0602020104020603" pitchFamily="34" charset="0"/>
              </a:rPr>
              <a:t>You should use evidence from your practice, including research, audit, patient and colleague feedback, and other quality improvement information, to reflect accurately on your performance and that of your team.</a:t>
            </a:r>
          </a:p>
          <a:p>
            <a:r>
              <a:rPr lang="en-GB" sz="2400" dirty="0">
                <a:latin typeface="Tw Cen MT" panose="020B0602020104020603" pitchFamily="34" charset="0"/>
              </a:rPr>
              <a:t> You should then commit to making any necessary improvements to your own and your team’s work as part of your professional development.</a:t>
            </a:r>
          </a:p>
          <a:p>
            <a:r>
              <a:rPr lang="en-GB" sz="2400" dirty="0">
                <a:latin typeface="Tw Cen MT" panose="020B0602020104020603" pitchFamily="34" charset="0"/>
              </a:rPr>
              <a:t> In due course, you should reflect on whether your CPD activities have helped you to meet your objectives and, if not, whether you need to do any further learning or other activities. Research suggests that committing to improving performance in this way is more likely to lead to changes in behaviour</a:t>
            </a:r>
          </a:p>
        </p:txBody>
      </p:sp>
      <p:sp>
        <p:nvSpPr>
          <p:cNvPr id="4" name="Footer Placeholder 3">
            <a:extLst>
              <a:ext uri="{FF2B5EF4-FFF2-40B4-BE49-F238E27FC236}">
                <a16:creationId xmlns:a16="http://schemas.microsoft.com/office/drawing/2014/main" id="{38035AD8-B72E-4FA1-BA01-3ECE8C29CC8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588101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70">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34" name="Straight Connector 72">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81F75E3-9265-4273-B4A0-B17C36C2D426}"/>
              </a:ext>
            </a:extLst>
          </p:cNvPr>
          <p:cNvSpPr>
            <a:spLocks noGrp="1"/>
          </p:cNvSpPr>
          <p:nvPr>
            <p:ph idx="1"/>
          </p:nvPr>
        </p:nvSpPr>
        <p:spPr>
          <a:xfrm>
            <a:off x="4945336" y="506727"/>
            <a:ext cx="6609921" cy="1526741"/>
          </a:xfrm>
        </p:spPr>
        <p:txBody>
          <a:bodyPr anchor="ctr">
            <a:normAutofit/>
          </a:bodyPr>
          <a:lstStyle/>
          <a:p>
            <a:r>
              <a:rPr lang="en-GB" sz="2200" b="1">
                <a:solidFill>
                  <a:schemeClr val="bg1"/>
                </a:solidFill>
                <a:latin typeface="Tw Cen MT" panose="020B0602020104020603" pitchFamily="34" charset="0"/>
              </a:rPr>
              <a:t>Exploring ERA and </a:t>
            </a:r>
            <a:r>
              <a:rPr lang="en-GB" sz="2200" b="1" i="0">
                <a:solidFill>
                  <a:schemeClr val="bg1"/>
                </a:solidFill>
                <a:effectLst/>
                <a:latin typeface="Tw Cen MT" panose="020B0602020104020603" pitchFamily="34" charset="0"/>
              </a:rPr>
              <a:t>Driscoll Model of Reflection </a:t>
            </a:r>
            <a:r>
              <a:rPr lang="en-GB" sz="2200" b="1">
                <a:solidFill>
                  <a:schemeClr val="bg1"/>
                </a:solidFill>
                <a:latin typeface="Tw Cen MT" panose="020B0602020104020603" pitchFamily="34" charset="0"/>
              </a:rPr>
              <a:t>  </a:t>
            </a:r>
          </a:p>
        </p:txBody>
      </p:sp>
      <p:pic>
        <p:nvPicPr>
          <p:cNvPr id="1026" name="Picture 2" descr="Becoming a Reflective Practitioner - ppt video online download">
            <a:extLst>
              <a:ext uri="{FF2B5EF4-FFF2-40B4-BE49-F238E27FC236}">
                <a16:creationId xmlns:a16="http://schemas.microsoft.com/office/drawing/2014/main" id="{EB0F742C-EE15-4FE0-955F-E7FDD18DD8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3688" y="2523915"/>
            <a:ext cx="4998720" cy="37490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riscoll-model-of-reflection">
            <a:extLst>
              <a:ext uri="{FF2B5EF4-FFF2-40B4-BE49-F238E27FC236}">
                <a16:creationId xmlns:a16="http://schemas.microsoft.com/office/drawing/2014/main" id="{356EA702-8903-43DA-899F-924766CF3B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43954" y="2527997"/>
            <a:ext cx="4362519" cy="374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550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5B0DDD-C935-4A97-BA88-C10FA5A941E7}"/>
              </a:ext>
            </a:extLst>
          </p:cNvPr>
          <p:cNvSpPr>
            <a:spLocks noGrp="1"/>
          </p:cNvSpPr>
          <p:nvPr>
            <p:ph idx="1"/>
          </p:nvPr>
        </p:nvSpPr>
        <p:spPr>
          <a:xfrm>
            <a:off x="1144923" y="2405894"/>
            <a:ext cx="5315189" cy="3535083"/>
          </a:xfrm>
        </p:spPr>
        <p:txBody>
          <a:bodyPr anchor="t">
            <a:normAutofit/>
          </a:bodyPr>
          <a:lstStyle/>
          <a:p>
            <a:pPr marL="0" indent="0">
              <a:buNone/>
            </a:pPr>
            <a:r>
              <a:rPr lang="en-GB" sz="2000" b="1" i="0" dirty="0">
                <a:effectLst/>
                <a:latin typeface="arial" panose="020B0604020202020204" pitchFamily="34" charset="0"/>
              </a:rPr>
              <a:t>ERA model</a:t>
            </a:r>
            <a:r>
              <a:rPr lang="en-GB" sz="2000" b="0" i="0" dirty="0">
                <a:effectLst/>
                <a:latin typeface="arial" panose="020B0604020202020204" pitchFamily="34" charset="0"/>
              </a:rPr>
              <a:t> </a:t>
            </a:r>
          </a:p>
          <a:p>
            <a:r>
              <a:rPr lang="en-GB" sz="2000" b="0" i="0" dirty="0">
                <a:effectLst/>
                <a:latin typeface="arial" panose="020B0604020202020204" pitchFamily="34" charset="0"/>
              </a:rPr>
              <a:t>Some people think of </a:t>
            </a:r>
            <a:r>
              <a:rPr lang="en-GB" sz="2000" b="1" i="0" dirty="0">
                <a:effectLst/>
                <a:latin typeface="arial" panose="020B0604020202020204" pitchFamily="34" charset="0"/>
              </a:rPr>
              <a:t>reflection</a:t>
            </a:r>
            <a:r>
              <a:rPr lang="en-GB" sz="2000" b="0" i="0" dirty="0">
                <a:effectLst/>
                <a:latin typeface="arial" panose="020B0604020202020204" pitchFamily="34" charset="0"/>
              </a:rPr>
              <a:t> as a process that is applied to distinct, individual experiences. The basic process follows the </a:t>
            </a:r>
            <a:r>
              <a:rPr lang="en-GB" sz="2000" b="1" i="0" dirty="0">
                <a:effectLst/>
                <a:latin typeface="arial" panose="020B0604020202020204" pitchFamily="34" charset="0"/>
              </a:rPr>
              <a:t>ERA model</a:t>
            </a:r>
            <a:r>
              <a:rPr lang="en-GB" sz="2000" b="0" i="0" dirty="0">
                <a:effectLst/>
                <a:latin typeface="arial" panose="020B0604020202020204" pitchFamily="34" charset="0"/>
              </a:rPr>
              <a:t> – Experience, </a:t>
            </a:r>
            <a:r>
              <a:rPr lang="en-GB" sz="2000" b="1" i="0" dirty="0">
                <a:effectLst/>
                <a:latin typeface="arial" panose="020B0604020202020204" pitchFamily="34" charset="0"/>
              </a:rPr>
              <a:t>Reflection</a:t>
            </a:r>
            <a:r>
              <a:rPr lang="en-GB" sz="2000" b="0" i="0" dirty="0">
                <a:effectLst/>
                <a:latin typeface="arial" panose="020B0604020202020204" pitchFamily="34" charset="0"/>
              </a:rPr>
              <a:t>, Action – and almost all other </a:t>
            </a:r>
            <a:r>
              <a:rPr lang="en-GB" sz="2000" b="1" i="0" dirty="0">
                <a:effectLst/>
                <a:latin typeface="arial" panose="020B0604020202020204" pitchFamily="34" charset="0"/>
              </a:rPr>
              <a:t>reflective models</a:t>
            </a:r>
            <a:r>
              <a:rPr lang="en-GB" sz="2000" b="0" i="0" dirty="0">
                <a:effectLst/>
                <a:latin typeface="arial" panose="020B0604020202020204" pitchFamily="34" charset="0"/>
              </a:rPr>
              <a:t> have a similar underlying structure that expands on this.</a:t>
            </a:r>
            <a:endParaRPr lang="en-GB" sz="2000" dirty="0"/>
          </a:p>
        </p:txBody>
      </p:sp>
      <p:sp>
        <p:nvSpPr>
          <p:cNvPr id="73" name="Rectangle 7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descr="Goals, objectives and reflective habits | The University of Edinburgh">
            <a:extLst>
              <a:ext uri="{FF2B5EF4-FFF2-40B4-BE49-F238E27FC236}">
                <a16:creationId xmlns:a16="http://schemas.microsoft.com/office/drawing/2014/main" id="{423D0702-753D-4185-BD3C-064A7F894D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1359681"/>
            <a:ext cx="4170530" cy="417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956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driscoll-model-of-reflection">
            <a:extLst>
              <a:ext uri="{FF2B5EF4-FFF2-40B4-BE49-F238E27FC236}">
                <a16:creationId xmlns:a16="http://schemas.microsoft.com/office/drawing/2014/main" id="{33CFDFB9-C8BB-4EC8-ADCE-46873A0641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50921" y="1520826"/>
            <a:ext cx="5063375"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26961D9-46C6-48E3-B74D-1632DD82C25A}"/>
              </a:ext>
            </a:extLst>
          </p:cNvPr>
          <p:cNvSpPr txBox="1"/>
          <p:nvPr/>
        </p:nvSpPr>
        <p:spPr>
          <a:xfrm>
            <a:off x="515140" y="379644"/>
            <a:ext cx="6098344" cy="2031325"/>
          </a:xfrm>
          <a:prstGeom prst="rect">
            <a:avLst/>
          </a:prstGeom>
          <a:noFill/>
        </p:spPr>
        <p:txBody>
          <a:bodyPr wrap="square">
            <a:spAutoFit/>
          </a:bodyPr>
          <a:lstStyle/>
          <a:p>
            <a:r>
              <a:rPr lang="en-GB" b="0" i="0" dirty="0">
                <a:solidFill>
                  <a:srgbClr val="202124"/>
                </a:solidFill>
                <a:effectLst/>
                <a:latin typeface="arial" panose="020B0604020202020204" pitchFamily="34" charset="0"/>
              </a:rPr>
              <a:t>The John </a:t>
            </a:r>
            <a:r>
              <a:rPr lang="en-GB" b="1" i="0" dirty="0">
                <a:solidFill>
                  <a:srgbClr val="202124"/>
                </a:solidFill>
                <a:effectLst/>
                <a:latin typeface="arial" panose="020B0604020202020204" pitchFamily="34" charset="0"/>
              </a:rPr>
              <a:t>Driscoll Model of Reflection</a:t>
            </a:r>
            <a:r>
              <a:rPr lang="en-GB" b="0" i="0" dirty="0">
                <a:solidFill>
                  <a:srgbClr val="202124"/>
                </a:solidFill>
                <a:effectLst/>
                <a:latin typeface="arial" panose="020B0604020202020204" pitchFamily="34" charset="0"/>
              </a:rPr>
              <a:t> is a framework for </a:t>
            </a:r>
            <a:r>
              <a:rPr lang="en-GB" b="1" i="0" dirty="0">
                <a:solidFill>
                  <a:srgbClr val="202124"/>
                </a:solidFill>
                <a:effectLst/>
                <a:latin typeface="arial" panose="020B0604020202020204" pitchFamily="34" charset="0"/>
              </a:rPr>
              <a:t>reflection</a:t>
            </a:r>
            <a:r>
              <a:rPr lang="en-GB" b="0" i="0" dirty="0">
                <a:solidFill>
                  <a:srgbClr val="202124"/>
                </a:solidFill>
                <a:effectLst/>
                <a:latin typeface="arial" panose="020B0604020202020204" pitchFamily="34" charset="0"/>
              </a:rPr>
              <a:t>, developed into a structured process to guide </a:t>
            </a:r>
            <a:r>
              <a:rPr lang="en-GB" b="1" i="0" dirty="0">
                <a:solidFill>
                  <a:srgbClr val="202124"/>
                </a:solidFill>
                <a:effectLst/>
                <a:latin typeface="arial" panose="020B0604020202020204" pitchFamily="34" charset="0"/>
              </a:rPr>
              <a:t>reflection</a:t>
            </a:r>
            <a:r>
              <a:rPr lang="en-GB" b="0" i="0" dirty="0">
                <a:solidFill>
                  <a:srgbClr val="202124"/>
                </a:solidFill>
                <a:effectLst/>
                <a:latin typeface="arial" panose="020B0604020202020204" pitchFamily="34" charset="0"/>
              </a:rPr>
              <a:t>. </a:t>
            </a:r>
            <a:r>
              <a:rPr lang="en-GB" b="1" i="0" dirty="0">
                <a:solidFill>
                  <a:srgbClr val="202124"/>
                </a:solidFill>
                <a:effectLst/>
                <a:latin typeface="arial" panose="020B0604020202020204" pitchFamily="34" charset="0"/>
              </a:rPr>
              <a:t>Driscoll's</a:t>
            </a:r>
            <a:r>
              <a:rPr lang="en-GB" b="0" i="0" dirty="0">
                <a:solidFill>
                  <a:srgbClr val="202124"/>
                </a:solidFill>
                <a:effectLst/>
                <a:latin typeface="arial" panose="020B0604020202020204" pitchFamily="34" charset="0"/>
              </a:rPr>
              <a:t> (</a:t>
            </a:r>
            <a:r>
              <a:rPr lang="en-GB" b="1" i="0" dirty="0">
                <a:solidFill>
                  <a:srgbClr val="202124"/>
                </a:solidFill>
                <a:effectLst/>
                <a:latin typeface="arial" panose="020B0604020202020204" pitchFamily="34" charset="0"/>
              </a:rPr>
              <a:t>2007</a:t>
            </a:r>
            <a:r>
              <a:rPr lang="en-GB" b="0" i="0" dirty="0">
                <a:solidFill>
                  <a:srgbClr val="202124"/>
                </a:solidFill>
                <a:effectLst/>
                <a:latin typeface="arial" panose="020B0604020202020204" pitchFamily="34" charset="0"/>
              </a:rPr>
              <a:t>) </a:t>
            </a:r>
            <a:r>
              <a:rPr lang="en-GB" b="1" i="0" dirty="0">
                <a:solidFill>
                  <a:srgbClr val="202124"/>
                </a:solidFill>
                <a:effectLst/>
                <a:latin typeface="arial" panose="020B0604020202020204" pitchFamily="34" charset="0"/>
              </a:rPr>
              <a:t>model</a:t>
            </a:r>
            <a:r>
              <a:rPr lang="en-GB" b="0" i="0" dirty="0">
                <a:solidFill>
                  <a:srgbClr val="202124"/>
                </a:solidFill>
                <a:effectLst/>
                <a:latin typeface="arial" panose="020B0604020202020204" pitchFamily="34" charset="0"/>
              </a:rPr>
              <a:t> is designed for the learner guide their own learning by </a:t>
            </a:r>
            <a:r>
              <a:rPr lang="en-GB" b="1" i="0" dirty="0">
                <a:solidFill>
                  <a:srgbClr val="202124"/>
                </a:solidFill>
                <a:effectLst/>
                <a:latin typeface="arial" panose="020B0604020202020204" pitchFamily="34" charset="0"/>
              </a:rPr>
              <a:t>reflecting</a:t>
            </a:r>
            <a:r>
              <a:rPr lang="en-GB" b="0" i="0" dirty="0">
                <a:solidFill>
                  <a:srgbClr val="202124"/>
                </a:solidFill>
                <a:effectLst/>
                <a:latin typeface="arial" panose="020B0604020202020204" pitchFamily="34" charset="0"/>
              </a:rPr>
              <a:t> on the event using the three questions, with the addition of guidance regarding what should be incorporated at each stage pf the </a:t>
            </a:r>
            <a:r>
              <a:rPr lang="en-GB" b="1" i="0" dirty="0">
                <a:solidFill>
                  <a:srgbClr val="202124"/>
                </a:solidFill>
                <a:effectLst/>
                <a:latin typeface="arial" panose="020B0604020202020204" pitchFamily="34" charset="0"/>
              </a:rPr>
              <a:t>model</a:t>
            </a:r>
            <a:r>
              <a:rPr lang="en-GB" b="0" i="0" dirty="0">
                <a:solidFill>
                  <a:srgbClr val="202124"/>
                </a:solidFill>
                <a:effectLst/>
                <a:latin typeface="arial" panose="020B0604020202020204" pitchFamily="34" charset="0"/>
              </a:rPr>
              <a:t>. </a:t>
            </a:r>
            <a:endParaRPr lang="en-GB" dirty="0"/>
          </a:p>
        </p:txBody>
      </p:sp>
    </p:spTree>
    <p:extLst>
      <p:ext uri="{BB962C8B-B14F-4D97-AF65-F5344CB8AC3E}">
        <p14:creationId xmlns:p14="http://schemas.microsoft.com/office/powerpoint/2010/main" val="3537490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82A5F716-98EF-42EF-A471-87C6DFDCC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82" name="Freeform: Shape 81">
            <a:extLst>
              <a:ext uri="{FF2B5EF4-FFF2-40B4-BE49-F238E27FC236}">
                <a16:creationId xmlns:a16="http://schemas.microsoft.com/office/drawing/2014/main" id="{B87687D8-4EF1-4EF2-BF7E-74BB4A3D1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30093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7170" name="Picture 2" descr="Pin on Project-Based Learning">
            <a:extLst>
              <a:ext uri="{FF2B5EF4-FFF2-40B4-BE49-F238E27FC236}">
                <a16:creationId xmlns:a16="http://schemas.microsoft.com/office/drawing/2014/main" id="{7844D960-4BC1-414D-A2D7-CD37DFA2033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1869"/>
          <a:stretch/>
        </p:blipFill>
        <p:spPr bwMode="auto">
          <a:xfrm>
            <a:off x="2354578" y="544297"/>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541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548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Employability toolkit - reflection on employability skills - Innovative  Research Universities">
            <a:extLst>
              <a:ext uri="{FF2B5EF4-FFF2-40B4-BE49-F238E27FC236}">
                <a16:creationId xmlns:a16="http://schemas.microsoft.com/office/drawing/2014/main" id="{6CC60B32-346C-4989-A9CD-7272761F54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18272" y="643467"/>
            <a:ext cx="395545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491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Wiley Launches Job-Ready Skilling Programs In India To Bridge The Talent  Gap - EdTechReview">
            <a:extLst>
              <a:ext uri="{FF2B5EF4-FFF2-40B4-BE49-F238E27FC236}">
                <a16:creationId xmlns:a16="http://schemas.microsoft.com/office/drawing/2014/main" id="{5F5668EB-F86E-4A4B-BB2B-B7AD2CC632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21835" y="643467"/>
            <a:ext cx="994833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8323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74924C-67CA-4B99-A911-E92718BACF35}"/>
              </a:ext>
            </a:extLst>
          </p:cNvPr>
          <p:cNvSpPr>
            <a:spLocks noGrp="1"/>
          </p:cNvSpPr>
          <p:nvPr>
            <p:ph idx="1"/>
          </p:nvPr>
        </p:nvSpPr>
        <p:spPr>
          <a:xfrm>
            <a:off x="4152021" y="159026"/>
            <a:ext cx="7925783" cy="6321287"/>
          </a:xfrm>
        </p:spPr>
        <p:txBody>
          <a:bodyPr anchor="ctr">
            <a:normAutofit lnSpcReduction="10000"/>
          </a:bodyPr>
          <a:lstStyle/>
          <a:p>
            <a:r>
              <a:rPr lang="en-GB" sz="2000" dirty="0">
                <a:latin typeface="Tw Cen MT" panose="020B0602020104020603" pitchFamily="34" charset="0"/>
              </a:rPr>
              <a:t>Developing employability often means using reflection to make the most of experiences – these can be from university courses, work (full-time or part-time), interests, volunteering, or caring responsibilities.</a:t>
            </a:r>
          </a:p>
          <a:p>
            <a:pPr marL="0" indent="0">
              <a:buNone/>
            </a:pPr>
            <a:endParaRPr lang="en-GB" sz="2000" dirty="0">
              <a:latin typeface="Tw Cen MT" panose="020B0602020104020603" pitchFamily="34" charset="0"/>
            </a:endParaRPr>
          </a:p>
          <a:p>
            <a:r>
              <a:rPr lang="en-GB" sz="2000" dirty="0">
                <a:latin typeface="Tw Cen MT" panose="020B0602020104020603" pitchFamily="34" charset="0"/>
              </a:rPr>
              <a:t>Reflection can help you </a:t>
            </a:r>
            <a:r>
              <a:rPr lang="en-GB" sz="2000" b="1" dirty="0">
                <a:highlight>
                  <a:srgbClr val="FFFF00"/>
                </a:highlight>
                <a:latin typeface="Tw Cen MT" panose="020B0602020104020603" pitchFamily="34" charset="0"/>
              </a:rPr>
              <a:t>to identify what skills </a:t>
            </a:r>
            <a:r>
              <a:rPr lang="en-GB" sz="2000" dirty="0">
                <a:latin typeface="Tw Cen MT" panose="020B0602020104020603" pitchFamily="34" charset="0"/>
              </a:rPr>
              <a:t>you have utilised and developed through these experiences and build your sense of self-awareness.</a:t>
            </a:r>
          </a:p>
          <a:p>
            <a:r>
              <a:rPr lang="en-GB" sz="2000" dirty="0">
                <a:latin typeface="Tw Cen MT" panose="020B0602020104020603" pitchFamily="34" charset="0"/>
              </a:rPr>
              <a:t> An important aspect of employability arises when you manage to combine all your </a:t>
            </a:r>
            <a:r>
              <a:rPr lang="en-GB" sz="2000" dirty="0">
                <a:highlight>
                  <a:srgbClr val="00FFFF"/>
                </a:highlight>
                <a:latin typeface="Tw Cen MT" panose="020B0602020104020603" pitchFamily="34" charset="0"/>
              </a:rPr>
              <a:t>experiences,</a:t>
            </a:r>
            <a:r>
              <a:rPr lang="en-GB" sz="2000" dirty="0">
                <a:latin typeface="Tw Cen MT" panose="020B0602020104020603" pitchFamily="34" charset="0"/>
              </a:rPr>
              <a:t> your </a:t>
            </a:r>
            <a:r>
              <a:rPr lang="en-GB" sz="2000" dirty="0">
                <a:highlight>
                  <a:srgbClr val="FFFF00"/>
                </a:highlight>
                <a:latin typeface="Tw Cen MT" panose="020B0602020104020603" pitchFamily="34" charset="0"/>
              </a:rPr>
              <a:t>skills</a:t>
            </a:r>
            <a:r>
              <a:rPr lang="en-GB" sz="2000" dirty="0">
                <a:latin typeface="Tw Cen MT" panose="020B0602020104020603" pitchFamily="34" charset="0"/>
              </a:rPr>
              <a:t>, and </a:t>
            </a:r>
            <a:r>
              <a:rPr lang="en-GB" sz="2000" dirty="0">
                <a:highlight>
                  <a:srgbClr val="00FF00"/>
                </a:highlight>
                <a:latin typeface="Tw Cen MT" panose="020B0602020104020603" pitchFamily="34" charset="0"/>
              </a:rPr>
              <a:t>self-awareness</a:t>
            </a:r>
            <a:r>
              <a:rPr lang="en-GB" sz="2000" dirty="0">
                <a:latin typeface="Tw Cen MT" panose="020B0602020104020603" pitchFamily="34" charset="0"/>
              </a:rPr>
              <a:t> into a story that is explicit to you and that you can effectively and positively communicate to others.</a:t>
            </a:r>
          </a:p>
          <a:p>
            <a:pPr algn="ctr"/>
            <a:endParaRPr lang="en-GB" sz="2000" dirty="0">
              <a:latin typeface="Tw Cen MT" panose="020B0602020104020603" pitchFamily="34" charset="0"/>
            </a:endParaRPr>
          </a:p>
          <a:p>
            <a:pPr marL="0" indent="0" algn="ctr">
              <a:buNone/>
            </a:pPr>
            <a:r>
              <a:rPr lang="en-GB" sz="2400" b="1" dirty="0">
                <a:solidFill>
                  <a:schemeClr val="bg1"/>
                </a:solidFill>
                <a:highlight>
                  <a:srgbClr val="0000FF"/>
                </a:highlight>
                <a:latin typeface="Candara" panose="020E0502030303020204" pitchFamily="34" charset="0"/>
              </a:rPr>
              <a:t>Reflection will help you to surface otherwise unknown elements of your employability story</a:t>
            </a:r>
          </a:p>
          <a:p>
            <a:pPr marL="0" indent="0" algn="ctr">
              <a:buNone/>
            </a:pPr>
            <a:endParaRPr lang="en-GB" sz="2400" b="1" dirty="0">
              <a:solidFill>
                <a:schemeClr val="bg1"/>
              </a:solidFill>
              <a:highlight>
                <a:srgbClr val="0000FF"/>
              </a:highlight>
              <a:latin typeface="Candara" panose="020E0502030303020204" pitchFamily="34" charset="0"/>
            </a:endParaRPr>
          </a:p>
          <a:p>
            <a:r>
              <a:rPr lang="en-GB" sz="2000" dirty="0">
                <a:highlight>
                  <a:srgbClr val="FFFF00"/>
                </a:highlight>
                <a:latin typeface="Tw Cen MT" panose="020B0602020104020603" pitchFamily="34" charset="0"/>
              </a:rPr>
              <a:t>One element common </a:t>
            </a:r>
            <a:r>
              <a:rPr lang="en-GB" sz="2000" dirty="0">
                <a:latin typeface="Tw Cen MT" panose="020B0602020104020603" pitchFamily="34" charset="0"/>
              </a:rPr>
              <a:t>to both </a:t>
            </a:r>
            <a:r>
              <a:rPr lang="en-GB" sz="2000" dirty="0">
                <a:highlight>
                  <a:srgbClr val="00FFFF"/>
                </a:highlight>
                <a:latin typeface="Tw Cen MT" panose="020B0602020104020603" pitchFamily="34" charset="0"/>
              </a:rPr>
              <a:t>employability and reflection </a:t>
            </a:r>
            <a:r>
              <a:rPr lang="en-GB" sz="2000" dirty="0">
                <a:latin typeface="Tw Cen MT" panose="020B0602020104020603" pitchFamily="34" charset="0"/>
              </a:rPr>
              <a:t>is the idea of drawing out learning, development, and abilities that would otherwise have remained unrecognised and unknown.</a:t>
            </a:r>
          </a:p>
          <a:p>
            <a:r>
              <a:rPr lang="en-GB" sz="2000" dirty="0">
                <a:latin typeface="Tw Cen MT" panose="020B0602020104020603" pitchFamily="34" charset="0"/>
              </a:rPr>
              <a:t> Reflection is often identified as the mechanism for making the implicit explicit to ourselves.</a:t>
            </a:r>
          </a:p>
          <a:p>
            <a:endParaRPr lang="en-GB" sz="1700" dirty="0">
              <a:latin typeface="Tw Cen MT" panose="020B0602020104020603" pitchFamily="34" charset="0"/>
            </a:endParaRPr>
          </a:p>
        </p:txBody>
      </p:sp>
      <p:sp>
        <p:nvSpPr>
          <p:cNvPr id="17" name="TextBox 16">
            <a:extLst>
              <a:ext uri="{FF2B5EF4-FFF2-40B4-BE49-F238E27FC236}">
                <a16:creationId xmlns:a16="http://schemas.microsoft.com/office/drawing/2014/main" id="{F897BBF4-1175-4B51-B781-11269319D6B2}"/>
              </a:ext>
            </a:extLst>
          </p:cNvPr>
          <p:cNvSpPr txBox="1"/>
          <p:nvPr/>
        </p:nvSpPr>
        <p:spPr>
          <a:xfrm rot="20503666">
            <a:off x="270976" y="2231381"/>
            <a:ext cx="3541643" cy="1569660"/>
          </a:xfrm>
          <a:prstGeom prst="rect">
            <a:avLst/>
          </a:prstGeom>
          <a:noFill/>
        </p:spPr>
        <p:txBody>
          <a:bodyPr wrap="square">
            <a:spAutoFit/>
          </a:bodyPr>
          <a:lstStyle/>
          <a:p>
            <a:pPr marL="0" indent="0">
              <a:buNone/>
            </a:pPr>
            <a:r>
              <a:rPr lang="en-GB" sz="3200" dirty="0">
                <a:solidFill>
                  <a:schemeClr val="bg1"/>
                </a:solidFill>
                <a:latin typeface="Tw Cen MT" panose="020B0602020104020603" pitchFamily="34" charset="0"/>
              </a:rPr>
              <a:t>Reflection is essential for building employability</a:t>
            </a:r>
          </a:p>
        </p:txBody>
      </p:sp>
    </p:spTree>
    <p:extLst>
      <p:ext uri="{BB962C8B-B14F-4D97-AF65-F5344CB8AC3E}">
        <p14:creationId xmlns:p14="http://schemas.microsoft.com/office/powerpoint/2010/main" val="2527239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10118A-75F4-47EA-9953-9AEAD0B0F38A}"/>
              </a:ext>
            </a:extLst>
          </p:cNvPr>
          <p:cNvSpPr>
            <a:spLocks noGrp="1"/>
          </p:cNvSpPr>
          <p:nvPr>
            <p:ph idx="1"/>
          </p:nvPr>
        </p:nvSpPr>
        <p:spPr>
          <a:xfrm>
            <a:off x="291548" y="556591"/>
            <a:ext cx="11062252" cy="5620372"/>
          </a:xfrm>
        </p:spPr>
        <p:txBody>
          <a:bodyPr>
            <a:normAutofit/>
          </a:bodyPr>
          <a:lstStyle/>
          <a:p>
            <a:pPr marL="0" indent="0">
              <a:buNone/>
            </a:pPr>
            <a:r>
              <a:rPr lang="en-GB" dirty="0">
                <a:latin typeface="Tw Cen MT" panose="020B0602020104020603" pitchFamily="34" charset="0"/>
              </a:rPr>
              <a:t>Reflection is essential for building employability-</a:t>
            </a:r>
            <a:r>
              <a:rPr lang="en-GB" dirty="0" err="1">
                <a:latin typeface="Tw Cen MT" panose="020B0602020104020603" pitchFamily="34" charset="0"/>
              </a:rPr>
              <a:t>Cont</a:t>
            </a:r>
            <a:r>
              <a:rPr lang="en-GB" dirty="0">
                <a:latin typeface="Tw Cen MT" panose="020B0602020104020603" pitchFamily="34" charset="0"/>
              </a:rPr>
              <a:t>…</a:t>
            </a:r>
          </a:p>
          <a:p>
            <a:pPr marL="0" indent="0">
              <a:buNone/>
            </a:pPr>
            <a:r>
              <a:rPr lang="en-GB" dirty="0">
                <a:highlight>
                  <a:srgbClr val="FFFF00"/>
                </a:highlight>
                <a:latin typeface="Tw Cen MT" panose="020B0602020104020603" pitchFamily="34" charset="0"/>
              </a:rPr>
              <a:t>For instance, </a:t>
            </a:r>
            <a:r>
              <a:rPr lang="en-GB" dirty="0">
                <a:latin typeface="Tw Cen MT" panose="020B0602020104020603" pitchFamily="34" charset="0"/>
              </a:rPr>
              <a:t>when working you might often have to rely on effective </a:t>
            </a:r>
            <a:r>
              <a:rPr lang="en-GB" dirty="0">
                <a:highlight>
                  <a:srgbClr val="00FF00"/>
                </a:highlight>
                <a:latin typeface="Tw Cen MT" panose="020B0602020104020603" pitchFamily="34" charset="0"/>
              </a:rPr>
              <a:t>interpersonal communication </a:t>
            </a:r>
            <a:r>
              <a:rPr lang="en-GB" dirty="0">
                <a:latin typeface="Tw Cen MT" panose="020B0602020104020603" pitchFamily="34" charset="0"/>
              </a:rPr>
              <a:t>when engaging with patient/service user’s, and may have on multiple occasions had to deescalate building conflict. </a:t>
            </a:r>
          </a:p>
          <a:p>
            <a:pPr marL="0" indent="0">
              <a:buNone/>
            </a:pPr>
            <a:r>
              <a:rPr lang="en-GB" dirty="0">
                <a:latin typeface="Tw Cen MT" panose="020B0602020104020603" pitchFamily="34" charset="0"/>
              </a:rPr>
              <a:t>People in those situations sometimes fail to identify </a:t>
            </a:r>
            <a:r>
              <a:rPr lang="en-GB" dirty="0">
                <a:highlight>
                  <a:srgbClr val="00FFFF"/>
                </a:highlight>
                <a:latin typeface="Tw Cen MT" panose="020B0602020104020603" pitchFamily="34" charset="0"/>
              </a:rPr>
              <a:t>‘conflict management</a:t>
            </a:r>
            <a:r>
              <a:rPr lang="en-GB" dirty="0">
                <a:latin typeface="Tw Cen MT" panose="020B0602020104020603" pitchFamily="34" charset="0"/>
              </a:rPr>
              <a:t>’ as one of their skills, and often do not recognise such experiences as examples of effective interpersonal skills, even when asked in job interviews.</a:t>
            </a:r>
          </a:p>
          <a:p>
            <a:endParaRPr lang="en-GB" dirty="0">
              <a:latin typeface="Tw Cen MT" panose="020B0602020104020603" pitchFamily="34" charset="0"/>
            </a:endParaRPr>
          </a:p>
          <a:p>
            <a:r>
              <a:rPr lang="en-GB" dirty="0">
                <a:latin typeface="Tw Cen MT" panose="020B0602020104020603" pitchFamily="34" charset="0"/>
              </a:rPr>
              <a:t>Reflection would in that situation </a:t>
            </a:r>
            <a:r>
              <a:rPr lang="en-GB" dirty="0">
                <a:highlight>
                  <a:srgbClr val="00FFFF"/>
                </a:highlight>
                <a:latin typeface="Tw Cen MT" panose="020B0602020104020603" pitchFamily="34" charset="0"/>
              </a:rPr>
              <a:t>help you to identify your strengths and become </a:t>
            </a:r>
            <a:r>
              <a:rPr lang="en-GB" dirty="0">
                <a:latin typeface="Tw Cen MT" panose="020B0602020104020603" pitchFamily="34" charset="0"/>
              </a:rPr>
              <a:t>aware about how to weave them with specific examples into your employability story.</a:t>
            </a:r>
          </a:p>
          <a:p>
            <a:endParaRPr lang="en-GB" dirty="0"/>
          </a:p>
        </p:txBody>
      </p:sp>
    </p:spTree>
    <p:extLst>
      <p:ext uri="{BB962C8B-B14F-4D97-AF65-F5344CB8AC3E}">
        <p14:creationId xmlns:p14="http://schemas.microsoft.com/office/powerpoint/2010/main" val="2631281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521FE2-3E56-46B9-BA2C-8486F57B6A3C}"/>
              </a:ext>
            </a:extLst>
          </p:cNvPr>
          <p:cNvSpPr>
            <a:spLocks noGrp="1"/>
          </p:cNvSpPr>
          <p:nvPr>
            <p:ph idx="1"/>
          </p:nvPr>
        </p:nvSpPr>
        <p:spPr>
          <a:xfrm>
            <a:off x="0" y="264637"/>
            <a:ext cx="7075967" cy="6473788"/>
          </a:xfrm>
        </p:spPr>
        <p:txBody>
          <a:bodyPr anchor="t">
            <a:noAutofit/>
          </a:bodyPr>
          <a:lstStyle/>
          <a:p>
            <a:pPr marL="0" indent="0" algn="ctr">
              <a:buNone/>
            </a:pPr>
            <a:r>
              <a:rPr lang="en-GB" b="1" dirty="0">
                <a:solidFill>
                  <a:schemeClr val="bg1"/>
                </a:solidFill>
                <a:highlight>
                  <a:srgbClr val="008080"/>
                </a:highlight>
                <a:latin typeface="Candara" panose="020E0502030303020204" pitchFamily="34" charset="0"/>
              </a:rPr>
              <a:t>Ways reflection can help with your employability</a:t>
            </a:r>
          </a:p>
          <a:p>
            <a:pPr marL="0" indent="0" algn="ctr">
              <a:buNone/>
            </a:pPr>
            <a:endParaRPr lang="en-GB" b="1" dirty="0">
              <a:solidFill>
                <a:schemeClr val="bg1"/>
              </a:solidFill>
              <a:highlight>
                <a:srgbClr val="008080"/>
              </a:highlight>
              <a:latin typeface="Candara" panose="020E0502030303020204" pitchFamily="34" charset="0"/>
            </a:endParaRPr>
          </a:p>
          <a:p>
            <a:pPr marL="0" indent="0">
              <a:buNone/>
            </a:pPr>
            <a:r>
              <a:rPr lang="en-GB" dirty="0">
                <a:latin typeface="Tw Cen MT" panose="020B0602020104020603" pitchFamily="34" charset="0"/>
              </a:rPr>
              <a:t>Reflection can help you to:</a:t>
            </a:r>
          </a:p>
          <a:p>
            <a:r>
              <a:rPr lang="en-GB" dirty="0">
                <a:latin typeface="Tw Cen MT" panose="020B0602020104020603" pitchFamily="34" charset="0"/>
              </a:rPr>
              <a:t>identify the type of experiences and abilities you already have and those you are likely to need to become more employable</a:t>
            </a:r>
          </a:p>
          <a:p>
            <a:r>
              <a:rPr lang="en-GB" dirty="0">
                <a:latin typeface="Tw Cen MT" panose="020B0602020104020603" pitchFamily="34" charset="0"/>
              </a:rPr>
              <a:t>Identify your strengths and weaknesses and find specific situations where you have deployed them such that you can effectively communicate them to others.</a:t>
            </a:r>
          </a:p>
          <a:p>
            <a:r>
              <a:rPr lang="en-GB" dirty="0">
                <a:latin typeface="Tw Cen MT" panose="020B0602020104020603" pitchFamily="34" charset="0"/>
              </a:rPr>
              <a:t>Track your improvement of skills you want to develop and need for succeeding in your chosen careers</a:t>
            </a:r>
          </a:p>
        </p:txBody>
      </p:sp>
      <p:sp>
        <p:nvSpPr>
          <p:cNvPr id="5126" name="Rectangle 7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7" name="Rectangle 7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8" name="Rectangle 7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Rectangle 7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Employability High Resolution Stock Photography and Images - Alamy">
            <a:extLst>
              <a:ext uri="{FF2B5EF4-FFF2-40B4-BE49-F238E27FC236}">
                <a16:creationId xmlns:a16="http://schemas.microsoft.com/office/drawing/2014/main" id="{0DA5167C-E6B7-43E1-B27E-5FD64E2606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2032179"/>
            <a:ext cx="4170530" cy="2825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73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0"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1"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B24B1090-0FEA-45BE-A533-F208AA47601B}"/>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GB" sz="1100">
                <a:solidFill>
                  <a:schemeClr val="tx1">
                    <a:alpha val="80000"/>
                  </a:schemeClr>
                </a:solidFill>
              </a:rPr>
              <a:t>Created by Tayo Alebiosu</a:t>
            </a:r>
          </a:p>
        </p:txBody>
      </p:sp>
      <p:sp>
        <p:nvSpPr>
          <p:cNvPr id="3" name="Content Placeholder 2">
            <a:extLst>
              <a:ext uri="{FF2B5EF4-FFF2-40B4-BE49-F238E27FC236}">
                <a16:creationId xmlns:a16="http://schemas.microsoft.com/office/drawing/2014/main" id="{DEA1CC63-64D3-41C1-A70E-1898C869A9E7}"/>
              </a:ext>
            </a:extLst>
          </p:cNvPr>
          <p:cNvSpPr>
            <a:spLocks noGrp="1"/>
          </p:cNvSpPr>
          <p:nvPr>
            <p:ph idx="1"/>
          </p:nvPr>
        </p:nvSpPr>
        <p:spPr>
          <a:xfrm>
            <a:off x="767290" y="3383121"/>
            <a:ext cx="3582072" cy="1751587"/>
          </a:xfrm>
        </p:spPr>
        <p:txBody>
          <a:bodyPr anchor="t">
            <a:normAutofit/>
          </a:bodyPr>
          <a:lstStyle/>
          <a:p>
            <a:pPr marL="0" indent="0">
              <a:buNone/>
            </a:pPr>
            <a:r>
              <a:rPr lang="en-US" altLang="en-US" sz="3200" dirty="0">
                <a:solidFill>
                  <a:schemeClr val="bg1"/>
                </a:solidFill>
              </a:rPr>
              <a:t>key values and principles of adult social care</a:t>
            </a:r>
          </a:p>
          <a:p>
            <a:endParaRPr lang="en-GB" sz="2000" dirty="0">
              <a:solidFill>
                <a:schemeClr val="bg1"/>
              </a:solidFill>
            </a:endParaRPr>
          </a:p>
        </p:txBody>
      </p:sp>
      <p:pic>
        <p:nvPicPr>
          <p:cNvPr id="2050" name="Picture 2" descr="Examples of Core Values: 100 Powerful Principles">
            <a:extLst>
              <a:ext uri="{FF2B5EF4-FFF2-40B4-BE49-F238E27FC236}">
                <a16:creationId xmlns:a16="http://schemas.microsoft.com/office/drawing/2014/main" id="{38911A23-A6AC-4F04-B3E1-ED371E19B3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16652" y="1271671"/>
            <a:ext cx="6642532" cy="373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508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E91BE5-DF02-4D79-8497-171E0484B1C2}"/>
              </a:ext>
            </a:extLst>
          </p:cNvPr>
          <p:cNvSpPr>
            <a:spLocks noGrp="1"/>
          </p:cNvSpPr>
          <p:nvPr>
            <p:ph idx="1"/>
          </p:nvPr>
        </p:nvSpPr>
        <p:spPr>
          <a:xfrm>
            <a:off x="4251253" y="645836"/>
            <a:ext cx="7168314" cy="5546047"/>
          </a:xfrm>
        </p:spPr>
        <p:txBody>
          <a:bodyPr anchor="ctr">
            <a:normAutofit/>
          </a:bodyPr>
          <a:lstStyle/>
          <a:p>
            <a:r>
              <a:rPr lang="en-GB" sz="2400" dirty="0">
                <a:latin typeface="Tw Cen MT" panose="020B0602020104020603" pitchFamily="34" charset="0"/>
              </a:rPr>
              <a:t>Make informed decisions about what you think success is and looks like to you personally</a:t>
            </a:r>
          </a:p>
          <a:p>
            <a:r>
              <a:rPr lang="en-GB" sz="2400" dirty="0">
                <a:latin typeface="Tw Cen MT" panose="020B0602020104020603" pitchFamily="34" charset="0"/>
              </a:rPr>
              <a:t>Identify things that you find stressful and how to deal with them – this way building resilience, a key ingredient to effective and long-term employability.</a:t>
            </a:r>
          </a:p>
          <a:p>
            <a:r>
              <a:rPr lang="en-GB" sz="2400" dirty="0">
                <a:latin typeface="Tw Cen MT" panose="020B0602020104020603" pitchFamily="34" charset="0"/>
              </a:rPr>
              <a:t>Moreover, by reflecting on and ensuring that you are developing these key attributes, you are likely to get an edge around employability.</a:t>
            </a:r>
          </a:p>
          <a:p>
            <a:endParaRPr lang="en-GB" sz="2000" dirty="0"/>
          </a:p>
        </p:txBody>
      </p:sp>
      <p:sp>
        <p:nvSpPr>
          <p:cNvPr id="13" name="TextBox 12">
            <a:extLst>
              <a:ext uri="{FF2B5EF4-FFF2-40B4-BE49-F238E27FC236}">
                <a16:creationId xmlns:a16="http://schemas.microsoft.com/office/drawing/2014/main" id="{84810236-39CB-42A3-ABE1-C24EF33ABFAC}"/>
              </a:ext>
            </a:extLst>
          </p:cNvPr>
          <p:cNvSpPr txBox="1"/>
          <p:nvPr/>
        </p:nvSpPr>
        <p:spPr>
          <a:xfrm rot="18734471">
            <a:off x="56189" y="2291730"/>
            <a:ext cx="4087962" cy="1384995"/>
          </a:xfrm>
          <a:prstGeom prst="rect">
            <a:avLst/>
          </a:prstGeom>
          <a:noFill/>
        </p:spPr>
        <p:txBody>
          <a:bodyPr wrap="square">
            <a:spAutoFit/>
          </a:bodyPr>
          <a:lstStyle/>
          <a:p>
            <a:pPr marL="0" indent="0">
              <a:buNone/>
            </a:pPr>
            <a:r>
              <a:rPr lang="en-GB" sz="2800" b="1" dirty="0">
                <a:solidFill>
                  <a:schemeClr val="bg1"/>
                </a:solidFill>
                <a:latin typeface="Candara" panose="020E0502030303020204" pitchFamily="34" charset="0"/>
              </a:rPr>
              <a:t>Ways reflection can help with your employability-</a:t>
            </a:r>
            <a:r>
              <a:rPr lang="en-GB" sz="2800" b="1" dirty="0" err="1">
                <a:solidFill>
                  <a:schemeClr val="bg1"/>
                </a:solidFill>
                <a:latin typeface="Candara" panose="020E0502030303020204" pitchFamily="34" charset="0"/>
              </a:rPr>
              <a:t>cont</a:t>
            </a:r>
            <a:r>
              <a:rPr lang="en-GB" sz="2800" b="1" dirty="0">
                <a:solidFill>
                  <a:schemeClr val="bg1"/>
                </a:solidFill>
                <a:latin typeface="Candara" panose="020E0502030303020204" pitchFamily="34" charset="0"/>
              </a:rPr>
              <a:t>…</a:t>
            </a:r>
          </a:p>
        </p:txBody>
      </p:sp>
    </p:spTree>
    <p:extLst>
      <p:ext uri="{BB962C8B-B14F-4D97-AF65-F5344CB8AC3E}">
        <p14:creationId xmlns:p14="http://schemas.microsoft.com/office/powerpoint/2010/main" val="3103852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47E0F5-92EF-4FD3-9C42-8A5043135982}"/>
              </a:ext>
            </a:extLst>
          </p:cNvPr>
          <p:cNvSpPr>
            <a:spLocks noGrp="1"/>
          </p:cNvSpPr>
          <p:nvPr>
            <p:ph idx="1"/>
          </p:nvPr>
        </p:nvSpPr>
        <p:spPr>
          <a:xfrm>
            <a:off x="154745" y="393896"/>
            <a:ext cx="7680960" cy="6006472"/>
          </a:xfrm>
        </p:spPr>
        <p:txBody>
          <a:bodyPr anchor="t">
            <a:normAutofit lnSpcReduction="10000"/>
          </a:bodyPr>
          <a:lstStyle/>
          <a:p>
            <a:pPr marL="0" indent="0" algn="ctr">
              <a:buNone/>
            </a:pPr>
            <a:r>
              <a:rPr lang="en-GB" sz="2400" b="1" i="0" dirty="0">
                <a:solidFill>
                  <a:schemeClr val="bg1"/>
                </a:solidFill>
                <a:effectLst/>
                <a:highlight>
                  <a:srgbClr val="000080"/>
                </a:highlight>
                <a:latin typeface="Candara" panose="020E0502030303020204" pitchFamily="34" charset="0"/>
              </a:rPr>
              <a:t>Using the Reflectors’ Toolkit to build employability through reflection</a:t>
            </a:r>
          </a:p>
          <a:p>
            <a:r>
              <a:rPr lang="en-GB" sz="1800" b="0" i="0" dirty="0">
                <a:effectLst/>
                <a:latin typeface="Tw Cen MT" panose="020B0602020104020603" pitchFamily="34" charset="0"/>
              </a:rPr>
              <a:t>You can use different elements of the Reflectors’ Toolkit to build and strengthen your employability. Key sections are reflecting on experiences, reflecting on goals and objectives, building a reflective habit, and building self-awareness through reflection. Developing these will contribute to your success.</a:t>
            </a:r>
          </a:p>
          <a:p>
            <a:pPr>
              <a:buFont typeface="Arial" panose="020B0604020202020204" pitchFamily="34" charset="0"/>
              <a:buChar char="•"/>
            </a:pPr>
            <a:r>
              <a:rPr lang="en-GB" sz="1800" b="1" i="0" dirty="0">
                <a:effectLst/>
                <a:highlight>
                  <a:srgbClr val="00FFFF"/>
                </a:highlight>
                <a:latin typeface="Tw Cen MT" panose="020B0602020104020603" pitchFamily="34" charset="0"/>
              </a:rPr>
              <a:t>Reflecting on experiences</a:t>
            </a:r>
            <a:r>
              <a:rPr lang="en-GB" sz="1800" b="0" i="0" dirty="0">
                <a:effectLst/>
                <a:highlight>
                  <a:srgbClr val="00FFFF"/>
                </a:highlight>
                <a:latin typeface="Tw Cen MT" panose="020B0602020104020603" pitchFamily="34" charset="0"/>
              </a:rPr>
              <a:t> </a:t>
            </a:r>
            <a:r>
              <a:rPr lang="en-GB" sz="1800" b="0" i="0" dirty="0">
                <a:effectLst/>
                <a:latin typeface="Tw Cen MT" panose="020B0602020104020603" pitchFamily="34" charset="0"/>
              </a:rPr>
              <a:t>will help you to identify learning and build an understanding and knowledge base of how you act in a range of situations – this will be valuable when communicating about your past experiences in the job market, and give you a range of situations to draw strategies from.</a:t>
            </a:r>
          </a:p>
          <a:p>
            <a:pPr>
              <a:buFont typeface="Arial" panose="020B0604020202020204" pitchFamily="34" charset="0"/>
              <a:buChar char="•"/>
            </a:pPr>
            <a:r>
              <a:rPr lang="en-GB" sz="1800" b="1" i="0" dirty="0">
                <a:effectLst/>
                <a:highlight>
                  <a:srgbClr val="00FFFF"/>
                </a:highlight>
                <a:latin typeface="Tw Cen MT" panose="020B0602020104020603" pitchFamily="34" charset="0"/>
              </a:rPr>
              <a:t>Reflecting on goals and objectives</a:t>
            </a:r>
            <a:r>
              <a:rPr lang="en-GB" sz="1800" b="0" i="0" dirty="0">
                <a:effectLst/>
                <a:highlight>
                  <a:srgbClr val="00FFFF"/>
                </a:highlight>
                <a:latin typeface="Tw Cen MT" panose="020B0602020104020603" pitchFamily="34" charset="0"/>
              </a:rPr>
              <a:t> </a:t>
            </a:r>
            <a:r>
              <a:rPr lang="en-GB" sz="1800" b="0" i="0" dirty="0">
                <a:effectLst/>
                <a:latin typeface="Tw Cen MT" panose="020B0602020104020603" pitchFamily="34" charset="0"/>
              </a:rPr>
              <a:t>will help you track development of skills as well as of progression towards what you want in life – this will help you both communicate about and develop skills that are required to succeed in different careers.</a:t>
            </a:r>
          </a:p>
          <a:p>
            <a:pPr>
              <a:buFont typeface="Arial" panose="020B0604020202020204" pitchFamily="34" charset="0"/>
              <a:buChar char="•"/>
            </a:pPr>
            <a:r>
              <a:rPr lang="en-GB" sz="1800" b="1" i="0" dirty="0">
                <a:effectLst/>
                <a:highlight>
                  <a:srgbClr val="00FFFF"/>
                </a:highlight>
                <a:latin typeface="Tw Cen MT" panose="020B0602020104020603" pitchFamily="34" charset="0"/>
              </a:rPr>
              <a:t>Building a reflective habit</a:t>
            </a:r>
            <a:r>
              <a:rPr lang="en-GB" sz="1800" b="0" i="0" dirty="0">
                <a:effectLst/>
                <a:highlight>
                  <a:srgbClr val="00FFFF"/>
                </a:highlight>
                <a:latin typeface="Tw Cen MT" panose="020B0602020104020603" pitchFamily="34" charset="0"/>
              </a:rPr>
              <a:t> </a:t>
            </a:r>
            <a:r>
              <a:rPr lang="en-GB" sz="1800" b="0" i="0" dirty="0">
                <a:effectLst/>
                <a:latin typeface="Tw Cen MT" panose="020B0602020104020603" pitchFamily="34" charset="0"/>
              </a:rPr>
              <a:t>makes you able to quickly identify successes and mistakes and allows you to fix them immediately – a valuable skill in any profession.</a:t>
            </a:r>
          </a:p>
          <a:p>
            <a:pPr>
              <a:buFont typeface="Arial" panose="020B0604020202020204" pitchFamily="34" charset="0"/>
              <a:buChar char="•"/>
            </a:pPr>
            <a:r>
              <a:rPr lang="en-GB" sz="1800" b="1" i="0" dirty="0">
                <a:effectLst/>
                <a:highlight>
                  <a:srgbClr val="00FFFF"/>
                </a:highlight>
                <a:latin typeface="Tw Cen MT" panose="020B0602020104020603" pitchFamily="34" charset="0"/>
              </a:rPr>
              <a:t>Increased self-awareness</a:t>
            </a:r>
            <a:r>
              <a:rPr lang="en-GB" sz="1800" b="0" i="0" dirty="0">
                <a:effectLst/>
                <a:highlight>
                  <a:srgbClr val="00FFFF"/>
                </a:highlight>
                <a:latin typeface="Tw Cen MT" panose="020B0602020104020603" pitchFamily="34" charset="0"/>
              </a:rPr>
              <a:t> </a:t>
            </a:r>
            <a:r>
              <a:rPr lang="en-GB" sz="1800" b="0" i="0" dirty="0">
                <a:effectLst/>
                <a:latin typeface="Tw Cen MT" panose="020B0602020104020603" pitchFamily="34" charset="0"/>
              </a:rPr>
              <a:t>can ensure that you are navigating the job market in a way which aligns with who you are and who you want to be – especially defining what success looks like for you, becoming aware of your strengths and weakness, your values, and developing an ability to set reflective goals can make you successful</a:t>
            </a:r>
          </a:p>
          <a:p>
            <a:endParaRPr lang="en-GB" sz="1000" dirty="0"/>
          </a:p>
        </p:txBody>
      </p:sp>
      <p:sp>
        <p:nvSpPr>
          <p:cNvPr id="73" name="Rectangle 7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descr="Reflection Toolkit | The University of Edinburgh">
            <a:extLst>
              <a:ext uri="{FF2B5EF4-FFF2-40B4-BE49-F238E27FC236}">
                <a16:creationId xmlns:a16="http://schemas.microsoft.com/office/drawing/2014/main" id="{AAC654A9-A080-4447-997D-02D689FFC2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72401" y="2636273"/>
            <a:ext cx="4170530" cy="1855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586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0" name="Rectangle 7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66BD09-AB40-422A-B930-69B83E88BE36}"/>
              </a:ext>
            </a:extLst>
          </p:cNvPr>
          <p:cNvSpPr>
            <a:spLocks noGrp="1"/>
          </p:cNvSpPr>
          <p:nvPr>
            <p:ph idx="1"/>
          </p:nvPr>
        </p:nvSpPr>
        <p:spPr>
          <a:xfrm>
            <a:off x="211015" y="393896"/>
            <a:ext cx="7888464" cy="5547082"/>
          </a:xfrm>
        </p:spPr>
        <p:txBody>
          <a:bodyPr anchor="t">
            <a:normAutofit lnSpcReduction="10000"/>
          </a:bodyPr>
          <a:lstStyle/>
          <a:p>
            <a:pPr marL="0" indent="0">
              <a:buNone/>
            </a:pPr>
            <a:r>
              <a:rPr lang="en-GB" sz="2400" b="1" dirty="0">
                <a:solidFill>
                  <a:schemeClr val="bg1"/>
                </a:solidFill>
                <a:highlight>
                  <a:srgbClr val="000080"/>
                </a:highlight>
                <a:latin typeface="Candara" panose="020E0502030303020204" pitchFamily="34" charset="0"/>
              </a:rPr>
              <a:t>Specific things to reflect on for employability</a:t>
            </a:r>
          </a:p>
          <a:p>
            <a:r>
              <a:rPr lang="en-GB" sz="2400" dirty="0">
                <a:latin typeface="Tw Cen MT" panose="020B0602020104020603" pitchFamily="34" charset="0"/>
              </a:rPr>
              <a:t>It can be extremely helpful to routinely reflect on what skills you have developed over the last week/month/year and how you will be able to evidence these skills with examples.</a:t>
            </a:r>
          </a:p>
          <a:p>
            <a:r>
              <a:rPr lang="en-GB" sz="2400" dirty="0">
                <a:latin typeface="Tw Cen MT" panose="020B0602020104020603" pitchFamily="34" charset="0"/>
              </a:rPr>
              <a:t>To identify the skills that are required in the sector you want to end up in and start developing these by setting goals and objectives.</a:t>
            </a:r>
          </a:p>
          <a:p>
            <a:r>
              <a:rPr lang="en-GB" sz="2400" dirty="0">
                <a:latin typeface="Tw Cen MT" panose="020B0602020104020603" pitchFamily="34" charset="0"/>
              </a:rPr>
              <a:t>Reflect on how you deal with challenges and how you can improve your approach.</a:t>
            </a:r>
          </a:p>
          <a:p>
            <a:r>
              <a:rPr lang="en-GB" sz="2400" dirty="0">
                <a:latin typeface="Tw Cen MT" panose="020B0602020104020603" pitchFamily="34" charset="0"/>
              </a:rPr>
              <a:t>Reflect on the range of experiences you have and find ways to expand this range.</a:t>
            </a:r>
          </a:p>
          <a:p>
            <a:r>
              <a:rPr lang="en-GB" sz="2400" dirty="0">
                <a:latin typeface="Tw Cen MT" panose="020B0602020104020603" pitchFamily="34" charset="0"/>
              </a:rPr>
              <a:t>Ensure you reflect and find value in the things you do regularly. </a:t>
            </a:r>
          </a:p>
          <a:p>
            <a:r>
              <a:rPr lang="en-GB" sz="2400" dirty="0">
                <a:latin typeface="Tw Cen MT" panose="020B0602020104020603" pitchFamily="34" charset="0"/>
              </a:rPr>
              <a:t>Often people forget that the things they find easy/or do frequently actually require a lot of skill.</a:t>
            </a:r>
          </a:p>
          <a:p>
            <a:endParaRPr lang="en-GB" sz="1400" dirty="0"/>
          </a:p>
        </p:txBody>
      </p:sp>
      <p:sp>
        <p:nvSpPr>
          <p:cNvPr id="73" name="Rectangle 7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8" name="Picture 2" descr="Thinking Young Woman Standing Under Lot Of Question Marks And Reflecting On  Solution Of Problem. Stock Vector - Illustration of human, head: 112408606">
            <a:extLst>
              <a:ext uri="{FF2B5EF4-FFF2-40B4-BE49-F238E27FC236}">
                <a16:creationId xmlns:a16="http://schemas.microsoft.com/office/drawing/2014/main" id="{00A3EEA5-CFBD-4018-8778-8227194795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4085" y="1895060"/>
            <a:ext cx="4045917" cy="4045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492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5A0B58-8569-4DA3-A63D-DF0054DA3223}"/>
              </a:ext>
            </a:extLst>
          </p:cNvPr>
          <p:cNvSpPr>
            <a:spLocks noGrp="1"/>
          </p:cNvSpPr>
          <p:nvPr>
            <p:ph idx="1"/>
          </p:nvPr>
        </p:nvSpPr>
        <p:spPr>
          <a:xfrm>
            <a:off x="647115" y="956604"/>
            <a:ext cx="6428852" cy="4984374"/>
          </a:xfrm>
        </p:spPr>
        <p:txBody>
          <a:bodyPr anchor="t">
            <a:normAutofit/>
          </a:bodyPr>
          <a:lstStyle/>
          <a:p>
            <a:pPr marL="0" indent="0">
              <a:buNone/>
            </a:pPr>
            <a:r>
              <a:rPr lang="en-GB" b="1" i="0" dirty="0">
                <a:solidFill>
                  <a:schemeClr val="bg1"/>
                </a:solidFill>
                <a:effectLst/>
                <a:highlight>
                  <a:srgbClr val="000080"/>
                </a:highlight>
                <a:latin typeface="Tw Cen MT" panose="020B0602020104020603" pitchFamily="34" charset="0"/>
              </a:rPr>
              <a:t>Ensure that you don’t neglect learning</a:t>
            </a:r>
          </a:p>
          <a:p>
            <a:r>
              <a:rPr lang="en-GB" b="0" i="0" dirty="0">
                <a:effectLst/>
                <a:latin typeface="Tw Cen MT" panose="020B0602020104020603" pitchFamily="34" charset="0"/>
              </a:rPr>
              <a:t>Some people might think that working part-time jobs in bars/grocery stores or being active with hobbies do not build their employability. </a:t>
            </a:r>
          </a:p>
          <a:p>
            <a:r>
              <a:rPr lang="en-GB" b="0" i="0" dirty="0">
                <a:effectLst/>
                <a:latin typeface="Tw Cen MT" panose="020B0602020104020603" pitchFamily="34" charset="0"/>
              </a:rPr>
              <a:t>The reality is that when a reflective mindset is adopted, you will be able to find value and learning in most situations – and realise that all your experiences help to build your unique employability story.</a:t>
            </a:r>
          </a:p>
          <a:p>
            <a:endParaRPr lang="en-GB" sz="2000" dirty="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Onboarding">
            <a:extLst>
              <a:ext uri="{FF2B5EF4-FFF2-40B4-BE49-F238E27FC236}">
                <a16:creationId xmlns:a16="http://schemas.microsoft.com/office/drawing/2014/main" id="{09C6EE58-C1D8-4E11-842E-DC64C90EBE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132415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76D912-2316-4D0D-AB35-78E4C972927B}"/>
              </a:ext>
            </a:extLst>
          </p:cNvPr>
          <p:cNvPicPr>
            <a:picLocks noGrp="1" noChangeAspect="1"/>
          </p:cNvPicPr>
          <p:nvPr>
            <p:ph idx="1"/>
          </p:nvPr>
        </p:nvPicPr>
        <p:blipFill>
          <a:blip r:embed="rId2"/>
          <a:stretch>
            <a:fillRect/>
          </a:stretch>
        </p:blipFill>
        <p:spPr>
          <a:xfrm>
            <a:off x="1060174" y="415563"/>
            <a:ext cx="10488360" cy="5355639"/>
          </a:xfrm>
          <a:prstGeom prst="rect">
            <a:avLst/>
          </a:prstGeom>
        </p:spPr>
      </p:pic>
      <p:sp>
        <p:nvSpPr>
          <p:cNvPr id="5" name="Footer Placeholder 4">
            <a:extLst>
              <a:ext uri="{FF2B5EF4-FFF2-40B4-BE49-F238E27FC236}">
                <a16:creationId xmlns:a16="http://schemas.microsoft.com/office/drawing/2014/main" id="{4C405103-FAE6-4818-B715-E8D85C57421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561320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lendar on table">
            <a:extLst>
              <a:ext uri="{FF2B5EF4-FFF2-40B4-BE49-F238E27FC236}">
                <a16:creationId xmlns:a16="http://schemas.microsoft.com/office/drawing/2014/main" id="{6FF5CF95-94F2-4522-A768-1EA0894410D7}"/>
              </a:ext>
            </a:extLst>
          </p:cNvPr>
          <p:cNvPicPr>
            <a:picLocks noChangeAspect="1"/>
          </p:cNvPicPr>
          <p:nvPr/>
        </p:nvPicPr>
        <p:blipFill rotWithShape="1">
          <a:blip r:embed="rId2"/>
          <a:srcRect l="1398" r="3906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BBABB6D-1BA6-4FF4-94BF-DD0DA5FF95F2}"/>
              </a:ext>
            </a:extLst>
          </p:cNvPr>
          <p:cNvSpPr>
            <a:spLocks noGrp="1"/>
          </p:cNvSpPr>
          <p:nvPr>
            <p:ph idx="1"/>
          </p:nvPr>
        </p:nvSpPr>
        <p:spPr>
          <a:xfrm>
            <a:off x="5781821" y="0"/>
            <a:ext cx="5528604" cy="6705600"/>
          </a:xfrm>
        </p:spPr>
        <p:txBody>
          <a:bodyPr>
            <a:noAutofit/>
          </a:bodyPr>
          <a:lstStyle/>
          <a:p>
            <a:pPr marL="0" indent="0">
              <a:buNone/>
            </a:pPr>
            <a:endParaRPr lang="en-GB" sz="2200" b="1" dirty="0">
              <a:highlight>
                <a:srgbClr val="FFFF00"/>
              </a:highlight>
              <a:latin typeface="Tw Cen MT" panose="020B0602020104020603" pitchFamily="34" charset="0"/>
            </a:endParaRPr>
          </a:p>
          <a:p>
            <a:pPr marL="0" indent="0">
              <a:buNone/>
            </a:pPr>
            <a:r>
              <a:rPr lang="en-GB" sz="2000" b="1" dirty="0">
                <a:highlight>
                  <a:srgbClr val="FFFF00"/>
                </a:highlight>
                <a:latin typeface="Tw Cen MT" panose="020B0602020104020603" pitchFamily="34" charset="0"/>
              </a:rPr>
              <a:t>Presenting your assignment</a:t>
            </a:r>
          </a:p>
          <a:p>
            <a:r>
              <a:rPr lang="en-GB" sz="2000" dirty="0">
                <a:latin typeface="Tw Cen MT" panose="020B0602020104020603" pitchFamily="34" charset="0"/>
              </a:rPr>
              <a:t>Title page-Your student number, the module and submission date </a:t>
            </a:r>
          </a:p>
          <a:p>
            <a:r>
              <a:rPr lang="en-GB" sz="2000" dirty="0">
                <a:latin typeface="Tw Cen MT" panose="020B0602020104020603" pitchFamily="34" charset="0"/>
              </a:rPr>
              <a:t>Content page</a:t>
            </a:r>
          </a:p>
          <a:p>
            <a:r>
              <a:rPr lang="en-GB" sz="2000" dirty="0">
                <a:latin typeface="Tw Cen MT" panose="020B0602020104020603" pitchFamily="34" charset="0"/>
              </a:rPr>
              <a:t>Introduction</a:t>
            </a:r>
            <a:endParaRPr lang="en-GB" sz="2000" b="1" dirty="0">
              <a:highlight>
                <a:srgbClr val="FFFF00"/>
              </a:highlight>
              <a:latin typeface="Tw Cen MT" panose="020B0602020104020603" pitchFamily="34" charset="0"/>
            </a:endParaRPr>
          </a:p>
          <a:p>
            <a:r>
              <a:rPr lang="en-GB" sz="2000" dirty="0">
                <a:latin typeface="Tw Cen MT" panose="020B0602020104020603" pitchFamily="34" charset="0"/>
              </a:rPr>
              <a:t>Font –Ariel, Times New Roman</a:t>
            </a:r>
          </a:p>
          <a:p>
            <a:r>
              <a:rPr lang="en-GB" sz="2000" dirty="0">
                <a:latin typeface="Tw Cen MT" panose="020B0602020104020603" pitchFamily="34" charset="0"/>
              </a:rPr>
              <a:t>Font size -</a:t>
            </a:r>
            <a:r>
              <a:rPr lang="en-GB" sz="2000" dirty="0">
                <a:highlight>
                  <a:srgbClr val="00FFFF"/>
                </a:highlight>
                <a:latin typeface="Tw Cen MT" panose="020B0602020104020603" pitchFamily="34" charset="0"/>
              </a:rPr>
              <a:t>12</a:t>
            </a:r>
          </a:p>
          <a:p>
            <a:r>
              <a:rPr lang="en-GB" sz="2000" dirty="0">
                <a:latin typeface="Tw Cen MT" panose="020B0602020104020603" pitchFamily="34" charset="0"/>
              </a:rPr>
              <a:t>Line spacing – 1.5</a:t>
            </a:r>
          </a:p>
          <a:p>
            <a:r>
              <a:rPr lang="en-GB" sz="2000" dirty="0">
                <a:latin typeface="Tw Cen MT" panose="020B0602020104020603" pitchFamily="34" charset="0"/>
              </a:rPr>
              <a:t>Paragraphing-Not too short or too long</a:t>
            </a:r>
          </a:p>
          <a:p>
            <a:r>
              <a:rPr lang="en-GB" sz="2000" dirty="0">
                <a:latin typeface="Tw Cen MT" panose="020B0602020104020603" pitchFamily="34" charset="0"/>
              </a:rPr>
              <a:t>Page number</a:t>
            </a:r>
          </a:p>
          <a:p>
            <a:r>
              <a:rPr lang="en-GB" sz="2000" dirty="0">
                <a:latin typeface="Tw Cen MT" panose="020B0602020104020603" pitchFamily="34" charset="0"/>
              </a:rPr>
              <a:t>In text referencing using Harvard referencing style</a:t>
            </a:r>
          </a:p>
          <a:p>
            <a:r>
              <a:rPr lang="en-GB" sz="2000" dirty="0">
                <a:latin typeface="Tw Cen MT" panose="020B0602020104020603" pitchFamily="34" charset="0"/>
              </a:rPr>
              <a:t>Reference list using Harvard referencing style</a:t>
            </a:r>
          </a:p>
          <a:p>
            <a:r>
              <a:rPr lang="en-GB" sz="2000" dirty="0">
                <a:latin typeface="Tw Cen MT" panose="020B0602020104020603" pitchFamily="34" charset="0"/>
              </a:rPr>
              <a:t>Reference list should be in alphabetical order</a:t>
            </a:r>
          </a:p>
          <a:p>
            <a:r>
              <a:rPr lang="en-GB" sz="2000" dirty="0">
                <a:latin typeface="Tw Cen MT" panose="020B0602020104020603" pitchFamily="34" charset="0"/>
              </a:rPr>
              <a:t>Proof read for grammar errors </a:t>
            </a:r>
          </a:p>
          <a:p>
            <a:r>
              <a:rPr lang="en-GB" sz="2000" dirty="0">
                <a:latin typeface="Tw Cen MT" panose="020B0602020104020603" pitchFamily="34" charset="0"/>
              </a:rPr>
              <a:t>Submit as a single document i.e. a word document or Pdf</a:t>
            </a:r>
          </a:p>
          <a:p>
            <a:endParaRPr lang="en-GB" sz="2200" dirty="0">
              <a:latin typeface="Tw Cen MT" panose="020B0602020104020603" pitchFamily="34" charset="0"/>
            </a:endParaRPr>
          </a:p>
          <a:p>
            <a:r>
              <a:rPr lang="en-GB" sz="2200" dirty="0">
                <a:latin typeface="Tw Cen MT" panose="020B0602020104020603" pitchFamily="34" charset="0"/>
              </a:rPr>
              <a:t>Conclusion</a:t>
            </a:r>
          </a:p>
          <a:p>
            <a:endParaRPr lang="en-GB" sz="2200" dirty="0">
              <a:latin typeface="Tw Cen MT" panose="020B0602020104020603" pitchFamily="34" charset="0"/>
            </a:endParaRPr>
          </a:p>
          <a:p>
            <a:endParaRPr lang="en-GB" sz="2200" dirty="0">
              <a:latin typeface="Tw Cen MT" panose="020B0602020104020603" pitchFamily="34" charset="0"/>
            </a:endParaRPr>
          </a:p>
        </p:txBody>
      </p:sp>
      <p:sp>
        <p:nvSpPr>
          <p:cNvPr id="2" name="Footer Placeholder 1">
            <a:extLst>
              <a:ext uri="{FF2B5EF4-FFF2-40B4-BE49-F238E27FC236}">
                <a16:creationId xmlns:a16="http://schemas.microsoft.com/office/drawing/2014/main" id="{7BC1DF8A-FF82-4D1D-9715-D107CD82EAD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02281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6397-A53D-4D17-81BF-7B2DAD4E1F8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65BDB80-C3D2-461D-907B-DB4DFF45D128}"/>
              </a:ext>
            </a:extLst>
          </p:cNvPr>
          <p:cNvSpPr>
            <a:spLocks noGrp="1"/>
          </p:cNvSpPr>
          <p:nvPr>
            <p:ph idx="1"/>
          </p:nvPr>
        </p:nvSpPr>
        <p:spPr/>
        <p:txBody>
          <a:bodyPr/>
          <a:lstStyle/>
          <a:p>
            <a:r>
              <a:rPr lang="en-GB" dirty="0">
                <a:hlinkClick r:id="rId2"/>
              </a:rPr>
              <a:t>https://www.ed.ac.uk/reflection/reflectors-toolkit/employability</a:t>
            </a:r>
            <a:endParaRPr lang="en-GB" dirty="0"/>
          </a:p>
          <a:p>
            <a:endParaRPr lang="en-GB" dirty="0"/>
          </a:p>
        </p:txBody>
      </p:sp>
    </p:spTree>
    <p:extLst>
      <p:ext uri="{BB962C8B-B14F-4D97-AF65-F5344CB8AC3E}">
        <p14:creationId xmlns:p14="http://schemas.microsoft.com/office/powerpoint/2010/main" val="1789516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7014015-7393-49D2-8384-7F2FD7CE9FDC}"/>
              </a:ext>
            </a:extLst>
          </p:cNvPr>
          <p:cNvSpPr>
            <a:spLocks noGrp="1"/>
          </p:cNvSpPr>
          <p:nvPr>
            <p:ph type="title"/>
          </p:nvPr>
        </p:nvSpPr>
        <p:spPr>
          <a:xfrm>
            <a:off x="767290" y="1166932"/>
            <a:ext cx="3582073" cy="4279709"/>
          </a:xfrm>
        </p:spPr>
        <p:txBody>
          <a:bodyPr anchor="ctr">
            <a:normAutofit/>
          </a:bodyPr>
          <a:lstStyle/>
          <a:p>
            <a:r>
              <a:rPr lang="en-GB" sz="4800" b="1" dirty="0">
                <a:solidFill>
                  <a:schemeClr val="bg1"/>
                </a:solidFill>
              </a:rPr>
              <a:t>  Short video clip on care values</a:t>
            </a:r>
          </a:p>
        </p:txBody>
      </p:sp>
      <p:sp>
        <p:nvSpPr>
          <p:cNvPr id="3" name="Content Placeholder 2">
            <a:extLst>
              <a:ext uri="{FF2B5EF4-FFF2-40B4-BE49-F238E27FC236}">
                <a16:creationId xmlns:a16="http://schemas.microsoft.com/office/drawing/2014/main" id="{ECEC500E-9B20-45FE-B7A5-31457145074F}"/>
              </a:ext>
            </a:extLst>
          </p:cNvPr>
          <p:cNvSpPr>
            <a:spLocks noGrp="1"/>
          </p:cNvSpPr>
          <p:nvPr>
            <p:ph idx="1"/>
          </p:nvPr>
        </p:nvSpPr>
        <p:spPr>
          <a:xfrm>
            <a:off x="5573864" y="1166933"/>
            <a:ext cx="5716988" cy="4279709"/>
          </a:xfrm>
        </p:spPr>
        <p:txBody>
          <a:bodyPr anchor="ctr">
            <a:normAutofit/>
          </a:bodyPr>
          <a:lstStyle/>
          <a:p>
            <a:pPr marL="0" indent="0">
              <a:buNone/>
            </a:pPr>
            <a:r>
              <a:rPr lang="en-GB" sz="2400">
                <a:hlinkClick r:id="rId2"/>
              </a:rPr>
              <a:t>https://www.youtube.com/watch?v=zRPM_pqaPp4</a:t>
            </a:r>
            <a:endParaRPr lang="en-GB" sz="2400"/>
          </a:p>
          <a:p>
            <a:endParaRPr lang="en-GB" sz="2400"/>
          </a:p>
          <a:p>
            <a:r>
              <a:rPr lang="en-US" altLang="en-US" sz="2400"/>
              <a:t>Identify key values and principles of adult social care</a:t>
            </a:r>
          </a:p>
          <a:p>
            <a:endParaRPr lang="en-GB" sz="2400"/>
          </a:p>
        </p:txBody>
      </p:sp>
    </p:spTree>
    <p:extLst>
      <p:ext uri="{BB962C8B-B14F-4D97-AF65-F5344CB8AC3E}">
        <p14:creationId xmlns:p14="http://schemas.microsoft.com/office/powerpoint/2010/main" val="96504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42DE75-F5E1-4814-AF92-8840A6F1A896}"/>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altLang="en-US" sz="4100" b="1" kern="1200">
                <a:solidFill>
                  <a:schemeClr val="bg1"/>
                </a:solidFill>
                <a:latin typeface="+mj-lt"/>
                <a:ea typeface="+mj-ea"/>
                <a:cs typeface="+mj-cs"/>
              </a:rPr>
              <a:t>Introduction to the values and principles of adult social care</a:t>
            </a:r>
            <a:endParaRPr lang="en-US" sz="4100" b="1" kern="1200">
              <a:solidFill>
                <a:schemeClr val="bg1"/>
              </a:solidFill>
              <a:latin typeface="+mj-lt"/>
              <a:ea typeface="+mj-ea"/>
              <a:cs typeface="+mj-cs"/>
            </a:endParaRPr>
          </a:p>
        </p:txBody>
      </p:sp>
      <p:grpSp>
        <p:nvGrpSpPr>
          <p:cNvPr id="75" name="Group 74">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2050" name="Picture 2" descr="Image result for respect in care images">
            <a:extLst>
              <a:ext uri="{FF2B5EF4-FFF2-40B4-BE49-F238E27FC236}">
                <a16:creationId xmlns:a16="http://schemas.microsoft.com/office/drawing/2014/main" id="{1AF9C331-87AA-4577-A2D0-BD26ADC2DC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08104" y="1277456"/>
            <a:ext cx="6472362" cy="3717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814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57990C-51CC-417B-BB29-C7DD160221AF}"/>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3800" b="1" i="1" kern="1200">
                <a:solidFill>
                  <a:srgbClr val="FFFFFF"/>
                </a:solidFill>
                <a:latin typeface="+mj-lt"/>
                <a:ea typeface="+mj-ea"/>
                <a:cs typeface="+mj-cs"/>
              </a:rPr>
              <a:t>What are the 7 principles of care?</a:t>
            </a:r>
            <a:br>
              <a:rPr lang="en-US" sz="3800" kern="1200">
                <a:solidFill>
                  <a:srgbClr val="FFFFFF"/>
                </a:solidFill>
                <a:latin typeface="+mj-lt"/>
                <a:ea typeface="+mj-ea"/>
                <a:cs typeface="+mj-cs"/>
              </a:rPr>
            </a:br>
            <a:endParaRPr lang="en-US" sz="3800" kern="1200">
              <a:solidFill>
                <a:srgbClr val="FFFFFF"/>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53A12874-4EAA-4480-B0B2-CB017FE2457A}"/>
              </a:ext>
            </a:extLst>
          </p:cNvPr>
          <p:cNvGraphicFramePr>
            <a:graphicFrameLocks noGrp="1"/>
          </p:cNvGraphicFramePr>
          <p:nvPr>
            <p:ph idx="1"/>
          </p:nvPr>
        </p:nvGraphicFramePr>
        <p:xfrm>
          <a:off x="4487451" y="393895"/>
          <a:ext cx="7343477" cy="6091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180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D7FCD-A7BE-4504-A785-915121A93F14}"/>
              </a:ext>
            </a:extLst>
          </p:cNvPr>
          <p:cNvSpPr>
            <a:spLocks noGrp="1"/>
          </p:cNvSpPr>
          <p:nvPr>
            <p:ph type="title"/>
          </p:nvPr>
        </p:nvSpPr>
        <p:spPr>
          <a:xfrm>
            <a:off x="466722" y="586855"/>
            <a:ext cx="3201366" cy="3387497"/>
          </a:xfrm>
        </p:spPr>
        <p:txBody>
          <a:bodyPr anchor="b">
            <a:normAutofit/>
          </a:bodyPr>
          <a:lstStyle/>
          <a:p>
            <a:pPr algn="r"/>
            <a:r>
              <a:rPr lang="en-GB" sz="4000" b="1">
                <a:solidFill>
                  <a:srgbClr val="FFFFFF"/>
                </a:solidFill>
              </a:rPr>
              <a:t>Now the definition:</a:t>
            </a:r>
          </a:p>
        </p:txBody>
      </p:sp>
      <p:sp>
        <p:nvSpPr>
          <p:cNvPr id="3" name="Content Placeholder 2">
            <a:extLst>
              <a:ext uri="{FF2B5EF4-FFF2-40B4-BE49-F238E27FC236}">
                <a16:creationId xmlns:a16="http://schemas.microsoft.com/office/drawing/2014/main" id="{276CF254-CE45-49AD-A222-DB465136962F}"/>
              </a:ext>
            </a:extLst>
          </p:cNvPr>
          <p:cNvSpPr>
            <a:spLocks noGrp="1"/>
          </p:cNvSpPr>
          <p:nvPr>
            <p:ph idx="1"/>
          </p:nvPr>
        </p:nvSpPr>
        <p:spPr>
          <a:xfrm>
            <a:off x="4367695" y="649480"/>
            <a:ext cx="7357583" cy="5793523"/>
          </a:xfrm>
        </p:spPr>
        <p:txBody>
          <a:bodyPr anchor="ctr">
            <a:normAutofit fontScale="92500" lnSpcReduction="20000"/>
          </a:bodyPr>
          <a:lstStyle/>
          <a:p>
            <a:endParaRPr lang="en-US" altLang="en-US" sz="2400" b="1" dirty="0"/>
          </a:p>
          <a:p>
            <a:endParaRPr lang="en-US" altLang="en-US" sz="2400" b="1" dirty="0">
              <a:latin typeface="Tw Cen MT" panose="020B0602020104020603" pitchFamily="34" charset="0"/>
            </a:endParaRPr>
          </a:p>
          <a:p>
            <a:pPr>
              <a:buFont typeface="Wingdings" panose="05000000000000000000" pitchFamily="2" charset="2"/>
              <a:buChar char="v"/>
            </a:pPr>
            <a:r>
              <a:rPr lang="en-US" altLang="en-US" sz="2400" b="1" dirty="0">
                <a:highlight>
                  <a:srgbClr val="FFFF00"/>
                </a:highlight>
                <a:latin typeface="Tw Cen MT" panose="020B0602020104020603" pitchFamily="34" charset="0"/>
              </a:rPr>
              <a:t>A  </a:t>
            </a:r>
            <a:r>
              <a:rPr lang="en-US" altLang="en-US" sz="2400" b="1" i="1" dirty="0">
                <a:highlight>
                  <a:srgbClr val="FFFF00"/>
                </a:highlight>
                <a:latin typeface="Tw Cen MT" panose="020B0602020104020603" pitchFamily="34" charset="0"/>
              </a:rPr>
              <a:t>principle </a:t>
            </a:r>
            <a:r>
              <a:rPr lang="en-US" altLang="en-US" sz="2400" i="1" dirty="0">
                <a:latin typeface="Tw Cen MT" panose="020B0602020104020603" pitchFamily="34" charset="0"/>
              </a:rPr>
              <a:t>-  </a:t>
            </a:r>
            <a:r>
              <a:rPr lang="en-US" altLang="en-US" sz="2400" dirty="0">
                <a:latin typeface="Tw Cen MT" panose="020B0602020104020603" pitchFamily="34" charset="0"/>
              </a:rPr>
              <a:t> is often described as a  ‘basic truth’  or a basic guide to the right way to act or behave, for example,  you should always be honest with people.  </a:t>
            </a:r>
          </a:p>
          <a:p>
            <a:r>
              <a:rPr lang="en-US" altLang="en-US" sz="2400" dirty="0">
                <a:latin typeface="Tw Cen MT" panose="020B0602020104020603" pitchFamily="34" charset="0"/>
              </a:rPr>
              <a:t>So, </a:t>
            </a:r>
            <a:r>
              <a:rPr lang="en-US" altLang="en-US" sz="2400" i="1" dirty="0">
                <a:latin typeface="Tw Cen MT" panose="020B0602020104020603" pitchFamily="34" charset="0"/>
              </a:rPr>
              <a:t>principles</a:t>
            </a:r>
            <a:r>
              <a:rPr lang="en-US" altLang="en-US" sz="2400" dirty="0">
                <a:latin typeface="Tw Cen MT" panose="020B0602020104020603" pitchFamily="34" charset="0"/>
              </a:rPr>
              <a:t> can be described as  rules or standards of good behavior</a:t>
            </a:r>
          </a:p>
          <a:p>
            <a:pPr>
              <a:buNone/>
            </a:pPr>
            <a:r>
              <a:rPr lang="en-US" altLang="en-US" sz="2400" dirty="0">
                <a:latin typeface="Tw Cen MT" panose="020B0602020104020603" pitchFamily="34" charset="0"/>
              </a:rPr>
              <a:t>  </a:t>
            </a:r>
          </a:p>
          <a:p>
            <a:pPr>
              <a:buFont typeface="Wingdings" panose="05000000000000000000" pitchFamily="2" charset="2"/>
              <a:buChar char="v"/>
            </a:pPr>
            <a:r>
              <a:rPr lang="en-US" altLang="en-US" sz="2400" b="1" i="1" dirty="0">
                <a:highlight>
                  <a:srgbClr val="FFFF00"/>
                </a:highlight>
                <a:latin typeface="Tw Cen MT" panose="020B0602020104020603" pitchFamily="34" charset="0"/>
              </a:rPr>
              <a:t>Values</a:t>
            </a:r>
            <a:r>
              <a:rPr lang="en-US" altLang="en-US" sz="2400" b="1" i="1" dirty="0">
                <a:latin typeface="Tw Cen MT" panose="020B0602020104020603" pitchFamily="34" charset="0"/>
              </a:rPr>
              <a:t> </a:t>
            </a:r>
            <a:r>
              <a:rPr lang="en-US" altLang="en-US" sz="2400" i="1" dirty="0">
                <a:latin typeface="Tw Cen MT" panose="020B0602020104020603" pitchFamily="34" charset="0"/>
              </a:rPr>
              <a:t>-  </a:t>
            </a:r>
            <a:r>
              <a:rPr lang="en-US" altLang="en-US" sz="2400" dirty="0">
                <a:latin typeface="Tw Cen MT" panose="020B0602020104020603" pitchFamily="34" charset="0"/>
              </a:rPr>
              <a:t> beliefs about what is right or  important. </a:t>
            </a:r>
          </a:p>
          <a:p>
            <a:pPr>
              <a:buNone/>
            </a:pPr>
            <a:r>
              <a:rPr lang="en-US" altLang="en-US" sz="2400" dirty="0">
                <a:latin typeface="Tw Cen MT" panose="020B0602020104020603" pitchFamily="34" charset="0"/>
              </a:rPr>
              <a:t>      In an adult social care setting like a care home, it could be a standard or quality considered worthwhile or desirable that impacts on the way that staff work.  </a:t>
            </a:r>
          </a:p>
          <a:p>
            <a:pPr marL="0" indent="0">
              <a:buNone/>
            </a:pPr>
            <a:r>
              <a:rPr lang="en-US" altLang="en-US" sz="2400" b="1" dirty="0">
                <a:highlight>
                  <a:srgbClr val="FFFF00"/>
                </a:highlight>
                <a:latin typeface="Tw Cen MT" panose="020B0602020104020603" pitchFamily="34" charset="0"/>
              </a:rPr>
              <a:t>For example</a:t>
            </a:r>
            <a:r>
              <a:rPr lang="en-US" altLang="en-US" sz="2400" dirty="0">
                <a:latin typeface="Tw Cen MT" panose="020B0602020104020603" pitchFamily="34" charset="0"/>
              </a:rPr>
              <a:t>, social care staff value the ‘individual’  and place them at the heart of the service.  This is often called a  ‘person centered service’.  </a:t>
            </a:r>
          </a:p>
          <a:p>
            <a:pPr>
              <a:buNone/>
            </a:pPr>
            <a:r>
              <a:rPr lang="en-US" altLang="en-US" sz="2400" dirty="0">
                <a:latin typeface="Tw Cen MT" panose="020B0602020104020603" pitchFamily="34" charset="0"/>
              </a:rPr>
              <a:t> Health and social care workers share a set of values and follow a set of principles in order that the service they provide to the individual is of a consistently high quality</a:t>
            </a:r>
            <a:r>
              <a:rPr lang="en-US" altLang="en-US" sz="1700" dirty="0">
                <a:latin typeface="Tw Cen MT" panose="020B0602020104020603" pitchFamily="34" charset="0"/>
              </a:rPr>
              <a:t>.       </a:t>
            </a:r>
          </a:p>
          <a:p>
            <a:endParaRPr lang="en-GB" sz="1700" dirty="0"/>
          </a:p>
        </p:txBody>
      </p:sp>
    </p:spTree>
    <p:extLst>
      <p:ext uri="{BB962C8B-B14F-4D97-AF65-F5344CB8AC3E}">
        <p14:creationId xmlns:p14="http://schemas.microsoft.com/office/powerpoint/2010/main" val="341941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A4B73-1D92-4E7C-A0D1-F7462C5B7846}"/>
              </a:ext>
            </a:extLst>
          </p:cNvPr>
          <p:cNvSpPr>
            <a:spLocks noGrp="1"/>
          </p:cNvSpPr>
          <p:nvPr>
            <p:ph type="title"/>
          </p:nvPr>
        </p:nvSpPr>
        <p:spPr>
          <a:xfrm>
            <a:off x="466722" y="586855"/>
            <a:ext cx="3201366" cy="3387497"/>
          </a:xfrm>
        </p:spPr>
        <p:txBody>
          <a:bodyPr anchor="b">
            <a:normAutofit/>
          </a:bodyPr>
          <a:lstStyle/>
          <a:p>
            <a:pPr algn="r"/>
            <a:r>
              <a:rPr lang="en-GB" sz="4000" b="1">
                <a:solidFill>
                  <a:srgbClr val="FFFFFF"/>
                </a:solidFill>
              </a:rPr>
              <a:t>CARE VALUES</a:t>
            </a:r>
          </a:p>
        </p:txBody>
      </p:sp>
      <p:sp>
        <p:nvSpPr>
          <p:cNvPr id="3" name="Content Placeholder 2">
            <a:extLst>
              <a:ext uri="{FF2B5EF4-FFF2-40B4-BE49-F238E27FC236}">
                <a16:creationId xmlns:a16="http://schemas.microsoft.com/office/drawing/2014/main" id="{7FD087C0-5828-41D4-AA3A-1DBBE67A0761}"/>
              </a:ext>
            </a:extLst>
          </p:cNvPr>
          <p:cNvSpPr>
            <a:spLocks noGrp="1"/>
          </p:cNvSpPr>
          <p:nvPr>
            <p:ph idx="1"/>
          </p:nvPr>
        </p:nvSpPr>
        <p:spPr>
          <a:xfrm>
            <a:off x="4810259" y="649480"/>
            <a:ext cx="6555347" cy="5546047"/>
          </a:xfrm>
        </p:spPr>
        <p:txBody>
          <a:bodyPr anchor="ctr">
            <a:normAutofit/>
          </a:bodyPr>
          <a:lstStyle/>
          <a:p>
            <a:pPr lvl="0"/>
            <a:endParaRPr lang="en-GB" sz="2400" dirty="0">
              <a:latin typeface="Tw Cen MT" panose="020B0602020104020603" pitchFamily="34" charset="0"/>
            </a:endParaRPr>
          </a:p>
          <a:p>
            <a:pPr marL="0" lvl="0" indent="0">
              <a:buNone/>
            </a:pPr>
            <a:endParaRPr lang="en-GB" sz="2400" dirty="0">
              <a:latin typeface="Tw Cen MT" panose="020B0602020104020603" pitchFamily="34" charset="0"/>
            </a:endParaRPr>
          </a:p>
          <a:p>
            <a:pPr lvl="0">
              <a:buFont typeface="Wingdings" panose="05000000000000000000" pitchFamily="2" charset="2"/>
              <a:buChar char="v"/>
            </a:pPr>
            <a:r>
              <a:rPr lang="en-GB" sz="2400" dirty="0">
                <a:latin typeface="Tw Cen MT" panose="020B0602020104020603" pitchFamily="34" charset="0"/>
              </a:rPr>
              <a:t>Are beliefs about the right ways to treat patients or service users</a:t>
            </a:r>
          </a:p>
          <a:p>
            <a:pPr lvl="0">
              <a:buFont typeface="Wingdings" panose="05000000000000000000" pitchFamily="2" charset="2"/>
              <a:buChar char="v"/>
            </a:pPr>
            <a:r>
              <a:rPr lang="en-GB" sz="2400" dirty="0">
                <a:latin typeface="Tw Cen MT" panose="020B0602020104020603" pitchFamily="34" charset="0"/>
              </a:rPr>
              <a:t>When all the values are put together, they make up the care value base</a:t>
            </a:r>
          </a:p>
          <a:p>
            <a:pPr lvl="0">
              <a:buFont typeface="Wingdings" panose="05000000000000000000" pitchFamily="2" charset="2"/>
              <a:buChar char="v"/>
            </a:pPr>
            <a:r>
              <a:rPr lang="en-GB" sz="2400" dirty="0">
                <a:latin typeface="Tw Cen MT" panose="020B0602020104020603" pitchFamily="34" charset="0"/>
              </a:rPr>
              <a:t>All health, social care and early years workers should respect the care value base</a:t>
            </a:r>
          </a:p>
          <a:p>
            <a:pPr lvl="0">
              <a:buFont typeface="Wingdings" panose="05000000000000000000" pitchFamily="2" charset="2"/>
              <a:buChar char="v"/>
            </a:pPr>
            <a:r>
              <a:rPr lang="en-GB" sz="2400" dirty="0">
                <a:latin typeface="Tw Cen MT" panose="020B0602020104020603" pitchFamily="34" charset="0"/>
              </a:rPr>
              <a:t>Promoting anti-discriminatory practice</a:t>
            </a:r>
          </a:p>
          <a:p>
            <a:pPr lvl="0">
              <a:buFont typeface="Wingdings" panose="05000000000000000000" pitchFamily="2" charset="2"/>
              <a:buChar char="v"/>
            </a:pPr>
            <a:r>
              <a:rPr lang="en-GB" sz="2400" dirty="0">
                <a:latin typeface="Tw Cen MT" panose="020B0602020104020603" pitchFamily="34" charset="0"/>
              </a:rPr>
              <a:t>Maintaining confidentiality of information</a:t>
            </a:r>
          </a:p>
          <a:p>
            <a:pPr>
              <a:buFont typeface="Wingdings" panose="05000000000000000000" pitchFamily="2" charset="2"/>
              <a:buChar char="v"/>
            </a:pPr>
            <a:r>
              <a:rPr lang="en-GB" sz="2400" dirty="0">
                <a:latin typeface="Tw Cen MT" panose="020B0602020104020603" pitchFamily="34" charset="0"/>
              </a:rPr>
              <a:t>Promoting and supporting individuals rights to dignity, independence and safety</a:t>
            </a:r>
          </a:p>
          <a:p>
            <a:pPr lvl="0"/>
            <a:endParaRPr lang="en-GB" sz="2000" dirty="0"/>
          </a:p>
          <a:p>
            <a:endParaRPr lang="en-GB" sz="2000" dirty="0"/>
          </a:p>
        </p:txBody>
      </p:sp>
    </p:spTree>
    <p:extLst>
      <p:ext uri="{BB962C8B-B14F-4D97-AF65-F5344CB8AC3E}">
        <p14:creationId xmlns:p14="http://schemas.microsoft.com/office/powerpoint/2010/main" val="241767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1B8B2F-9D08-4DF2-82D0-D104E4279A14}"/>
              </a:ext>
            </a:extLst>
          </p:cNvPr>
          <p:cNvSpPr>
            <a:spLocks noGrp="1"/>
          </p:cNvSpPr>
          <p:nvPr>
            <p:ph type="title"/>
          </p:nvPr>
        </p:nvSpPr>
        <p:spPr>
          <a:xfrm>
            <a:off x="466722" y="586855"/>
            <a:ext cx="3201366" cy="3387497"/>
          </a:xfrm>
        </p:spPr>
        <p:txBody>
          <a:bodyPr anchor="b">
            <a:normAutofit/>
          </a:bodyPr>
          <a:lstStyle/>
          <a:p>
            <a:pPr algn="r"/>
            <a:r>
              <a:rPr lang="en-GB" sz="4000" b="1">
                <a:solidFill>
                  <a:srgbClr val="FFFFFF"/>
                </a:solidFill>
              </a:rPr>
              <a:t>Cond…</a:t>
            </a:r>
          </a:p>
        </p:txBody>
      </p:sp>
      <p:sp>
        <p:nvSpPr>
          <p:cNvPr id="3" name="Content Placeholder 2">
            <a:extLst>
              <a:ext uri="{FF2B5EF4-FFF2-40B4-BE49-F238E27FC236}">
                <a16:creationId xmlns:a16="http://schemas.microsoft.com/office/drawing/2014/main" id="{E7159326-DDCC-4EE2-9AC8-9D20D970C279}"/>
              </a:ext>
            </a:extLst>
          </p:cNvPr>
          <p:cNvSpPr>
            <a:spLocks noGrp="1"/>
          </p:cNvSpPr>
          <p:nvPr>
            <p:ph idx="1"/>
          </p:nvPr>
        </p:nvSpPr>
        <p:spPr>
          <a:xfrm>
            <a:off x="4810259" y="649480"/>
            <a:ext cx="6555347" cy="5546047"/>
          </a:xfrm>
        </p:spPr>
        <p:txBody>
          <a:bodyPr anchor="ctr">
            <a:normAutofit/>
          </a:bodyPr>
          <a:lstStyle/>
          <a:p>
            <a:pPr marL="0" lvl="0" indent="0">
              <a:buNone/>
            </a:pPr>
            <a:endParaRPr lang="en-GB" dirty="0"/>
          </a:p>
          <a:p>
            <a:pPr lvl="0">
              <a:buFont typeface="Wingdings" panose="05000000000000000000" pitchFamily="2" charset="2"/>
              <a:buChar char="v"/>
            </a:pPr>
            <a:r>
              <a:rPr lang="en-GB" dirty="0"/>
              <a:t>Acknowledging individuals personal beliefs and identity</a:t>
            </a:r>
          </a:p>
          <a:p>
            <a:pPr lvl="0">
              <a:buFont typeface="Wingdings" panose="05000000000000000000" pitchFamily="2" charset="2"/>
              <a:buChar char="v"/>
            </a:pPr>
            <a:r>
              <a:rPr lang="en-GB" dirty="0"/>
              <a:t>Protecting individuals from abuse</a:t>
            </a:r>
          </a:p>
          <a:p>
            <a:pPr lvl="0">
              <a:buFont typeface="Wingdings" panose="05000000000000000000" pitchFamily="2" charset="2"/>
              <a:buChar char="v"/>
            </a:pPr>
            <a:r>
              <a:rPr lang="en-GB" dirty="0"/>
              <a:t>Promoting effective communication and relationships</a:t>
            </a:r>
          </a:p>
          <a:p>
            <a:pPr lvl="0">
              <a:buFont typeface="Wingdings" panose="05000000000000000000" pitchFamily="2" charset="2"/>
              <a:buChar char="v"/>
            </a:pPr>
            <a:r>
              <a:rPr lang="en-GB" dirty="0"/>
              <a:t>Providing individualised care</a:t>
            </a:r>
          </a:p>
          <a:p>
            <a:pPr>
              <a:buFont typeface="Wingdings" panose="05000000000000000000" pitchFamily="2" charset="2"/>
              <a:buChar char="v"/>
            </a:pPr>
            <a:r>
              <a:rPr lang="en-GB" dirty="0"/>
              <a:t>It is important that carers recognise there own values and beliefs, but also understand how others values and beliefs may differ, and recognise why this may be.</a:t>
            </a:r>
          </a:p>
          <a:p>
            <a:pPr lvl="0"/>
            <a:endParaRPr lang="en-GB" sz="2000" dirty="0"/>
          </a:p>
        </p:txBody>
      </p:sp>
    </p:spTree>
    <p:extLst>
      <p:ext uri="{BB962C8B-B14F-4D97-AF65-F5344CB8AC3E}">
        <p14:creationId xmlns:p14="http://schemas.microsoft.com/office/powerpoint/2010/main" val="1814863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1213</TotalTime>
  <Words>2681</Words>
  <Application>Microsoft Office PowerPoint</Application>
  <PresentationFormat>Widescreen</PresentationFormat>
  <Paragraphs>183</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Arial</vt:lpstr>
      <vt:lpstr>Calibri</vt:lpstr>
      <vt:lpstr>Calibri Light</vt:lpstr>
      <vt:lpstr>Candara</vt:lpstr>
      <vt:lpstr>Jost</vt:lpstr>
      <vt:lpstr>Rockwell</vt:lpstr>
      <vt:lpstr>Tw Cen MT</vt:lpstr>
      <vt:lpstr>Wingdings</vt:lpstr>
      <vt:lpstr>Office Theme</vt:lpstr>
      <vt:lpstr>PowerPoint Presentation</vt:lpstr>
      <vt:lpstr>PowerPoint Presentation</vt:lpstr>
      <vt:lpstr>PowerPoint Presentation</vt:lpstr>
      <vt:lpstr>  Short video clip on care values</vt:lpstr>
      <vt:lpstr>Introduction to the values and principles of adult social care</vt:lpstr>
      <vt:lpstr>What are the 7 principles of care? </vt:lpstr>
      <vt:lpstr>Now the definition:</vt:lpstr>
      <vt:lpstr>CARE VALUES</vt:lpstr>
      <vt:lpstr>Cond…</vt:lpstr>
      <vt:lpstr>Activity</vt:lpstr>
      <vt:lpstr>Why principles and values is important in health care sector</vt:lpstr>
      <vt:lpstr>Cont.…</vt:lpstr>
      <vt:lpstr>Reflecting 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19</cp:revision>
  <dcterms:created xsi:type="dcterms:W3CDTF">2021-06-29T21:43:30Z</dcterms:created>
  <dcterms:modified xsi:type="dcterms:W3CDTF">2021-07-03T22:42:50Z</dcterms:modified>
</cp:coreProperties>
</file>