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4" r:id="rId2"/>
    <p:sldId id="315" r:id="rId3"/>
    <p:sldId id="310" r:id="rId4"/>
    <p:sldId id="400" r:id="rId5"/>
    <p:sldId id="410" r:id="rId6"/>
    <p:sldId id="378" r:id="rId7"/>
    <p:sldId id="270" r:id="rId8"/>
    <p:sldId id="340" r:id="rId9"/>
    <p:sldId id="390" r:id="rId10"/>
    <p:sldId id="391" r:id="rId11"/>
    <p:sldId id="394" r:id="rId12"/>
    <p:sldId id="392" r:id="rId13"/>
    <p:sldId id="353" r:id="rId14"/>
    <p:sldId id="395" r:id="rId15"/>
    <p:sldId id="393" r:id="rId16"/>
    <p:sldId id="398" r:id="rId17"/>
    <p:sldId id="396" r:id="rId18"/>
    <p:sldId id="397" r:id="rId19"/>
    <p:sldId id="264" r:id="rId20"/>
    <p:sldId id="266" r:id="rId21"/>
    <p:sldId id="267" r:id="rId22"/>
    <p:sldId id="413" r:id="rId23"/>
    <p:sldId id="407" r:id="rId24"/>
    <p:sldId id="412" r:id="rId25"/>
    <p:sldId id="384" r:id="rId26"/>
    <p:sldId id="408" r:id="rId27"/>
    <p:sldId id="405" r:id="rId28"/>
    <p:sldId id="385" r:id="rId29"/>
    <p:sldId id="386" r:id="rId30"/>
    <p:sldId id="387" r:id="rId31"/>
    <p:sldId id="388" r:id="rId32"/>
    <p:sldId id="389" r:id="rId33"/>
    <p:sldId id="348" r:id="rId34"/>
    <p:sldId id="383" r:id="rId35"/>
    <p:sldId id="406" r:id="rId36"/>
    <p:sldId id="4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1" Type="http://schemas.openxmlformats.org/officeDocument/2006/relationships/hyperlink" Target="https://youtu.be/HVF0273iHus" TargetMode="External"/></Relationships>
</file>

<file path=ppt/diagrams/_rels/drawing7.xml.rels><?xml version="1.0" encoding="UTF-8" standalone="yes"?>
<Relationships xmlns="http://schemas.openxmlformats.org/package/2006/relationships"><Relationship Id="rId1" Type="http://schemas.openxmlformats.org/officeDocument/2006/relationships/hyperlink" Target="https://youtu.be/HVF0273iHu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99F6D-A885-4270-B870-1D8C6BD96C85}"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8B1D71C-90C7-4250-8D97-45663187025F}">
      <dgm:prSet/>
      <dgm:spPr/>
      <dgm:t>
        <a:bodyPr/>
        <a:lstStyle/>
        <a:p>
          <a:r>
            <a:rPr lang="en-GB"/>
            <a:t>Care refers to adult care workers providing a high standard of care by being consistent about meeting individuals’ needs and passionate about individuals’ well-being. </a:t>
          </a:r>
          <a:endParaRPr lang="en-US"/>
        </a:p>
      </dgm:t>
    </dgm:pt>
    <dgm:pt modelId="{BD9C764D-52FE-4478-8501-81B8283C5F56}" type="parTrans" cxnId="{18848F0F-2EFC-4801-91D9-9F39362A9C19}">
      <dgm:prSet/>
      <dgm:spPr/>
      <dgm:t>
        <a:bodyPr/>
        <a:lstStyle/>
        <a:p>
          <a:endParaRPr lang="en-US"/>
        </a:p>
      </dgm:t>
    </dgm:pt>
    <dgm:pt modelId="{44B3DD32-E0C4-4928-A582-AA26576529A2}" type="sibTrans" cxnId="{18848F0F-2EFC-4801-91D9-9F39362A9C19}">
      <dgm:prSet/>
      <dgm:spPr/>
      <dgm:t>
        <a:bodyPr/>
        <a:lstStyle/>
        <a:p>
          <a:endParaRPr lang="en-US"/>
        </a:p>
      </dgm:t>
    </dgm:pt>
    <dgm:pt modelId="{04E89717-949A-47B9-857A-7DDE1CDD1AE3}">
      <dgm:prSet/>
      <dgm:spPr/>
      <dgm:t>
        <a:bodyPr/>
        <a:lstStyle/>
        <a:p>
          <a:r>
            <a:rPr lang="en-GB"/>
            <a:t>Providing a high standard of care means that individuals will feel valued because they will be treated fairly and with respect.</a:t>
          </a:r>
          <a:endParaRPr lang="en-US"/>
        </a:p>
      </dgm:t>
    </dgm:pt>
    <dgm:pt modelId="{67014822-79F2-4E85-879E-9DB0328F2E54}" type="parTrans" cxnId="{E0482327-831A-4DEC-9716-36560169A259}">
      <dgm:prSet/>
      <dgm:spPr/>
      <dgm:t>
        <a:bodyPr/>
        <a:lstStyle/>
        <a:p>
          <a:endParaRPr lang="en-US"/>
        </a:p>
      </dgm:t>
    </dgm:pt>
    <dgm:pt modelId="{90E16019-68BD-4AE8-BD48-469C93814FC7}" type="sibTrans" cxnId="{E0482327-831A-4DEC-9716-36560169A259}">
      <dgm:prSet/>
      <dgm:spPr/>
      <dgm:t>
        <a:bodyPr/>
        <a:lstStyle/>
        <a:p>
          <a:endParaRPr lang="en-US"/>
        </a:p>
      </dgm:t>
    </dgm:pt>
    <dgm:pt modelId="{22AEEDA8-C2F3-4CE1-83E1-9969E8838213}">
      <dgm:prSet/>
      <dgm:spPr/>
      <dgm:t>
        <a:bodyPr/>
        <a:lstStyle/>
        <a:p>
          <a:r>
            <a:rPr lang="en-GB"/>
            <a:t>Showing your caring nature will also instil confidence and trust in all your working relationships with individuals and others involved in their lives.</a:t>
          </a:r>
          <a:endParaRPr lang="en-US"/>
        </a:p>
      </dgm:t>
    </dgm:pt>
    <dgm:pt modelId="{DC43CE01-A9C2-4463-B53E-1A973B2AE99E}" type="parTrans" cxnId="{E3A59B9D-9EAE-4AF4-89FA-1C8A5D75F971}">
      <dgm:prSet/>
      <dgm:spPr/>
      <dgm:t>
        <a:bodyPr/>
        <a:lstStyle/>
        <a:p>
          <a:endParaRPr lang="en-US"/>
        </a:p>
      </dgm:t>
    </dgm:pt>
    <dgm:pt modelId="{BA165F26-D670-4D91-96EB-0BFF13A39BD9}" type="sibTrans" cxnId="{E3A59B9D-9EAE-4AF4-89FA-1C8A5D75F971}">
      <dgm:prSet/>
      <dgm:spPr/>
      <dgm:t>
        <a:bodyPr/>
        <a:lstStyle/>
        <a:p>
          <a:endParaRPr lang="en-US"/>
        </a:p>
      </dgm:t>
    </dgm:pt>
    <dgm:pt modelId="{578520A7-F186-46EA-BD7B-54F7D2C2E2D3}">
      <dgm:prSet/>
      <dgm:spPr/>
      <dgm:t>
        <a:bodyPr/>
        <a:lstStyle/>
        <a:p>
          <a:endParaRPr lang="en-US" dirty="0"/>
        </a:p>
      </dgm:t>
    </dgm:pt>
    <dgm:pt modelId="{0C3AFDAB-A31C-4B8F-AC40-21F1792AE65E}" type="sibTrans" cxnId="{D8625D8D-C893-4B6D-8982-F8CD60488CB2}">
      <dgm:prSet/>
      <dgm:spPr/>
      <dgm:t>
        <a:bodyPr/>
        <a:lstStyle/>
        <a:p>
          <a:endParaRPr lang="en-US"/>
        </a:p>
      </dgm:t>
    </dgm:pt>
    <dgm:pt modelId="{E3D15253-C94D-4F5F-9010-1DABB4C6CB13}" type="parTrans" cxnId="{D8625D8D-C893-4B6D-8982-F8CD60488CB2}">
      <dgm:prSet/>
      <dgm:spPr/>
      <dgm:t>
        <a:bodyPr/>
        <a:lstStyle/>
        <a:p>
          <a:endParaRPr lang="en-US"/>
        </a:p>
      </dgm:t>
    </dgm:pt>
    <dgm:pt modelId="{8E03E910-DD35-4C09-82B2-610FEC867C41}" type="pres">
      <dgm:prSet presAssocID="{FA199F6D-A885-4270-B870-1D8C6BD96C85}" presName="linear" presStyleCnt="0">
        <dgm:presLayoutVars>
          <dgm:animLvl val="lvl"/>
          <dgm:resizeHandles val="exact"/>
        </dgm:presLayoutVars>
      </dgm:prSet>
      <dgm:spPr/>
    </dgm:pt>
    <dgm:pt modelId="{5FD12975-71C0-440C-8104-1CAA6A692815}" type="pres">
      <dgm:prSet presAssocID="{578520A7-F186-46EA-BD7B-54F7D2C2E2D3}" presName="parentText" presStyleLbl="node1" presStyleIdx="0" presStyleCnt="1" custFlipVert="0" custScaleX="35912" custScaleY="26933">
        <dgm:presLayoutVars>
          <dgm:chMax val="0"/>
          <dgm:bulletEnabled val="1"/>
        </dgm:presLayoutVars>
      </dgm:prSet>
      <dgm:spPr/>
    </dgm:pt>
    <dgm:pt modelId="{14F2FC3D-1225-4515-89ED-1747EC3E6002}" type="pres">
      <dgm:prSet presAssocID="{578520A7-F186-46EA-BD7B-54F7D2C2E2D3}" presName="childText" presStyleLbl="revTx" presStyleIdx="0" presStyleCnt="1">
        <dgm:presLayoutVars>
          <dgm:bulletEnabled val="1"/>
        </dgm:presLayoutVars>
      </dgm:prSet>
      <dgm:spPr/>
    </dgm:pt>
  </dgm:ptLst>
  <dgm:cxnLst>
    <dgm:cxn modelId="{18848F0F-2EFC-4801-91D9-9F39362A9C19}" srcId="{578520A7-F186-46EA-BD7B-54F7D2C2E2D3}" destId="{68B1D71C-90C7-4250-8D97-45663187025F}" srcOrd="0" destOrd="0" parTransId="{BD9C764D-52FE-4478-8501-81B8283C5F56}" sibTransId="{44B3DD32-E0C4-4928-A582-AA26576529A2}"/>
    <dgm:cxn modelId="{576CF41C-EA81-4F93-AC64-5A4EC50106DF}" type="presOf" srcId="{578520A7-F186-46EA-BD7B-54F7D2C2E2D3}" destId="{5FD12975-71C0-440C-8104-1CAA6A692815}" srcOrd="0" destOrd="0" presId="urn:microsoft.com/office/officeart/2005/8/layout/vList2"/>
    <dgm:cxn modelId="{EAA08622-C7E3-4E3F-AC50-8C1FFCF69374}" type="presOf" srcId="{04E89717-949A-47B9-857A-7DDE1CDD1AE3}" destId="{14F2FC3D-1225-4515-89ED-1747EC3E6002}" srcOrd="0" destOrd="1" presId="urn:microsoft.com/office/officeart/2005/8/layout/vList2"/>
    <dgm:cxn modelId="{E0482327-831A-4DEC-9716-36560169A259}" srcId="{578520A7-F186-46EA-BD7B-54F7D2C2E2D3}" destId="{04E89717-949A-47B9-857A-7DDE1CDD1AE3}" srcOrd="1" destOrd="0" parTransId="{67014822-79F2-4E85-879E-9DB0328F2E54}" sibTransId="{90E16019-68BD-4AE8-BD48-469C93814FC7}"/>
    <dgm:cxn modelId="{7FA82577-E52F-432E-B788-5B6C540E99D1}" type="presOf" srcId="{68B1D71C-90C7-4250-8D97-45663187025F}" destId="{14F2FC3D-1225-4515-89ED-1747EC3E6002}" srcOrd="0" destOrd="0" presId="urn:microsoft.com/office/officeart/2005/8/layout/vList2"/>
    <dgm:cxn modelId="{208C188A-5D0F-4163-B5A1-9234FB13C32D}" type="presOf" srcId="{22AEEDA8-C2F3-4CE1-83E1-9969E8838213}" destId="{14F2FC3D-1225-4515-89ED-1747EC3E6002}" srcOrd="0" destOrd="2" presId="urn:microsoft.com/office/officeart/2005/8/layout/vList2"/>
    <dgm:cxn modelId="{D8625D8D-C893-4B6D-8982-F8CD60488CB2}" srcId="{FA199F6D-A885-4270-B870-1D8C6BD96C85}" destId="{578520A7-F186-46EA-BD7B-54F7D2C2E2D3}" srcOrd="0" destOrd="0" parTransId="{E3D15253-C94D-4F5F-9010-1DABB4C6CB13}" sibTransId="{0C3AFDAB-A31C-4B8F-AC40-21F1792AE65E}"/>
    <dgm:cxn modelId="{AF206C96-0F50-4CB4-8C7A-7D48F504B62B}" type="presOf" srcId="{FA199F6D-A885-4270-B870-1D8C6BD96C85}" destId="{8E03E910-DD35-4C09-82B2-610FEC867C41}" srcOrd="0" destOrd="0" presId="urn:microsoft.com/office/officeart/2005/8/layout/vList2"/>
    <dgm:cxn modelId="{E3A59B9D-9EAE-4AF4-89FA-1C8A5D75F971}" srcId="{578520A7-F186-46EA-BD7B-54F7D2C2E2D3}" destId="{22AEEDA8-C2F3-4CE1-83E1-9969E8838213}" srcOrd="2" destOrd="0" parTransId="{DC43CE01-A9C2-4463-B53E-1A973B2AE99E}" sibTransId="{BA165F26-D670-4D91-96EB-0BFF13A39BD9}"/>
    <dgm:cxn modelId="{A34C617E-AA67-46BC-B3CD-F44447ECF012}" type="presParOf" srcId="{8E03E910-DD35-4C09-82B2-610FEC867C41}" destId="{5FD12975-71C0-440C-8104-1CAA6A692815}" srcOrd="0" destOrd="0" presId="urn:microsoft.com/office/officeart/2005/8/layout/vList2"/>
    <dgm:cxn modelId="{9F79E040-96D1-4CCF-B1A8-E993001C0344}" type="presParOf" srcId="{8E03E910-DD35-4C09-82B2-610FEC867C41}" destId="{14F2FC3D-1225-4515-89ED-1747EC3E600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846ED7-2164-43BE-9B53-59B7E96658CB}"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A10F6FCD-7BE7-4CAB-BE94-9766EEB54887}">
      <dgm:prSet/>
      <dgm:spPr/>
      <dgm:t>
        <a:bodyPr/>
        <a:lstStyle/>
        <a:p>
          <a:r>
            <a:rPr lang="en-GB"/>
            <a:t>Caring</a:t>
          </a:r>
          <a:endParaRPr lang="en-US"/>
        </a:p>
      </dgm:t>
    </dgm:pt>
    <dgm:pt modelId="{03CB9587-7EC9-4396-BFE6-22C15D2AE005}" type="parTrans" cxnId="{264F7DC3-4009-417D-BE26-44489E397198}">
      <dgm:prSet/>
      <dgm:spPr/>
      <dgm:t>
        <a:bodyPr/>
        <a:lstStyle/>
        <a:p>
          <a:endParaRPr lang="en-US"/>
        </a:p>
      </dgm:t>
    </dgm:pt>
    <dgm:pt modelId="{33877008-B5F6-4E2D-8C03-3C5CFA9A7EF0}" type="sibTrans" cxnId="{264F7DC3-4009-417D-BE26-44489E397198}">
      <dgm:prSet/>
      <dgm:spPr/>
      <dgm:t>
        <a:bodyPr/>
        <a:lstStyle/>
        <a:p>
          <a:endParaRPr lang="en-US"/>
        </a:p>
      </dgm:t>
    </dgm:pt>
    <dgm:pt modelId="{8779C2A9-A179-4F7B-B2B7-A520710CFC7E}">
      <dgm:prSet/>
      <dgm:spPr/>
      <dgm:t>
        <a:bodyPr/>
        <a:lstStyle/>
        <a:p>
          <a:r>
            <a:rPr lang="en-GB"/>
            <a:t>All adult care workers must have a caring nature and be able to demonstrate this when they work with individuals and others such as individuals’ families and friends.</a:t>
          </a:r>
          <a:endParaRPr lang="en-US"/>
        </a:p>
      </dgm:t>
    </dgm:pt>
    <dgm:pt modelId="{71AA075A-A98D-4FE1-A9C3-EC723E3A49AF}" type="parTrans" cxnId="{B1CE7135-C7DE-491A-875C-CDDEC568ADE9}">
      <dgm:prSet/>
      <dgm:spPr/>
      <dgm:t>
        <a:bodyPr/>
        <a:lstStyle/>
        <a:p>
          <a:endParaRPr lang="en-US"/>
        </a:p>
      </dgm:t>
    </dgm:pt>
    <dgm:pt modelId="{9C29C41A-58DB-457B-B26C-8A74AFB394AD}" type="sibTrans" cxnId="{B1CE7135-C7DE-491A-875C-CDDEC568ADE9}">
      <dgm:prSet/>
      <dgm:spPr/>
      <dgm:t>
        <a:bodyPr/>
        <a:lstStyle/>
        <a:p>
          <a:endParaRPr lang="en-US"/>
        </a:p>
      </dgm:t>
    </dgm:pt>
    <dgm:pt modelId="{2DE909F0-4B69-451F-8214-7CA1B06DD53D}">
      <dgm:prSet/>
      <dgm:spPr/>
      <dgm:t>
        <a:bodyPr/>
        <a:lstStyle/>
        <a:p>
          <a:r>
            <a:rPr lang="en-GB" b="1"/>
            <a:t>For example</a:t>
          </a:r>
          <a:r>
            <a:rPr lang="en-GB"/>
            <a:t>, when caring for an individual who is feeling unwell you must show genuine interest in the individual’s wellbeing, for example by ensuring that the individual is comfortable and reassuring the individual’s family that you are doing your best to look after their relative</a:t>
          </a:r>
          <a:endParaRPr lang="en-US"/>
        </a:p>
      </dgm:t>
    </dgm:pt>
    <dgm:pt modelId="{1C9335C0-9C61-4649-BFDE-2C4F54D4353A}" type="parTrans" cxnId="{7B81FB01-0F87-4B1D-B7E4-A5B24745C405}">
      <dgm:prSet/>
      <dgm:spPr/>
      <dgm:t>
        <a:bodyPr/>
        <a:lstStyle/>
        <a:p>
          <a:endParaRPr lang="en-US"/>
        </a:p>
      </dgm:t>
    </dgm:pt>
    <dgm:pt modelId="{61A654B6-FFCD-459D-A761-BD0A17D655EE}" type="sibTrans" cxnId="{7B81FB01-0F87-4B1D-B7E4-A5B24745C405}">
      <dgm:prSet/>
      <dgm:spPr/>
      <dgm:t>
        <a:bodyPr/>
        <a:lstStyle/>
        <a:p>
          <a:endParaRPr lang="en-US"/>
        </a:p>
      </dgm:t>
    </dgm:pt>
    <dgm:pt modelId="{14A9F97F-15FA-4CAD-A715-F1F37F3D5CC1}" type="pres">
      <dgm:prSet presAssocID="{1E846ED7-2164-43BE-9B53-59B7E96658CB}" presName="vert0" presStyleCnt="0">
        <dgm:presLayoutVars>
          <dgm:dir/>
          <dgm:animOne val="branch"/>
          <dgm:animLvl val="lvl"/>
        </dgm:presLayoutVars>
      </dgm:prSet>
      <dgm:spPr/>
    </dgm:pt>
    <dgm:pt modelId="{3B29DD35-DBD8-4A47-9A6D-392607842CC6}" type="pres">
      <dgm:prSet presAssocID="{A10F6FCD-7BE7-4CAB-BE94-9766EEB54887}" presName="thickLine" presStyleLbl="alignNode1" presStyleIdx="0" presStyleCnt="1"/>
      <dgm:spPr/>
    </dgm:pt>
    <dgm:pt modelId="{287D8A28-B1F7-4C39-BCFD-A5F4C89DF214}" type="pres">
      <dgm:prSet presAssocID="{A10F6FCD-7BE7-4CAB-BE94-9766EEB54887}" presName="horz1" presStyleCnt="0"/>
      <dgm:spPr/>
    </dgm:pt>
    <dgm:pt modelId="{7270A7BA-4200-4C98-8472-BD02321FA293}" type="pres">
      <dgm:prSet presAssocID="{A10F6FCD-7BE7-4CAB-BE94-9766EEB54887}" presName="tx1" presStyleLbl="revTx" presStyleIdx="0" presStyleCnt="3"/>
      <dgm:spPr/>
    </dgm:pt>
    <dgm:pt modelId="{2C0C534A-8106-4A2F-93E5-74855E62F8D2}" type="pres">
      <dgm:prSet presAssocID="{A10F6FCD-7BE7-4CAB-BE94-9766EEB54887}" presName="vert1" presStyleCnt="0"/>
      <dgm:spPr/>
    </dgm:pt>
    <dgm:pt modelId="{595D2077-A8E5-4702-89DC-D3DEDB15FFDF}" type="pres">
      <dgm:prSet presAssocID="{8779C2A9-A179-4F7B-B2B7-A520710CFC7E}" presName="vertSpace2a" presStyleCnt="0"/>
      <dgm:spPr/>
    </dgm:pt>
    <dgm:pt modelId="{04EA3560-9677-4A2B-B741-4F40B0EAE906}" type="pres">
      <dgm:prSet presAssocID="{8779C2A9-A179-4F7B-B2B7-A520710CFC7E}" presName="horz2" presStyleCnt="0"/>
      <dgm:spPr/>
    </dgm:pt>
    <dgm:pt modelId="{B6B2A797-287A-4DEF-A048-E98FA3ECBD72}" type="pres">
      <dgm:prSet presAssocID="{8779C2A9-A179-4F7B-B2B7-A520710CFC7E}" presName="horzSpace2" presStyleCnt="0"/>
      <dgm:spPr/>
    </dgm:pt>
    <dgm:pt modelId="{98AADE65-AD2C-48D6-A2F6-C3418D88C04F}" type="pres">
      <dgm:prSet presAssocID="{8779C2A9-A179-4F7B-B2B7-A520710CFC7E}" presName="tx2" presStyleLbl="revTx" presStyleIdx="1" presStyleCnt="3"/>
      <dgm:spPr/>
    </dgm:pt>
    <dgm:pt modelId="{46BC6E38-1F31-4D36-8DBB-49158F912058}" type="pres">
      <dgm:prSet presAssocID="{8779C2A9-A179-4F7B-B2B7-A520710CFC7E}" presName="vert2" presStyleCnt="0"/>
      <dgm:spPr/>
    </dgm:pt>
    <dgm:pt modelId="{248206D4-5E14-43B3-9A28-8B46BA36F080}" type="pres">
      <dgm:prSet presAssocID="{8779C2A9-A179-4F7B-B2B7-A520710CFC7E}" presName="thinLine2b" presStyleLbl="callout" presStyleIdx="0" presStyleCnt="2"/>
      <dgm:spPr/>
    </dgm:pt>
    <dgm:pt modelId="{FE4EDC90-A5BE-40FD-A742-808B0868FEA7}" type="pres">
      <dgm:prSet presAssocID="{8779C2A9-A179-4F7B-B2B7-A520710CFC7E}" presName="vertSpace2b" presStyleCnt="0"/>
      <dgm:spPr/>
    </dgm:pt>
    <dgm:pt modelId="{D3C419AD-D00A-4FBA-80CF-4E70B2CFD27C}" type="pres">
      <dgm:prSet presAssocID="{2DE909F0-4B69-451F-8214-7CA1B06DD53D}" presName="horz2" presStyleCnt="0"/>
      <dgm:spPr/>
    </dgm:pt>
    <dgm:pt modelId="{5319670A-7214-4ACC-8F39-45C4FBFE093F}" type="pres">
      <dgm:prSet presAssocID="{2DE909F0-4B69-451F-8214-7CA1B06DD53D}" presName="horzSpace2" presStyleCnt="0"/>
      <dgm:spPr/>
    </dgm:pt>
    <dgm:pt modelId="{5F7B6D67-2F45-4426-B2F8-16B59C3BDD4E}" type="pres">
      <dgm:prSet presAssocID="{2DE909F0-4B69-451F-8214-7CA1B06DD53D}" presName="tx2" presStyleLbl="revTx" presStyleIdx="2" presStyleCnt="3"/>
      <dgm:spPr/>
    </dgm:pt>
    <dgm:pt modelId="{4AE5EC40-7611-4F44-86D8-DF33AB5545EF}" type="pres">
      <dgm:prSet presAssocID="{2DE909F0-4B69-451F-8214-7CA1B06DD53D}" presName="vert2" presStyleCnt="0"/>
      <dgm:spPr/>
    </dgm:pt>
    <dgm:pt modelId="{F68A3985-9E50-4722-85D2-211725235FB1}" type="pres">
      <dgm:prSet presAssocID="{2DE909F0-4B69-451F-8214-7CA1B06DD53D}" presName="thinLine2b" presStyleLbl="callout" presStyleIdx="1" presStyleCnt="2"/>
      <dgm:spPr/>
    </dgm:pt>
    <dgm:pt modelId="{99C2AA9C-8886-4438-A019-CC10A2A548B4}" type="pres">
      <dgm:prSet presAssocID="{2DE909F0-4B69-451F-8214-7CA1B06DD53D}" presName="vertSpace2b" presStyleCnt="0"/>
      <dgm:spPr/>
    </dgm:pt>
  </dgm:ptLst>
  <dgm:cxnLst>
    <dgm:cxn modelId="{7B81FB01-0F87-4B1D-B7E4-A5B24745C405}" srcId="{A10F6FCD-7BE7-4CAB-BE94-9766EEB54887}" destId="{2DE909F0-4B69-451F-8214-7CA1B06DD53D}" srcOrd="1" destOrd="0" parTransId="{1C9335C0-9C61-4649-BFDE-2C4F54D4353A}" sibTransId="{61A654B6-FFCD-459D-A761-BD0A17D655EE}"/>
    <dgm:cxn modelId="{B1CE7135-C7DE-491A-875C-CDDEC568ADE9}" srcId="{A10F6FCD-7BE7-4CAB-BE94-9766EEB54887}" destId="{8779C2A9-A179-4F7B-B2B7-A520710CFC7E}" srcOrd="0" destOrd="0" parTransId="{71AA075A-A98D-4FE1-A9C3-EC723E3A49AF}" sibTransId="{9C29C41A-58DB-457B-B26C-8A74AFB394AD}"/>
    <dgm:cxn modelId="{4DABE743-D70B-48EB-920D-C7B94BB0481A}" type="presOf" srcId="{2DE909F0-4B69-451F-8214-7CA1B06DD53D}" destId="{5F7B6D67-2F45-4426-B2F8-16B59C3BDD4E}" srcOrd="0" destOrd="0" presId="urn:microsoft.com/office/officeart/2008/layout/LinedList"/>
    <dgm:cxn modelId="{E880C882-B16A-448D-9FD5-50EC56B9773A}" type="presOf" srcId="{8779C2A9-A179-4F7B-B2B7-A520710CFC7E}" destId="{98AADE65-AD2C-48D6-A2F6-C3418D88C04F}" srcOrd="0" destOrd="0" presId="urn:microsoft.com/office/officeart/2008/layout/LinedList"/>
    <dgm:cxn modelId="{0B18709A-8865-43E5-98C2-5011173231A7}" type="presOf" srcId="{A10F6FCD-7BE7-4CAB-BE94-9766EEB54887}" destId="{7270A7BA-4200-4C98-8472-BD02321FA293}" srcOrd="0" destOrd="0" presId="urn:microsoft.com/office/officeart/2008/layout/LinedList"/>
    <dgm:cxn modelId="{264F7DC3-4009-417D-BE26-44489E397198}" srcId="{1E846ED7-2164-43BE-9B53-59B7E96658CB}" destId="{A10F6FCD-7BE7-4CAB-BE94-9766EEB54887}" srcOrd="0" destOrd="0" parTransId="{03CB9587-7EC9-4396-BFE6-22C15D2AE005}" sibTransId="{33877008-B5F6-4E2D-8C03-3C5CFA9A7EF0}"/>
    <dgm:cxn modelId="{3F7790D5-FB10-4B8A-B8B2-6E655B16F19B}" type="presOf" srcId="{1E846ED7-2164-43BE-9B53-59B7E96658CB}" destId="{14A9F97F-15FA-4CAD-A715-F1F37F3D5CC1}" srcOrd="0" destOrd="0" presId="urn:microsoft.com/office/officeart/2008/layout/LinedList"/>
    <dgm:cxn modelId="{4EFC650E-F8E1-44D2-9B0A-409CF85639C7}" type="presParOf" srcId="{14A9F97F-15FA-4CAD-A715-F1F37F3D5CC1}" destId="{3B29DD35-DBD8-4A47-9A6D-392607842CC6}" srcOrd="0" destOrd="0" presId="urn:microsoft.com/office/officeart/2008/layout/LinedList"/>
    <dgm:cxn modelId="{0765F492-F2CC-4ACE-A942-50CBD5A17087}" type="presParOf" srcId="{14A9F97F-15FA-4CAD-A715-F1F37F3D5CC1}" destId="{287D8A28-B1F7-4C39-BCFD-A5F4C89DF214}" srcOrd="1" destOrd="0" presId="urn:microsoft.com/office/officeart/2008/layout/LinedList"/>
    <dgm:cxn modelId="{00E8A6D7-E88A-42B6-BD8E-74318F4B70F5}" type="presParOf" srcId="{287D8A28-B1F7-4C39-BCFD-A5F4C89DF214}" destId="{7270A7BA-4200-4C98-8472-BD02321FA293}" srcOrd="0" destOrd="0" presId="urn:microsoft.com/office/officeart/2008/layout/LinedList"/>
    <dgm:cxn modelId="{96FE0F85-E46E-40DC-A9F8-1205761DFB4A}" type="presParOf" srcId="{287D8A28-B1F7-4C39-BCFD-A5F4C89DF214}" destId="{2C0C534A-8106-4A2F-93E5-74855E62F8D2}" srcOrd="1" destOrd="0" presId="urn:microsoft.com/office/officeart/2008/layout/LinedList"/>
    <dgm:cxn modelId="{CF3BB5DE-3505-4EC3-AF6C-7EC42151479B}" type="presParOf" srcId="{2C0C534A-8106-4A2F-93E5-74855E62F8D2}" destId="{595D2077-A8E5-4702-89DC-D3DEDB15FFDF}" srcOrd="0" destOrd="0" presId="urn:microsoft.com/office/officeart/2008/layout/LinedList"/>
    <dgm:cxn modelId="{66B5F060-F945-4492-AB43-061C121AB431}" type="presParOf" srcId="{2C0C534A-8106-4A2F-93E5-74855E62F8D2}" destId="{04EA3560-9677-4A2B-B741-4F40B0EAE906}" srcOrd="1" destOrd="0" presId="urn:microsoft.com/office/officeart/2008/layout/LinedList"/>
    <dgm:cxn modelId="{D3631094-2A96-4015-BF5B-5D7A434DB1E0}" type="presParOf" srcId="{04EA3560-9677-4A2B-B741-4F40B0EAE906}" destId="{B6B2A797-287A-4DEF-A048-E98FA3ECBD72}" srcOrd="0" destOrd="0" presId="urn:microsoft.com/office/officeart/2008/layout/LinedList"/>
    <dgm:cxn modelId="{8A75DC5E-EA50-4857-A4B8-C028AC609A8D}" type="presParOf" srcId="{04EA3560-9677-4A2B-B741-4F40B0EAE906}" destId="{98AADE65-AD2C-48D6-A2F6-C3418D88C04F}" srcOrd="1" destOrd="0" presId="urn:microsoft.com/office/officeart/2008/layout/LinedList"/>
    <dgm:cxn modelId="{AAF2E3E4-5435-4775-8D0B-F3D16D203F57}" type="presParOf" srcId="{04EA3560-9677-4A2B-B741-4F40B0EAE906}" destId="{46BC6E38-1F31-4D36-8DBB-49158F912058}" srcOrd="2" destOrd="0" presId="urn:microsoft.com/office/officeart/2008/layout/LinedList"/>
    <dgm:cxn modelId="{36AD4FC5-634D-45C5-B952-31D054FBE0D7}" type="presParOf" srcId="{2C0C534A-8106-4A2F-93E5-74855E62F8D2}" destId="{248206D4-5E14-43B3-9A28-8B46BA36F080}" srcOrd="2" destOrd="0" presId="urn:microsoft.com/office/officeart/2008/layout/LinedList"/>
    <dgm:cxn modelId="{37547722-84D4-49CE-90BA-142009E7B9B5}" type="presParOf" srcId="{2C0C534A-8106-4A2F-93E5-74855E62F8D2}" destId="{FE4EDC90-A5BE-40FD-A742-808B0868FEA7}" srcOrd="3" destOrd="0" presId="urn:microsoft.com/office/officeart/2008/layout/LinedList"/>
    <dgm:cxn modelId="{FB8C8C13-6CBF-415A-BB7D-F596359A1039}" type="presParOf" srcId="{2C0C534A-8106-4A2F-93E5-74855E62F8D2}" destId="{D3C419AD-D00A-4FBA-80CF-4E70B2CFD27C}" srcOrd="4" destOrd="0" presId="urn:microsoft.com/office/officeart/2008/layout/LinedList"/>
    <dgm:cxn modelId="{238624BC-D861-4966-BD88-374C96EE5715}" type="presParOf" srcId="{D3C419AD-D00A-4FBA-80CF-4E70B2CFD27C}" destId="{5319670A-7214-4ACC-8F39-45C4FBFE093F}" srcOrd="0" destOrd="0" presId="urn:microsoft.com/office/officeart/2008/layout/LinedList"/>
    <dgm:cxn modelId="{378820A5-A25B-45E1-9F04-65BB2ABB0869}" type="presParOf" srcId="{D3C419AD-D00A-4FBA-80CF-4E70B2CFD27C}" destId="{5F7B6D67-2F45-4426-B2F8-16B59C3BDD4E}" srcOrd="1" destOrd="0" presId="urn:microsoft.com/office/officeart/2008/layout/LinedList"/>
    <dgm:cxn modelId="{B1265B7C-1254-4DAB-AE8E-68BE43BD58CC}" type="presParOf" srcId="{D3C419AD-D00A-4FBA-80CF-4E70B2CFD27C}" destId="{4AE5EC40-7611-4F44-86D8-DF33AB5545EF}" srcOrd="2" destOrd="0" presId="urn:microsoft.com/office/officeart/2008/layout/LinedList"/>
    <dgm:cxn modelId="{AC186AFC-2316-481C-8621-CC5D36786747}" type="presParOf" srcId="{2C0C534A-8106-4A2F-93E5-74855E62F8D2}" destId="{F68A3985-9E50-4722-85D2-211725235FB1}" srcOrd="5" destOrd="0" presId="urn:microsoft.com/office/officeart/2008/layout/LinedList"/>
    <dgm:cxn modelId="{3550577D-9BB0-4E3D-B727-E116A2626FE8}" type="presParOf" srcId="{2C0C534A-8106-4A2F-93E5-74855E62F8D2}" destId="{99C2AA9C-8886-4438-A019-CC10A2A548B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91312B-1E09-402C-82DF-FC2FEAABEA92}"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715D3559-37BB-4540-B440-B40188CA4AF1}">
      <dgm:prSet custT="1"/>
      <dgm:spPr/>
      <dgm:t>
        <a:bodyPr/>
        <a:lstStyle/>
        <a:p>
          <a:r>
            <a:rPr lang="en-GB" sz="2800" b="1" dirty="0">
              <a:solidFill>
                <a:schemeClr val="tx1"/>
              </a:solidFill>
              <a:highlight>
                <a:srgbClr val="FFFF00"/>
              </a:highlight>
            </a:rPr>
            <a:t>Competence</a:t>
          </a:r>
          <a:endParaRPr lang="en-US" sz="2800" b="1" dirty="0">
            <a:solidFill>
              <a:schemeClr val="tx1"/>
            </a:solidFill>
            <a:highlight>
              <a:srgbClr val="FFFF00"/>
            </a:highlight>
          </a:endParaRPr>
        </a:p>
      </dgm:t>
    </dgm:pt>
    <dgm:pt modelId="{36C0BC33-9CCF-40A7-958F-E85EF712E956}" type="parTrans" cxnId="{DC399F4C-897A-4D1D-B568-2E1AFC76DB5E}">
      <dgm:prSet/>
      <dgm:spPr/>
      <dgm:t>
        <a:bodyPr/>
        <a:lstStyle/>
        <a:p>
          <a:endParaRPr lang="en-US"/>
        </a:p>
      </dgm:t>
    </dgm:pt>
    <dgm:pt modelId="{A1769ECD-01A4-4F54-A03B-434C1AF94F5B}" type="sibTrans" cxnId="{DC399F4C-897A-4D1D-B568-2E1AFC76DB5E}">
      <dgm:prSet/>
      <dgm:spPr/>
      <dgm:t>
        <a:bodyPr/>
        <a:lstStyle/>
        <a:p>
          <a:endParaRPr lang="en-US"/>
        </a:p>
      </dgm:t>
    </dgm:pt>
    <dgm:pt modelId="{B21CE46F-DF6A-4ECE-ADF3-D298674ADCCB}">
      <dgm:prSet/>
      <dgm:spPr/>
      <dgm:t>
        <a:bodyPr/>
        <a:lstStyle/>
        <a:p>
          <a:r>
            <a:rPr lang="en-GB"/>
            <a:t>Competence refers to applying knowledge and skills to provide high-quality care and support. Being competent requires you to be aware of what you do, how you do it and how it impacts on the individuals you care for and support. </a:t>
          </a:r>
          <a:endParaRPr lang="en-US"/>
        </a:p>
      </dgm:t>
    </dgm:pt>
    <dgm:pt modelId="{2F2DAD0B-82B4-4561-A6DA-F520D0A6799B}" type="parTrans" cxnId="{D0C37036-68CB-4515-8D6B-3FBE76FEE331}">
      <dgm:prSet/>
      <dgm:spPr/>
      <dgm:t>
        <a:bodyPr/>
        <a:lstStyle/>
        <a:p>
          <a:endParaRPr lang="en-US"/>
        </a:p>
      </dgm:t>
    </dgm:pt>
    <dgm:pt modelId="{E619FFC4-EDE0-486E-A16D-687414DBBB4D}" type="sibTrans" cxnId="{D0C37036-68CB-4515-8D6B-3FBE76FEE331}">
      <dgm:prSet/>
      <dgm:spPr/>
      <dgm:t>
        <a:bodyPr/>
        <a:lstStyle/>
        <a:p>
          <a:endParaRPr lang="en-US"/>
        </a:p>
      </dgm:t>
    </dgm:pt>
    <dgm:pt modelId="{62FAE44E-8E25-4F72-B28B-3BBEB5785860}">
      <dgm:prSet/>
      <dgm:spPr/>
      <dgm:t>
        <a:bodyPr/>
        <a:lstStyle/>
        <a:p>
          <a:r>
            <a:rPr lang="en-GB"/>
            <a:t>It also means that you have a genuine interest in being the best you can so that individuals can have the very best quality of care that is possible. You can do this by being open to learning about new ways of working and by sharing knowledge and good practice</a:t>
          </a:r>
          <a:endParaRPr lang="en-US"/>
        </a:p>
      </dgm:t>
    </dgm:pt>
    <dgm:pt modelId="{0D30612B-ED1B-43BC-96E3-98C58D9E8E78}" type="parTrans" cxnId="{E4E9FF3A-68C8-46C8-B294-4E46212695B3}">
      <dgm:prSet/>
      <dgm:spPr/>
      <dgm:t>
        <a:bodyPr/>
        <a:lstStyle/>
        <a:p>
          <a:endParaRPr lang="en-US"/>
        </a:p>
      </dgm:t>
    </dgm:pt>
    <dgm:pt modelId="{9C8CC828-0F5D-4C4E-8F84-80EFED2EE46C}" type="sibTrans" cxnId="{E4E9FF3A-68C8-46C8-B294-4E46212695B3}">
      <dgm:prSet/>
      <dgm:spPr/>
      <dgm:t>
        <a:bodyPr/>
        <a:lstStyle/>
        <a:p>
          <a:endParaRPr lang="en-US"/>
        </a:p>
      </dgm:t>
    </dgm:pt>
    <dgm:pt modelId="{43451866-0033-45AF-8C67-604B8BB484C9}" type="pres">
      <dgm:prSet presAssocID="{5C91312B-1E09-402C-82DF-FC2FEAABEA92}" presName="vert0" presStyleCnt="0">
        <dgm:presLayoutVars>
          <dgm:dir/>
          <dgm:animOne val="branch"/>
          <dgm:animLvl val="lvl"/>
        </dgm:presLayoutVars>
      </dgm:prSet>
      <dgm:spPr/>
    </dgm:pt>
    <dgm:pt modelId="{1C1F2CAC-1C80-4814-ABD1-903B88AA8875}" type="pres">
      <dgm:prSet presAssocID="{715D3559-37BB-4540-B440-B40188CA4AF1}" presName="thickLine" presStyleLbl="alignNode1" presStyleIdx="0" presStyleCnt="1"/>
      <dgm:spPr/>
    </dgm:pt>
    <dgm:pt modelId="{1E445D92-6761-4780-A32D-9CD4FF521375}" type="pres">
      <dgm:prSet presAssocID="{715D3559-37BB-4540-B440-B40188CA4AF1}" presName="horz1" presStyleCnt="0"/>
      <dgm:spPr/>
    </dgm:pt>
    <dgm:pt modelId="{65AD603F-30B1-44B3-8FCC-B2645B485DEE}" type="pres">
      <dgm:prSet presAssocID="{715D3559-37BB-4540-B440-B40188CA4AF1}" presName="tx1" presStyleLbl="revTx" presStyleIdx="0" presStyleCnt="3" custScaleX="164727" custLinFactNeighborX="-4463" custLinFactNeighborY="-888"/>
      <dgm:spPr/>
    </dgm:pt>
    <dgm:pt modelId="{5B9D1908-710D-4A56-972A-E70E62E7B1E9}" type="pres">
      <dgm:prSet presAssocID="{715D3559-37BB-4540-B440-B40188CA4AF1}" presName="vert1" presStyleCnt="0"/>
      <dgm:spPr/>
    </dgm:pt>
    <dgm:pt modelId="{01448911-F13C-4859-BB71-96BED5F1E92F}" type="pres">
      <dgm:prSet presAssocID="{B21CE46F-DF6A-4ECE-ADF3-D298674ADCCB}" presName="vertSpace2a" presStyleCnt="0"/>
      <dgm:spPr/>
    </dgm:pt>
    <dgm:pt modelId="{8A72451F-6F43-4D83-96F4-A0E96A9B0EEE}" type="pres">
      <dgm:prSet presAssocID="{B21CE46F-DF6A-4ECE-ADF3-D298674ADCCB}" presName="horz2" presStyleCnt="0"/>
      <dgm:spPr/>
    </dgm:pt>
    <dgm:pt modelId="{4980DE62-5C9E-4FF7-B997-049D444839F5}" type="pres">
      <dgm:prSet presAssocID="{B21CE46F-DF6A-4ECE-ADF3-D298674ADCCB}" presName="horzSpace2" presStyleCnt="0"/>
      <dgm:spPr/>
    </dgm:pt>
    <dgm:pt modelId="{C8D3EE09-E506-4212-B82B-A51871D0E4CE}" type="pres">
      <dgm:prSet presAssocID="{B21CE46F-DF6A-4ECE-ADF3-D298674ADCCB}" presName="tx2" presStyleLbl="revTx" presStyleIdx="1" presStyleCnt="3"/>
      <dgm:spPr/>
    </dgm:pt>
    <dgm:pt modelId="{29170504-F463-4E4B-8FF4-E8663D528BD3}" type="pres">
      <dgm:prSet presAssocID="{B21CE46F-DF6A-4ECE-ADF3-D298674ADCCB}" presName="vert2" presStyleCnt="0"/>
      <dgm:spPr/>
    </dgm:pt>
    <dgm:pt modelId="{D3608397-8D6D-4836-923D-6AF5A4D8CB9E}" type="pres">
      <dgm:prSet presAssocID="{B21CE46F-DF6A-4ECE-ADF3-D298674ADCCB}" presName="thinLine2b" presStyleLbl="callout" presStyleIdx="0" presStyleCnt="2"/>
      <dgm:spPr/>
    </dgm:pt>
    <dgm:pt modelId="{045F1950-9BF6-4FE1-9257-A721AFA53E4E}" type="pres">
      <dgm:prSet presAssocID="{B21CE46F-DF6A-4ECE-ADF3-D298674ADCCB}" presName="vertSpace2b" presStyleCnt="0"/>
      <dgm:spPr/>
    </dgm:pt>
    <dgm:pt modelId="{C143D355-BEAD-4D82-AF8D-201F91358BEF}" type="pres">
      <dgm:prSet presAssocID="{62FAE44E-8E25-4F72-B28B-3BBEB5785860}" presName="horz2" presStyleCnt="0"/>
      <dgm:spPr/>
    </dgm:pt>
    <dgm:pt modelId="{1EF2553D-A68A-4E3A-937D-1D2B6C88BFCB}" type="pres">
      <dgm:prSet presAssocID="{62FAE44E-8E25-4F72-B28B-3BBEB5785860}" presName="horzSpace2" presStyleCnt="0"/>
      <dgm:spPr/>
    </dgm:pt>
    <dgm:pt modelId="{F93CE0BC-21F7-4F8E-B455-2C092FDB2452}" type="pres">
      <dgm:prSet presAssocID="{62FAE44E-8E25-4F72-B28B-3BBEB5785860}" presName="tx2" presStyleLbl="revTx" presStyleIdx="2" presStyleCnt="3"/>
      <dgm:spPr/>
    </dgm:pt>
    <dgm:pt modelId="{6B239C98-0B73-453C-A0BD-E7721B34D885}" type="pres">
      <dgm:prSet presAssocID="{62FAE44E-8E25-4F72-B28B-3BBEB5785860}" presName="vert2" presStyleCnt="0"/>
      <dgm:spPr/>
    </dgm:pt>
    <dgm:pt modelId="{01F8C1DE-2E70-48BB-93FB-A3AD39F662FA}" type="pres">
      <dgm:prSet presAssocID="{62FAE44E-8E25-4F72-B28B-3BBEB5785860}" presName="thinLine2b" presStyleLbl="callout" presStyleIdx="1" presStyleCnt="2"/>
      <dgm:spPr/>
    </dgm:pt>
    <dgm:pt modelId="{8B42F801-415F-4750-8BC2-CCDE173D32AA}" type="pres">
      <dgm:prSet presAssocID="{62FAE44E-8E25-4F72-B28B-3BBEB5785860}" presName="vertSpace2b" presStyleCnt="0"/>
      <dgm:spPr/>
    </dgm:pt>
  </dgm:ptLst>
  <dgm:cxnLst>
    <dgm:cxn modelId="{B545AB33-9004-4F61-8CDB-DB46CD945E98}" type="presOf" srcId="{715D3559-37BB-4540-B440-B40188CA4AF1}" destId="{65AD603F-30B1-44B3-8FCC-B2645B485DEE}" srcOrd="0" destOrd="0" presId="urn:microsoft.com/office/officeart/2008/layout/LinedList"/>
    <dgm:cxn modelId="{D0C37036-68CB-4515-8D6B-3FBE76FEE331}" srcId="{715D3559-37BB-4540-B440-B40188CA4AF1}" destId="{B21CE46F-DF6A-4ECE-ADF3-D298674ADCCB}" srcOrd="0" destOrd="0" parTransId="{2F2DAD0B-82B4-4561-A6DA-F520D0A6799B}" sibTransId="{E619FFC4-EDE0-486E-A16D-687414DBBB4D}"/>
    <dgm:cxn modelId="{E4E9FF3A-68C8-46C8-B294-4E46212695B3}" srcId="{715D3559-37BB-4540-B440-B40188CA4AF1}" destId="{62FAE44E-8E25-4F72-B28B-3BBEB5785860}" srcOrd="1" destOrd="0" parTransId="{0D30612B-ED1B-43BC-96E3-98C58D9E8E78}" sibTransId="{9C8CC828-0F5D-4C4E-8F84-80EFED2EE46C}"/>
    <dgm:cxn modelId="{62CE9F43-94F3-465C-B958-804A77554ABB}" type="presOf" srcId="{5C91312B-1E09-402C-82DF-FC2FEAABEA92}" destId="{43451866-0033-45AF-8C67-604B8BB484C9}" srcOrd="0" destOrd="0" presId="urn:microsoft.com/office/officeart/2008/layout/LinedList"/>
    <dgm:cxn modelId="{DC399F4C-897A-4D1D-B568-2E1AFC76DB5E}" srcId="{5C91312B-1E09-402C-82DF-FC2FEAABEA92}" destId="{715D3559-37BB-4540-B440-B40188CA4AF1}" srcOrd="0" destOrd="0" parTransId="{36C0BC33-9CCF-40A7-958F-E85EF712E956}" sibTransId="{A1769ECD-01A4-4F54-A03B-434C1AF94F5B}"/>
    <dgm:cxn modelId="{3A2F127D-87B7-4B1A-84DC-FEE88725192E}" type="presOf" srcId="{B21CE46F-DF6A-4ECE-ADF3-D298674ADCCB}" destId="{C8D3EE09-E506-4212-B82B-A51871D0E4CE}" srcOrd="0" destOrd="0" presId="urn:microsoft.com/office/officeart/2008/layout/LinedList"/>
    <dgm:cxn modelId="{08DD1DD8-0C0F-46A7-B79B-1777ACDF42F0}" type="presOf" srcId="{62FAE44E-8E25-4F72-B28B-3BBEB5785860}" destId="{F93CE0BC-21F7-4F8E-B455-2C092FDB2452}" srcOrd="0" destOrd="0" presId="urn:microsoft.com/office/officeart/2008/layout/LinedList"/>
    <dgm:cxn modelId="{202906C6-D809-41A4-8C42-9939F5E48157}" type="presParOf" srcId="{43451866-0033-45AF-8C67-604B8BB484C9}" destId="{1C1F2CAC-1C80-4814-ABD1-903B88AA8875}" srcOrd="0" destOrd="0" presId="urn:microsoft.com/office/officeart/2008/layout/LinedList"/>
    <dgm:cxn modelId="{7D7A91A5-AB7D-4886-8221-972CF93004F2}" type="presParOf" srcId="{43451866-0033-45AF-8C67-604B8BB484C9}" destId="{1E445D92-6761-4780-A32D-9CD4FF521375}" srcOrd="1" destOrd="0" presId="urn:microsoft.com/office/officeart/2008/layout/LinedList"/>
    <dgm:cxn modelId="{695218DE-B4B2-4076-AE67-3C22E3C6D6C1}" type="presParOf" srcId="{1E445D92-6761-4780-A32D-9CD4FF521375}" destId="{65AD603F-30B1-44B3-8FCC-B2645B485DEE}" srcOrd="0" destOrd="0" presId="urn:microsoft.com/office/officeart/2008/layout/LinedList"/>
    <dgm:cxn modelId="{3503F1F6-0511-4401-94E2-A9A3D5BAA0F6}" type="presParOf" srcId="{1E445D92-6761-4780-A32D-9CD4FF521375}" destId="{5B9D1908-710D-4A56-972A-E70E62E7B1E9}" srcOrd="1" destOrd="0" presId="urn:microsoft.com/office/officeart/2008/layout/LinedList"/>
    <dgm:cxn modelId="{C7A6E2AD-8B7E-4960-AA94-41D5E621B7AA}" type="presParOf" srcId="{5B9D1908-710D-4A56-972A-E70E62E7B1E9}" destId="{01448911-F13C-4859-BB71-96BED5F1E92F}" srcOrd="0" destOrd="0" presId="urn:microsoft.com/office/officeart/2008/layout/LinedList"/>
    <dgm:cxn modelId="{F46C5036-85F9-4F26-8740-1E7D600EDD3F}" type="presParOf" srcId="{5B9D1908-710D-4A56-972A-E70E62E7B1E9}" destId="{8A72451F-6F43-4D83-96F4-A0E96A9B0EEE}" srcOrd="1" destOrd="0" presId="urn:microsoft.com/office/officeart/2008/layout/LinedList"/>
    <dgm:cxn modelId="{1C2EFE3C-B37B-4D24-91A4-60762443C6D2}" type="presParOf" srcId="{8A72451F-6F43-4D83-96F4-A0E96A9B0EEE}" destId="{4980DE62-5C9E-4FF7-B997-049D444839F5}" srcOrd="0" destOrd="0" presId="urn:microsoft.com/office/officeart/2008/layout/LinedList"/>
    <dgm:cxn modelId="{97AA9807-231B-4CF7-B396-D565E0A73C34}" type="presParOf" srcId="{8A72451F-6F43-4D83-96F4-A0E96A9B0EEE}" destId="{C8D3EE09-E506-4212-B82B-A51871D0E4CE}" srcOrd="1" destOrd="0" presId="urn:microsoft.com/office/officeart/2008/layout/LinedList"/>
    <dgm:cxn modelId="{733B9E37-B3B9-432C-A6B7-DD84B6CF2582}" type="presParOf" srcId="{8A72451F-6F43-4D83-96F4-A0E96A9B0EEE}" destId="{29170504-F463-4E4B-8FF4-E8663D528BD3}" srcOrd="2" destOrd="0" presId="urn:microsoft.com/office/officeart/2008/layout/LinedList"/>
    <dgm:cxn modelId="{250CC594-5527-4158-A69C-363767BA87DD}" type="presParOf" srcId="{5B9D1908-710D-4A56-972A-E70E62E7B1E9}" destId="{D3608397-8D6D-4836-923D-6AF5A4D8CB9E}" srcOrd="2" destOrd="0" presId="urn:microsoft.com/office/officeart/2008/layout/LinedList"/>
    <dgm:cxn modelId="{87A8D831-9DB7-4260-AC80-4E06D08A2DD8}" type="presParOf" srcId="{5B9D1908-710D-4A56-972A-E70E62E7B1E9}" destId="{045F1950-9BF6-4FE1-9257-A721AFA53E4E}" srcOrd="3" destOrd="0" presId="urn:microsoft.com/office/officeart/2008/layout/LinedList"/>
    <dgm:cxn modelId="{B3D7E22F-9C33-4AE0-84DE-2D1BD77DBE9B}" type="presParOf" srcId="{5B9D1908-710D-4A56-972A-E70E62E7B1E9}" destId="{C143D355-BEAD-4D82-AF8D-201F91358BEF}" srcOrd="4" destOrd="0" presId="urn:microsoft.com/office/officeart/2008/layout/LinedList"/>
    <dgm:cxn modelId="{9B15DE77-EBB1-493A-AFC8-A8E051B00494}" type="presParOf" srcId="{C143D355-BEAD-4D82-AF8D-201F91358BEF}" destId="{1EF2553D-A68A-4E3A-937D-1D2B6C88BFCB}" srcOrd="0" destOrd="0" presId="urn:microsoft.com/office/officeart/2008/layout/LinedList"/>
    <dgm:cxn modelId="{23AFCD2F-39D1-4A03-93DC-FF8A2BE05696}" type="presParOf" srcId="{C143D355-BEAD-4D82-AF8D-201F91358BEF}" destId="{F93CE0BC-21F7-4F8E-B455-2C092FDB2452}" srcOrd="1" destOrd="0" presId="urn:microsoft.com/office/officeart/2008/layout/LinedList"/>
    <dgm:cxn modelId="{0FAA4CE3-4AF0-47B9-A34F-290828398C5E}" type="presParOf" srcId="{C143D355-BEAD-4D82-AF8D-201F91358BEF}" destId="{6B239C98-0B73-453C-A0BD-E7721B34D885}" srcOrd="2" destOrd="0" presId="urn:microsoft.com/office/officeart/2008/layout/LinedList"/>
    <dgm:cxn modelId="{304F73A6-2D70-4D5F-BED9-4A868605CCEF}" type="presParOf" srcId="{5B9D1908-710D-4A56-972A-E70E62E7B1E9}" destId="{01F8C1DE-2E70-48BB-93FB-A3AD39F662FA}" srcOrd="5" destOrd="0" presId="urn:microsoft.com/office/officeart/2008/layout/LinedList"/>
    <dgm:cxn modelId="{AEEF27E3-8E72-46C5-BCB0-23AAADDEB8D7}" type="presParOf" srcId="{5B9D1908-710D-4A56-972A-E70E62E7B1E9}" destId="{8B42F801-415F-4750-8BC2-CCDE173D32A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A170EA-C327-4598-BD2C-F7D7ACD6F9E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9D0C3A-5021-4A69-B0C0-A08080B7B4C4}">
      <dgm:prSet/>
      <dgm:spPr/>
      <dgm:t>
        <a:bodyPr/>
        <a:lstStyle/>
        <a:p>
          <a:r>
            <a:rPr lang="en-GB" dirty="0"/>
            <a:t>Commitment </a:t>
          </a:r>
          <a:endParaRPr lang="en-US" dirty="0"/>
        </a:p>
      </dgm:t>
    </dgm:pt>
    <dgm:pt modelId="{185F2D70-69B3-465E-B50B-20CD87B09EA8}" type="parTrans" cxnId="{2776723D-EBE3-445D-B0E9-AEBC2A8E1049}">
      <dgm:prSet/>
      <dgm:spPr/>
      <dgm:t>
        <a:bodyPr/>
        <a:lstStyle/>
        <a:p>
          <a:endParaRPr lang="en-US"/>
        </a:p>
      </dgm:t>
    </dgm:pt>
    <dgm:pt modelId="{2186D616-A14E-43A7-8635-CF5D60B3520D}" type="sibTrans" cxnId="{2776723D-EBE3-445D-B0E9-AEBC2A8E1049}">
      <dgm:prSet/>
      <dgm:spPr/>
      <dgm:t>
        <a:bodyPr/>
        <a:lstStyle/>
        <a:p>
          <a:endParaRPr lang="en-US"/>
        </a:p>
      </dgm:t>
    </dgm:pt>
    <dgm:pt modelId="{10893BD9-7594-4882-BE32-4CEBEEB09749}">
      <dgm:prSet/>
      <dgm:spPr/>
      <dgm:t>
        <a:bodyPr/>
        <a:lstStyle/>
        <a:p>
          <a:r>
            <a:rPr lang="en-GB" dirty="0"/>
            <a:t>Commitment refers to placing individuals in the centre of their care and support and working in ways that are person-centred so that you can ensure individuals have a positive experience. </a:t>
          </a:r>
          <a:endParaRPr lang="en-US" dirty="0"/>
        </a:p>
      </dgm:t>
    </dgm:pt>
    <dgm:pt modelId="{592BE596-725C-46A0-83EE-131E27922A3D}" type="parTrans" cxnId="{49FCE83D-D971-4A36-8080-B19CA65C65E5}">
      <dgm:prSet/>
      <dgm:spPr/>
      <dgm:t>
        <a:bodyPr/>
        <a:lstStyle/>
        <a:p>
          <a:endParaRPr lang="en-US"/>
        </a:p>
      </dgm:t>
    </dgm:pt>
    <dgm:pt modelId="{D7FE7260-3B3D-4442-A18B-71BFA1A9AA6C}" type="sibTrans" cxnId="{49FCE83D-D971-4A36-8080-B19CA65C65E5}">
      <dgm:prSet/>
      <dgm:spPr/>
      <dgm:t>
        <a:bodyPr/>
        <a:lstStyle/>
        <a:p>
          <a:endParaRPr lang="en-US"/>
        </a:p>
      </dgm:t>
    </dgm:pt>
    <dgm:pt modelId="{0ABC403E-FDF9-4A2E-8970-A9A8C6D5C951}">
      <dgm:prSet/>
      <dgm:spPr/>
      <dgm:t>
        <a:bodyPr/>
        <a:lstStyle/>
        <a:p>
          <a:r>
            <a:rPr lang="en-GB"/>
            <a:t>Being committed requires you to put yourself in the individual’s ‘shoes’ so that you can fully understand what good care and support means to them. </a:t>
          </a:r>
          <a:endParaRPr lang="en-US"/>
        </a:p>
      </dgm:t>
    </dgm:pt>
    <dgm:pt modelId="{5AC251C7-BA2D-41D1-A8AE-CA867C31DC46}" type="parTrans" cxnId="{98DF1D3A-0F4E-48A7-ACDA-8EF6BFC04988}">
      <dgm:prSet/>
      <dgm:spPr/>
      <dgm:t>
        <a:bodyPr/>
        <a:lstStyle/>
        <a:p>
          <a:endParaRPr lang="en-US"/>
        </a:p>
      </dgm:t>
    </dgm:pt>
    <dgm:pt modelId="{C2CC53F2-7DBE-4356-A986-8DD8C3452C76}" type="sibTrans" cxnId="{98DF1D3A-0F4E-48A7-ACDA-8EF6BFC04988}">
      <dgm:prSet/>
      <dgm:spPr/>
      <dgm:t>
        <a:bodyPr/>
        <a:lstStyle/>
        <a:p>
          <a:endParaRPr lang="en-US"/>
        </a:p>
      </dgm:t>
    </dgm:pt>
    <dgm:pt modelId="{FCFBACF7-A87C-4D25-9152-1F79FBB2F474}">
      <dgm:prSet/>
      <dgm:spPr/>
      <dgm:t>
        <a:bodyPr/>
        <a:lstStyle/>
        <a:p>
          <a:r>
            <a:rPr lang="en-GB"/>
            <a:t>It also requires you to involve and consult the individual in their care and support and then work with them so that you can continue to ensure that the care and support you provide meets their needs and preferences.</a:t>
          </a:r>
          <a:endParaRPr lang="en-US"/>
        </a:p>
      </dgm:t>
    </dgm:pt>
    <dgm:pt modelId="{4B780A16-0E7E-44A5-BEE3-698003F785AC}" type="parTrans" cxnId="{91502EF7-10A2-43D8-851A-8BBE06B89DBA}">
      <dgm:prSet/>
      <dgm:spPr/>
      <dgm:t>
        <a:bodyPr/>
        <a:lstStyle/>
        <a:p>
          <a:endParaRPr lang="en-US"/>
        </a:p>
      </dgm:t>
    </dgm:pt>
    <dgm:pt modelId="{F28920AF-74E0-4237-BE1D-5DF95F215875}" type="sibTrans" cxnId="{91502EF7-10A2-43D8-851A-8BBE06B89DBA}">
      <dgm:prSet/>
      <dgm:spPr/>
      <dgm:t>
        <a:bodyPr/>
        <a:lstStyle/>
        <a:p>
          <a:endParaRPr lang="en-US"/>
        </a:p>
      </dgm:t>
    </dgm:pt>
    <dgm:pt modelId="{A602270C-A86C-487F-9BC6-88D6C2881768}" type="pres">
      <dgm:prSet presAssocID="{B8A170EA-C327-4598-BD2C-F7D7ACD6F9EA}" presName="linear" presStyleCnt="0">
        <dgm:presLayoutVars>
          <dgm:animLvl val="lvl"/>
          <dgm:resizeHandles val="exact"/>
        </dgm:presLayoutVars>
      </dgm:prSet>
      <dgm:spPr/>
    </dgm:pt>
    <dgm:pt modelId="{813C1927-0A52-4EAD-8A99-1E52B33C8DE9}" type="pres">
      <dgm:prSet presAssocID="{609D0C3A-5021-4A69-B0C0-A08080B7B4C4}" presName="parentText" presStyleLbl="node1" presStyleIdx="0" presStyleCnt="1">
        <dgm:presLayoutVars>
          <dgm:chMax val="0"/>
          <dgm:bulletEnabled val="1"/>
        </dgm:presLayoutVars>
      </dgm:prSet>
      <dgm:spPr/>
    </dgm:pt>
    <dgm:pt modelId="{1F6EF195-4844-463F-ADB2-CF07816FD255}" type="pres">
      <dgm:prSet presAssocID="{609D0C3A-5021-4A69-B0C0-A08080B7B4C4}" presName="childText" presStyleLbl="revTx" presStyleIdx="0" presStyleCnt="1">
        <dgm:presLayoutVars>
          <dgm:bulletEnabled val="1"/>
        </dgm:presLayoutVars>
      </dgm:prSet>
      <dgm:spPr/>
    </dgm:pt>
  </dgm:ptLst>
  <dgm:cxnLst>
    <dgm:cxn modelId="{3055341D-340B-4F77-8D08-80E76A515DAD}" type="presOf" srcId="{B8A170EA-C327-4598-BD2C-F7D7ACD6F9EA}" destId="{A602270C-A86C-487F-9BC6-88D6C2881768}" srcOrd="0" destOrd="0" presId="urn:microsoft.com/office/officeart/2005/8/layout/vList2"/>
    <dgm:cxn modelId="{98DF1D3A-0F4E-48A7-ACDA-8EF6BFC04988}" srcId="{609D0C3A-5021-4A69-B0C0-A08080B7B4C4}" destId="{0ABC403E-FDF9-4A2E-8970-A9A8C6D5C951}" srcOrd="1" destOrd="0" parTransId="{5AC251C7-BA2D-41D1-A8AE-CA867C31DC46}" sibTransId="{C2CC53F2-7DBE-4356-A986-8DD8C3452C76}"/>
    <dgm:cxn modelId="{B1C7973C-FE74-4219-BA0D-C6EB916E44D0}" type="presOf" srcId="{609D0C3A-5021-4A69-B0C0-A08080B7B4C4}" destId="{813C1927-0A52-4EAD-8A99-1E52B33C8DE9}" srcOrd="0" destOrd="0" presId="urn:microsoft.com/office/officeart/2005/8/layout/vList2"/>
    <dgm:cxn modelId="{2776723D-EBE3-445D-B0E9-AEBC2A8E1049}" srcId="{B8A170EA-C327-4598-BD2C-F7D7ACD6F9EA}" destId="{609D0C3A-5021-4A69-B0C0-A08080B7B4C4}" srcOrd="0" destOrd="0" parTransId="{185F2D70-69B3-465E-B50B-20CD87B09EA8}" sibTransId="{2186D616-A14E-43A7-8635-CF5D60B3520D}"/>
    <dgm:cxn modelId="{49FCE83D-D971-4A36-8080-B19CA65C65E5}" srcId="{609D0C3A-5021-4A69-B0C0-A08080B7B4C4}" destId="{10893BD9-7594-4882-BE32-4CEBEEB09749}" srcOrd="0" destOrd="0" parTransId="{592BE596-725C-46A0-83EE-131E27922A3D}" sibTransId="{D7FE7260-3B3D-4442-A18B-71BFA1A9AA6C}"/>
    <dgm:cxn modelId="{83A55F61-F7B7-40F7-BFB7-102DA2FC93B6}" type="presOf" srcId="{10893BD9-7594-4882-BE32-4CEBEEB09749}" destId="{1F6EF195-4844-463F-ADB2-CF07816FD255}" srcOrd="0" destOrd="0" presId="urn:microsoft.com/office/officeart/2005/8/layout/vList2"/>
    <dgm:cxn modelId="{6DA255D2-8F7A-4FD3-BE6F-00D9ABCDB163}" type="presOf" srcId="{FCFBACF7-A87C-4D25-9152-1F79FBB2F474}" destId="{1F6EF195-4844-463F-ADB2-CF07816FD255}" srcOrd="0" destOrd="2" presId="urn:microsoft.com/office/officeart/2005/8/layout/vList2"/>
    <dgm:cxn modelId="{6F3DCEF1-1D2D-4583-AC6C-D764409B7AA1}" type="presOf" srcId="{0ABC403E-FDF9-4A2E-8970-A9A8C6D5C951}" destId="{1F6EF195-4844-463F-ADB2-CF07816FD255}" srcOrd="0" destOrd="1" presId="urn:microsoft.com/office/officeart/2005/8/layout/vList2"/>
    <dgm:cxn modelId="{91502EF7-10A2-43D8-851A-8BBE06B89DBA}" srcId="{609D0C3A-5021-4A69-B0C0-A08080B7B4C4}" destId="{FCFBACF7-A87C-4D25-9152-1F79FBB2F474}" srcOrd="2" destOrd="0" parTransId="{4B780A16-0E7E-44A5-BEE3-698003F785AC}" sibTransId="{F28920AF-74E0-4237-BE1D-5DF95F215875}"/>
    <dgm:cxn modelId="{F305F8CB-55CF-43FC-9E8A-15CAE775087D}" type="presParOf" srcId="{A602270C-A86C-487F-9BC6-88D6C2881768}" destId="{813C1927-0A52-4EAD-8A99-1E52B33C8DE9}" srcOrd="0" destOrd="0" presId="urn:microsoft.com/office/officeart/2005/8/layout/vList2"/>
    <dgm:cxn modelId="{E20A4985-9CF2-4BE0-AA09-5DCC19BA8AFE}" type="presParOf" srcId="{A602270C-A86C-487F-9BC6-88D6C2881768}" destId="{1F6EF195-4844-463F-ADB2-CF07816FD25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FD09B4-C448-469F-A00B-85D7D985A10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AF0CECD-B6D0-4A51-A6DB-E0C1D634B0C4}">
      <dgm:prSet/>
      <dgm:spPr/>
      <dgm:t>
        <a:bodyPr/>
        <a:lstStyle/>
        <a:p>
          <a:r>
            <a:rPr lang="en-GB"/>
            <a:t>Communication</a:t>
          </a:r>
          <a:endParaRPr lang="en-US"/>
        </a:p>
      </dgm:t>
    </dgm:pt>
    <dgm:pt modelId="{93DE1A84-81BE-4FCE-A502-FA52F4FD714A}" type="parTrans" cxnId="{AE3B0C9B-4DB9-43BE-9307-90C356A8C0B7}">
      <dgm:prSet/>
      <dgm:spPr/>
      <dgm:t>
        <a:bodyPr/>
        <a:lstStyle/>
        <a:p>
          <a:endParaRPr lang="en-US"/>
        </a:p>
      </dgm:t>
    </dgm:pt>
    <dgm:pt modelId="{D354B133-6C1D-46E6-B9B6-E97562169E1B}" type="sibTrans" cxnId="{AE3B0C9B-4DB9-43BE-9307-90C356A8C0B7}">
      <dgm:prSet/>
      <dgm:spPr/>
      <dgm:t>
        <a:bodyPr/>
        <a:lstStyle/>
        <a:p>
          <a:endParaRPr lang="en-US"/>
        </a:p>
      </dgm:t>
    </dgm:pt>
    <dgm:pt modelId="{ABE98DC4-2484-4BB6-B0A0-1D9077FE3D1C}">
      <dgm:prSet/>
      <dgm:spPr/>
      <dgm:t>
        <a:bodyPr/>
        <a:lstStyle/>
        <a:p>
          <a:r>
            <a:rPr lang="en-GB" dirty="0"/>
            <a:t>Communication refers to good communication that is effective in relation to building trusting working relationships with individuals and others. </a:t>
          </a:r>
          <a:endParaRPr lang="en-US" dirty="0"/>
        </a:p>
      </dgm:t>
    </dgm:pt>
    <dgm:pt modelId="{0B55B071-F3F1-4462-A908-EFAE641E314F}" type="parTrans" cxnId="{8EEA984B-88EB-437F-9598-717194FDC06E}">
      <dgm:prSet/>
      <dgm:spPr/>
      <dgm:t>
        <a:bodyPr/>
        <a:lstStyle/>
        <a:p>
          <a:endParaRPr lang="en-US"/>
        </a:p>
      </dgm:t>
    </dgm:pt>
    <dgm:pt modelId="{307C3683-1165-42AB-A64F-8D0E3CFB7C56}" type="sibTrans" cxnId="{8EEA984B-88EB-437F-9598-717194FDC06E}">
      <dgm:prSet/>
      <dgm:spPr/>
      <dgm:t>
        <a:bodyPr/>
        <a:lstStyle/>
        <a:p>
          <a:endParaRPr lang="en-US"/>
        </a:p>
      </dgm:t>
    </dgm:pt>
    <dgm:pt modelId="{906EDF2F-DDAA-4950-A0F9-5A8979097172}">
      <dgm:prSet/>
      <dgm:spPr/>
      <dgm:t>
        <a:bodyPr/>
        <a:lstStyle/>
        <a:p>
          <a:r>
            <a:rPr lang="en-GB" dirty="0"/>
            <a:t>It also requires you to be mindful of the messages you are giving out to others through your day-to-day communication. </a:t>
          </a:r>
          <a:endParaRPr lang="en-US" dirty="0"/>
        </a:p>
      </dgm:t>
    </dgm:pt>
    <dgm:pt modelId="{E9208634-2028-45B6-B31C-1F38DA968C78}" type="parTrans" cxnId="{3054F7D2-ACC2-4F03-AC8E-FB1029624653}">
      <dgm:prSet/>
      <dgm:spPr/>
      <dgm:t>
        <a:bodyPr/>
        <a:lstStyle/>
        <a:p>
          <a:endParaRPr lang="en-US"/>
        </a:p>
      </dgm:t>
    </dgm:pt>
    <dgm:pt modelId="{25CBB121-37EF-47BE-9BC5-F6736C97A5FE}" type="sibTrans" cxnId="{3054F7D2-ACC2-4F03-AC8E-FB1029624653}">
      <dgm:prSet/>
      <dgm:spPr/>
      <dgm:t>
        <a:bodyPr/>
        <a:lstStyle/>
        <a:p>
          <a:endParaRPr lang="en-US"/>
        </a:p>
      </dgm:t>
    </dgm:pt>
    <dgm:pt modelId="{CE4EE520-E4CB-4EBF-9497-5735D6869ADF}">
      <dgm:prSet/>
      <dgm:spPr/>
      <dgm:t>
        <a:bodyPr/>
        <a:lstStyle/>
        <a:p>
          <a:r>
            <a:rPr lang="en-GB" dirty="0"/>
            <a:t>Communicating effectively is essential for providing a high standard of care and support, because without good communication misunderstandings may arise that may lead to individuals and others not trusting you and making it very difficult to all work together positively</a:t>
          </a:r>
          <a:endParaRPr lang="en-US" dirty="0"/>
        </a:p>
      </dgm:t>
    </dgm:pt>
    <dgm:pt modelId="{3A6A1E48-29B1-4D34-A317-26BF1FD2A660}" type="parTrans" cxnId="{6AC44A8D-E328-46F4-958E-A0E9C4168CEE}">
      <dgm:prSet/>
      <dgm:spPr/>
      <dgm:t>
        <a:bodyPr/>
        <a:lstStyle/>
        <a:p>
          <a:endParaRPr lang="en-GB"/>
        </a:p>
      </dgm:t>
    </dgm:pt>
    <dgm:pt modelId="{6A9FB928-5705-4D38-BE87-97DB6E2169D8}" type="sibTrans" cxnId="{6AC44A8D-E328-46F4-958E-A0E9C4168CEE}">
      <dgm:prSet/>
      <dgm:spPr/>
      <dgm:t>
        <a:bodyPr/>
        <a:lstStyle/>
        <a:p>
          <a:endParaRPr lang="en-GB"/>
        </a:p>
      </dgm:t>
    </dgm:pt>
    <dgm:pt modelId="{6F9BCA19-52AD-4F70-A284-436BF2DF0AA3}">
      <dgm:prSet/>
      <dgm:spPr/>
      <dgm:t>
        <a:bodyPr/>
        <a:lstStyle/>
        <a:p>
          <a:r>
            <a:rPr lang="en-GB" dirty="0"/>
            <a:t>Being an effective communicator requires you to know about the preferred ways of communicating with individuals and others you work with.</a:t>
          </a:r>
          <a:endParaRPr lang="en-US" dirty="0"/>
        </a:p>
      </dgm:t>
    </dgm:pt>
    <dgm:pt modelId="{A394512C-C6B2-429F-835A-CCDC72F8247E}" type="parTrans" cxnId="{75182478-A121-4F0F-9F5C-80208C276D22}">
      <dgm:prSet/>
      <dgm:spPr/>
      <dgm:t>
        <a:bodyPr/>
        <a:lstStyle/>
        <a:p>
          <a:endParaRPr lang="en-GB"/>
        </a:p>
      </dgm:t>
    </dgm:pt>
    <dgm:pt modelId="{1B76115A-C228-4C4F-B841-25E4D62FD8A4}" type="sibTrans" cxnId="{75182478-A121-4F0F-9F5C-80208C276D22}">
      <dgm:prSet/>
      <dgm:spPr/>
      <dgm:t>
        <a:bodyPr/>
        <a:lstStyle/>
        <a:p>
          <a:endParaRPr lang="en-GB"/>
        </a:p>
      </dgm:t>
    </dgm:pt>
    <dgm:pt modelId="{E6789878-2C3A-452E-99F6-8A8C5DCE646F}" type="pres">
      <dgm:prSet presAssocID="{A8FD09B4-C448-469F-A00B-85D7D985A10E}" presName="linear" presStyleCnt="0">
        <dgm:presLayoutVars>
          <dgm:animLvl val="lvl"/>
          <dgm:resizeHandles val="exact"/>
        </dgm:presLayoutVars>
      </dgm:prSet>
      <dgm:spPr/>
    </dgm:pt>
    <dgm:pt modelId="{9F62AE80-35A7-4C6A-B7E3-403C5586E1C6}" type="pres">
      <dgm:prSet presAssocID="{4AF0CECD-B6D0-4A51-A6DB-E0C1D634B0C4}" presName="parentText" presStyleLbl="node1" presStyleIdx="0" presStyleCnt="1">
        <dgm:presLayoutVars>
          <dgm:chMax val="0"/>
          <dgm:bulletEnabled val="1"/>
        </dgm:presLayoutVars>
      </dgm:prSet>
      <dgm:spPr/>
    </dgm:pt>
    <dgm:pt modelId="{CEC2B761-53FC-4BCD-8AB4-1933B5CC00E8}" type="pres">
      <dgm:prSet presAssocID="{4AF0CECD-B6D0-4A51-A6DB-E0C1D634B0C4}" presName="childText" presStyleLbl="revTx" presStyleIdx="0" presStyleCnt="1">
        <dgm:presLayoutVars>
          <dgm:bulletEnabled val="1"/>
        </dgm:presLayoutVars>
      </dgm:prSet>
      <dgm:spPr/>
    </dgm:pt>
  </dgm:ptLst>
  <dgm:cxnLst>
    <dgm:cxn modelId="{149F7C3B-2C4F-47BD-B883-E835B9BAC829}" type="presOf" srcId="{906EDF2F-DDAA-4950-A0F9-5A8979097172}" destId="{CEC2B761-53FC-4BCD-8AB4-1933B5CC00E8}" srcOrd="0" destOrd="2" presId="urn:microsoft.com/office/officeart/2005/8/layout/vList2"/>
    <dgm:cxn modelId="{8EEA984B-88EB-437F-9598-717194FDC06E}" srcId="{4AF0CECD-B6D0-4A51-A6DB-E0C1D634B0C4}" destId="{ABE98DC4-2484-4BB6-B0A0-1D9077FE3D1C}" srcOrd="0" destOrd="0" parTransId="{0B55B071-F3F1-4462-A908-EFAE641E314F}" sibTransId="{307C3683-1165-42AB-A64F-8D0E3CFB7C56}"/>
    <dgm:cxn modelId="{75182478-A121-4F0F-9F5C-80208C276D22}" srcId="{4AF0CECD-B6D0-4A51-A6DB-E0C1D634B0C4}" destId="{6F9BCA19-52AD-4F70-A284-436BF2DF0AA3}" srcOrd="1" destOrd="0" parTransId="{A394512C-C6B2-429F-835A-CCDC72F8247E}" sibTransId="{1B76115A-C228-4C4F-B841-25E4D62FD8A4}"/>
    <dgm:cxn modelId="{4BFB6759-8925-467A-8E06-0792390198CA}" type="presOf" srcId="{CE4EE520-E4CB-4EBF-9497-5735D6869ADF}" destId="{CEC2B761-53FC-4BCD-8AB4-1933B5CC00E8}" srcOrd="0" destOrd="3" presId="urn:microsoft.com/office/officeart/2005/8/layout/vList2"/>
    <dgm:cxn modelId="{63525A83-2279-4051-92EC-ACF96369F56C}" type="presOf" srcId="{A8FD09B4-C448-469F-A00B-85D7D985A10E}" destId="{E6789878-2C3A-452E-99F6-8A8C5DCE646F}" srcOrd="0" destOrd="0" presId="urn:microsoft.com/office/officeart/2005/8/layout/vList2"/>
    <dgm:cxn modelId="{6AC44A8D-E328-46F4-958E-A0E9C4168CEE}" srcId="{4AF0CECD-B6D0-4A51-A6DB-E0C1D634B0C4}" destId="{CE4EE520-E4CB-4EBF-9497-5735D6869ADF}" srcOrd="3" destOrd="0" parTransId="{3A6A1E48-29B1-4D34-A317-26BF1FD2A660}" sibTransId="{6A9FB928-5705-4D38-BE87-97DB6E2169D8}"/>
    <dgm:cxn modelId="{AE3B0C9B-4DB9-43BE-9307-90C356A8C0B7}" srcId="{A8FD09B4-C448-469F-A00B-85D7D985A10E}" destId="{4AF0CECD-B6D0-4A51-A6DB-E0C1D634B0C4}" srcOrd="0" destOrd="0" parTransId="{93DE1A84-81BE-4FCE-A502-FA52F4FD714A}" sibTransId="{D354B133-6C1D-46E6-B9B6-E97562169E1B}"/>
    <dgm:cxn modelId="{7A04F99F-E443-4257-830C-6FACA246FF7B}" type="presOf" srcId="{ABE98DC4-2484-4BB6-B0A0-1D9077FE3D1C}" destId="{CEC2B761-53FC-4BCD-8AB4-1933B5CC00E8}" srcOrd="0" destOrd="0" presId="urn:microsoft.com/office/officeart/2005/8/layout/vList2"/>
    <dgm:cxn modelId="{A9CF59CE-DF8D-4FE5-ACFE-EEC12239BA47}" type="presOf" srcId="{4AF0CECD-B6D0-4A51-A6DB-E0C1D634B0C4}" destId="{9F62AE80-35A7-4C6A-B7E3-403C5586E1C6}" srcOrd="0" destOrd="0" presId="urn:microsoft.com/office/officeart/2005/8/layout/vList2"/>
    <dgm:cxn modelId="{3054F7D2-ACC2-4F03-AC8E-FB1029624653}" srcId="{4AF0CECD-B6D0-4A51-A6DB-E0C1D634B0C4}" destId="{906EDF2F-DDAA-4950-A0F9-5A8979097172}" srcOrd="2" destOrd="0" parTransId="{E9208634-2028-45B6-B31C-1F38DA968C78}" sibTransId="{25CBB121-37EF-47BE-9BC5-F6736C97A5FE}"/>
    <dgm:cxn modelId="{F250F4E3-5C7B-4AA7-8382-B6D483BCDB77}" type="presOf" srcId="{6F9BCA19-52AD-4F70-A284-436BF2DF0AA3}" destId="{CEC2B761-53FC-4BCD-8AB4-1933B5CC00E8}" srcOrd="0" destOrd="1" presId="urn:microsoft.com/office/officeart/2005/8/layout/vList2"/>
    <dgm:cxn modelId="{1138D80E-5DE9-4E21-855E-C61EE66E16B6}" type="presParOf" srcId="{E6789878-2C3A-452E-99F6-8A8C5DCE646F}" destId="{9F62AE80-35A7-4C6A-B7E3-403C5586E1C6}" srcOrd="0" destOrd="0" presId="urn:microsoft.com/office/officeart/2005/8/layout/vList2"/>
    <dgm:cxn modelId="{B0DFA65A-2886-42F9-AB1B-9F03AB65A40E}" type="presParOf" srcId="{E6789878-2C3A-452E-99F6-8A8C5DCE646F}" destId="{CEC2B761-53FC-4BCD-8AB4-1933B5CC00E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9E7168-58C5-4C1E-8819-E495919230C1}"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80CF5503-2163-4B5A-97C3-A479DD910151}">
      <dgm:prSet/>
      <dgm:spPr/>
      <dgm:t>
        <a:bodyPr/>
        <a:lstStyle/>
        <a:p>
          <a:r>
            <a:rPr lang="en-GB" b="1"/>
            <a:t>The role of compassion </a:t>
          </a:r>
          <a:endParaRPr lang="en-US"/>
        </a:p>
      </dgm:t>
    </dgm:pt>
    <dgm:pt modelId="{D8124623-BD02-4BF5-AC10-5BF14DAF689B}" type="parTrans" cxnId="{CAC9C55D-6224-4652-94D4-62D9F59A0796}">
      <dgm:prSet/>
      <dgm:spPr/>
      <dgm:t>
        <a:bodyPr/>
        <a:lstStyle/>
        <a:p>
          <a:endParaRPr lang="en-US"/>
        </a:p>
      </dgm:t>
    </dgm:pt>
    <dgm:pt modelId="{E8B67543-F66C-4B41-843B-5EDD978FDFEB}" type="sibTrans" cxnId="{CAC9C55D-6224-4652-94D4-62D9F59A0796}">
      <dgm:prSet/>
      <dgm:spPr/>
      <dgm:t>
        <a:bodyPr/>
        <a:lstStyle/>
        <a:p>
          <a:endParaRPr lang="en-US"/>
        </a:p>
      </dgm:t>
    </dgm:pt>
    <dgm:pt modelId="{A1596C66-12F6-4124-9AE1-263ACB1C9D07}">
      <dgm:prSet/>
      <dgm:spPr/>
      <dgm:t>
        <a:bodyPr/>
        <a:lstStyle/>
        <a:p>
          <a:r>
            <a:rPr lang="en-GB"/>
            <a:t>Compassion is the foundation for a humanistic approach in business, correctly placing people front and centre.</a:t>
          </a:r>
          <a:endParaRPr lang="en-US"/>
        </a:p>
      </dgm:t>
    </dgm:pt>
    <dgm:pt modelId="{BE64537E-F87F-4FAC-A0D6-21A74CD57149}" type="parTrans" cxnId="{69BC03D0-D56B-48FB-84C9-A8B2DEF8ABBF}">
      <dgm:prSet/>
      <dgm:spPr/>
      <dgm:t>
        <a:bodyPr/>
        <a:lstStyle/>
        <a:p>
          <a:endParaRPr lang="en-US"/>
        </a:p>
      </dgm:t>
    </dgm:pt>
    <dgm:pt modelId="{9BE2F960-DF68-4F0E-8E12-10FC3C4BC34E}" type="sibTrans" cxnId="{69BC03D0-D56B-48FB-84C9-A8B2DEF8ABBF}">
      <dgm:prSet/>
      <dgm:spPr/>
      <dgm:t>
        <a:bodyPr/>
        <a:lstStyle/>
        <a:p>
          <a:endParaRPr lang="en-US"/>
        </a:p>
      </dgm:t>
    </dgm:pt>
    <dgm:pt modelId="{FFE76DC7-936A-4C2C-9B0E-541B70931606}">
      <dgm:prSet/>
      <dgm:spPr/>
      <dgm:t>
        <a:bodyPr/>
        <a:lstStyle/>
        <a:p>
          <a:r>
            <a:rPr lang="en-GB"/>
            <a:t>It involves responding to another’s suffering through positive action and requires interpersonal skills and an individualised approach. </a:t>
          </a:r>
          <a:endParaRPr lang="en-US"/>
        </a:p>
      </dgm:t>
    </dgm:pt>
    <dgm:pt modelId="{E478669C-E966-4C33-97E9-0AFC06106F38}" type="parTrans" cxnId="{85942698-3F38-40BF-AC54-56F7675134AA}">
      <dgm:prSet/>
      <dgm:spPr/>
      <dgm:t>
        <a:bodyPr/>
        <a:lstStyle/>
        <a:p>
          <a:endParaRPr lang="en-US"/>
        </a:p>
      </dgm:t>
    </dgm:pt>
    <dgm:pt modelId="{B8E65353-B8ED-422C-83EA-ACF009E058F8}" type="sibTrans" cxnId="{85942698-3F38-40BF-AC54-56F7675134AA}">
      <dgm:prSet/>
      <dgm:spPr/>
      <dgm:t>
        <a:bodyPr/>
        <a:lstStyle/>
        <a:p>
          <a:endParaRPr lang="en-US"/>
        </a:p>
      </dgm:t>
    </dgm:pt>
    <dgm:pt modelId="{ECCED0A2-AC83-4312-8CD1-447339C7586E}">
      <dgm:prSet/>
      <dgm:spPr/>
      <dgm:t>
        <a:bodyPr/>
        <a:lstStyle/>
        <a:p>
          <a:r>
            <a:rPr lang="en-GB"/>
            <a:t>Compassion and compassionate leadership have many benefits for individuals and organisations. </a:t>
          </a:r>
          <a:endParaRPr lang="en-US"/>
        </a:p>
      </dgm:t>
    </dgm:pt>
    <dgm:pt modelId="{D6AA1112-1DAE-472A-B542-393035EF9B8D}" type="parTrans" cxnId="{132B9932-93A5-4F88-A7CA-F0619D4C0939}">
      <dgm:prSet/>
      <dgm:spPr/>
      <dgm:t>
        <a:bodyPr/>
        <a:lstStyle/>
        <a:p>
          <a:endParaRPr lang="en-US"/>
        </a:p>
      </dgm:t>
    </dgm:pt>
    <dgm:pt modelId="{69CEB5E0-F5B3-4E9A-B55B-0A3D337A034C}" type="sibTrans" cxnId="{132B9932-93A5-4F88-A7CA-F0619D4C0939}">
      <dgm:prSet/>
      <dgm:spPr/>
      <dgm:t>
        <a:bodyPr/>
        <a:lstStyle/>
        <a:p>
          <a:endParaRPr lang="en-US"/>
        </a:p>
      </dgm:t>
    </dgm:pt>
    <dgm:pt modelId="{9D1AF361-EA23-4109-8EF2-C3B873D04387}">
      <dgm:prSet/>
      <dgm:spPr/>
      <dgm:t>
        <a:bodyPr/>
        <a:lstStyle/>
        <a:p>
          <a:r>
            <a:rPr lang="en-GB"/>
            <a:t>Yet, the conversation surrounding workplace compassion is still in its infancy, at a time when it has never been more vital.</a:t>
          </a:r>
          <a:endParaRPr lang="en-US"/>
        </a:p>
      </dgm:t>
    </dgm:pt>
    <dgm:pt modelId="{BE94188A-08B9-49D3-932F-2DEA6C73D331}" type="parTrans" cxnId="{492F69F7-44C3-4E89-987F-F4157A5E9C61}">
      <dgm:prSet/>
      <dgm:spPr/>
      <dgm:t>
        <a:bodyPr/>
        <a:lstStyle/>
        <a:p>
          <a:endParaRPr lang="en-US"/>
        </a:p>
      </dgm:t>
    </dgm:pt>
    <dgm:pt modelId="{A0A0B4AB-F639-4136-B22F-9633ADBCCD1A}" type="sibTrans" cxnId="{492F69F7-44C3-4E89-987F-F4157A5E9C61}">
      <dgm:prSet/>
      <dgm:spPr/>
      <dgm:t>
        <a:bodyPr/>
        <a:lstStyle/>
        <a:p>
          <a:endParaRPr lang="en-US"/>
        </a:p>
      </dgm:t>
    </dgm:pt>
    <dgm:pt modelId="{E616CDFB-E35A-4F34-A6F9-447DE33FC9FF}" type="pres">
      <dgm:prSet presAssocID="{B89E7168-58C5-4C1E-8819-E495919230C1}" presName="vert0" presStyleCnt="0">
        <dgm:presLayoutVars>
          <dgm:dir/>
          <dgm:animOne val="branch"/>
          <dgm:animLvl val="lvl"/>
        </dgm:presLayoutVars>
      </dgm:prSet>
      <dgm:spPr/>
    </dgm:pt>
    <dgm:pt modelId="{ED003422-5253-42E4-BAEE-2DCBB28C5D6E}" type="pres">
      <dgm:prSet presAssocID="{80CF5503-2163-4B5A-97C3-A479DD910151}" presName="thickLine" presStyleLbl="alignNode1" presStyleIdx="0" presStyleCnt="5"/>
      <dgm:spPr/>
    </dgm:pt>
    <dgm:pt modelId="{75E74869-84C8-46B0-8539-C0390976BFB6}" type="pres">
      <dgm:prSet presAssocID="{80CF5503-2163-4B5A-97C3-A479DD910151}" presName="horz1" presStyleCnt="0"/>
      <dgm:spPr/>
    </dgm:pt>
    <dgm:pt modelId="{3F11C775-F51E-4F63-8788-96C22E8E147A}" type="pres">
      <dgm:prSet presAssocID="{80CF5503-2163-4B5A-97C3-A479DD910151}" presName="tx1" presStyleLbl="revTx" presStyleIdx="0" presStyleCnt="5"/>
      <dgm:spPr/>
    </dgm:pt>
    <dgm:pt modelId="{8FF87F40-48C4-4AB4-B76D-B1F18CD2A40A}" type="pres">
      <dgm:prSet presAssocID="{80CF5503-2163-4B5A-97C3-A479DD910151}" presName="vert1" presStyleCnt="0"/>
      <dgm:spPr/>
    </dgm:pt>
    <dgm:pt modelId="{9D77793E-D112-4106-A7BA-664FF19E8055}" type="pres">
      <dgm:prSet presAssocID="{A1596C66-12F6-4124-9AE1-263ACB1C9D07}" presName="thickLine" presStyleLbl="alignNode1" presStyleIdx="1" presStyleCnt="5"/>
      <dgm:spPr/>
    </dgm:pt>
    <dgm:pt modelId="{2A37E4E6-B26F-45E6-8882-B26BE3E85E2D}" type="pres">
      <dgm:prSet presAssocID="{A1596C66-12F6-4124-9AE1-263ACB1C9D07}" presName="horz1" presStyleCnt="0"/>
      <dgm:spPr/>
    </dgm:pt>
    <dgm:pt modelId="{3F02DC63-B264-4880-9DE0-027737118DFE}" type="pres">
      <dgm:prSet presAssocID="{A1596C66-12F6-4124-9AE1-263ACB1C9D07}" presName="tx1" presStyleLbl="revTx" presStyleIdx="1" presStyleCnt="5"/>
      <dgm:spPr/>
    </dgm:pt>
    <dgm:pt modelId="{A4C1F482-4AE3-456F-BE54-058843F68009}" type="pres">
      <dgm:prSet presAssocID="{A1596C66-12F6-4124-9AE1-263ACB1C9D07}" presName="vert1" presStyleCnt="0"/>
      <dgm:spPr/>
    </dgm:pt>
    <dgm:pt modelId="{D9016E0C-DE1B-4D2F-87F8-4181A9FE04D4}" type="pres">
      <dgm:prSet presAssocID="{FFE76DC7-936A-4C2C-9B0E-541B70931606}" presName="thickLine" presStyleLbl="alignNode1" presStyleIdx="2" presStyleCnt="5"/>
      <dgm:spPr/>
    </dgm:pt>
    <dgm:pt modelId="{5B49B7D9-632E-41DD-8CC1-F11ADC992704}" type="pres">
      <dgm:prSet presAssocID="{FFE76DC7-936A-4C2C-9B0E-541B70931606}" presName="horz1" presStyleCnt="0"/>
      <dgm:spPr/>
    </dgm:pt>
    <dgm:pt modelId="{D5CD2795-710B-42AA-B7FC-9EB43A24BA1B}" type="pres">
      <dgm:prSet presAssocID="{FFE76DC7-936A-4C2C-9B0E-541B70931606}" presName="tx1" presStyleLbl="revTx" presStyleIdx="2" presStyleCnt="5"/>
      <dgm:spPr/>
    </dgm:pt>
    <dgm:pt modelId="{D8C77AC5-CA8D-4CD0-985D-414EAAA84C16}" type="pres">
      <dgm:prSet presAssocID="{FFE76DC7-936A-4C2C-9B0E-541B70931606}" presName="vert1" presStyleCnt="0"/>
      <dgm:spPr/>
    </dgm:pt>
    <dgm:pt modelId="{2BE6F4D1-25DC-482B-91B0-534BBBEBEDBD}" type="pres">
      <dgm:prSet presAssocID="{ECCED0A2-AC83-4312-8CD1-447339C7586E}" presName="thickLine" presStyleLbl="alignNode1" presStyleIdx="3" presStyleCnt="5"/>
      <dgm:spPr/>
    </dgm:pt>
    <dgm:pt modelId="{439563F9-04E1-45CB-98CB-59E3435A0CB9}" type="pres">
      <dgm:prSet presAssocID="{ECCED0A2-AC83-4312-8CD1-447339C7586E}" presName="horz1" presStyleCnt="0"/>
      <dgm:spPr/>
    </dgm:pt>
    <dgm:pt modelId="{9C6B1714-3403-4370-917B-BE44F8A679A7}" type="pres">
      <dgm:prSet presAssocID="{ECCED0A2-AC83-4312-8CD1-447339C7586E}" presName="tx1" presStyleLbl="revTx" presStyleIdx="3" presStyleCnt="5"/>
      <dgm:spPr/>
    </dgm:pt>
    <dgm:pt modelId="{B3BDFA3C-1356-4A27-B4C9-A8CA5A7C1AF8}" type="pres">
      <dgm:prSet presAssocID="{ECCED0A2-AC83-4312-8CD1-447339C7586E}" presName="vert1" presStyleCnt="0"/>
      <dgm:spPr/>
    </dgm:pt>
    <dgm:pt modelId="{33CD2FFE-3973-4CA8-90E6-62284351CACE}" type="pres">
      <dgm:prSet presAssocID="{9D1AF361-EA23-4109-8EF2-C3B873D04387}" presName="thickLine" presStyleLbl="alignNode1" presStyleIdx="4" presStyleCnt="5"/>
      <dgm:spPr/>
    </dgm:pt>
    <dgm:pt modelId="{B85D7860-9585-484D-9AD0-D8462AE12457}" type="pres">
      <dgm:prSet presAssocID="{9D1AF361-EA23-4109-8EF2-C3B873D04387}" presName="horz1" presStyleCnt="0"/>
      <dgm:spPr/>
    </dgm:pt>
    <dgm:pt modelId="{4C5899B0-3141-4FB3-8661-E86DCE02E8DE}" type="pres">
      <dgm:prSet presAssocID="{9D1AF361-EA23-4109-8EF2-C3B873D04387}" presName="tx1" presStyleLbl="revTx" presStyleIdx="4" presStyleCnt="5"/>
      <dgm:spPr/>
    </dgm:pt>
    <dgm:pt modelId="{D4B36364-1D79-46FC-A8BE-CAC97F10E868}" type="pres">
      <dgm:prSet presAssocID="{9D1AF361-EA23-4109-8EF2-C3B873D04387}" presName="vert1" presStyleCnt="0"/>
      <dgm:spPr/>
    </dgm:pt>
  </dgm:ptLst>
  <dgm:cxnLst>
    <dgm:cxn modelId="{132B9932-93A5-4F88-A7CA-F0619D4C0939}" srcId="{B89E7168-58C5-4C1E-8819-E495919230C1}" destId="{ECCED0A2-AC83-4312-8CD1-447339C7586E}" srcOrd="3" destOrd="0" parTransId="{D6AA1112-1DAE-472A-B542-393035EF9B8D}" sibTransId="{69CEB5E0-F5B3-4E9A-B55B-0A3D337A034C}"/>
    <dgm:cxn modelId="{19D39C32-04EC-497A-B96E-C42068568976}" type="presOf" srcId="{FFE76DC7-936A-4C2C-9B0E-541B70931606}" destId="{D5CD2795-710B-42AA-B7FC-9EB43A24BA1B}" srcOrd="0" destOrd="0" presId="urn:microsoft.com/office/officeart/2008/layout/LinedList"/>
    <dgm:cxn modelId="{CAC9C55D-6224-4652-94D4-62D9F59A0796}" srcId="{B89E7168-58C5-4C1E-8819-E495919230C1}" destId="{80CF5503-2163-4B5A-97C3-A479DD910151}" srcOrd="0" destOrd="0" parTransId="{D8124623-BD02-4BF5-AC10-5BF14DAF689B}" sibTransId="{E8B67543-F66C-4B41-843B-5EDD978FDFEB}"/>
    <dgm:cxn modelId="{1212E76C-EAC0-4171-9F3E-A46B2ECF6CAA}" type="presOf" srcId="{A1596C66-12F6-4124-9AE1-263ACB1C9D07}" destId="{3F02DC63-B264-4880-9DE0-027737118DFE}" srcOrd="0" destOrd="0" presId="urn:microsoft.com/office/officeart/2008/layout/LinedList"/>
    <dgm:cxn modelId="{A7A7247B-B333-411E-9565-C7044908CD8A}" type="presOf" srcId="{80CF5503-2163-4B5A-97C3-A479DD910151}" destId="{3F11C775-F51E-4F63-8788-96C22E8E147A}" srcOrd="0" destOrd="0" presId="urn:microsoft.com/office/officeart/2008/layout/LinedList"/>
    <dgm:cxn modelId="{17E7C987-6DD7-410A-AD34-E39A25C37468}" type="presOf" srcId="{B89E7168-58C5-4C1E-8819-E495919230C1}" destId="{E616CDFB-E35A-4F34-A6F9-447DE33FC9FF}" srcOrd="0" destOrd="0" presId="urn:microsoft.com/office/officeart/2008/layout/LinedList"/>
    <dgm:cxn modelId="{85942698-3F38-40BF-AC54-56F7675134AA}" srcId="{B89E7168-58C5-4C1E-8819-E495919230C1}" destId="{FFE76DC7-936A-4C2C-9B0E-541B70931606}" srcOrd="2" destOrd="0" parTransId="{E478669C-E966-4C33-97E9-0AFC06106F38}" sibTransId="{B8E65353-B8ED-422C-83EA-ACF009E058F8}"/>
    <dgm:cxn modelId="{B32FDCB6-82D7-4291-8F4A-CB563A6A724E}" type="presOf" srcId="{ECCED0A2-AC83-4312-8CD1-447339C7586E}" destId="{9C6B1714-3403-4370-917B-BE44F8A679A7}" srcOrd="0" destOrd="0" presId="urn:microsoft.com/office/officeart/2008/layout/LinedList"/>
    <dgm:cxn modelId="{69BC03D0-D56B-48FB-84C9-A8B2DEF8ABBF}" srcId="{B89E7168-58C5-4C1E-8819-E495919230C1}" destId="{A1596C66-12F6-4124-9AE1-263ACB1C9D07}" srcOrd="1" destOrd="0" parTransId="{BE64537E-F87F-4FAC-A0D6-21A74CD57149}" sibTransId="{9BE2F960-DF68-4F0E-8E12-10FC3C4BC34E}"/>
    <dgm:cxn modelId="{E097FCE1-6F56-4ED3-827E-2DD9E512E05D}" type="presOf" srcId="{9D1AF361-EA23-4109-8EF2-C3B873D04387}" destId="{4C5899B0-3141-4FB3-8661-E86DCE02E8DE}" srcOrd="0" destOrd="0" presId="urn:microsoft.com/office/officeart/2008/layout/LinedList"/>
    <dgm:cxn modelId="{492F69F7-44C3-4E89-987F-F4157A5E9C61}" srcId="{B89E7168-58C5-4C1E-8819-E495919230C1}" destId="{9D1AF361-EA23-4109-8EF2-C3B873D04387}" srcOrd="4" destOrd="0" parTransId="{BE94188A-08B9-49D3-932F-2DEA6C73D331}" sibTransId="{A0A0B4AB-F639-4136-B22F-9633ADBCCD1A}"/>
    <dgm:cxn modelId="{D32D1964-9A87-43CB-878D-8C513E2FDA22}" type="presParOf" srcId="{E616CDFB-E35A-4F34-A6F9-447DE33FC9FF}" destId="{ED003422-5253-42E4-BAEE-2DCBB28C5D6E}" srcOrd="0" destOrd="0" presId="urn:microsoft.com/office/officeart/2008/layout/LinedList"/>
    <dgm:cxn modelId="{E84F3838-DF67-437B-8686-401D7B9D9EB0}" type="presParOf" srcId="{E616CDFB-E35A-4F34-A6F9-447DE33FC9FF}" destId="{75E74869-84C8-46B0-8539-C0390976BFB6}" srcOrd="1" destOrd="0" presId="urn:microsoft.com/office/officeart/2008/layout/LinedList"/>
    <dgm:cxn modelId="{05061FE0-1F47-4F90-8F4A-189DBA879A4C}" type="presParOf" srcId="{75E74869-84C8-46B0-8539-C0390976BFB6}" destId="{3F11C775-F51E-4F63-8788-96C22E8E147A}" srcOrd="0" destOrd="0" presId="urn:microsoft.com/office/officeart/2008/layout/LinedList"/>
    <dgm:cxn modelId="{A02076DC-CD6B-4B07-8120-77BB87FE48CC}" type="presParOf" srcId="{75E74869-84C8-46B0-8539-C0390976BFB6}" destId="{8FF87F40-48C4-4AB4-B76D-B1F18CD2A40A}" srcOrd="1" destOrd="0" presId="urn:microsoft.com/office/officeart/2008/layout/LinedList"/>
    <dgm:cxn modelId="{57FF8900-CC63-40FE-8FBB-36209163D430}" type="presParOf" srcId="{E616CDFB-E35A-4F34-A6F9-447DE33FC9FF}" destId="{9D77793E-D112-4106-A7BA-664FF19E8055}" srcOrd="2" destOrd="0" presId="urn:microsoft.com/office/officeart/2008/layout/LinedList"/>
    <dgm:cxn modelId="{836BDB7A-32D7-470F-A919-09BE7E764F3C}" type="presParOf" srcId="{E616CDFB-E35A-4F34-A6F9-447DE33FC9FF}" destId="{2A37E4E6-B26F-45E6-8882-B26BE3E85E2D}" srcOrd="3" destOrd="0" presId="urn:microsoft.com/office/officeart/2008/layout/LinedList"/>
    <dgm:cxn modelId="{784FC958-0C78-4AB9-9F58-23A0AC64AFA5}" type="presParOf" srcId="{2A37E4E6-B26F-45E6-8882-B26BE3E85E2D}" destId="{3F02DC63-B264-4880-9DE0-027737118DFE}" srcOrd="0" destOrd="0" presId="urn:microsoft.com/office/officeart/2008/layout/LinedList"/>
    <dgm:cxn modelId="{F5F4BDFC-B86B-495C-B13C-F39CEF3F401A}" type="presParOf" srcId="{2A37E4E6-B26F-45E6-8882-B26BE3E85E2D}" destId="{A4C1F482-4AE3-456F-BE54-058843F68009}" srcOrd="1" destOrd="0" presId="urn:microsoft.com/office/officeart/2008/layout/LinedList"/>
    <dgm:cxn modelId="{7B44D6CC-3DCF-42DC-90BD-D1587486445A}" type="presParOf" srcId="{E616CDFB-E35A-4F34-A6F9-447DE33FC9FF}" destId="{D9016E0C-DE1B-4D2F-87F8-4181A9FE04D4}" srcOrd="4" destOrd="0" presId="urn:microsoft.com/office/officeart/2008/layout/LinedList"/>
    <dgm:cxn modelId="{5BF92F7E-9ECA-4451-9E5E-3BB44B93634E}" type="presParOf" srcId="{E616CDFB-E35A-4F34-A6F9-447DE33FC9FF}" destId="{5B49B7D9-632E-41DD-8CC1-F11ADC992704}" srcOrd="5" destOrd="0" presId="urn:microsoft.com/office/officeart/2008/layout/LinedList"/>
    <dgm:cxn modelId="{E7F0A826-B58E-40AB-A90C-A35269B8FF69}" type="presParOf" srcId="{5B49B7D9-632E-41DD-8CC1-F11ADC992704}" destId="{D5CD2795-710B-42AA-B7FC-9EB43A24BA1B}" srcOrd="0" destOrd="0" presId="urn:microsoft.com/office/officeart/2008/layout/LinedList"/>
    <dgm:cxn modelId="{B414B644-C179-4862-B28D-1A1494DA7E3B}" type="presParOf" srcId="{5B49B7D9-632E-41DD-8CC1-F11ADC992704}" destId="{D8C77AC5-CA8D-4CD0-985D-414EAAA84C16}" srcOrd="1" destOrd="0" presId="urn:microsoft.com/office/officeart/2008/layout/LinedList"/>
    <dgm:cxn modelId="{E08A948C-53F0-406E-861A-4E4376BCA2E4}" type="presParOf" srcId="{E616CDFB-E35A-4F34-A6F9-447DE33FC9FF}" destId="{2BE6F4D1-25DC-482B-91B0-534BBBEBEDBD}" srcOrd="6" destOrd="0" presId="urn:microsoft.com/office/officeart/2008/layout/LinedList"/>
    <dgm:cxn modelId="{0201C576-9C00-4C0C-AF23-1CC96F208C6B}" type="presParOf" srcId="{E616CDFB-E35A-4F34-A6F9-447DE33FC9FF}" destId="{439563F9-04E1-45CB-98CB-59E3435A0CB9}" srcOrd="7" destOrd="0" presId="urn:microsoft.com/office/officeart/2008/layout/LinedList"/>
    <dgm:cxn modelId="{7A34A164-5D3E-4EBA-81D5-8D4A11D5257D}" type="presParOf" srcId="{439563F9-04E1-45CB-98CB-59E3435A0CB9}" destId="{9C6B1714-3403-4370-917B-BE44F8A679A7}" srcOrd="0" destOrd="0" presId="urn:microsoft.com/office/officeart/2008/layout/LinedList"/>
    <dgm:cxn modelId="{726A7F00-EAA2-4421-90AA-06EF262C111F}" type="presParOf" srcId="{439563F9-04E1-45CB-98CB-59E3435A0CB9}" destId="{B3BDFA3C-1356-4A27-B4C9-A8CA5A7C1AF8}" srcOrd="1" destOrd="0" presId="urn:microsoft.com/office/officeart/2008/layout/LinedList"/>
    <dgm:cxn modelId="{56351190-0836-4A1B-9F24-84071D75C731}" type="presParOf" srcId="{E616CDFB-E35A-4F34-A6F9-447DE33FC9FF}" destId="{33CD2FFE-3973-4CA8-90E6-62284351CACE}" srcOrd="8" destOrd="0" presId="urn:microsoft.com/office/officeart/2008/layout/LinedList"/>
    <dgm:cxn modelId="{258AD12D-D9BD-460C-A230-8D7600AF7183}" type="presParOf" srcId="{E616CDFB-E35A-4F34-A6F9-447DE33FC9FF}" destId="{B85D7860-9585-484D-9AD0-D8462AE12457}" srcOrd="9" destOrd="0" presId="urn:microsoft.com/office/officeart/2008/layout/LinedList"/>
    <dgm:cxn modelId="{6AF9B6BD-8F1B-4E05-AE15-888A81B514BF}" type="presParOf" srcId="{B85D7860-9585-484D-9AD0-D8462AE12457}" destId="{4C5899B0-3141-4FB3-8661-E86DCE02E8DE}" srcOrd="0" destOrd="0" presId="urn:microsoft.com/office/officeart/2008/layout/LinedList"/>
    <dgm:cxn modelId="{99A086DE-C45B-4F07-A574-16ECE6130A25}" type="presParOf" srcId="{B85D7860-9585-484D-9AD0-D8462AE12457}" destId="{D4B36364-1D79-46FC-A8BE-CAC97F10E86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637E73-E335-4560-B56D-11F962D46C59}"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ACAFEA03-9646-4949-94CF-0736533234CF}">
      <dgm:prSet/>
      <dgm:spPr/>
      <dgm:t>
        <a:bodyPr/>
        <a:lstStyle/>
        <a:p>
          <a:r>
            <a:rPr lang="en-GB">
              <a:hlinkClick xmlns:r="http://schemas.openxmlformats.org/officeDocument/2006/relationships" r:id="rId1"/>
            </a:rPr>
            <a:t>https://youtu.be/HVF0273iHus</a:t>
          </a:r>
          <a:endParaRPr lang="en-US"/>
        </a:p>
      </dgm:t>
    </dgm:pt>
    <dgm:pt modelId="{186185E8-D477-441C-BCC2-531E0D513D3A}" type="parTrans" cxnId="{912F5F22-F5A1-4EDB-A016-457092358B90}">
      <dgm:prSet/>
      <dgm:spPr/>
      <dgm:t>
        <a:bodyPr/>
        <a:lstStyle/>
        <a:p>
          <a:endParaRPr lang="en-US"/>
        </a:p>
      </dgm:t>
    </dgm:pt>
    <dgm:pt modelId="{B66F1747-5F25-4FB3-B4D4-C4FECF21FBDF}" type="sibTrans" cxnId="{912F5F22-F5A1-4EDB-A016-457092358B90}">
      <dgm:prSet/>
      <dgm:spPr/>
      <dgm:t>
        <a:bodyPr/>
        <a:lstStyle/>
        <a:p>
          <a:endParaRPr lang="en-US"/>
        </a:p>
      </dgm:t>
    </dgm:pt>
    <dgm:pt modelId="{FCAFEDBD-A1FE-48D2-B46F-4C5B551DBD51}">
      <dgm:prSet/>
      <dgm:spPr/>
      <dgm:t>
        <a:bodyPr/>
        <a:lstStyle/>
        <a:p>
          <a:r>
            <a:rPr lang="en-GB" b="1" i="0"/>
            <a:t>Activity:</a:t>
          </a:r>
          <a:endParaRPr lang="en-US"/>
        </a:p>
      </dgm:t>
    </dgm:pt>
    <dgm:pt modelId="{DA433F33-83CA-4608-9C4E-0C4D7EA12CAF}" type="parTrans" cxnId="{89BB742C-C71B-4B50-AF32-2AD37797C173}">
      <dgm:prSet/>
      <dgm:spPr/>
      <dgm:t>
        <a:bodyPr/>
        <a:lstStyle/>
        <a:p>
          <a:endParaRPr lang="en-US"/>
        </a:p>
      </dgm:t>
    </dgm:pt>
    <dgm:pt modelId="{EFB779C5-696C-44C2-894F-EFC0B1B0BED4}" type="sibTrans" cxnId="{89BB742C-C71B-4B50-AF32-2AD37797C173}">
      <dgm:prSet/>
      <dgm:spPr/>
      <dgm:t>
        <a:bodyPr/>
        <a:lstStyle/>
        <a:p>
          <a:endParaRPr lang="en-US"/>
        </a:p>
      </dgm:t>
    </dgm:pt>
    <dgm:pt modelId="{A6E98C07-0234-42EB-8FC7-1162FA6D2E57}">
      <dgm:prSet/>
      <dgm:spPr/>
      <dgm:t>
        <a:bodyPr/>
        <a:lstStyle/>
        <a:p>
          <a:r>
            <a:rPr lang="en-GB" b="0" i="0"/>
            <a:t>Click anywhere on the digital noticeboard below to share your thoughts regarding the following:</a:t>
          </a:r>
          <a:endParaRPr lang="en-US"/>
        </a:p>
      </dgm:t>
    </dgm:pt>
    <dgm:pt modelId="{4E38C870-B8CB-4402-A3D2-5005AA889080}" type="parTrans" cxnId="{0EAD5AC2-D4F1-4F52-85A8-F0DC25F86A42}">
      <dgm:prSet/>
      <dgm:spPr/>
      <dgm:t>
        <a:bodyPr/>
        <a:lstStyle/>
        <a:p>
          <a:endParaRPr lang="en-US"/>
        </a:p>
      </dgm:t>
    </dgm:pt>
    <dgm:pt modelId="{794ADBB4-8AAB-4029-AF19-3BF325DFE5D0}" type="sibTrans" cxnId="{0EAD5AC2-D4F1-4F52-85A8-F0DC25F86A42}">
      <dgm:prSet/>
      <dgm:spPr/>
      <dgm:t>
        <a:bodyPr/>
        <a:lstStyle/>
        <a:p>
          <a:endParaRPr lang="en-US"/>
        </a:p>
      </dgm:t>
    </dgm:pt>
    <dgm:pt modelId="{66F6EC13-DBBD-4E4F-8460-0F8E19021CDF}">
      <dgm:prSet/>
      <dgm:spPr/>
      <dgm:t>
        <a:bodyPr/>
        <a:lstStyle/>
        <a:p>
          <a:r>
            <a:rPr lang="en-GB" b="0" i="0"/>
            <a:t>Can you think of three things you feel the staff did well?</a:t>
          </a:r>
          <a:endParaRPr lang="en-US"/>
        </a:p>
      </dgm:t>
    </dgm:pt>
    <dgm:pt modelId="{31857390-B814-4183-9F9B-6069D20D23A5}" type="parTrans" cxnId="{B686F8F4-FBD2-413D-AC3F-B44771B06CB8}">
      <dgm:prSet/>
      <dgm:spPr/>
      <dgm:t>
        <a:bodyPr/>
        <a:lstStyle/>
        <a:p>
          <a:endParaRPr lang="en-US"/>
        </a:p>
      </dgm:t>
    </dgm:pt>
    <dgm:pt modelId="{4C7A0B52-10AE-46E4-9B1A-AB7F004055CF}" type="sibTrans" cxnId="{B686F8F4-FBD2-413D-AC3F-B44771B06CB8}">
      <dgm:prSet/>
      <dgm:spPr/>
      <dgm:t>
        <a:bodyPr/>
        <a:lstStyle/>
        <a:p>
          <a:endParaRPr lang="en-US"/>
        </a:p>
      </dgm:t>
    </dgm:pt>
    <dgm:pt modelId="{A79B168C-E4B7-494F-ABF5-81942DEDC9C3}">
      <dgm:prSet/>
      <dgm:spPr/>
      <dgm:t>
        <a:bodyPr/>
        <a:lstStyle/>
        <a:p>
          <a:r>
            <a:rPr lang="en-GB" b="0" i="0"/>
            <a:t>What do you think impacted on the patients the most?</a:t>
          </a:r>
          <a:endParaRPr lang="en-US"/>
        </a:p>
      </dgm:t>
    </dgm:pt>
    <dgm:pt modelId="{11042164-4F4A-4A29-9855-5B2E91CBAB4B}" type="parTrans" cxnId="{943BA5B5-BA0B-4420-9FC9-8AD7DDC7A65F}">
      <dgm:prSet/>
      <dgm:spPr/>
      <dgm:t>
        <a:bodyPr/>
        <a:lstStyle/>
        <a:p>
          <a:endParaRPr lang="en-US"/>
        </a:p>
      </dgm:t>
    </dgm:pt>
    <dgm:pt modelId="{1EFDEEC6-C4C3-4833-B773-D6E459FA54BE}" type="sibTrans" cxnId="{943BA5B5-BA0B-4420-9FC9-8AD7DDC7A65F}">
      <dgm:prSet/>
      <dgm:spPr/>
      <dgm:t>
        <a:bodyPr/>
        <a:lstStyle/>
        <a:p>
          <a:endParaRPr lang="en-US"/>
        </a:p>
      </dgm:t>
    </dgm:pt>
    <dgm:pt modelId="{1E103ED5-FCE7-43DB-B1C3-FB6315FDEE23}" type="pres">
      <dgm:prSet presAssocID="{AA637E73-E335-4560-B56D-11F962D46C59}" presName="vert0" presStyleCnt="0">
        <dgm:presLayoutVars>
          <dgm:dir/>
          <dgm:animOne val="branch"/>
          <dgm:animLvl val="lvl"/>
        </dgm:presLayoutVars>
      </dgm:prSet>
      <dgm:spPr/>
    </dgm:pt>
    <dgm:pt modelId="{CCF29644-C4AF-41DD-B944-422083B3D129}" type="pres">
      <dgm:prSet presAssocID="{ACAFEA03-9646-4949-94CF-0736533234CF}" presName="thickLine" presStyleLbl="alignNode1" presStyleIdx="0" presStyleCnt="5"/>
      <dgm:spPr/>
    </dgm:pt>
    <dgm:pt modelId="{CD5E55FB-8A07-47CD-ABF4-EAC0ABEC1984}" type="pres">
      <dgm:prSet presAssocID="{ACAFEA03-9646-4949-94CF-0736533234CF}" presName="horz1" presStyleCnt="0"/>
      <dgm:spPr/>
    </dgm:pt>
    <dgm:pt modelId="{C867C89F-6C57-453E-8BE6-CE68C268588C}" type="pres">
      <dgm:prSet presAssocID="{ACAFEA03-9646-4949-94CF-0736533234CF}" presName="tx1" presStyleLbl="revTx" presStyleIdx="0" presStyleCnt="5"/>
      <dgm:spPr/>
    </dgm:pt>
    <dgm:pt modelId="{0FF75883-7182-4E4C-9DA7-92AFF9EA84ED}" type="pres">
      <dgm:prSet presAssocID="{ACAFEA03-9646-4949-94CF-0736533234CF}" presName="vert1" presStyleCnt="0"/>
      <dgm:spPr/>
    </dgm:pt>
    <dgm:pt modelId="{03BB7770-A3AB-446F-989A-EC5A6EFEFBB9}" type="pres">
      <dgm:prSet presAssocID="{FCAFEDBD-A1FE-48D2-B46F-4C5B551DBD51}" presName="thickLine" presStyleLbl="alignNode1" presStyleIdx="1" presStyleCnt="5"/>
      <dgm:spPr/>
    </dgm:pt>
    <dgm:pt modelId="{6325CB52-39A7-4BE3-9DBF-08A545B103BF}" type="pres">
      <dgm:prSet presAssocID="{FCAFEDBD-A1FE-48D2-B46F-4C5B551DBD51}" presName="horz1" presStyleCnt="0"/>
      <dgm:spPr/>
    </dgm:pt>
    <dgm:pt modelId="{C9954D00-7186-4C94-B687-85DC6B254693}" type="pres">
      <dgm:prSet presAssocID="{FCAFEDBD-A1FE-48D2-B46F-4C5B551DBD51}" presName="tx1" presStyleLbl="revTx" presStyleIdx="1" presStyleCnt="5"/>
      <dgm:spPr/>
    </dgm:pt>
    <dgm:pt modelId="{CDB6DFF0-E2A6-456A-AF6D-497FC19EEA0A}" type="pres">
      <dgm:prSet presAssocID="{FCAFEDBD-A1FE-48D2-B46F-4C5B551DBD51}" presName="vert1" presStyleCnt="0"/>
      <dgm:spPr/>
    </dgm:pt>
    <dgm:pt modelId="{EBD42E39-658B-4F54-9928-A1D19A8D4029}" type="pres">
      <dgm:prSet presAssocID="{A6E98C07-0234-42EB-8FC7-1162FA6D2E57}" presName="thickLine" presStyleLbl="alignNode1" presStyleIdx="2" presStyleCnt="5"/>
      <dgm:spPr/>
    </dgm:pt>
    <dgm:pt modelId="{F0724858-CE78-42C1-89B8-51826C6813F1}" type="pres">
      <dgm:prSet presAssocID="{A6E98C07-0234-42EB-8FC7-1162FA6D2E57}" presName="horz1" presStyleCnt="0"/>
      <dgm:spPr/>
    </dgm:pt>
    <dgm:pt modelId="{70465469-E535-4F34-A7A3-E8549EC386D1}" type="pres">
      <dgm:prSet presAssocID="{A6E98C07-0234-42EB-8FC7-1162FA6D2E57}" presName="tx1" presStyleLbl="revTx" presStyleIdx="2" presStyleCnt="5"/>
      <dgm:spPr/>
    </dgm:pt>
    <dgm:pt modelId="{30566482-E285-44D2-B44E-EA345C1CA5E8}" type="pres">
      <dgm:prSet presAssocID="{A6E98C07-0234-42EB-8FC7-1162FA6D2E57}" presName="vert1" presStyleCnt="0"/>
      <dgm:spPr/>
    </dgm:pt>
    <dgm:pt modelId="{93A362FA-9052-499B-B7A7-07DCFAAD7FB0}" type="pres">
      <dgm:prSet presAssocID="{66F6EC13-DBBD-4E4F-8460-0F8E19021CDF}" presName="thickLine" presStyleLbl="alignNode1" presStyleIdx="3" presStyleCnt="5"/>
      <dgm:spPr/>
    </dgm:pt>
    <dgm:pt modelId="{E205E68E-0E0B-4C89-9B3E-4EED9A8C3513}" type="pres">
      <dgm:prSet presAssocID="{66F6EC13-DBBD-4E4F-8460-0F8E19021CDF}" presName="horz1" presStyleCnt="0"/>
      <dgm:spPr/>
    </dgm:pt>
    <dgm:pt modelId="{7F5E420D-69EC-4E7F-A0B6-C45139E446F9}" type="pres">
      <dgm:prSet presAssocID="{66F6EC13-DBBD-4E4F-8460-0F8E19021CDF}" presName="tx1" presStyleLbl="revTx" presStyleIdx="3" presStyleCnt="5"/>
      <dgm:spPr/>
    </dgm:pt>
    <dgm:pt modelId="{11398731-21D8-425A-B454-4927C91E5E17}" type="pres">
      <dgm:prSet presAssocID="{66F6EC13-DBBD-4E4F-8460-0F8E19021CDF}" presName="vert1" presStyleCnt="0"/>
      <dgm:spPr/>
    </dgm:pt>
    <dgm:pt modelId="{3DF9883C-EBB4-44A9-9774-34F2D3C0AACF}" type="pres">
      <dgm:prSet presAssocID="{A79B168C-E4B7-494F-ABF5-81942DEDC9C3}" presName="thickLine" presStyleLbl="alignNode1" presStyleIdx="4" presStyleCnt="5"/>
      <dgm:spPr/>
    </dgm:pt>
    <dgm:pt modelId="{8CE468D1-66A6-4CE5-A661-0C9F556BC4E7}" type="pres">
      <dgm:prSet presAssocID="{A79B168C-E4B7-494F-ABF5-81942DEDC9C3}" presName="horz1" presStyleCnt="0"/>
      <dgm:spPr/>
    </dgm:pt>
    <dgm:pt modelId="{63CB1CF5-769B-4A36-8ECE-FC6989F40106}" type="pres">
      <dgm:prSet presAssocID="{A79B168C-E4B7-494F-ABF5-81942DEDC9C3}" presName="tx1" presStyleLbl="revTx" presStyleIdx="4" presStyleCnt="5"/>
      <dgm:spPr/>
    </dgm:pt>
    <dgm:pt modelId="{8211CC4E-42EE-4F41-B08B-8AC599250B1D}" type="pres">
      <dgm:prSet presAssocID="{A79B168C-E4B7-494F-ABF5-81942DEDC9C3}" presName="vert1" presStyleCnt="0"/>
      <dgm:spPr/>
    </dgm:pt>
  </dgm:ptLst>
  <dgm:cxnLst>
    <dgm:cxn modelId="{912F5F22-F5A1-4EDB-A016-457092358B90}" srcId="{AA637E73-E335-4560-B56D-11F962D46C59}" destId="{ACAFEA03-9646-4949-94CF-0736533234CF}" srcOrd="0" destOrd="0" parTransId="{186185E8-D477-441C-BCC2-531E0D513D3A}" sibTransId="{B66F1747-5F25-4FB3-B4D4-C4FECF21FBDF}"/>
    <dgm:cxn modelId="{BCBB4E28-7F09-48B3-9DC5-E71CC05AC896}" type="presOf" srcId="{66F6EC13-DBBD-4E4F-8460-0F8E19021CDF}" destId="{7F5E420D-69EC-4E7F-A0B6-C45139E446F9}" srcOrd="0" destOrd="0" presId="urn:microsoft.com/office/officeart/2008/layout/LinedList"/>
    <dgm:cxn modelId="{89BB742C-C71B-4B50-AF32-2AD37797C173}" srcId="{AA637E73-E335-4560-B56D-11F962D46C59}" destId="{FCAFEDBD-A1FE-48D2-B46F-4C5B551DBD51}" srcOrd="1" destOrd="0" parTransId="{DA433F33-83CA-4608-9C4E-0C4D7EA12CAF}" sibTransId="{EFB779C5-696C-44C2-894F-EFC0B1B0BED4}"/>
    <dgm:cxn modelId="{8BBAA856-790A-4379-87D0-9BADF37CB3C4}" type="presOf" srcId="{A6E98C07-0234-42EB-8FC7-1162FA6D2E57}" destId="{70465469-E535-4F34-A7A3-E8549EC386D1}" srcOrd="0" destOrd="0" presId="urn:microsoft.com/office/officeart/2008/layout/LinedList"/>
    <dgm:cxn modelId="{5045F8A1-0FD9-4DE4-94BE-05B73BFFC72D}" type="presOf" srcId="{FCAFEDBD-A1FE-48D2-B46F-4C5B551DBD51}" destId="{C9954D00-7186-4C94-B687-85DC6B254693}" srcOrd="0" destOrd="0" presId="urn:microsoft.com/office/officeart/2008/layout/LinedList"/>
    <dgm:cxn modelId="{943BA5B5-BA0B-4420-9FC9-8AD7DDC7A65F}" srcId="{AA637E73-E335-4560-B56D-11F962D46C59}" destId="{A79B168C-E4B7-494F-ABF5-81942DEDC9C3}" srcOrd="4" destOrd="0" parTransId="{11042164-4F4A-4A29-9855-5B2E91CBAB4B}" sibTransId="{1EFDEEC6-C4C3-4833-B773-D6E459FA54BE}"/>
    <dgm:cxn modelId="{0EAD5AC2-D4F1-4F52-85A8-F0DC25F86A42}" srcId="{AA637E73-E335-4560-B56D-11F962D46C59}" destId="{A6E98C07-0234-42EB-8FC7-1162FA6D2E57}" srcOrd="2" destOrd="0" parTransId="{4E38C870-B8CB-4402-A3D2-5005AA889080}" sibTransId="{794ADBB4-8AAB-4029-AF19-3BF325DFE5D0}"/>
    <dgm:cxn modelId="{2EA9B7C6-9474-4A48-A009-A795E858D192}" type="presOf" srcId="{A79B168C-E4B7-494F-ABF5-81942DEDC9C3}" destId="{63CB1CF5-769B-4A36-8ECE-FC6989F40106}" srcOrd="0" destOrd="0" presId="urn:microsoft.com/office/officeart/2008/layout/LinedList"/>
    <dgm:cxn modelId="{3D2F8ED0-9ED9-4958-B765-C4C46BEAB467}" type="presOf" srcId="{ACAFEA03-9646-4949-94CF-0736533234CF}" destId="{C867C89F-6C57-453E-8BE6-CE68C268588C}" srcOrd="0" destOrd="0" presId="urn:microsoft.com/office/officeart/2008/layout/LinedList"/>
    <dgm:cxn modelId="{B686F8F4-FBD2-413D-AC3F-B44771B06CB8}" srcId="{AA637E73-E335-4560-B56D-11F962D46C59}" destId="{66F6EC13-DBBD-4E4F-8460-0F8E19021CDF}" srcOrd="3" destOrd="0" parTransId="{31857390-B814-4183-9F9B-6069D20D23A5}" sibTransId="{4C7A0B52-10AE-46E4-9B1A-AB7F004055CF}"/>
    <dgm:cxn modelId="{F19592FC-FBB9-46B8-9E61-003E9B8E2384}" type="presOf" srcId="{AA637E73-E335-4560-B56D-11F962D46C59}" destId="{1E103ED5-FCE7-43DB-B1C3-FB6315FDEE23}" srcOrd="0" destOrd="0" presId="urn:microsoft.com/office/officeart/2008/layout/LinedList"/>
    <dgm:cxn modelId="{0848820C-2D88-40DA-A47B-69DC8DCD1BFA}" type="presParOf" srcId="{1E103ED5-FCE7-43DB-B1C3-FB6315FDEE23}" destId="{CCF29644-C4AF-41DD-B944-422083B3D129}" srcOrd="0" destOrd="0" presId="urn:microsoft.com/office/officeart/2008/layout/LinedList"/>
    <dgm:cxn modelId="{F4BF8A67-2200-494C-8918-0742E321D63E}" type="presParOf" srcId="{1E103ED5-FCE7-43DB-B1C3-FB6315FDEE23}" destId="{CD5E55FB-8A07-47CD-ABF4-EAC0ABEC1984}" srcOrd="1" destOrd="0" presId="urn:microsoft.com/office/officeart/2008/layout/LinedList"/>
    <dgm:cxn modelId="{F94645A0-5326-42C5-AF18-A28D42F00FF8}" type="presParOf" srcId="{CD5E55FB-8A07-47CD-ABF4-EAC0ABEC1984}" destId="{C867C89F-6C57-453E-8BE6-CE68C268588C}" srcOrd="0" destOrd="0" presId="urn:microsoft.com/office/officeart/2008/layout/LinedList"/>
    <dgm:cxn modelId="{5DE491E3-6809-4E71-877E-A4B300249FE7}" type="presParOf" srcId="{CD5E55FB-8A07-47CD-ABF4-EAC0ABEC1984}" destId="{0FF75883-7182-4E4C-9DA7-92AFF9EA84ED}" srcOrd="1" destOrd="0" presId="urn:microsoft.com/office/officeart/2008/layout/LinedList"/>
    <dgm:cxn modelId="{22D13A87-C1AD-422E-B55F-99D95F48D384}" type="presParOf" srcId="{1E103ED5-FCE7-43DB-B1C3-FB6315FDEE23}" destId="{03BB7770-A3AB-446F-989A-EC5A6EFEFBB9}" srcOrd="2" destOrd="0" presId="urn:microsoft.com/office/officeart/2008/layout/LinedList"/>
    <dgm:cxn modelId="{8EE602D8-AD84-4FDF-9A5A-C20C175BB569}" type="presParOf" srcId="{1E103ED5-FCE7-43DB-B1C3-FB6315FDEE23}" destId="{6325CB52-39A7-4BE3-9DBF-08A545B103BF}" srcOrd="3" destOrd="0" presId="urn:microsoft.com/office/officeart/2008/layout/LinedList"/>
    <dgm:cxn modelId="{BB90EAA6-5043-4C22-8A50-186052C97935}" type="presParOf" srcId="{6325CB52-39A7-4BE3-9DBF-08A545B103BF}" destId="{C9954D00-7186-4C94-B687-85DC6B254693}" srcOrd="0" destOrd="0" presId="urn:microsoft.com/office/officeart/2008/layout/LinedList"/>
    <dgm:cxn modelId="{72E4D487-C943-4396-AE91-5BFDB53D910C}" type="presParOf" srcId="{6325CB52-39A7-4BE3-9DBF-08A545B103BF}" destId="{CDB6DFF0-E2A6-456A-AF6D-497FC19EEA0A}" srcOrd="1" destOrd="0" presId="urn:microsoft.com/office/officeart/2008/layout/LinedList"/>
    <dgm:cxn modelId="{C0192097-C8DB-4194-A913-48AA66DC6454}" type="presParOf" srcId="{1E103ED5-FCE7-43DB-B1C3-FB6315FDEE23}" destId="{EBD42E39-658B-4F54-9928-A1D19A8D4029}" srcOrd="4" destOrd="0" presId="urn:microsoft.com/office/officeart/2008/layout/LinedList"/>
    <dgm:cxn modelId="{23E410EC-0420-49CC-BA8C-A2A95509BBC5}" type="presParOf" srcId="{1E103ED5-FCE7-43DB-B1C3-FB6315FDEE23}" destId="{F0724858-CE78-42C1-89B8-51826C6813F1}" srcOrd="5" destOrd="0" presId="urn:microsoft.com/office/officeart/2008/layout/LinedList"/>
    <dgm:cxn modelId="{B7292335-36D6-4E54-A6CD-7C477CF655AB}" type="presParOf" srcId="{F0724858-CE78-42C1-89B8-51826C6813F1}" destId="{70465469-E535-4F34-A7A3-E8549EC386D1}" srcOrd="0" destOrd="0" presId="urn:microsoft.com/office/officeart/2008/layout/LinedList"/>
    <dgm:cxn modelId="{F0802601-3D6E-4598-A0DE-BFE203A57CDF}" type="presParOf" srcId="{F0724858-CE78-42C1-89B8-51826C6813F1}" destId="{30566482-E285-44D2-B44E-EA345C1CA5E8}" srcOrd="1" destOrd="0" presId="urn:microsoft.com/office/officeart/2008/layout/LinedList"/>
    <dgm:cxn modelId="{13D818C6-C9FA-4BFE-86E5-9BDAFF4478DC}" type="presParOf" srcId="{1E103ED5-FCE7-43DB-B1C3-FB6315FDEE23}" destId="{93A362FA-9052-499B-B7A7-07DCFAAD7FB0}" srcOrd="6" destOrd="0" presId="urn:microsoft.com/office/officeart/2008/layout/LinedList"/>
    <dgm:cxn modelId="{82544AF0-D731-490C-97C0-164BC8DB47B2}" type="presParOf" srcId="{1E103ED5-FCE7-43DB-B1C3-FB6315FDEE23}" destId="{E205E68E-0E0B-4C89-9B3E-4EED9A8C3513}" srcOrd="7" destOrd="0" presId="urn:microsoft.com/office/officeart/2008/layout/LinedList"/>
    <dgm:cxn modelId="{4627D24C-352F-4CE0-AFA1-BE9E8355FFA0}" type="presParOf" srcId="{E205E68E-0E0B-4C89-9B3E-4EED9A8C3513}" destId="{7F5E420D-69EC-4E7F-A0B6-C45139E446F9}" srcOrd="0" destOrd="0" presId="urn:microsoft.com/office/officeart/2008/layout/LinedList"/>
    <dgm:cxn modelId="{869202DA-3A82-46C0-A1CA-8D238A05BE17}" type="presParOf" srcId="{E205E68E-0E0B-4C89-9B3E-4EED9A8C3513}" destId="{11398731-21D8-425A-B454-4927C91E5E17}" srcOrd="1" destOrd="0" presId="urn:microsoft.com/office/officeart/2008/layout/LinedList"/>
    <dgm:cxn modelId="{72EC9EC6-F098-4187-9893-5CE45DA36A22}" type="presParOf" srcId="{1E103ED5-FCE7-43DB-B1C3-FB6315FDEE23}" destId="{3DF9883C-EBB4-44A9-9774-34F2D3C0AACF}" srcOrd="8" destOrd="0" presId="urn:microsoft.com/office/officeart/2008/layout/LinedList"/>
    <dgm:cxn modelId="{16B99C10-E6D5-4284-8570-8A450D4CA023}" type="presParOf" srcId="{1E103ED5-FCE7-43DB-B1C3-FB6315FDEE23}" destId="{8CE468D1-66A6-4CE5-A661-0C9F556BC4E7}" srcOrd="9" destOrd="0" presId="urn:microsoft.com/office/officeart/2008/layout/LinedList"/>
    <dgm:cxn modelId="{E3CB347D-1776-4B26-A200-FB7DF65ABA05}" type="presParOf" srcId="{8CE468D1-66A6-4CE5-A661-0C9F556BC4E7}" destId="{63CB1CF5-769B-4A36-8ECE-FC6989F40106}" srcOrd="0" destOrd="0" presId="urn:microsoft.com/office/officeart/2008/layout/LinedList"/>
    <dgm:cxn modelId="{39116A95-96E8-482D-9CE6-C8C138B14190}" type="presParOf" srcId="{8CE468D1-66A6-4CE5-A661-0C9F556BC4E7}" destId="{8211CC4E-42EE-4F41-B08B-8AC599250B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7FB4D8-1E74-48A5-BDCC-25E89F16E7A6}"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5900AA1A-4A5A-4134-907B-A92280FAA9F9}">
      <dgm:prSet/>
      <dgm:spPr/>
      <dgm:t>
        <a:bodyPr/>
        <a:lstStyle/>
        <a:p>
          <a:r>
            <a:rPr lang="en-GB"/>
            <a:t>Compassion in the context of the workplace  </a:t>
          </a:r>
          <a:endParaRPr lang="en-US"/>
        </a:p>
      </dgm:t>
    </dgm:pt>
    <dgm:pt modelId="{28A61CB2-EFC4-43F1-9D5E-BEBD6FB0E8D3}" type="parTrans" cxnId="{8917D142-E332-4B08-824F-C04824A8E763}">
      <dgm:prSet/>
      <dgm:spPr/>
      <dgm:t>
        <a:bodyPr/>
        <a:lstStyle/>
        <a:p>
          <a:endParaRPr lang="en-US"/>
        </a:p>
      </dgm:t>
    </dgm:pt>
    <dgm:pt modelId="{0F6E1320-7E93-4C99-8008-E414BE399A4B}" type="sibTrans" cxnId="{8917D142-E332-4B08-824F-C04824A8E763}">
      <dgm:prSet/>
      <dgm:spPr/>
      <dgm:t>
        <a:bodyPr/>
        <a:lstStyle/>
        <a:p>
          <a:endParaRPr lang="en-US"/>
        </a:p>
      </dgm:t>
    </dgm:pt>
    <dgm:pt modelId="{227517E7-1C36-4CB4-A382-09E5F7AFC5DD}">
      <dgm:prSet/>
      <dgm:spPr/>
      <dgm:t>
        <a:bodyPr/>
        <a:lstStyle/>
        <a:p>
          <a:r>
            <a:rPr lang="en-GB" dirty="0"/>
            <a:t>Compassion is defined as ‘an empathetic emotional response to another person’s pain or suffering that moves people to act in a way that will either ease the person’s condition or make it more bearable’ Lilius et al. (2003, p.4). </a:t>
          </a:r>
          <a:endParaRPr lang="en-US" dirty="0"/>
        </a:p>
      </dgm:t>
    </dgm:pt>
    <dgm:pt modelId="{313D64DE-4059-4276-94D2-AC3A8537A38A}" type="parTrans" cxnId="{F96BC57C-6B37-4C73-A691-62F6E5B81B17}">
      <dgm:prSet/>
      <dgm:spPr/>
      <dgm:t>
        <a:bodyPr/>
        <a:lstStyle/>
        <a:p>
          <a:endParaRPr lang="en-US"/>
        </a:p>
      </dgm:t>
    </dgm:pt>
    <dgm:pt modelId="{35E1117E-BC5C-4B8C-8D74-F56F45457E4A}" type="sibTrans" cxnId="{F96BC57C-6B37-4C73-A691-62F6E5B81B17}">
      <dgm:prSet/>
      <dgm:spPr/>
      <dgm:t>
        <a:bodyPr/>
        <a:lstStyle/>
        <a:p>
          <a:endParaRPr lang="en-US"/>
        </a:p>
      </dgm:t>
    </dgm:pt>
    <dgm:pt modelId="{5A0509E9-B015-45C0-BF54-AE75F12E7D83}">
      <dgm:prSet/>
      <dgm:spPr/>
      <dgm:t>
        <a:bodyPr/>
        <a:lstStyle/>
        <a:p>
          <a:r>
            <a:rPr lang="en-GB"/>
            <a:t>Compassion plays a role at different levels within an organisation. At an organisational level, it requires members of the system to embed compassionate processes to alleviate the suffering and stresses experienced by individuals within that system. </a:t>
          </a:r>
          <a:endParaRPr lang="en-US"/>
        </a:p>
      </dgm:t>
    </dgm:pt>
    <dgm:pt modelId="{A8E7F40E-3A3F-47B8-941C-EBD32854BDF8}" type="parTrans" cxnId="{9B86CD6F-07FC-4DC5-94F6-D845E23A2404}">
      <dgm:prSet/>
      <dgm:spPr/>
      <dgm:t>
        <a:bodyPr/>
        <a:lstStyle/>
        <a:p>
          <a:endParaRPr lang="en-US"/>
        </a:p>
      </dgm:t>
    </dgm:pt>
    <dgm:pt modelId="{20D07862-3842-4DE8-A931-9E7AD418709D}" type="sibTrans" cxnId="{9B86CD6F-07FC-4DC5-94F6-D845E23A2404}">
      <dgm:prSet/>
      <dgm:spPr/>
      <dgm:t>
        <a:bodyPr/>
        <a:lstStyle/>
        <a:p>
          <a:endParaRPr lang="en-US"/>
        </a:p>
      </dgm:t>
    </dgm:pt>
    <dgm:pt modelId="{677EE288-B69F-4F63-AC50-07D9603EFE50}">
      <dgm:prSet/>
      <dgm:spPr/>
      <dgm:t>
        <a:bodyPr/>
        <a:lstStyle/>
        <a:p>
          <a:r>
            <a:rPr lang="en-GB" dirty="0"/>
            <a:t>This is not restricted to employees alone and includes others such as customers and clients. Leaders and managers must manage and lead with compassion. At an individual level, each member of the organisation must take responsibility to act with empathy and demonstrate support for their colleagues. </a:t>
          </a:r>
          <a:endParaRPr lang="en-US" dirty="0"/>
        </a:p>
      </dgm:t>
    </dgm:pt>
    <dgm:pt modelId="{668949F8-F669-4206-B505-03F16AB50A32}" type="parTrans" cxnId="{7CADAA75-40B6-4B3A-86CB-9B5A144CF90F}">
      <dgm:prSet/>
      <dgm:spPr/>
      <dgm:t>
        <a:bodyPr/>
        <a:lstStyle/>
        <a:p>
          <a:endParaRPr lang="en-US"/>
        </a:p>
      </dgm:t>
    </dgm:pt>
    <dgm:pt modelId="{C763823B-7918-48A2-B89D-41F71E5EDFF2}" type="sibTrans" cxnId="{7CADAA75-40B6-4B3A-86CB-9B5A144CF90F}">
      <dgm:prSet/>
      <dgm:spPr/>
      <dgm:t>
        <a:bodyPr/>
        <a:lstStyle/>
        <a:p>
          <a:endParaRPr lang="en-US"/>
        </a:p>
      </dgm:t>
    </dgm:pt>
    <dgm:pt modelId="{CB7A2C2A-C176-4ED0-A5D0-DE6FBCFCE9CE}" type="pres">
      <dgm:prSet presAssocID="{DB7FB4D8-1E74-48A5-BDCC-25E89F16E7A6}" presName="vert0" presStyleCnt="0">
        <dgm:presLayoutVars>
          <dgm:dir/>
          <dgm:animOne val="branch"/>
          <dgm:animLvl val="lvl"/>
        </dgm:presLayoutVars>
      </dgm:prSet>
      <dgm:spPr/>
    </dgm:pt>
    <dgm:pt modelId="{B4CA6137-371C-484F-A2D7-B4A9BA961EAE}" type="pres">
      <dgm:prSet presAssocID="{5900AA1A-4A5A-4134-907B-A92280FAA9F9}" presName="thickLine" presStyleLbl="alignNode1" presStyleIdx="0" presStyleCnt="4"/>
      <dgm:spPr/>
    </dgm:pt>
    <dgm:pt modelId="{2E673B81-7A75-4235-A609-4CDA9B8CF51D}" type="pres">
      <dgm:prSet presAssocID="{5900AA1A-4A5A-4134-907B-A92280FAA9F9}" presName="horz1" presStyleCnt="0"/>
      <dgm:spPr/>
    </dgm:pt>
    <dgm:pt modelId="{0E12E49E-B132-4C6C-B2E7-2DC0CB815793}" type="pres">
      <dgm:prSet presAssocID="{5900AA1A-4A5A-4134-907B-A92280FAA9F9}" presName="tx1" presStyleLbl="revTx" presStyleIdx="0" presStyleCnt="4"/>
      <dgm:spPr/>
    </dgm:pt>
    <dgm:pt modelId="{357FB07B-3911-4DA2-9A44-4A48B93D1719}" type="pres">
      <dgm:prSet presAssocID="{5900AA1A-4A5A-4134-907B-A92280FAA9F9}" presName="vert1" presStyleCnt="0"/>
      <dgm:spPr/>
    </dgm:pt>
    <dgm:pt modelId="{835BA97B-5B66-4D01-AC2A-4710811E2504}" type="pres">
      <dgm:prSet presAssocID="{227517E7-1C36-4CB4-A382-09E5F7AFC5DD}" presName="thickLine" presStyleLbl="alignNode1" presStyleIdx="1" presStyleCnt="4"/>
      <dgm:spPr/>
    </dgm:pt>
    <dgm:pt modelId="{81764C1A-6AC9-46A4-B815-A776F9C73F5F}" type="pres">
      <dgm:prSet presAssocID="{227517E7-1C36-4CB4-A382-09E5F7AFC5DD}" presName="horz1" presStyleCnt="0"/>
      <dgm:spPr/>
    </dgm:pt>
    <dgm:pt modelId="{98E5196E-A146-46A3-818B-07F8E13FCCF3}" type="pres">
      <dgm:prSet presAssocID="{227517E7-1C36-4CB4-A382-09E5F7AFC5DD}" presName="tx1" presStyleLbl="revTx" presStyleIdx="1" presStyleCnt="4"/>
      <dgm:spPr/>
    </dgm:pt>
    <dgm:pt modelId="{DA8A6AE2-23C8-4701-80FF-075A816AFE77}" type="pres">
      <dgm:prSet presAssocID="{227517E7-1C36-4CB4-A382-09E5F7AFC5DD}" presName="vert1" presStyleCnt="0"/>
      <dgm:spPr/>
    </dgm:pt>
    <dgm:pt modelId="{407A3A82-40EA-4A6B-A5EF-7C6F8EA73D01}" type="pres">
      <dgm:prSet presAssocID="{5A0509E9-B015-45C0-BF54-AE75F12E7D83}" presName="thickLine" presStyleLbl="alignNode1" presStyleIdx="2" presStyleCnt="4"/>
      <dgm:spPr/>
    </dgm:pt>
    <dgm:pt modelId="{662C6D65-8696-4382-BC8F-A57BA218C541}" type="pres">
      <dgm:prSet presAssocID="{5A0509E9-B015-45C0-BF54-AE75F12E7D83}" presName="horz1" presStyleCnt="0"/>
      <dgm:spPr/>
    </dgm:pt>
    <dgm:pt modelId="{A7EC36CD-901F-4BC1-80D6-4E2E7E797F47}" type="pres">
      <dgm:prSet presAssocID="{5A0509E9-B015-45C0-BF54-AE75F12E7D83}" presName="tx1" presStyleLbl="revTx" presStyleIdx="2" presStyleCnt="4"/>
      <dgm:spPr/>
    </dgm:pt>
    <dgm:pt modelId="{38E8E61E-652A-44D9-851F-719ACE69305C}" type="pres">
      <dgm:prSet presAssocID="{5A0509E9-B015-45C0-BF54-AE75F12E7D83}" presName="vert1" presStyleCnt="0"/>
      <dgm:spPr/>
    </dgm:pt>
    <dgm:pt modelId="{11380F35-1BCC-4B8F-9DC3-44CC23BECAA4}" type="pres">
      <dgm:prSet presAssocID="{677EE288-B69F-4F63-AC50-07D9603EFE50}" presName="thickLine" presStyleLbl="alignNode1" presStyleIdx="3" presStyleCnt="4"/>
      <dgm:spPr/>
    </dgm:pt>
    <dgm:pt modelId="{53EB946A-F5AC-450B-8DD7-0D8A175725D2}" type="pres">
      <dgm:prSet presAssocID="{677EE288-B69F-4F63-AC50-07D9603EFE50}" presName="horz1" presStyleCnt="0"/>
      <dgm:spPr/>
    </dgm:pt>
    <dgm:pt modelId="{4D3A6867-6679-40CA-ABE5-A867479DB2B1}" type="pres">
      <dgm:prSet presAssocID="{677EE288-B69F-4F63-AC50-07D9603EFE50}" presName="tx1" presStyleLbl="revTx" presStyleIdx="3" presStyleCnt="4"/>
      <dgm:spPr/>
    </dgm:pt>
    <dgm:pt modelId="{DCC79654-A3E0-4EE8-A799-BE92CDE0336F}" type="pres">
      <dgm:prSet presAssocID="{677EE288-B69F-4F63-AC50-07D9603EFE50}" presName="vert1" presStyleCnt="0"/>
      <dgm:spPr/>
    </dgm:pt>
  </dgm:ptLst>
  <dgm:cxnLst>
    <dgm:cxn modelId="{8917D142-E332-4B08-824F-C04824A8E763}" srcId="{DB7FB4D8-1E74-48A5-BDCC-25E89F16E7A6}" destId="{5900AA1A-4A5A-4134-907B-A92280FAA9F9}" srcOrd="0" destOrd="0" parTransId="{28A61CB2-EFC4-43F1-9D5E-BEBD6FB0E8D3}" sibTransId="{0F6E1320-7E93-4C99-8008-E414BE399A4B}"/>
    <dgm:cxn modelId="{9B86CD6F-07FC-4DC5-94F6-D845E23A2404}" srcId="{DB7FB4D8-1E74-48A5-BDCC-25E89F16E7A6}" destId="{5A0509E9-B015-45C0-BF54-AE75F12E7D83}" srcOrd="2" destOrd="0" parTransId="{A8E7F40E-3A3F-47B8-941C-EBD32854BDF8}" sibTransId="{20D07862-3842-4DE8-A931-9E7AD418709D}"/>
    <dgm:cxn modelId="{7CADAA75-40B6-4B3A-86CB-9B5A144CF90F}" srcId="{DB7FB4D8-1E74-48A5-BDCC-25E89F16E7A6}" destId="{677EE288-B69F-4F63-AC50-07D9603EFE50}" srcOrd="3" destOrd="0" parTransId="{668949F8-F669-4206-B505-03F16AB50A32}" sibTransId="{C763823B-7918-48A2-B89D-41F71E5EDFF2}"/>
    <dgm:cxn modelId="{F96BC57C-6B37-4C73-A691-62F6E5B81B17}" srcId="{DB7FB4D8-1E74-48A5-BDCC-25E89F16E7A6}" destId="{227517E7-1C36-4CB4-A382-09E5F7AFC5DD}" srcOrd="1" destOrd="0" parTransId="{313D64DE-4059-4276-94D2-AC3A8537A38A}" sibTransId="{35E1117E-BC5C-4B8C-8D74-F56F45457E4A}"/>
    <dgm:cxn modelId="{28D30B87-F28F-4ED4-92A4-53633C7D3A93}" type="presOf" srcId="{5A0509E9-B015-45C0-BF54-AE75F12E7D83}" destId="{A7EC36CD-901F-4BC1-80D6-4E2E7E797F47}" srcOrd="0" destOrd="0" presId="urn:microsoft.com/office/officeart/2008/layout/LinedList"/>
    <dgm:cxn modelId="{8F195791-3F5E-43F9-B043-8AE4BBD4E448}" type="presOf" srcId="{5900AA1A-4A5A-4134-907B-A92280FAA9F9}" destId="{0E12E49E-B132-4C6C-B2E7-2DC0CB815793}" srcOrd="0" destOrd="0" presId="urn:microsoft.com/office/officeart/2008/layout/LinedList"/>
    <dgm:cxn modelId="{D2FC7F9B-3AAF-4335-88FF-1ED137BA99B0}" type="presOf" srcId="{DB7FB4D8-1E74-48A5-BDCC-25E89F16E7A6}" destId="{CB7A2C2A-C176-4ED0-A5D0-DE6FBCFCE9CE}" srcOrd="0" destOrd="0" presId="urn:microsoft.com/office/officeart/2008/layout/LinedList"/>
    <dgm:cxn modelId="{3C6C179E-E89E-4C56-B88E-A2D48BCD5340}" type="presOf" srcId="{677EE288-B69F-4F63-AC50-07D9603EFE50}" destId="{4D3A6867-6679-40CA-ABE5-A867479DB2B1}" srcOrd="0" destOrd="0" presId="urn:microsoft.com/office/officeart/2008/layout/LinedList"/>
    <dgm:cxn modelId="{B85478B7-DEEC-4B1B-B634-5B1C37557DEA}" type="presOf" srcId="{227517E7-1C36-4CB4-A382-09E5F7AFC5DD}" destId="{98E5196E-A146-46A3-818B-07F8E13FCCF3}" srcOrd="0" destOrd="0" presId="urn:microsoft.com/office/officeart/2008/layout/LinedList"/>
    <dgm:cxn modelId="{2541BB4A-BB80-48A6-AF70-9E7424BD0D89}" type="presParOf" srcId="{CB7A2C2A-C176-4ED0-A5D0-DE6FBCFCE9CE}" destId="{B4CA6137-371C-484F-A2D7-B4A9BA961EAE}" srcOrd="0" destOrd="0" presId="urn:microsoft.com/office/officeart/2008/layout/LinedList"/>
    <dgm:cxn modelId="{DB11DAB3-4DC0-4434-B4DF-FCD3FCDB335A}" type="presParOf" srcId="{CB7A2C2A-C176-4ED0-A5D0-DE6FBCFCE9CE}" destId="{2E673B81-7A75-4235-A609-4CDA9B8CF51D}" srcOrd="1" destOrd="0" presId="urn:microsoft.com/office/officeart/2008/layout/LinedList"/>
    <dgm:cxn modelId="{16D0B365-C444-426E-B119-91AFE131E5CC}" type="presParOf" srcId="{2E673B81-7A75-4235-A609-4CDA9B8CF51D}" destId="{0E12E49E-B132-4C6C-B2E7-2DC0CB815793}" srcOrd="0" destOrd="0" presId="urn:microsoft.com/office/officeart/2008/layout/LinedList"/>
    <dgm:cxn modelId="{0599C0DA-3747-464E-8652-1679860D5EA1}" type="presParOf" srcId="{2E673B81-7A75-4235-A609-4CDA9B8CF51D}" destId="{357FB07B-3911-4DA2-9A44-4A48B93D1719}" srcOrd="1" destOrd="0" presId="urn:microsoft.com/office/officeart/2008/layout/LinedList"/>
    <dgm:cxn modelId="{4FDF9AEC-DCEE-41CB-A6E6-E381BC610629}" type="presParOf" srcId="{CB7A2C2A-C176-4ED0-A5D0-DE6FBCFCE9CE}" destId="{835BA97B-5B66-4D01-AC2A-4710811E2504}" srcOrd="2" destOrd="0" presId="urn:microsoft.com/office/officeart/2008/layout/LinedList"/>
    <dgm:cxn modelId="{E1B12FC2-35DC-4B87-8FF1-715EDBD42F82}" type="presParOf" srcId="{CB7A2C2A-C176-4ED0-A5D0-DE6FBCFCE9CE}" destId="{81764C1A-6AC9-46A4-B815-A776F9C73F5F}" srcOrd="3" destOrd="0" presId="urn:microsoft.com/office/officeart/2008/layout/LinedList"/>
    <dgm:cxn modelId="{9B98C673-22A7-4759-946B-69C313EB7F60}" type="presParOf" srcId="{81764C1A-6AC9-46A4-B815-A776F9C73F5F}" destId="{98E5196E-A146-46A3-818B-07F8E13FCCF3}" srcOrd="0" destOrd="0" presId="urn:microsoft.com/office/officeart/2008/layout/LinedList"/>
    <dgm:cxn modelId="{E9365908-2552-4BD0-9475-70DB021FE510}" type="presParOf" srcId="{81764C1A-6AC9-46A4-B815-A776F9C73F5F}" destId="{DA8A6AE2-23C8-4701-80FF-075A816AFE77}" srcOrd="1" destOrd="0" presId="urn:microsoft.com/office/officeart/2008/layout/LinedList"/>
    <dgm:cxn modelId="{C7E91BD9-AE76-4124-85C3-147F7596BBA4}" type="presParOf" srcId="{CB7A2C2A-C176-4ED0-A5D0-DE6FBCFCE9CE}" destId="{407A3A82-40EA-4A6B-A5EF-7C6F8EA73D01}" srcOrd="4" destOrd="0" presId="urn:microsoft.com/office/officeart/2008/layout/LinedList"/>
    <dgm:cxn modelId="{E2AFC6A6-227D-4492-B204-79E113CC600F}" type="presParOf" srcId="{CB7A2C2A-C176-4ED0-A5D0-DE6FBCFCE9CE}" destId="{662C6D65-8696-4382-BC8F-A57BA218C541}" srcOrd="5" destOrd="0" presId="urn:microsoft.com/office/officeart/2008/layout/LinedList"/>
    <dgm:cxn modelId="{6567B5C7-3648-4A6D-8E14-82C87AC20206}" type="presParOf" srcId="{662C6D65-8696-4382-BC8F-A57BA218C541}" destId="{A7EC36CD-901F-4BC1-80D6-4E2E7E797F47}" srcOrd="0" destOrd="0" presId="urn:microsoft.com/office/officeart/2008/layout/LinedList"/>
    <dgm:cxn modelId="{4BBDFD94-4CA0-4904-B49C-6797E0465C1C}" type="presParOf" srcId="{662C6D65-8696-4382-BC8F-A57BA218C541}" destId="{38E8E61E-652A-44D9-851F-719ACE69305C}" srcOrd="1" destOrd="0" presId="urn:microsoft.com/office/officeart/2008/layout/LinedList"/>
    <dgm:cxn modelId="{6C0AC059-339F-4C77-B0B7-DF5B51055AA4}" type="presParOf" srcId="{CB7A2C2A-C176-4ED0-A5D0-DE6FBCFCE9CE}" destId="{11380F35-1BCC-4B8F-9DC3-44CC23BECAA4}" srcOrd="6" destOrd="0" presId="urn:microsoft.com/office/officeart/2008/layout/LinedList"/>
    <dgm:cxn modelId="{2C719D2D-5517-4967-8CC1-44125045CA8E}" type="presParOf" srcId="{CB7A2C2A-C176-4ED0-A5D0-DE6FBCFCE9CE}" destId="{53EB946A-F5AC-450B-8DD7-0D8A175725D2}" srcOrd="7" destOrd="0" presId="urn:microsoft.com/office/officeart/2008/layout/LinedList"/>
    <dgm:cxn modelId="{C2D636F1-74C0-4F83-A230-09029B44C56C}" type="presParOf" srcId="{53EB946A-F5AC-450B-8DD7-0D8A175725D2}" destId="{4D3A6867-6679-40CA-ABE5-A867479DB2B1}" srcOrd="0" destOrd="0" presId="urn:microsoft.com/office/officeart/2008/layout/LinedList"/>
    <dgm:cxn modelId="{8E346823-1F68-42AE-B5ED-192C2300BF4F}" type="presParOf" srcId="{53EB946A-F5AC-450B-8DD7-0D8A175725D2}" destId="{DCC79654-A3E0-4EE8-A799-BE92CDE033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BCADD6-D689-4CBB-AD9E-8DBB81FF80F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1D3D28D-3BBE-4103-ADE2-92CBDCCF1F6E}">
      <dgm:prSet/>
      <dgm:spPr/>
      <dgm:t>
        <a:bodyPr/>
        <a:lstStyle/>
        <a:p>
          <a:r>
            <a:rPr lang="en-GB"/>
            <a:t>Compassion is not religious business, it is human business, it is not luxury, it is essential for our own peace and mental stability, it is essential for human survival. Dalai Lama XIV </a:t>
          </a:r>
          <a:endParaRPr lang="en-US"/>
        </a:p>
      </dgm:t>
    </dgm:pt>
    <dgm:pt modelId="{D97B4800-8B6C-4E57-A516-C2A69E9B1BD9}" type="parTrans" cxnId="{82017081-E5A7-46BA-AD8C-E997BD34C79C}">
      <dgm:prSet/>
      <dgm:spPr/>
      <dgm:t>
        <a:bodyPr/>
        <a:lstStyle/>
        <a:p>
          <a:endParaRPr lang="en-US"/>
        </a:p>
      </dgm:t>
    </dgm:pt>
    <dgm:pt modelId="{DF06F67E-56CF-42DC-A036-2AF073152433}" type="sibTrans" cxnId="{82017081-E5A7-46BA-AD8C-E997BD34C79C}">
      <dgm:prSet/>
      <dgm:spPr/>
      <dgm:t>
        <a:bodyPr/>
        <a:lstStyle/>
        <a:p>
          <a:endParaRPr lang="en-US"/>
        </a:p>
      </dgm:t>
    </dgm:pt>
    <dgm:pt modelId="{248F1BA8-1FB9-44FB-ABAA-3D4793E23562}">
      <dgm:prSet/>
      <dgm:spPr/>
      <dgm:t>
        <a:bodyPr/>
        <a:lstStyle/>
        <a:p>
          <a:r>
            <a:rPr lang="en-GB"/>
            <a:t>Our task must be to free ourselves... by widening our circle of compassion to embrace all living creatures and the whole of nature and its beauty. Albert Einstein</a:t>
          </a:r>
          <a:endParaRPr lang="en-US"/>
        </a:p>
      </dgm:t>
    </dgm:pt>
    <dgm:pt modelId="{5D833593-20BA-4F51-BDC7-BDAB6457C1C6}" type="parTrans" cxnId="{49240C74-2E62-4D95-83FA-E256F13A2CBC}">
      <dgm:prSet/>
      <dgm:spPr/>
      <dgm:t>
        <a:bodyPr/>
        <a:lstStyle/>
        <a:p>
          <a:endParaRPr lang="en-US"/>
        </a:p>
      </dgm:t>
    </dgm:pt>
    <dgm:pt modelId="{7808E8DA-5DD0-4A03-AB85-3C811A93267B}" type="sibTrans" cxnId="{49240C74-2E62-4D95-83FA-E256F13A2CBC}">
      <dgm:prSet/>
      <dgm:spPr/>
      <dgm:t>
        <a:bodyPr/>
        <a:lstStyle/>
        <a:p>
          <a:endParaRPr lang="en-US"/>
        </a:p>
      </dgm:t>
    </dgm:pt>
    <dgm:pt modelId="{08037936-7056-48B6-9E0B-184C0E275CA4}" type="pres">
      <dgm:prSet presAssocID="{40BCADD6-D689-4CBB-AD9E-8DBB81FF80FD}" presName="linear" presStyleCnt="0">
        <dgm:presLayoutVars>
          <dgm:animLvl val="lvl"/>
          <dgm:resizeHandles val="exact"/>
        </dgm:presLayoutVars>
      </dgm:prSet>
      <dgm:spPr/>
    </dgm:pt>
    <dgm:pt modelId="{F7176E60-982E-4274-94CD-4D05E96ADA15}" type="pres">
      <dgm:prSet presAssocID="{C1D3D28D-3BBE-4103-ADE2-92CBDCCF1F6E}" presName="parentText" presStyleLbl="node1" presStyleIdx="0" presStyleCnt="2">
        <dgm:presLayoutVars>
          <dgm:chMax val="0"/>
          <dgm:bulletEnabled val="1"/>
        </dgm:presLayoutVars>
      </dgm:prSet>
      <dgm:spPr/>
    </dgm:pt>
    <dgm:pt modelId="{16C8A22B-5847-427A-975D-A734600469C8}" type="pres">
      <dgm:prSet presAssocID="{DF06F67E-56CF-42DC-A036-2AF073152433}" presName="spacer" presStyleCnt="0"/>
      <dgm:spPr/>
    </dgm:pt>
    <dgm:pt modelId="{C1FF441A-40BA-4D57-9056-04AF10DE286B}" type="pres">
      <dgm:prSet presAssocID="{248F1BA8-1FB9-44FB-ABAA-3D4793E23562}" presName="parentText" presStyleLbl="node1" presStyleIdx="1" presStyleCnt="2">
        <dgm:presLayoutVars>
          <dgm:chMax val="0"/>
          <dgm:bulletEnabled val="1"/>
        </dgm:presLayoutVars>
      </dgm:prSet>
      <dgm:spPr/>
    </dgm:pt>
  </dgm:ptLst>
  <dgm:cxnLst>
    <dgm:cxn modelId="{72586413-0F50-4D88-A547-ADC27835AE43}" type="presOf" srcId="{C1D3D28D-3BBE-4103-ADE2-92CBDCCF1F6E}" destId="{F7176E60-982E-4274-94CD-4D05E96ADA15}" srcOrd="0" destOrd="0" presId="urn:microsoft.com/office/officeart/2005/8/layout/vList2"/>
    <dgm:cxn modelId="{9E77AE1D-4E99-41BC-9C04-CC06F684B4BF}" type="presOf" srcId="{248F1BA8-1FB9-44FB-ABAA-3D4793E23562}" destId="{C1FF441A-40BA-4D57-9056-04AF10DE286B}" srcOrd="0" destOrd="0" presId="urn:microsoft.com/office/officeart/2005/8/layout/vList2"/>
    <dgm:cxn modelId="{49240C74-2E62-4D95-83FA-E256F13A2CBC}" srcId="{40BCADD6-D689-4CBB-AD9E-8DBB81FF80FD}" destId="{248F1BA8-1FB9-44FB-ABAA-3D4793E23562}" srcOrd="1" destOrd="0" parTransId="{5D833593-20BA-4F51-BDC7-BDAB6457C1C6}" sibTransId="{7808E8DA-5DD0-4A03-AB85-3C811A93267B}"/>
    <dgm:cxn modelId="{82017081-E5A7-46BA-AD8C-E997BD34C79C}" srcId="{40BCADD6-D689-4CBB-AD9E-8DBB81FF80FD}" destId="{C1D3D28D-3BBE-4103-ADE2-92CBDCCF1F6E}" srcOrd="0" destOrd="0" parTransId="{D97B4800-8B6C-4E57-A516-C2A69E9B1BD9}" sibTransId="{DF06F67E-56CF-42DC-A036-2AF073152433}"/>
    <dgm:cxn modelId="{9AD3C6EF-6156-4337-B02B-4B8207C0F986}" type="presOf" srcId="{40BCADD6-D689-4CBB-AD9E-8DBB81FF80FD}" destId="{08037936-7056-48B6-9E0B-184C0E275CA4}" srcOrd="0" destOrd="0" presId="urn:microsoft.com/office/officeart/2005/8/layout/vList2"/>
    <dgm:cxn modelId="{187AB970-3635-4122-A39B-04194E4E07FE}" type="presParOf" srcId="{08037936-7056-48B6-9E0B-184C0E275CA4}" destId="{F7176E60-982E-4274-94CD-4D05E96ADA15}" srcOrd="0" destOrd="0" presId="urn:microsoft.com/office/officeart/2005/8/layout/vList2"/>
    <dgm:cxn modelId="{B4B55F39-0B62-4AC5-AADB-A339D7A8A941}" type="presParOf" srcId="{08037936-7056-48B6-9E0B-184C0E275CA4}" destId="{16C8A22B-5847-427A-975D-A734600469C8}" srcOrd="1" destOrd="0" presId="urn:microsoft.com/office/officeart/2005/8/layout/vList2"/>
    <dgm:cxn modelId="{F97007D4-C8F9-4470-86D9-A0FDD4EE96D6}" type="presParOf" srcId="{08037936-7056-48B6-9E0B-184C0E275CA4}" destId="{C1FF441A-40BA-4D57-9056-04AF10DE286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12975-71C0-440C-8104-1CAA6A692815}">
      <dsp:nvSpPr>
        <dsp:cNvPr id="0" name=""/>
        <dsp:cNvSpPr/>
      </dsp:nvSpPr>
      <dsp:spPr>
        <a:xfrm>
          <a:off x="2136319" y="429002"/>
          <a:ext cx="2394193" cy="1764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endParaRPr lang="en-US" sz="3500" kern="1200" dirty="0"/>
        </a:p>
      </dsp:txBody>
      <dsp:txXfrm>
        <a:off x="2144933" y="437616"/>
        <a:ext cx="2376965" cy="159237"/>
      </dsp:txXfrm>
    </dsp:sp>
    <dsp:sp modelId="{14F2FC3D-1225-4515-89ED-1747EC3E6002}">
      <dsp:nvSpPr>
        <dsp:cNvPr id="0" name=""/>
        <dsp:cNvSpPr/>
      </dsp:nvSpPr>
      <dsp:spPr>
        <a:xfrm>
          <a:off x="0" y="605467"/>
          <a:ext cx="6666833" cy="441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GB" sz="2700" kern="1200"/>
            <a:t>Care refers to adult care workers providing a high standard of care by being consistent about meeting individuals’ needs and passionate about individuals’ well-being. </a:t>
          </a:r>
          <a:endParaRPr lang="en-US" sz="2700" kern="1200"/>
        </a:p>
        <a:p>
          <a:pPr marL="228600" lvl="1" indent="-228600" algn="l" defTabSz="1200150">
            <a:lnSpc>
              <a:spcPct val="90000"/>
            </a:lnSpc>
            <a:spcBef>
              <a:spcPct val="0"/>
            </a:spcBef>
            <a:spcAft>
              <a:spcPct val="20000"/>
            </a:spcAft>
            <a:buChar char="•"/>
          </a:pPr>
          <a:r>
            <a:rPr lang="en-GB" sz="2700" kern="1200"/>
            <a:t>Providing a high standard of care means that individuals will feel valued because they will be treated fairly and with respect.</a:t>
          </a:r>
          <a:endParaRPr lang="en-US" sz="2700" kern="1200"/>
        </a:p>
        <a:p>
          <a:pPr marL="228600" lvl="1" indent="-228600" algn="l" defTabSz="1200150">
            <a:lnSpc>
              <a:spcPct val="90000"/>
            </a:lnSpc>
            <a:spcBef>
              <a:spcPct val="0"/>
            </a:spcBef>
            <a:spcAft>
              <a:spcPct val="20000"/>
            </a:spcAft>
            <a:buChar char="•"/>
          </a:pPr>
          <a:r>
            <a:rPr lang="en-GB" sz="2700" kern="1200"/>
            <a:t>Showing your caring nature will also instil confidence and trust in all your working relationships with individuals and others involved in their lives.</a:t>
          </a:r>
          <a:endParaRPr lang="en-US" sz="2700" kern="1200"/>
        </a:p>
      </dsp:txBody>
      <dsp:txXfrm>
        <a:off x="0" y="605467"/>
        <a:ext cx="6666833" cy="4419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9DD35-DBD8-4A47-9A6D-392607842CC6}">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70A7BA-4200-4C98-8472-BD02321FA293}">
      <dsp:nvSpPr>
        <dsp:cNvPr id="0" name=""/>
        <dsp:cNvSpPr/>
      </dsp:nvSpPr>
      <dsp:spPr>
        <a:xfrm>
          <a:off x="0" y="0"/>
          <a:ext cx="1333366" cy="54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a:t>Caring</a:t>
          </a:r>
          <a:endParaRPr lang="en-US" sz="3200" kern="1200"/>
        </a:p>
      </dsp:txBody>
      <dsp:txXfrm>
        <a:off x="0" y="0"/>
        <a:ext cx="1333366" cy="5453920"/>
      </dsp:txXfrm>
    </dsp:sp>
    <dsp:sp modelId="{98AADE65-AD2C-48D6-A2F6-C3418D88C04F}">
      <dsp:nvSpPr>
        <dsp:cNvPr id="0" name=""/>
        <dsp:cNvSpPr/>
      </dsp:nvSpPr>
      <dsp:spPr>
        <a:xfrm>
          <a:off x="1433369" y="126761"/>
          <a:ext cx="5233463" cy="253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All adult care workers must have a caring nature and be able to demonstrate this when they work with individuals and others such as individuals’ families and friends.</a:t>
          </a:r>
          <a:endParaRPr lang="en-US" sz="2200" kern="1200"/>
        </a:p>
      </dsp:txBody>
      <dsp:txXfrm>
        <a:off x="1433369" y="126761"/>
        <a:ext cx="5233463" cy="2535220"/>
      </dsp:txXfrm>
    </dsp:sp>
    <dsp:sp modelId="{248206D4-5E14-43B3-9A28-8B46BA36F080}">
      <dsp:nvSpPr>
        <dsp:cNvPr id="0" name=""/>
        <dsp:cNvSpPr/>
      </dsp:nvSpPr>
      <dsp:spPr>
        <a:xfrm>
          <a:off x="1333366" y="2661981"/>
          <a:ext cx="533346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5F7B6D67-2F45-4426-B2F8-16B59C3BDD4E}">
      <dsp:nvSpPr>
        <dsp:cNvPr id="0" name=""/>
        <dsp:cNvSpPr/>
      </dsp:nvSpPr>
      <dsp:spPr>
        <a:xfrm>
          <a:off x="1433369" y="2788742"/>
          <a:ext cx="5233463" cy="253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a:t>For example</a:t>
          </a:r>
          <a:r>
            <a:rPr lang="en-GB" sz="2200" kern="1200"/>
            <a:t>, when caring for an individual who is feeling unwell you must show genuine interest in the individual’s wellbeing, for example by ensuring that the individual is comfortable and reassuring the individual’s family that you are doing your best to look after their relative</a:t>
          </a:r>
          <a:endParaRPr lang="en-US" sz="2200" kern="1200"/>
        </a:p>
      </dsp:txBody>
      <dsp:txXfrm>
        <a:off x="1433369" y="2788742"/>
        <a:ext cx="5233463" cy="2535220"/>
      </dsp:txXfrm>
    </dsp:sp>
    <dsp:sp modelId="{F68A3985-9E50-4722-85D2-211725235FB1}">
      <dsp:nvSpPr>
        <dsp:cNvPr id="0" name=""/>
        <dsp:cNvSpPr/>
      </dsp:nvSpPr>
      <dsp:spPr>
        <a:xfrm>
          <a:off x="1333366" y="5323963"/>
          <a:ext cx="533346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F2CAC-1C80-4814-ABD1-903B88AA8875}">
      <dsp:nvSpPr>
        <dsp:cNvPr id="0" name=""/>
        <dsp:cNvSpPr/>
      </dsp:nvSpPr>
      <dsp:spPr>
        <a:xfrm>
          <a:off x="0" y="0"/>
          <a:ext cx="713240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AD603F-30B1-44B3-8FCC-B2645B485DEE}">
      <dsp:nvSpPr>
        <dsp:cNvPr id="0" name=""/>
        <dsp:cNvSpPr/>
      </dsp:nvSpPr>
      <dsp:spPr>
        <a:xfrm>
          <a:off x="0" y="0"/>
          <a:ext cx="2079022" cy="54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b="1" kern="1200" dirty="0">
              <a:solidFill>
                <a:schemeClr val="tx1"/>
              </a:solidFill>
              <a:highlight>
                <a:srgbClr val="FFFF00"/>
              </a:highlight>
            </a:rPr>
            <a:t>Competence</a:t>
          </a:r>
          <a:endParaRPr lang="en-US" sz="2800" b="1" kern="1200" dirty="0">
            <a:solidFill>
              <a:schemeClr val="tx1"/>
            </a:solidFill>
            <a:highlight>
              <a:srgbClr val="FFFF00"/>
            </a:highlight>
          </a:endParaRPr>
        </a:p>
      </dsp:txBody>
      <dsp:txXfrm>
        <a:off x="0" y="0"/>
        <a:ext cx="2079022" cy="5453920"/>
      </dsp:txXfrm>
    </dsp:sp>
    <dsp:sp modelId="{C8D3EE09-E506-4212-B82B-A51871D0E4CE}">
      <dsp:nvSpPr>
        <dsp:cNvPr id="0" name=""/>
        <dsp:cNvSpPr/>
      </dsp:nvSpPr>
      <dsp:spPr>
        <a:xfrm>
          <a:off x="2173679" y="126761"/>
          <a:ext cx="4953749" cy="253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Competence refers to applying knowledge and skills to provide high-quality care and support. Being competent requires you to be aware of what you do, how you do it and how it impacts on the individuals you care for and support. </a:t>
          </a:r>
          <a:endParaRPr lang="en-US" sz="2400" kern="1200"/>
        </a:p>
      </dsp:txBody>
      <dsp:txXfrm>
        <a:off x="2173679" y="126761"/>
        <a:ext cx="4953749" cy="2535220"/>
      </dsp:txXfrm>
    </dsp:sp>
    <dsp:sp modelId="{D3608397-8D6D-4836-923D-6AF5A4D8CB9E}">
      <dsp:nvSpPr>
        <dsp:cNvPr id="0" name=""/>
        <dsp:cNvSpPr/>
      </dsp:nvSpPr>
      <dsp:spPr>
        <a:xfrm>
          <a:off x="2079022" y="2661981"/>
          <a:ext cx="504840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93CE0BC-21F7-4F8E-B455-2C092FDB2452}">
      <dsp:nvSpPr>
        <dsp:cNvPr id="0" name=""/>
        <dsp:cNvSpPr/>
      </dsp:nvSpPr>
      <dsp:spPr>
        <a:xfrm>
          <a:off x="2173679" y="2788742"/>
          <a:ext cx="4953749" cy="253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It also means that you have a genuine interest in being the best you can so that individuals can have the very best quality of care that is possible. You can do this by being open to learning about new ways of working and by sharing knowledge and good practice</a:t>
          </a:r>
          <a:endParaRPr lang="en-US" sz="2400" kern="1200"/>
        </a:p>
      </dsp:txBody>
      <dsp:txXfrm>
        <a:off x="2173679" y="2788742"/>
        <a:ext cx="4953749" cy="2535220"/>
      </dsp:txXfrm>
    </dsp:sp>
    <dsp:sp modelId="{01F8C1DE-2E70-48BB-93FB-A3AD39F662FA}">
      <dsp:nvSpPr>
        <dsp:cNvPr id="0" name=""/>
        <dsp:cNvSpPr/>
      </dsp:nvSpPr>
      <dsp:spPr>
        <a:xfrm>
          <a:off x="2079022" y="5323963"/>
          <a:ext cx="504840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C1927-0A52-4EAD-8A99-1E52B33C8DE9}">
      <dsp:nvSpPr>
        <dsp:cNvPr id="0" name=""/>
        <dsp:cNvSpPr/>
      </dsp:nvSpPr>
      <dsp:spPr>
        <a:xfrm>
          <a:off x="0" y="180987"/>
          <a:ext cx="749807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Commitment </a:t>
          </a:r>
          <a:endParaRPr lang="en-US" sz="3200" kern="1200" dirty="0"/>
        </a:p>
      </dsp:txBody>
      <dsp:txXfrm>
        <a:off x="37467" y="218454"/>
        <a:ext cx="7423145" cy="692586"/>
      </dsp:txXfrm>
    </dsp:sp>
    <dsp:sp modelId="{1F6EF195-4844-463F-ADB2-CF07816FD255}">
      <dsp:nvSpPr>
        <dsp:cNvPr id="0" name=""/>
        <dsp:cNvSpPr/>
      </dsp:nvSpPr>
      <dsp:spPr>
        <a:xfrm>
          <a:off x="0" y="948507"/>
          <a:ext cx="7498079" cy="450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dirty="0"/>
            <a:t>Commitment refers to placing individuals in the centre of their care and support and working in ways that are person-centred so that you can ensure individuals have a positive experience. </a:t>
          </a:r>
          <a:endParaRPr lang="en-US" sz="2500" kern="1200" dirty="0"/>
        </a:p>
        <a:p>
          <a:pPr marL="228600" lvl="1" indent="-228600" algn="l" defTabSz="1111250">
            <a:lnSpc>
              <a:spcPct val="90000"/>
            </a:lnSpc>
            <a:spcBef>
              <a:spcPct val="0"/>
            </a:spcBef>
            <a:spcAft>
              <a:spcPct val="20000"/>
            </a:spcAft>
            <a:buChar char="•"/>
          </a:pPr>
          <a:r>
            <a:rPr lang="en-GB" sz="2500" kern="1200"/>
            <a:t>Being committed requires you to put yourself in the individual’s ‘shoes’ so that you can fully understand what good care and support means to them. </a:t>
          </a:r>
          <a:endParaRPr lang="en-US" sz="2500" kern="1200"/>
        </a:p>
        <a:p>
          <a:pPr marL="228600" lvl="1" indent="-228600" algn="l" defTabSz="1111250">
            <a:lnSpc>
              <a:spcPct val="90000"/>
            </a:lnSpc>
            <a:spcBef>
              <a:spcPct val="0"/>
            </a:spcBef>
            <a:spcAft>
              <a:spcPct val="20000"/>
            </a:spcAft>
            <a:buChar char="•"/>
          </a:pPr>
          <a:r>
            <a:rPr lang="en-GB" sz="2500" kern="1200"/>
            <a:t>It also requires you to involve and consult the individual in their care and support and then work with them so that you can continue to ensure that the care and support you provide meets their needs and preferences.</a:t>
          </a:r>
          <a:endParaRPr lang="en-US" sz="2500" kern="1200"/>
        </a:p>
      </dsp:txBody>
      <dsp:txXfrm>
        <a:off x="0" y="948507"/>
        <a:ext cx="7498079" cy="4504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2AE80-35A7-4C6A-B7E3-403C5586E1C6}">
      <dsp:nvSpPr>
        <dsp:cNvPr id="0" name=""/>
        <dsp:cNvSpPr/>
      </dsp:nvSpPr>
      <dsp:spPr>
        <a:xfrm>
          <a:off x="0" y="227739"/>
          <a:ext cx="7317937" cy="7195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Communication</a:t>
          </a:r>
          <a:endParaRPr lang="en-US" sz="3000" kern="1200"/>
        </a:p>
      </dsp:txBody>
      <dsp:txXfrm>
        <a:off x="35125" y="262864"/>
        <a:ext cx="7247687" cy="649299"/>
      </dsp:txXfrm>
    </dsp:sp>
    <dsp:sp modelId="{CEC2B761-53FC-4BCD-8AB4-1933B5CC00E8}">
      <dsp:nvSpPr>
        <dsp:cNvPr id="0" name=""/>
        <dsp:cNvSpPr/>
      </dsp:nvSpPr>
      <dsp:spPr>
        <a:xfrm>
          <a:off x="0" y="947289"/>
          <a:ext cx="7317937" cy="484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34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dirty="0"/>
            <a:t>Communication refers to good communication that is effective in relation to building trusting working relationships with individuals and others. </a:t>
          </a:r>
          <a:endParaRPr lang="en-US" sz="2300" kern="1200" dirty="0"/>
        </a:p>
        <a:p>
          <a:pPr marL="228600" lvl="1" indent="-228600" algn="l" defTabSz="1022350">
            <a:lnSpc>
              <a:spcPct val="90000"/>
            </a:lnSpc>
            <a:spcBef>
              <a:spcPct val="0"/>
            </a:spcBef>
            <a:spcAft>
              <a:spcPct val="20000"/>
            </a:spcAft>
            <a:buChar char="•"/>
          </a:pPr>
          <a:r>
            <a:rPr lang="en-GB" sz="2300" kern="1200" dirty="0"/>
            <a:t>Being an effective communicator requires you to know about the preferred ways of communicating with individuals and others you work with.</a:t>
          </a:r>
          <a:endParaRPr lang="en-US" sz="2300" kern="1200" dirty="0"/>
        </a:p>
        <a:p>
          <a:pPr marL="228600" lvl="1" indent="-228600" algn="l" defTabSz="1022350">
            <a:lnSpc>
              <a:spcPct val="90000"/>
            </a:lnSpc>
            <a:spcBef>
              <a:spcPct val="0"/>
            </a:spcBef>
            <a:spcAft>
              <a:spcPct val="20000"/>
            </a:spcAft>
            <a:buChar char="•"/>
          </a:pPr>
          <a:r>
            <a:rPr lang="en-GB" sz="2300" kern="1200" dirty="0"/>
            <a:t>It also requires you to be mindful of the messages you are giving out to others through your day-to-day communication. </a:t>
          </a:r>
          <a:endParaRPr lang="en-US" sz="2300" kern="1200" dirty="0"/>
        </a:p>
        <a:p>
          <a:pPr marL="228600" lvl="1" indent="-228600" algn="l" defTabSz="1022350">
            <a:lnSpc>
              <a:spcPct val="90000"/>
            </a:lnSpc>
            <a:spcBef>
              <a:spcPct val="0"/>
            </a:spcBef>
            <a:spcAft>
              <a:spcPct val="20000"/>
            </a:spcAft>
            <a:buChar char="•"/>
          </a:pPr>
          <a:r>
            <a:rPr lang="en-GB" sz="2300" kern="1200" dirty="0"/>
            <a:t>Communicating effectively is essential for providing a high standard of care and support, because without good communication misunderstandings may arise that may lead to individuals and others not trusting you and making it very difficult to all work together positively</a:t>
          </a:r>
          <a:endParaRPr lang="en-US" sz="2300" kern="1200" dirty="0"/>
        </a:p>
      </dsp:txBody>
      <dsp:txXfrm>
        <a:off x="0" y="947289"/>
        <a:ext cx="7317937" cy="4843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3422-5253-42E4-BAEE-2DCBB28C5D6E}">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11C775-F51E-4F63-8788-96C22E8E147A}">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a:t>The role of compassion </a:t>
          </a:r>
          <a:endParaRPr lang="en-US" sz="2200" kern="1200"/>
        </a:p>
      </dsp:txBody>
      <dsp:txXfrm>
        <a:off x="0" y="665"/>
        <a:ext cx="6666833" cy="1090517"/>
      </dsp:txXfrm>
    </dsp:sp>
    <dsp:sp modelId="{9D77793E-D112-4106-A7BA-664FF19E8055}">
      <dsp:nvSpPr>
        <dsp:cNvPr id="0" name=""/>
        <dsp:cNvSpPr/>
      </dsp:nvSpPr>
      <dsp:spPr>
        <a:xfrm>
          <a:off x="0" y="1091183"/>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02DC63-B264-4880-9DE0-027737118DFE}">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Compassion is the foundation for a humanistic approach in business, correctly placing people front and centre.</a:t>
          </a:r>
          <a:endParaRPr lang="en-US" sz="2200" kern="1200"/>
        </a:p>
      </dsp:txBody>
      <dsp:txXfrm>
        <a:off x="0" y="1091183"/>
        <a:ext cx="6666833" cy="1090517"/>
      </dsp:txXfrm>
    </dsp:sp>
    <dsp:sp modelId="{D9016E0C-DE1B-4D2F-87F8-4181A9FE04D4}">
      <dsp:nvSpPr>
        <dsp:cNvPr id="0" name=""/>
        <dsp:cNvSpPr/>
      </dsp:nvSpPr>
      <dsp:spPr>
        <a:xfrm>
          <a:off x="0" y="2181701"/>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5CD2795-710B-42AA-B7FC-9EB43A24BA1B}">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It involves responding to another’s suffering through positive action and requires interpersonal skills and an individualised approach. </a:t>
          </a:r>
          <a:endParaRPr lang="en-US" sz="2200" kern="1200"/>
        </a:p>
      </dsp:txBody>
      <dsp:txXfrm>
        <a:off x="0" y="2181701"/>
        <a:ext cx="6666833" cy="1090517"/>
      </dsp:txXfrm>
    </dsp:sp>
    <dsp:sp modelId="{2BE6F4D1-25DC-482B-91B0-534BBBEBEDBD}">
      <dsp:nvSpPr>
        <dsp:cNvPr id="0" name=""/>
        <dsp:cNvSpPr/>
      </dsp:nvSpPr>
      <dsp:spPr>
        <a:xfrm>
          <a:off x="0" y="3272218"/>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6B1714-3403-4370-917B-BE44F8A679A7}">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Compassion and compassionate leadership have many benefits for individuals and organisations. </a:t>
          </a:r>
          <a:endParaRPr lang="en-US" sz="2200" kern="1200"/>
        </a:p>
      </dsp:txBody>
      <dsp:txXfrm>
        <a:off x="0" y="3272218"/>
        <a:ext cx="6666833" cy="1090517"/>
      </dsp:txXfrm>
    </dsp:sp>
    <dsp:sp modelId="{33CD2FFE-3973-4CA8-90E6-62284351CACE}">
      <dsp:nvSpPr>
        <dsp:cNvPr id="0" name=""/>
        <dsp:cNvSpPr/>
      </dsp:nvSpPr>
      <dsp:spPr>
        <a:xfrm>
          <a:off x="0" y="4362736"/>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C5899B0-3141-4FB3-8661-E86DCE02E8DE}">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Yet, the conversation surrounding workplace compassion is still in its infancy, at a time when it has never been more vital.</a:t>
          </a:r>
          <a:endParaRPr lang="en-US" sz="2200" kern="1200"/>
        </a:p>
      </dsp:txBody>
      <dsp:txXfrm>
        <a:off x="0" y="4362736"/>
        <a:ext cx="6666833" cy="10905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29644-C4AF-41DD-B944-422083B3D129}">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67C89F-6C57-453E-8BE6-CE68C268588C}">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hlinkClick xmlns:r="http://schemas.openxmlformats.org/officeDocument/2006/relationships" r:id="rId1"/>
            </a:rPr>
            <a:t>https://youtu.be/HVF0273iHus</a:t>
          </a:r>
          <a:endParaRPr lang="en-US" sz="2600" kern="1200"/>
        </a:p>
      </dsp:txBody>
      <dsp:txXfrm>
        <a:off x="0" y="665"/>
        <a:ext cx="6666833" cy="1090517"/>
      </dsp:txXfrm>
    </dsp:sp>
    <dsp:sp modelId="{03BB7770-A3AB-446F-989A-EC5A6EFEFBB9}">
      <dsp:nvSpPr>
        <dsp:cNvPr id="0" name=""/>
        <dsp:cNvSpPr/>
      </dsp:nvSpPr>
      <dsp:spPr>
        <a:xfrm>
          <a:off x="0" y="109118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954D00-7186-4C94-B687-85DC6B254693}">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1" i="0" kern="1200"/>
            <a:t>Activity:</a:t>
          </a:r>
          <a:endParaRPr lang="en-US" sz="2600" kern="1200"/>
        </a:p>
      </dsp:txBody>
      <dsp:txXfrm>
        <a:off x="0" y="1091183"/>
        <a:ext cx="6666833" cy="1090517"/>
      </dsp:txXfrm>
    </dsp:sp>
    <dsp:sp modelId="{EBD42E39-658B-4F54-9928-A1D19A8D4029}">
      <dsp:nvSpPr>
        <dsp:cNvPr id="0" name=""/>
        <dsp:cNvSpPr/>
      </dsp:nvSpPr>
      <dsp:spPr>
        <a:xfrm>
          <a:off x="0" y="218170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465469-E535-4F34-A7A3-E8549EC386D1}">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a:t>Click anywhere on the digital noticeboard below to share your thoughts regarding the following:</a:t>
          </a:r>
          <a:endParaRPr lang="en-US" sz="2600" kern="1200"/>
        </a:p>
      </dsp:txBody>
      <dsp:txXfrm>
        <a:off x="0" y="2181701"/>
        <a:ext cx="6666833" cy="1090517"/>
      </dsp:txXfrm>
    </dsp:sp>
    <dsp:sp modelId="{93A362FA-9052-499B-B7A7-07DCFAAD7FB0}">
      <dsp:nvSpPr>
        <dsp:cNvPr id="0" name=""/>
        <dsp:cNvSpPr/>
      </dsp:nvSpPr>
      <dsp:spPr>
        <a:xfrm>
          <a:off x="0" y="327221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5E420D-69EC-4E7F-A0B6-C45139E446F9}">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a:t>Can you think of three things you feel the staff did well?</a:t>
          </a:r>
          <a:endParaRPr lang="en-US" sz="2600" kern="1200"/>
        </a:p>
      </dsp:txBody>
      <dsp:txXfrm>
        <a:off x="0" y="3272218"/>
        <a:ext cx="6666833" cy="1090517"/>
      </dsp:txXfrm>
    </dsp:sp>
    <dsp:sp modelId="{3DF9883C-EBB4-44A9-9774-34F2D3C0AACF}">
      <dsp:nvSpPr>
        <dsp:cNvPr id="0" name=""/>
        <dsp:cNvSpPr/>
      </dsp:nvSpPr>
      <dsp:spPr>
        <a:xfrm>
          <a:off x="0" y="4362736"/>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CB1CF5-769B-4A36-8ECE-FC6989F40106}">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a:t>What do you think impacted on the patients the most?</a:t>
          </a:r>
          <a:endParaRPr lang="en-US" sz="2600" kern="1200"/>
        </a:p>
      </dsp:txBody>
      <dsp:txXfrm>
        <a:off x="0" y="4362736"/>
        <a:ext cx="6666833" cy="10905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A6137-371C-484F-A2D7-B4A9BA961EAE}">
      <dsp:nvSpPr>
        <dsp:cNvPr id="0" name=""/>
        <dsp:cNvSpPr/>
      </dsp:nvSpPr>
      <dsp:spPr>
        <a:xfrm>
          <a:off x="0" y="0"/>
          <a:ext cx="751214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E12E49E-B132-4C6C-B2E7-2DC0CB815793}">
      <dsp:nvSpPr>
        <dsp:cNvPr id="0" name=""/>
        <dsp:cNvSpPr/>
      </dsp:nvSpPr>
      <dsp:spPr>
        <a:xfrm>
          <a:off x="0" y="0"/>
          <a:ext cx="7512148" cy="147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Compassion in the context of the workplace  </a:t>
          </a:r>
          <a:endParaRPr lang="en-US" sz="1900" kern="1200"/>
        </a:p>
      </dsp:txBody>
      <dsp:txXfrm>
        <a:off x="0" y="0"/>
        <a:ext cx="7512148" cy="1477234"/>
      </dsp:txXfrm>
    </dsp:sp>
    <dsp:sp modelId="{835BA97B-5B66-4D01-AC2A-4710811E2504}">
      <dsp:nvSpPr>
        <dsp:cNvPr id="0" name=""/>
        <dsp:cNvSpPr/>
      </dsp:nvSpPr>
      <dsp:spPr>
        <a:xfrm>
          <a:off x="0" y="1477234"/>
          <a:ext cx="751214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E5196E-A146-46A3-818B-07F8E13FCCF3}">
      <dsp:nvSpPr>
        <dsp:cNvPr id="0" name=""/>
        <dsp:cNvSpPr/>
      </dsp:nvSpPr>
      <dsp:spPr>
        <a:xfrm>
          <a:off x="0" y="1477234"/>
          <a:ext cx="7512148" cy="147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Compassion is defined as ‘an empathetic emotional response to another person’s pain or suffering that moves people to act in a way that will either ease the person’s condition or make it more bearable’ Lilius et al. (2003, p.4). </a:t>
          </a:r>
          <a:endParaRPr lang="en-US" sz="1900" kern="1200" dirty="0"/>
        </a:p>
      </dsp:txBody>
      <dsp:txXfrm>
        <a:off x="0" y="1477234"/>
        <a:ext cx="7512148" cy="1477234"/>
      </dsp:txXfrm>
    </dsp:sp>
    <dsp:sp modelId="{407A3A82-40EA-4A6B-A5EF-7C6F8EA73D01}">
      <dsp:nvSpPr>
        <dsp:cNvPr id="0" name=""/>
        <dsp:cNvSpPr/>
      </dsp:nvSpPr>
      <dsp:spPr>
        <a:xfrm>
          <a:off x="0" y="2954469"/>
          <a:ext cx="751214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EC36CD-901F-4BC1-80D6-4E2E7E797F47}">
      <dsp:nvSpPr>
        <dsp:cNvPr id="0" name=""/>
        <dsp:cNvSpPr/>
      </dsp:nvSpPr>
      <dsp:spPr>
        <a:xfrm>
          <a:off x="0" y="2954469"/>
          <a:ext cx="7512148" cy="147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Compassion plays a role at different levels within an organisation. At an organisational level, it requires members of the system to embed compassionate processes to alleviate the suffering and stresses experienced by individuals within that system. </a:t>
          </a:r>
          <a:endParaRPr lang="en-US" sz="1900" kern="1200"/>
        </a:p>
      </dsp:txBody>
      <dsp:txXfrm>
        <a:off x="0" y="2954469"/>
        <a:ext cx="7512148" cy="1477234"/>
      </dsp:txXfrm>
    </dsp:sp>
    <dsp:sp modelId="{11380F35-1BCC-4B8F-9DC3-44CC23BECAA4}">
      <dsp:nvSpPr>
        <dsp:cNvPr id="0" name=""/>
        <dsp:cNvSpPr/>
      </dsp:nvSpPr>
      <dsp:spPr>
        <a:xfrm>
          <a:off x="0" y="4431703"/>
          <a:ext cx="751214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3A6867-6679-40CA-ABE5-A867479DB2B1}">
      <dsp:nvSpPr>
        <dsp:cNvPr id="0" name=""/>
        <dsp:cNvSpPr/>
      </dsp:nvSpPr>
      <dsp:spPr>
        <a:xfrm>
          <a:off x="0" y="4431703"/>
          <a:ext cx="7512148" cy="147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This is not restricted to employees alone and includes others such as customers and clients. Leaders and managers must manage and lead with compassion. At an individual level, each member of the organisation must take responsibility to act with empathy and demonstrate support for their colleagues. </a:t>
          </a:r>
          <a:endParaRPr lang="en-US" sz="1900" kern="1200" dirty="0"/>
        </a:p>
      </dsp:txBody>
      <dsp:txXfrm>
        <a:off x="0" y="4431703"/>
        <a:ext cx="7512148" cy="14772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76E60-982E-4274-94CD-4D05E96ADA15}">
      <dsp:nvSpPr>
        <dsp:cNvPr id="0" name=""/>
        <dsp:cNvSpPr/>
      </dsp:nvSpPr>
      <dsp:spPr>
        <a:xfrm>
          <a:off x="0" y="86359"/>
          <a:ext cx="6666833" cy="2597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Compassion is not religious business, it is human business, it is not luxury, it is essential for our own peace and mental stability, it is essential for human survival. Dalai Lama XIV </a:t>
          </a:r>
          <a:endParaRPr lang="en-US" sz="3000" kern="1200"/>
        </a:p>
      </dsp:txBody>
      <dsp:txXfrm>
        <a:off x="126795" y="213154"/>
        <a:ext cx="6413243" cy="2343810"/>
      </dsp:txXfrm>
    </dsp:sp>
    <dsp:sp modelId="{C1FF441A-40BA-4D57-9056-04AF10DE286B}">
      <dsp:nvSpPr>
        <dsp:cNvPr id="0" name=""/>
        <dsp:cNvSpPr/>
      </dsp:nvSpPr>
      <dsp:spPr>
        <a:xfrm>
          <a:off x="0" y="2770160"/>
          <a:ext cx="6666833" cy="25974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Our task must be to free ourselves... by widening our circle of compassion to embrace all living creatures and the whole of nature and its beauty. Albert Einstein</a:t>
          </a:r>
          <a:endParaRPr lang="en-US" sz="3000" kern="1200"/>
        </a:p>
      </dsp:txBody>
      <dsp:txXfrm>
        <a:off x="126795" y="2896955"/>
        <a:ext cx="6413243" cy="2343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CF4D4-87A1-406A-8A88-FB4EB22391B8}" type="datetimeFigureOut">
              <a:rPr lang="en-GB" smtClean="0"/>
              <a:t>03/07/2021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4F439-6CAA-44D2-9BCB-3F88299EA2E6}" type="slidenum">
              <a:rPr lang="en-GB" smtClean="0"/>
              <a:t>‹#›</a:t>
            </a:fld>
            <a:endParaRPr lang="en-GB"/>
          </a:p>
        </p:txBody>
      </p:sp>
    </p:spTree>
    <p:extLst>
      <p:ext uri="{BB962C8B-B14F-4D97-AF65-F5344CB8AC3E}">
        <p14:creationId xmlns:p14="http://schemas.microsoft.com/office/powerpoint/2010/main" val="6244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7C61-17AD-4DEB-8B5A-6A059526F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3DFB8B-E53A-4634-97BD-964548BFE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CD25FC-42F0-4D85-835E-223236B3F340}"/>
              </a:ext>
            </a:extLst>
          </p:cNvPr>
          <p:cNvSpPr>
            <a:spLocks noGrp="1"/>
          </p:cNvSpPr>
          <p:nvPr>
            <p:ph type="dt" sz="half" idx="10"/>
          </p:nvPr>
        </p:nvSpPr>
        <p:spPr/>
        <p:txBody>
          <a:bodyPr/>
          <a:lstStyle/>
          <a:p>
            <a:fld id="{89BC928A-A381-4660-BC45-0319768986BD}" type="datetime1">
              <a:rPr lang="en-GB" smtClean="0"/>
              <a:t>03/07/2021</a:t>
            </a:fld>
            <a:endParaRPr lang="en-GB"/>
          </a:p>
        </p:txBody>
      </p:sp>
      <p:sp>
        <p:nvSpPr>
          <p:cNvPr id="5" name="Footer Placeholder 4">
            <a:extLst>
              <a:ext uri="{FF2B5EF4-FFF2-40B4-BE49-F238E27FC236}">
                <a16:creationId xmlns:a16="http://schemas.microsoft.com/office/drawing/2014/main" id="{A33DFAA6-46C9-4F70-84A1-EEFE5699D71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3C42B60-597B-4C59-B500-ED104983E7AE}"/>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5280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ADD0-F733-4153-B3BE-AC2A30B331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D854F8-C6AF-4E2B-8C4D-EF9D93F8E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C8A94D-FD09-4774-B226-633D5CF04F43}"/>
              </a:ext>
            </a:extLst>
          </p:cNvPr>
          <p:cNvSpPr>
            <a:spLocks noGrp="1"/>
          </p:cNvSpPr>
          <p:nvPr>
            <p:ph type="dt" sz="half" idx="10"/>
          </p:nvPr>
        </p:nvSpPr>
        <p:spPr/>
        <p:txBody>
          <a:bodyPr/>
          <a:lstStyle/>
          <a:p>
            <a:fld id="{8DDCFEC8-A146-422A-8A19-858A56F04F99}" type="datetime1">
              <a:rPr lang="en-GB" smtClean="0"/>
              <a:t>03/07/2021</a:t>
            </a:fld>
            <a:endParaRPr lang="en-GB"/>
          </a:p>
        </p:txBody>
      </p:sp>
      <p:sp>
        <p:nvSpPr>
          <p:cNvPr id="5" name="Footer Placeholder 4">
            <a:extLst>
              <a:ext uri="{FF2B5EF4-FFF2-40B4-BE49-F238E27FC236}">
                <a16:creationId xmlns:a16="http://schemas.microsoft.com/office/drawing/2014/main" id="{3824FA14-4686-4244-99FC-AE0D72352AB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117DC23-DBBE-41DC-81EB-9D762F6FE0B6}"/>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172931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6D918-3A53-46F3-AF28-6E23C519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9B148D-6712-45D6-991E-E8D7A24B4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8FF060-DDFE-47E1-A07E-5CEE0AB4EB2C}"/>
              </a:ext>
            </a:extLst>
          </p:cNvPr>
          <p:cNvSpPr>
            <a:spLocks noGrp="1"/>
          </p:cNvSpPr>
          <p:nvPr>
            <p:ph type="dt" sz="half" idx="10"/>
          </p:nvPr>
        </p:nvSpPr>
        <p:spPr/>
        <p:txBody>
          <a:bodyPr/>
          <a:lstStyle/>
          <a:p>
            <a:fld id="{905CB5B4-646E-42C1-B544-19F811490A01}" type="datetime1">
              <a:rPr lang="en-GB" smtClean="0"/>
              <a:t>03/07/2021</a:t>
            </a:fld>
            <a:endParaRPr lang="en-GB"/>
          </a:p>
        </p:txBody>
      </p:sp>
      <p:sp>
        <p:nvSpPr>
          <p:cNvPr id="5" name="Footer Placeholder 4">
            <a:extLst>
              <a:ext uri="{FF2B5EF4-FFF2-40B4-BE49-F238E27FC236}">
                <a16:creationId xmlns:a16="http://schemas.microsoft.com/office/drawing/2014/main" id="{F6B5ED6C-625E-4862-BB51-8BD6C7A3419A}"/>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10C7802-8CC5-4348-93DF-7755B0DED765}"/>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144148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27AD069A-5C6C-4E60-ACD7-9319F9185596}" type="datetime1">
              <a:rPr lang="en-GB" altLang="en-US" smtClean="0"/>
              <a:t>03/07/2021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7279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5A90-F284-4EB2-B078-5FB75C127B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D1D5E2-A5A8-41E7-864B-52CC17817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B57AB4-67EC-4E71-9C55-07D7D24DDB23}"/>
              </a:ext>
            </a:extLst>
          </p:cNvPr>
          <p:cNvSpPr>
            <a:spLocks noGrp="1"/>
          </p:cNvSpPr>
          <p:nvPr>
            <p:ph type="dt" sz="half" idx="10"/>
          </p:nvPr>
        </p:nvSpPr>
        <p:spPr/>
        <p:txBody>
          <a:bodyPr/>
          <a:lstStyle/>
          <a:p>
            <a:fld id="{EE4C64AF-401E-4DFB-9C67-A37B297378E0}" type="datetime1">
              <a:rPr lang="en-GB" smtClean="0"/>
              <a:t>03/07/2021</a:t>
            </a:fld>
            <a:endParaRPr lang="en-GB"/>
          </a:p>
        </p:txBody>
      </p:sp>
      <p:sp>
        <p:nvSpPr>
          <p:cNvPr id="5" name="Footer Placeholder 4">
            <a:extLst>
              <a:ext uri="{FF2B5EF4-FFF2-40B4-BE49-F238E27FC236}">
                <a16:creationId xmlns:a16="http://schemas.microsoft.com/office/drawing/2014/main" id="{97871661-07DF-4B1F-8E8F-F507546F88E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2C49594-8933-4E08-A76D-328E2A2C1136}"/>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37988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AC30-F603-4367-878D-7478A3D08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96519D-7D51-4D09-BC41-2F81DCBFC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7A823-1287-4F8C-8065-621D1D867CFF}"/>
              </a:ext>
            </a:extLst>
          </p:cNvPr>
          <p:cNvSpPr>
            <a:spLocks noGrp="1"/>
          </p:cNvSpPr>
          <p:nvPr>
            <p:ph type="dt" sz="half" idx="10"/>
          </p:nvPr>
        </p:nvSpPr>
        <p:spPr/>
        <p:txBody>
          <a:bodyPr/>
          <a:lstStyle/>
          <a:p>
            <a:fld id="{0F29AAE3-8142-4848-9BE0-43C6590D38E8}" type="datetime1">
              <a:rPr lang="en-GB" smtClean="0"/>
              <a:t>03/07/2021</a:t>
            </a:fld>
            <a:endParaRPr lang="en-GB"/>
          </a:p>
        </p:txBody>
      </p:sp>
      <p:sp>
        <p:nvSpPr>
          <p:cNvPr id="5" name="Footer Placeholder 4">
            <a:extLst>
              <a:ext uri="{FF2B5EF4-FFF2-40B4-BE49-F238E27FC236}">
                <a16:creationId xmlns:a16="http://schemas.microsoft.com/office/drawing/2014/main" id="{4B95A559-9359-4D7B-9537-2DEE2D9C460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5B3AA26-EAD9-4D85-A49C-9110B8C17D1D}"/>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423637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7EFF-78AC-4E22-82C8-4664501D5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19ADDD-4FF0-4A6C-A05B-92265ED18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3C73BB-5F27-4473-9ED1-7E261A440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678A1B-CEFE-4640-BE25-D864C17E6C4B}"/>
              </a:ext>
            </a:extLst>
          </p:cNvPr>
          <p:cNvSpPr>
            <a:spLocks noGrp="1"/>
          </p:cNvSpPr>
          <p:nvPr>
            <p:ph type="dt" sz="half" idx="10"/>
          </p:nvPr>
        </p:nvSpPr>
        <p:spPr/>
        <p:txBody>
          <a:bodyPr/>
          <a:lstStyle/>
          <a:p>
            <a:fld id="{B8A983F4-07DD-4453-B878-A953FB265A6B}" type="datetime1">
              <a:rPr lang="en-GB" smtClean="0"/>
              <a:t>03/07/2021</a:t>
            </a:fld>
            <a:endParaRPr lang="en-GB"/>
          </a:p>
        </p:txBody>
      </p:sp>
      <p:sp>
        <p:nvSpPr>
          <p:cNvPr id="6" name="Footer Placeholder 5">
            <a:extLst>
              <a:ext uri="{FF2B5EF4-FFF2-40B4-BE49-F238E27FC236}">
                <a16:creationId xmlns:a16="http://schemas.microsoft.com/office/drawing/2014/main" id="{8C8AFF58-9A69-438E-8BA2-1942F3147DC8}"/>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576A5C55-0288-4EE1-89BB-98F9D47664AD}"/>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36234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76BC-A02B-416C-9154-D4BCC061D83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D62986-BA20-402C-984E-926F1A84D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9FB2C-F4F9-4666-9074-2C540CEB4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5F28AC-6D28-462F-8A9D-5D215381D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170E0-A57A-43D6-94A8-E2BE6DBA5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CD8E27-843D-423D-8F11-F4E39381D371}"/>
              </a:ext>
            </a:extLst>
          </p:cNvPr>
          <p:cNvSpPr>
            <a:spLocks noGrp="1"/>
          </p:cNvSpPr>
          <p:nvPr>
            <p:ph type="dt" sz="half" idx="10"/>
          </p:nvPr>
        </p:nvSpPr>
        <p:spPr/>
        <p:txBody>
          <a:bodyPr/>
          <a:lstStyle/>
          <a:p>
            <a:fld id="{D837AF94-1420-493A-AE44-CE08E8FEBCB3}" type="datetime1">
              <a:rPr lang="en-GB" smtClean="0"/>
              <a:t>03/07/2021</a:t>
            </a:fld>
            <a:endParaRPr lang="en-GB"/>
          </a:p>
        </p:txBody>
      </p:sp>
      <p:sp>
        <p:nvSpPr>
          <p:cNvPr id="8" name="Footer Placeholder 7">
            <a:extLst>
              <a:ext uri="{FF2B5EF4-FFF2-40B4-BE49-F238E27FC236}">
                <a16:creationId xmlns:a16="http://schemas.microsoft.com/office/drawing/2014/main" id="{11F0C059-7D97-42DC-B84D-C783215C052C}"/>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DF0A52DD-0992-4161-894A-D84013C9A730}"/>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104336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BC9A-2048-466B-9FFC-137FA50B2A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49AE04-4438-4C94-9683-38390DEA7F32}"/>
              </a:ext>
            </a:extLst>
          </p:cNvPr>
          <p:cNvSpPr>
            <a:spLocks noGrp="1"/>
          </p:cNvSpPr>
          <p:nvPr>
            <p:ph type="dt" sz="half" idx="10"/>
          </p:nvPr>
        </p:nvSpPr>
        <p:spPr/>
        <p:txBody>
          <a:bodyPr/>
          <a:lstStyle/>
          <a:p>
            <a:fld id="{433FB3ED-48B0-4BCA-A77B-8BE15F2295E5}" type="datetime1">
              <a:rPr lang="en-GB" smtClean="0"/>
              <a:t>03/07/2021</a:t>
            </a:fld>
            <a:endParaRPr lang="en-GB"/>
          </a:p>
        </p:txBody>
      </p:sp>
      <p:sp>
        <p:nvSpPr>
          <p:cNvPr id="4" name="Footer Placeholder 3">
            <a:extLst>
              <a:ext uri="{FF2B5EF4-FFF2-40B4-BE49-F238E27FC236}">
                <a16:creationId xmlns:a16="http://schemas.microsoft.com/office/drawing/2014/main" id="{B95AC104-F8A7-4FF7-BE5B-175361E25406}"/>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2FDDB4F6-B36D-408F-A992-8A75444ADA34}"/>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389990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586E7-25D5-4EF6-B216-E3C68A34C191}"/>
              </a:ext>
            </a:extLst>
          </p:cNvPr>
          <p:cNvSpPr>
            <a:spLocks noGrp="1"/>
          </p:cNvSpPr>
          <p:nvPr>
            <p:ph type="dt" sz="half" idx="10"/>
          </p:nvPr>
        </p:nvSpPr>
        <p:spPr/>
        <p:txBody>
          <a:bodyPr/>
          <a:lstStyle/>
          <a:p>
            <a:fld id="{F828AC89-AD52-439A-BC8F-060F02CFC64B}" type="datetime1">
              <a:rPr lang="en-GB" smtClean="0"/>
              <a:t>03/07/2021</a:t>
            </a:fld>
            <a:endParaRPr lang="en-GB"/>
          </a:p>
        </p:txBody>
      </p:sp>
      <p:sp>
        <p:nvSpPr>
          <p:cNvPr id="3" name="Footer Placeholder 2">
            <a:extLst>
              <a:ext uri="{FF2B5EF4-FFF2-40B4-BE49-F238E27FC236}">
                <a16:creationId xmlns:a16="http://schemas.microsoft.com/office/drawing/2014/main" id="{24D7F295-2B83-4A1A-AD5E-28F6945AE8A7}"/>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F4CA2B52-8CAD-4007-B497-4847B343C060}"/>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209653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BF39-A210-467B-AB07-E906B4BF7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E642512-C75C-407D-964D-2488FC67A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0E83CC-316B-4A09-9B10-E313654C4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0225-351A-4985-92A5-C5D189CA8903}"/>
              </a:ext>
            </a:extLst>
          </p:cNvPr>
          <p:cNvSpPr>
            <a:spLocks noGrp="1"/>
          </p:cNvSpPr>
          <p:nvPr>
            <p:ph type="dt" sz="half" idx="10"/>
          </p:nvPr>
        </p:nvSpPr>
        <p:spPr/>
        <p:txBody>
          <a:bodyPr/>
          <a:lstStyle/>
          <a:p>
            <a:fld id="{EEC24FA5-1B3D-4110-8E62-B6161B4DAA60}" type="datetime1">
              <a:rPr lang="en-GB" smtClean="0"/>
              <a:t>03/07/2021</a:t>
            </a:fld>
            <a:endParaRPr lang="en-GB"/>
          </a:p>
        </p:txBody>
      </p:sp>
      <p:sp>
        <p:nvSpPr>
          <p:cNvPr id="6" name="Footer Placeholder 5">
            <a:extLst>
              <a:ext uri="{FF2B5EF4-FFF2-40B4-BE49-F238E27FC236}">
                <a16:creationId xmlns:a16="http://schemas.microsoft.com/office/drawing/2014/main" id="{3CBE7EE5-3DCD-467E-87A8-ED5BFA3BB4A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639F0E0-D1CA-4EA8-ABEA-91CA9271A140}"/>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51053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F090-45FA-47F3-B86E-1A8812723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370D49-A24C-4003-98C6-2E77A6DAB3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A94B2A-C297-4B15-9C5F-8328CE3F1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2A93F-E3F9-4146-842B-CFC3F82D63EE}"/>
              </a:ext>
            </a:extLst>
          </p:cNvPr>
          <p:cNvSpPr>
            <a:spLocks noGrp="1"/>
          </p:cNvSpPr>
          <p:nvPr>
            <p:ph type="dt" sz="half" idx="10"/>
          </p:nvPr>
        </p:nvSpPr>
        <p:spPr/>
        <p:txBody>
          <a:bodyPr/>
          <a:lstStyle/>
          <a:p>
            <a:fld id="{2AB5073C-4235-401E-8BF8-B34B5BB089B8}" type="datetime1">
              <a:rPr lang="en-GB" smtClean="0"/>
              <a:t>03/07/2021</a:t>
            </a:fld>
            <a:endParaRPr lang="en-GB"/>
          </a:p>
        </p:txBody>
      </p:sp>
      <p:sp>
        <p:nvSpPr>
          <p:cNvPr id="6" name="Footer Placeholder 5">
            <a:extLst>
              <a:ext uri="{FF2B5EF4-FFF2-40B4-BE49-F238E27FC236}">
                <a16:creationId xmlns:a16="http://schemas.microsoft.com/office/drawing/2014/main" id="{34EC4590-3267-4480-9B50-6D746441469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E7EEAC2-908A-48DF-A966-75EDACBB1401}"/>
              </a:ext>
            </a:extLst>
          </p:cNvPr>
          <p:cNvSpPr>
            <a:spLocks noGrp="1"/>
          </p:cNvSpPr>
          <p:nvPr>
            <p:ph type="sldNum" sz="quarter" idx="12"/>
          </p:nvPr>
        </p:nvSpPr>
        <p:spPr/>
        <p:txBody>
          <a:bodyPr/>
          <a:lstStyle/>
          <a:p>
            <a:fld id="{568155E6-D229-4AEF-8FE2-6678C462F195}" type="slidenum">
              <a:rPr lang="en-GB" smtClean="0"/>
              <a:t>‹#›</a:t>
            </a:fld>
            <a:endParaRPr lang="en-GB"/>
          </a:p>
        </p:txBody>
      </p:sp>
    </p:spTree>
    <p:extLst>
      <p:ext uri="{BB962C8B-B14F-4D97-AF65-F5344CB8AC3E}">
        <p14:creationId xmlns:p14="http://schemas.microsoft.com/office/powerpoint/2010/main" val="59218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C85F9-87CC-4800-99B8-FE381C240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67B615-BC9E-4D46-9CCE-13E83D394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90A1BE-1753-49FB-94E8-A976EDF4E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6922A-12C1-4F46-A41D-19BA0D78A843}" type="datetime1">
              <a:rPr lang="en-GB" smtClean="0"/>
              <a:t>03/07/2021</a:t>
            </a:fld>
            <a:endParaRPr lang="en-GB"/>
          </a:p>
        </p:txBody>
      </p:sp>
      <p:sp>
        <p:nvSpPr>
          <p:cNvPr id="5" name="Footer Placeholder 4">
            <a:extLst>
              <a:ext uri="{FF2B5EF4-FFF2-40B4-BE49-F238E27FC236}">
                <a16:creationId xmlns:a16="http://schemas.microsoft.com/office/drawing/2014/main" id="{1440B7CC-C840-474A-9639-5B1CDD337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8B6AA442-6CF8-4D5B-A89E-FFD70BFD9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155E6-D229-4AEF-8FE2-6678C462F195}" type="slidenum">
              <a:rPr lang="en-GB" smtClean="0"/>
              <a:t>‹#›</a:t>
            </a:fld>
            <a:endParaRPr lang="en-GB"/>
          </a:p>
        </p:txBody>
      </p:sp>
    </p:spTree>
    <p:extLst>
      <p:ext uri="{BB962C8B-B14F-4D97-AF65-F5344CB8AC3E}">
        <p14:creationId xmlns:p14="http://schemas.microsoft.com/office/powerpoint/2010/main" val="1905796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hannel/UCsNUXDSPJuUEm7fvehFzHPg" TargetMode="External"/><Relationship Id="rId2" Type="http://schemas.openxmlformats.org/officeDocument/2006/relationships/hyperlink" Target="https://youtu.be/HVF0273iHu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feature=player_embedded&amp;v=VztWjL1TlGk"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killsforcare.org.uk/Documents/Standards-legislation/6Cs/6Cs-in-social-care-guide.pdf" TargetMode="External"/><Relationship Id="rId2" Type="http://schemas.openxmlformats.org/officeDocument/2006/relationships/hyperlink" Target="https://www.youtube.com/watch?feature=player_embedded&amp;v=VztWjL1TlGk"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39757" y="4627764"/>
            <a:ext cx="6135757" cy="3186359"/>
          </a:xfrm>
          <a:prstGeom prst="rect">
            <a:avLst/>
          </a:prstGeom>
        </p:spPr>
        <p:txBody>
          <a:bodyPr vert="horz" lIns="91440" tIns="45720" rIns="91440" bIns="45720" rtlCol="0" anchor="ctr">
            <a:normAutofit/>
          </a:bodyPr>
          <a:lstStyle/>
          <a:p>
            <a:pPr marL="457200">
              <a:lnSpc>
                <a:spcPct val="115000"/>
              </a:lnSpc>
              <a:spcBef>
                <a:spcPts val="600"/>
              </a:spcBef>
              <a:spcAft>
                <a:spcPts val="1000"/>
              </a:spcAft>
            </a:pPr>
            <a:r>
              <a:rPr lang="en-GB" sz="1800" b="1" dirty="0">
                <a:effectLst/>
                <a:latin typeface="Arial" panose="020B0604020202020204" pitchFamily="34" charset="0"/>
                <a:ea typeface="Times New Roman" panose="02020603050405020304" pitchFamily="18" charset="0"/>
                <a:cs typeface="Arial" panose="020B0604020202020204" pitchFamily="34" charset="0"/>
              </a:rPr>
              <a:t>Week 11</a:t>
            </a:r>
          </a:p>
          <a:p>
            <a:pPr marL="457200">
              <a:lnSpc>
                <a:spcPct val="115000"/>
              </a:lnSpc>
              <a:spcBef>
                <a:spcPts val="600"/>
              </a:spcBef>
              <a:spcAft>
                <a:spcPts val="1000"/>
              </a:spcAft>
            </a:pPr>
            <a:r>
              <a:rPr lang="en-GB" sz="1800" b="1" dirty="0">
                <a:solidFill>
                  <a:schemeClr val="bg1"/>
                </a:solidFill>
                <a:effectLst/>
                <a:highlight>
                  <a:srgbClr val="0000FF"/>
                </a:highlight>
                <a:latin typeface="Arial" panose="020B0604020202020204" pitchFamily="34" charset="0"/>
                <a:ea typeface="Times New Roman" panose="02020603050405020304" pitchFamily="18" charset="0"/>
                <a:cs typeface="Arial" panose="020B0604020202020204" pitchFamily="34" charset="0"/>
              </a:rPr>
              <a:t>LO.4 - </a:t>
            </a:r>
            <a:r>
              <a:rPr lang="en-GB" sz="1800" b="1" dirty="0">
                <a:effectLst/>
                <a:latin typeface="Arial" panose="020B0604020202020204" pitchFamily="34" charset="0"/>
                <a:ea typeface="Times New Roman" panose="02020603050405020304" pitchFamily="18" charset="0"/>
                <a:cs typeface="Arial" panose="020B0604020202020204" pitchFamily="34" charset="0"/>
              </a:rPr>
              <a:t>Developing a range of core employability skills reflecting compassion, values and behaviours.</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228600" algn="ctr">
              <a:lnSpc>
                <a:spcPct val="90000"/>
              </a:lnSpc>
              <a:buFont typeface="Arial" panose="020B0604020202020204" pitchFamily="34" charset="0"/>
              <a:buChar char="•"/>
            </a:pP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1A68D7C-DC5D-4EB9-9C25-B1E0272C6BB3}"/>
              </a:ext>
            </a:extLst>
          </p:cNvPr>
          <p:cNvGraphicFramePr>
            <a:graphicFrameLocks noGrp="1"/>
          </p:cNvGraphicFramePr>
          <p:nvPr>
            <p:ph idx="1"/>
            <p:extLst>
              <p:ext uri="{D42A27DB-BD31-4B8C-83A1-F6EECF244321}">
                <p14:modId xmlns:p14="http://schemas.microsoft.com/office/powerpoint/2010/main" val="184007360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A2639221-F810-4AE9-9C93-2DFB7A72130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227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Large skydiving group mid-air">
            <a:extLst>
              <a:ext uri="{FF2B5EF4-FFF2-40B4-BE49-F238E27FC236}">
                <a16:creationId xmlns:a16="http://schemas.microsoft.com/office/drawing/2014/main" id="{53AA6FCD-67B1-447C-9356-F24AAA319626}"/>
              </a:ext>
            </a:extLst>
          </p:cNvPr>
          <p:cNvPicPr>
            <a:picLocks noChangeAspect="1"/>
          </p:cNvPicPr>
          <p:nvPr/>
        </p:nvPicPr>
        <p:blipFill rotWithShape="1">
          <a:blip r:embed="rId2">
            <a:duotone>
              <a:prstClr val="black"/>
              <a:schemeClr val="tx2">
                <a:tint val="45000"/>
                <a:satMod val="400000"/>
              </a:schemeClr>
            </a:duotone>
          </a:blip>
          <a:srcRect t="11570" b="3844"/>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 name="Content Placeholder 2">
            <a:extLst>
              <a:ext uri="{FF2B5EF4-FFF2-40B4-BE49-F238E27FC236}">
                <a16:creationId xmlns:a16="http://schemas.microsoft.com/office/drawing/2014/main" id="{5857073F-3730-4B23-A1FC-CCD0DF5070DD}"/>
              </a:ext>
            </a:extLst>
          </p:cNvPr>
          <p:cNvSpPr>
            <a:spLocks noGrp="1"/>
          </p:cNvSpPr>
          <p:nvPr>
            <p:ph idx="1"/>
          </p:nvPr>
        </p:nvSpPr>
        <p:spPr>
          <a:xfrm>
            <a:off x="3732884" y="874644"/>
            <a:ext cx="6784259" cy="5680902"/>
          </a:xfrm>
        </p:spPr>
        <p:txBody>
          <a:bodyPr>
            <a:noAutofit/>
          </a:bodyPr>
          <a:lstStyle/>
          <a:p>
            <a:pPr marL="0" indent="0">
              <a:buNone/>
            </a:pPr>
            <a:r>
              <a:rPr lang="en-GB" sz="2400" dirty="0">
                <a:solidFill>
                  <a:schemeClr val="bg1"/>
                </a:solidFill>
                <a:highlight>
                  <a:srgbClr val="0000FF"/>
                </a:highlight>
                <a:latin typeface="Tw Cen MT" panose="020B0602020104020603" pitchFamily="34" charset="0"/>
              </a:rPr>
              <a:t>Compassion </a:t>
            </a:r>
          </a:p>
          <a:p>
            <a:r>
              <a:rPr lang="en-GB" sz="2400" dirty="0">
                <a:latin typeface="Tw Cen MT" panose="020B0602020104020603" pitchFamily="34" charset="0"/>
              </a:rPr>
              <a:t> Compassion refers to providing care and support to individuals by taking the time to try and understand their perspective in terms of what good care and support means to them and the reasons why.</a:t>
            </a:r>
          </a:p>
          <a:p>
            <a:r>
              <a:rPr lang="en-GB" sz="2400" dirty="0">
                <a:latin typeface="Tw Cen MT" panose="020B0602020104020603" pitchFamily="34" charset="0"/>
              </a:rPr>
              <a:t>Being compassionate requires you to be kind towards individuals and others, considerate of their feelings and respectful of their views that may be different to your own.</a:t>
            </a:r>
          </a:p>
          <a:p>
            <a:r>
              <a:rPr lang="en-GB" sz="2400" dirty="0">
                <a:latin typeface="Tw Cen MT" panose="020B0602020104020603" pitchFamily="34" charset="0"/>
              </a:rPr>
              <a:t> Underlying compassionate care is being able to maintain the dignity of individuals,</a:t>
            </a:r>
          </a:p>
        </p:txBody>
      </p:sp>
      <p:sp>
        <p:nvSpPr>
          <p:cNvPr id="18" name="Rectangle 17">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descr="Heart">
            <a:extLst>
              <a:ext uri="{FF2B5EF4-FFF2-40B4-BE49-F238E27FC236}">
                <a16:creationId xmlns:a16="http://schemas.microsoft.com/office/drawing/2014/main" id="{22B388E9-E479-426A-809D-81730C2A8898}"/>
              </a:ext>
            </a:extLst>
          </p:cNvPr>
          <p:cNvSpPr/>
          <p:nvPr/>
        </p:nvSpPr>
        <p:spPr>
          <a:xfrm>
            <a:off x="8904744" y="-17750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 name="Footer Placeholder 1">
            <a:extLst>
              <a:ext uri="{FF2B5EF4-FFF2-40B4-BE49-F238E27FC236}">
                <a16:creationId xmlns:a16="http://schemas.microsoft.com/office/drawing/2014/main" id="{80DDD91C-4AF4-4635-AA7D-A90312CB82A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309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6FE803-F9D9-4BE3-BD48-951693BFCEFD}"/>
              </a:ext>
            </a:extLst>
          </p:cNvPr>
          <p:cNvSpPr>
            <a:spLocks noGrp="1"/>
          </p:cNvSpPr>
          <p:nvPr>
            <p:ph idx="1"/>
          </p:nvPr>
        </p:nvSpPr>
        <p:spPr>
          <a:xfrm>
            <a:off x="5857462" y="649480"/>
            <a:ext cx="6215268" cy="5546047"/>
          </a:xfrm>
        </p:spPr>
        <p:txBody>
          <a:bodyPr anchor="ctr">
            <a:normAutofit/>
          </a:bodyPr>
          <a:lstStyle/>
          <a:p>
            <a:r>
              <a:rPr lang="en-GB" sz="2400" dirty="0">
                <a:latin typeface="Tw Cen MT" panose="020B0602020104020603" pitchFamily="34" charset="0"/>
              </a:rPr>
              <a:t>All adult care workers must have compassion and be able to demonstrate this to the individuals and others they work with such as their colleagues.</a:t>
            </a:r>
          </a:p>
          <a:p>
            <a:pPr marL="0" indent="0">
              <a:buNone/>
            </a:pPr>
            <a:r>
              <a:rPr lang="en-GB" sz="2400" dirty="0">
                <a:highlight>
                  <a:srgbClr val="FFFF00"/>
                </a:highlight>
                <a:latin typeface="Tw Cen MT" panose="020B0602020104020603" pitchFamily="34" charset="0"/>
              </a:rPr>
              <a:t> For example</a:t>
            </a:r>
            <a:r>
              <a:rPr lang="en-GB" sz="2400" dirty="0">
                <a:latin typeface="Tw Cen MT" panose="020B0602020104020603" pitchFamily="34" charset="0"/>
              </a:rPr>
              <a:t>, when meeting with an individual with dementia who is refusing to be cared for by one of your colleagues, you must show your understanding of both the individual and your colleague, by for example putting yourself in the individual’s shoes to try and understand how they are feeling while also considering the situation from your colleague’s perspective.</a:t>
            </a:r>
          </a:p>
        </p:txBody>
      </p:sp>
      <p:sp>
        <p:nvSpPr>
          <p:cNvPr id="20" name="TextBox 19">
            <a:extLst>
              <a:ext uri="{FF2B5EF4-FFF2-40B4-BE49-F238E27FC236}">
                <a16:creationId xmlns:a16="http://schemas.microsoft.com/office/drawing/2014/main" id="{A40C56F4-309A-47AE-9522-D825FA6FE5CE}"/>
              </a:ext>
            </a:extLst>
          </p:cNvPr>
          <p:cNvSpPr txBox="1"/>
          <p:nvPr/>
        </p:nvSpPr>
        <p:spPr>
          <a:xfrm rot="19178374">
            <a:off x="1467913" y="2689422"/>
            <a:ext cx="2929050" cy="584775"/>
          </a:xfrm>
          <a:prstGeom prst="rect">
            <a:avLst/>
          </a:prstGeom>
          <a:noFill/>
        </p:spPr>
        <p:txBody>
          <a:bodyPr wrap="square">
            <a:spAutoFit/>
          </a:bodyPr>
          <a:lstStyle/>
          <a:p>
            <a:pPr marL="0" indent="0">
              <a:buNone/>
            </a:pPr>
            <a:r>
              <a:rPr lang="en-GB" sz="3200" b="1" dirty="0">
                <a:solidFill>
                  <a:schemeClr val="bg1"/>
                </a:solidFill>
              </a:rPr>
              <a:t>Compassionate</a:t>
            </a:r>
            <a:r>
              <a:rPr lang="en-GB" sz="1800" dirty="0"/>
              <a:t> </a:t>
            </a:r>
          </a:p>
        </p:txBody>
      </p:sp>
      <p:sp>
        <p:nvSpPr>
          <p:cNvPr id="2" name="Footer Placeholder 1">
            <a:extLst>
              <a:ext uri="{FF2B5EF4-FFF2-40B4-BE49-F238E27FC236}">
                <a16:creationId xmlns:a16="http://schemas.microsoft.com/office/drawing/2014/main" id="{8A03207A-FEB7-48D3-915C-7B2C58D9C20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1348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A46F9-835B-451B-AA12-E56A63ADAB21}"/>
              </a:ext>
            </a:extLst>
          </p:cNvPr>
          <p:cNvSpPr>
            <a:spLocks noGrp="1"/>
          </p:cNvSpPr>
          <p:nvPr>
            <p:ph idx="1"/>
          </p:nvPr>
        </p:nvSpPr>
        <p:spPr/>
        <p:txBody>
          <a:bodyPr>
            <a:normAutofit fontScale="92500"/>
          </a:bodyPr>
          <a:lstStyle/>
          <a:p>
            <a:r>
              <a:rPr lang="en-GB" dirty="0">
                <a:hlinkClick r:id="rId2"/>
              </a:rPr>
              <a:t>https://youtu.be/HVF0273iHus</a:t>
            </a:r>
            <a:endParaRPr lang="en-GB" dirty="0"/>
          </a:p>
          <a:p>
            <a:pPr algn="l"/>
            <a:r>
              <a:rPr lang="en-GB" b="0" i="0" dirty="0">
                <a:solidFill>
                  <a:srgbClr val="000000"/>
                </a:solidFill>
                <a:effectLst/>
                <a:latin typeface="Roboto" panose="02000000000000000000" pitchFamily="2" charset="0"/>
                <a:hlinkClick r:id="rId3"/>
              </a:rPr>
              <a:t>The Health Foundation</a:t>
            </a:r>
            <a:endParaRPr lang="en-GB" b="0" i="0" dirty="0">
              <a:solidFill>
                <a:srgbClr val="000000"/>
              </a:solidFill>
              <a:effectLst/>
              <a:latin typeface="Roboto" panose="02000000000000000000" pitchFamily="2" charset="0"/>
            </a:endParaRPr>
          </a:p>
          <a:p>
            <a:r>
              <a:rPr lang="en-GB" dirty="0">
                <a:effectLst/>
              </a:rPr>
              <a:t>Compassion 'has to be our number one priority' says Hiro Tanaka, a consultant orthopaedic surgeon at Aneurin Bevan University Health Board.</a:t>
            </a:r>
          </a:p>
          <a:p>
            <a:r>
              <a:rPr lang="en-GB" dirty="0">
                <a:effectLst/>
              </a:rPr>
              <a:t> We spoke to him about the value he places on compassion in delivering care, and also spoke to a range of staff members from the hospital about what compassion means to them and how they incorporate it in their day to day work. </a:t>
            </a:r>
          </a:p>
          <a:p>
            <a:r>
              <a:rPr lang="en-GB" dirty="0">
                <a:effectLst/>
              </a:rPr>
              <a:t>We also hear from some patients about the difference that compassionate care has made to them during their time in hospital.</a:t>
            </a:r>
          </a:p>
          <a:p>
            <a:endParaRPr lang="en-GB" dirty="0"/>
          </a:p>
        </p:txBody>
      </p:sp>
    </p:spTree>
    <p:extLst>
      <p:ext uri="{BB962C8B-B14F-4D97-AF65-F5344CB8AC3E}">
        <p14:creationId xmlns:p14="http://schemas.microsoft.com/office/powerpoint/2010/main" val="188343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AE8C72D-A58C-4F9C-99C6-7513B6A459B8}"/>
              </a:ext>
            </a:extLst>
          </p:cNvPr>
          <p:cNvSpPr>
            <a:spLocks noGrp="1"/>
          </p:cNvSpPr>
          <p:nvPr>
            <p:ph idx="1"/>
          </p:nvPr>
        </p:nvSpPr>
        <p:spPr>
          <a:xfrm>
            <a:off x="5698435" y="649480"/>
            <a:ext cx="6241773" cy="5546047"/>
          </a:xfrm>
        </p:spPr>
        <p:txBody>
          <a:bodyPr anchor="ctr">
            <a:normAutofit/>
          </a:bodyPr>
          <a:lstStyle/>
          <a:p>
            <a:r>
              <a:rPr lang="en-GB" sz="2400" dirty="0"/>
              <a:t>Courage refers to providing care and support that always promotes individuals’ safety. Being courageous as an adult care worker requires you to always promote individuals’ well-being and maintain their best interest as the focus of the care you provide. </a:t>
            </a:r>
          </a:p>
          <a:p>
            <a:r>
              <a:rPr lang="en-GB" sz="2400" dirty="0"/>
              <a:t>This means that you must always be ready to do the right thing for individuals including speaking up for individuals if they are at risk of harming themselves and/or others, of being hurt by others or when there is a risk of a criminal offence being carried out.</a:t>
            </a:r>
          </a:p>
        </p:txBody>
      </p:sp>
      <p:sp>
        <p:nvSpPr>
          <p:cNvPr id="11" name="TextBox 10">
            <a:extLst>
              <a:ext uri="{FF2B5EF4-FFF2-40B4-BE49-F238E27FC236}">
                <a16:creationId xmlns:a16="http://schemas.microsoft.com/office/drawing/2014/main" id="{5E0A1084-9C9E-4E52-A086-5B877EA76524}"/>
              </a:ext>
            </a:extLst>
          </p:cNvPr>
          <p:cNvSpPr txBox="1"/>
          <p:nvPr/>
        </p:nvSpPr>
        <p:spPr>
          <a:xfrm>
            <a:off x="2348948" y="3208037"/>
            <a:ext cx="1958009" cy="584775"/>
          </a:xfrm>
          <a:prstGeom prst="rect">
            <a:avLst/>
          </a:prstGeom>
          <a:noFill/>
        </p:spPr>
        <p:txBody>
          <a:bodyPr wrap="square">
            <a:spAutoFit/>
          </a:bodyPr>
          <a:lstStyle/>
          <a:p>
            <a:pPr marL="0" indent="0">
              <a:buNone/>
            </a:pPr>
            <a:r>
              <a:rPr lang="en-GB" sz="3200" b="1" dirty="0">
                <a:solidFill>
                  <a:schemeClr val="bg1"/>
                </a:solidFill>
              </a:rPr>
              <a:t>Courage</a:t>
            </a:r>
            <a:r>
              <a:rPr lang="en-GB" sz="1800" b="1" dirty="0">
                <a:solidFill>
                  <a:schemeClr val="bg1"/>
                </a:solidFill>
              </a:rPr>
              <a:t> </a:t>
            </a:r>
          </a:p>
        </p:txBody>
      </p:sp>
      <p:sp>
        <p:nvSpPr>
          <p:cNvPr id="2" name="Footer Placeholder 1">
            <a:extLst>
              <a:ext uri="{FF2B5EF4-FFF2-40B4-BE49-F238E27FC236}">
                <a16:creationId xmlns:a16="http://schemas.microsoft.com/office/drawing/2014/main" id="{7711B78D-939A-4D18-A5E5-BF80376ADFE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3634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42935D-8FDB-4740-8374-B926B1207BE8}"/>
              </a:ext>
            </a:extLst>
          </p:cNvPr>
          <p:cNvSpPr>
            <a:spLocks noGrp="1"/>
          </p:cNvSpPr>
          <p:nvPr>
            <p:ph idx="1"/>
          </p:nvPr>
        </p:nvSpPr>
        <p:spPr>
          <a:xfrm>
            <a:off x="5994964" y="649480"/>
            <a:ext cx="5945245" cy="5546047"/>
          </a:xfrm>
        </p:spPr>
        <p:txBody>
          <a:bodyPr anchor="ctr">
            <a:normAutofit/>
          </a:bodyPr>
          <a:lstStyle/>
          <a:p>
            <a:pPr marL="0" indent="0">
              <a:buNone/>
            </a:pPr>
            <a:r>
              <a:rPr lang="en-GB" sz="2000" dirty="0"/>
              <a:t>All adult care workers must be courageous and be able to demonstrate this when providing care and support to individuals.</a:t>
            </a:r>
          </a:p>
          <a:p>
            <a:pPr marL="0" indent="0">
              <a:buNone/>
            </a:pPr>
            <a:r>
              <a:rPr lang="en-GB" sz="2000" dirty="0">
                <a:highlight>
                  <a:srgbClr val="FFFF00"/>
                </a:highlight>
              </a:rPr>
              <a:t> For example</a:t>
            </a:r>
            <a:r>
              <a:rPr lang="en-GB" sz="2000" dirty="0"/>
              <a:t>, if an individual is at risk of harming themselves or others then you can show your courage by following your employer’s agreed ways of working for reporting and recording this immediately so that you can promote individuals’ and others’ safety. </a:t>
            </a:r>
          </a:p>
          <a:p>
            <a:pPr marL="0" indent="0">
              <a:buNone/>
            </a:pPr>
            <a:r>
              <a:rPr lang="en-GB" sz="2000" dirty="0"/>
              <a:t>You can also show your courage by positively challenging others when you have concerns over any unsafe practices.</a:t>
            </a:r>
          </a:p>
        </p:txBody>
      </p:sp>
      <p:sp>
        <p:nvSpPr>
          <p:cNvPr id="11" name="TextBox 10">
            <a:extLst>
              <a:ext uri="{FF2B5EF4-FFF2-40B4-BE49-F238E27FC236}">
                <a16:creationId xmlns:a16="http://schemas.microsoft.com/office/drawing/2014/main" id="{7A3DC24F-0FC9-45ED-A466-F2876029A670}"/>
              </a:ext>
            </a:extLst>
          </p:cNvPr>
          <p:cNvSpPr txBox="1"/>
          <p:nvPr/>
        </p:nvSpPr>
        <p:spPr>
          <a:xfrm rot="20368878">
            <a:off x="1997700" y="2580787"/>
            <a:ext cx="1960409" cy="1077218"/>
          </a:xfrm>
          <a:prstGeom prst="rect">
            <a:avLst/>
          </a:prstGeom>
          <a:noFill/>
        </p:spPr>
        <p:txBody>
          <a:bodyPr wrap="square">
            <a:spAutoFit/>
          </a:bodyPr>
          <a:lstStyle/>
          <a:p>
            <a:pPr marL="0" indent="0">
              <a:buNone/>
            </a:pPr>
            <a:r>
              <a:rPr lang="en-GB" sz="3200" b="1" dirty="0">
                <a:solidFill>
                  <a:schemeClr val="bg1"/>
                </a:solidFill>
              </a:rPr>
              <a:t>Courage-</a:t>
            </a:r>
            <a:r>
              <a:rPr lang="en-GB" sz="3200" b="1" dirty="0" err="1">
                <a:solidFill>
                  <a:schemeClr val="bg1"/>
                </a:solidFill>
              </a:rPr>
              <a:t>cont</a:t>
            </a:r>
            <a:r>
              <a:rPr lang="en-GB" sz="3200" b="1" dirty="0">
                <a:solidFill>
                  <a:schemeClr val="bg1"/>
                </a:solidFill>
              </a:rPr>
              <a:t>…</a:t>
            </a:r>
          </a:p>
        </p:txBody>
      </p:sp>
      <p:sp>
        <p:nvSpPr>
          <p:cNvPr id="2" name="Footer Placeholder 1">
            <a:extLst>
              <a:ext uri="{FF2B5EF4-FFF2-40B4-BE49-F238E27FC236}">
                <a16:creationId xmlns:a16="http://schemas.microsoft.com/office/drawing/2014/main" id="{60585FB3-8966-428A-BD87-819B04B5B0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878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3A6BC0-988D-4C21-AF22-FCB472530961}"/>
              </a:ext>
            </a:extLst>
          </p:cNvPr>
          <p:cNvGraphicFramePr>
            <a:graphicFrameLocks noGrp="1"/>
          </p:cNvGraphicFramePr>
          <p:nvPr>
            <p:ph idx="1"/>
            <p:extLst>
              <p:ext uri="{D42A27DB-BD31-4B8C-83A1-F6EECF244321}">
                <p14:modId xmlns:p14="http://schemas.microsoft.com/office/powerpoint/2010/main" val="172301671"/>
              </p:ext>
            </p:extLst>
          </p:nvPr>
        </p:nvGraphicFramePr>
        <p:xfrm>
          <a:off x="4227443" y="511388"/>
          <a:ext cx="7132407"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94966948-FE13-48EF-85D5-2768AEEA9DC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8049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21BC93-F436-4862-96DA-178C34E3F035}"/>
              </a:ext>
            </a:extLst>
          </p:cNvPr>
          <p:cNvPicPr>
            <a:picLocks noChangeAspect="1"/>
          </p:cNvPicPr>
          <p:nvPr/>
        </p:nvPicPr>
        <p:blipFill rotWithShape="1">
          <a:blip r:embed="rId2"/>
          <a:srcRect b="15730"/>
          <a:stretch/>
        </p:blipFill>
        <p:spPr>
          <a:xfrm>
            <a:off x="-196929" y="-238913"/>
            <a:ext cx="12191981" cy="6857990"/>
          </a:xfrm>
          <a:prstGeom prst="rect">
            <a:avLst/>
          </a:prstGeom>
        </p:spPr>
      </p:pic>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5AA274-95C6-4D0C-BA37-6E33896252D3}"/>
              </a:ext>
            </a:extLst>
          </p:cNvPr>
          <p:cNvGraphicFramePr>
            <a:graphicFrameLocks noGrp="1"/>
          </p:cNvGraphicFramePr>
          <p:nvPr>
            <p:ph idx="1"/>
            <p:extLst>
              <p:ext uri="{D42A27DB-BD31-4B8C-83A1-F6EECF244321}">
                <p14:modId xmlns:p14="http://schemas.microsoft.com/office/powerpoint/2010/main" val="3546761887"/>
              </p:ext>
            </p:extLst>
          </p:nvPr>
        </p:nvGraphicFramePr>
        <p:xfrm>
          <a:off x="196948" y="543147"/>
          <a:ext cx="7498079" cy="563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ECE1A1F-B5CF-46F7-A5C0-43A97A493CD0}"/>
              </a:ext>
            </a:extLst>
          </p:cNvPr>
          <p:cNvSpPr txBox="1"/>
          <p:nvPr/>
        </p:nvSpPr>
        <p:spPr>
          <a:xfrm>
            <a:off x="8995116" y="2857454"/>
            <a:ext cx="2999935" cy="584775"/>
          </a:xfrm>
          <a:prstGeom prst="rect">
            <a:avLst/>
          </a:prstGeom>
          <a:noFill/>
        </p:spPr>
        <p:txBody>
          <a:bodyPr wrap="square">
            <a:spAutoFit/>
          </a:bodyPr>
          <a:lstStyle/>
          <a:p>
            <a:pPr lvl="0"/>
            <a:r>
              <a:rPr lang="en-GB" sz="3200" dirty="0">
                <a:solidFill>
                  <a:schemeClr val="bg1"/>
                </a:solidFill>
              </a:rPr>
              <a:t>Commitment</a:t>
            </a:r>
          </a:p>
        </p:txBody>
      </p:sp>
      <p:sp>
        <p:nvSpPr>
          <p:cNvPr id="2" name="Footer Placeholder 1">
            <a:extLst>
              <a:ext uri="{FF2B5EF4-FFF2-40B4-BE49-F238E27FC236}">
                <a16:creationId xmlns:a16="http://schemas.microsoft.com/office/drawing/2014/main" id="{4BA5CAB9-7704-4496-97DB-6D32A3B57CB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4618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9AE6E8-DE7A-4BE1-9313-44FEFBC642F8}"/>
              </a:ext>
            </a:extLst>
          </p:cNvPr>
          <p:cNvGraphicFramePr>
            <a:graphicFrameLocks noGrp="1"/>
          </p:cNvGraphicFramePr>
          <p:nvPr>
            <p:ph idx="1"/>
            <p:extLst>
              <p:ext uri="{D42A27DB-BD31-4B8C-83A1-F6EECF244321}">
                <p14:modId xmlns:p14="http://schemas.microsoft.com/office/powerpoint/2010/main" val="2613399483"/>
              </p:ext>
            </p:extLst>
          </p:nvPr>
        </p:nvGraphicFramePr>
        <p:xfrm>
          <a:off x="4253948" y="185531"/>
          <a:ext cx="7317937" cy="601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5169B201-E366-4361-8FDE-1331ED6CE4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4993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1D07E-347F-45F0-AFE9-8C78705EE87C}"/>
              </a:ext>
            </a:extLst>
          </p:cNvPr>
          <p:cNvSpPr>
            <a:spLocks noGrp="1"/>
          </p:cNvSpPr>
          <p:nvPr>
            <p:ph idx="1"/>
          </p:nvPr>
        </p:nvSpPr>
        <p:spPr>
          <a:xfrm>
            <a:off x="467324" y="1448972"/>
            <a:ext cx="6115456" cy="4205966"/>
          </a:xfrm>
        </p:spPr>
        <p:txBody>
          <a:bodyPr anchor="t">
            <a:normAutofit/>
          </a:bodyPr>
          <a:lstStyle/>
          <a:p>
            <a:pPr marL="0" indent="0">
              <a:buNone/>
            </a:pPr>
            <a:r>
              <a:rPr lang="en-GB" b="0" i="0" dirty="0">
                <a:solidFill>
                  <a:schemeClr val="bg1"/>
                </a:solidFill>
                <a:effectLst/>
                <a:highlight>
                  <a:srgbClr val="00FFFF"/>
                </a:highlight>
                <a:latin typeface="Tw Cen MT" panose="020B0602020104020603" pitchFamily="34" charset="0"/>
              </a:rPr>
              <a:t>Why are the 6 C's important?</a:t>
            </a:r>
          </a:p>
          <a:p>
            <a:r>
              <a:rPr lang="en-GB" b="0" i="0" dirty="0">
                <a:effectLst/>
                <a:latin typeface="Tw Cen MT" panose="020B0602020104020603" pitchFamily="34" charset="0"/>
              </a:rPr>
              <a:t>The 6Cs provide a set of values for all health and social care staff and help to ensure that everyone is working towards the same common goal.</a:t>
            </a:r>
          </a:p>
          <a:p>
            <a:r>
              <a:rPr lang="en-GB" b="0" i="0" dirty="0">
                <a:effectLst/>
                <a:latin typeface="Tw Cen MT" panose="020B0602020104020603" pitchFamily="34" charset="0"/>
              </a:rPr>
              <a:t>Following the 6Cs provides patients with high quality care and should be the cornerstone of all health and social care work.</a:t>
            </a:r>
          </a:p>
          <a:p>
            <a:endParaRPr lang="en-GB" sz="1800" dirty="0"/>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esk with stethoscope and computer keyboard">
            <a:extLst>
              <a:ext uri="{FF2B5EF4-FFF2-40B4-BE49-F238E27FC236}">
                <a16:creationId xmlns:a16="http://schemas.microsoft.com/office/drawing/2014/main" id="{0367A63D-2E17-495A-8250-E6FE5299D5A6}"/>
              </a:ext>
            </a:extLst>
          </p:cNvPr>
          <p:cNvPicPr>
            <a:picLocks noChangeAspect="1"/>
          </p:cNvPicPr>
          <p:nvPr/>
        </p:nvPicPr>
        <p:blipFill rotWithShape="1">
          <a:blip r:embed="rId2"/>
          <a:srcRect l="35764" r="2"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8662323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8" b="8331"/>
          <a:stretch/>
        </p:blipFill>
        <p:spPr bwMode="auto">
          <a:xfrm>
            <a:off x="7938051" y="3604590"/>
            <a:ext cx="4253949" cy="3253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50575" y="543147"/>
            <a:ext cx="7084080" cy="5633816"/>
          </a:xfrm>
        </p:spPr>
        <p:txBody>
          <a:bodyPr>
            <a:normAutofit fontScale="92500" lnSpcReduction="10000"/>
          </a:bodyPr>
          <a:lstStyle/>
          <a:p>
            <a:pPr marL="0" indent="0">
              <a:buNone/>
            </a:pPr>
            <a:r>
              <a:rPr lang="en-GB" sz="2400" b="1" i="1" dirty="0">
                <a:highlight>
                  <a:srgbClr val="FFFF00"/>
                </a:highlight>
                <a:latin typeface="Tw Cen MT" panose="020B0602020104020603" pitchFamily="34" charset="0"/>
              </a:rPr>
              <a:t>Aim;</a:t>
            </a:r>
          </a:p>
          <a:p>
            <a:pPr marL="457200">
              <a:lnSpc>
                <a:spcPct val="115000"/>
              </a:lnSpc>
              <a:spcBef>
                <a:spcPts val="600"/>
              </a:spcBef>
              <a:spcAft>
                <a:spcPts val="1000"/>
              </a:spcAft>
            </a:pPr>
            <a:r>
              <a:rPr lang="en-GB" sz="2400" dirty="0">
                <a:effectLst/>
                <a:latin typeface="Tw Cen MT" panose="020B0602020104020603" pitchFamily="34" charset="0"/>
                <a:ea typeface="Times New Roman" panose="02020603050405020304" pitchFamily="18" charset="0"/>
                <a:cs typeface="Arial" panose="020B0604020202020204" pitchFamily="34" charset="0"/>
              </a:rPr>
              <a:t>Critically analyse progress in developing a range of core employability skills reflecting compassion, values and behaviours.</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0" indent="0">
              <a:spcAft>
                <a:spcPts val="800"/>
              </a:spcAft>
              <a:buNone/>
            </a:pPr>
            <a:r>
              <a:rPr lang="en-GB" sz="2400" b="1" i="1" dirty="0">
                <a:highlight>
                  <a:srgbClr val="FFFF00"/>
                </a:highlight>
                <a:latin typeface="Tw Cen MT" panose="020B0602020104020603" pitchFamily="34" charset="0"/>
              </a:rPr>
              <a:t>Learning outcomes;</a:t>
            </a:r>
          </a:p>
          <a:p>
            <a:pPr marL="0" indent="0">
              <a:spcAft>
                <a:spcPts val="800"/>
              </a:spcAft>
              <a:buNone/>
            </a:pPr>
            <a:r>
              <a:rPr lang="en-GB" sz="2400" b="1" i="1" dirty="0">
                <a:latin typeface="Tw Cen MT" panose="020B0602020104020603" pitchFamily="34" charset="0"/>
              </a:rPr>
              <a:t>At the end of this lesson students will be able to:</a:t>
            </a:r>
          </a:p>
          <a:p>
            <a:pPr marL="0" indent="0">
              <a:spcAft>
                <a:spcPts val="800"/>
              </a:spcAft>
              <a:buNone/>
            </a:pPr>
            <a:endParaRPr lang="en-GB" sz="2400" b="1" i="1" dirty="0">
              <a:latin typeface="Tw Cen MT" panose="020B0602020104020603" pitchFamily="34" charset="0"/>
            </a:endParaRPr>
          </a:p>
          <a:p>
            <a:pPr marL="0" indent="0">
              <a:buNone/>
            </a:pPr>
            <a:r>
              <a:rPr lang="en-GB" sz="2400" dirty="0">
                <a:latin typeface="Tw Cen MT" panose="020B0602020104020603" pitchFamily="34" charset="0"/>
                <a:ea typeface="Times New Roman" panose="02020603050405020304" pitchFamily="18" charset="0"/>
              </a:rPr>
              <a:t>1</a:t>
            </a:r>
            <a:r>
              <a:rPr lang="en-GB" sz="2400" dirty="0">
                <a:effectLst/>
                <a:latin typeface="Tw Cen MT" panose="020B0602020104020603" pitchFamily="34" charset="0"/>
                <a:ea typeface="Times New Roman" panose="02020603050405020304" pitchFamily="18" charset="0"/>
              </a:rPr>
              <a:t>. Explaining the 6Cs in care as core employability skill in healthcare sector</a:t>
            </a:r>
          </a:p>
          <a:p>
            <a:pPr marL="0" indent="0">
              <a:buNone/>
            </a:pPr>
            <a:endParaRPr lang="en-GB" sz="2400" b="1" i="1" dirty="0">
              <a:highlight>
                <a:srgbClr val="00FF00"/>
              </a:highlight>
              <a:latin typeface="Tw Cen MT" panose="020B0602020104020603" pitchFamily="34" charset="0"/>
            </a:endParaRPr>
          </a:p>
          <a:p>
            <a:pPr marL="0" indent="0">
              <a:lnSpc>
                <a:spcPct val="115000"/>
              </a:lnSpc>
              <a:spcBef>
                <a:spcPts val="600"/>
              </a:spcBef>
              <a:spcAft>
                <a:spcPts val="1000"/>
              </a:spcAft>
              <a:buNone/>
            </a:pPr>
            <a:r>
              <a:rPr lang="en-GB" sz="2400" dirty="0">
                <a:latin typeface="Tw Cen MT" panose="020B0602020104020603" pitchFamily="34" charset="0"/>
                <a:ea typeface="Times New Roman" panose="02020603050405020304" pitchFamily="18" charset="0"/>
                <a:cs typeface="Arial" panose="020B0604020202020204" pitchFamily="34" charset="0"/>
              </a:rPr>
              <a:t>2.   A</a:t>
            </a:r>
            <a:r>
              <a:rPr lang="en-GB" sz="2400" dirty="0">
                <a:effectLst/>
                <a:latin typeface="Tw Cen MT" panose="020B0602020104020603" pitchFamily="34" charset="0"/>
                <a:ea typeface="Times New Roman" panose="02020603050405020304" pitchFamily="18" charset="0"/>
                <a:cs typeface="Arial" panose="020B0604020202020204" pitchFamily="34" charset="0"/>
              </a:rPr>
              <a:t>nalysing core employability skills that reflects compassion, values and professional behaviours of health and social care professionals</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endParaRPr lang="en-GB" sz="20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000" b="1" dirty="0"/>
          </a:p>
          <a:p>
            <a:pPr marL="0" indent="0">
              <a:buNone/>
            </a:pPr>
            <a:endParaRPr lang="en-GB" sz="2000" dirty="0"/>
          </a:p>
          <a:p>
            <a:pPr marL="0" indent="0">
              <a:buNone/>
            </a:pPr>
            <a:endParaRPr lang="en-GB" sz="2000" dirty="0"/>
          </a:p>
          <a:p>
            <a:pPr marL="0" indent="0">
              <a:buNone/>
            </a:pPr>
            <a:endParaRPr lang="en-GB" sz="2000" dirty="0">
              <a:latin typeface="Tw Cen MT" panose="020B0602020104020603" pitchFamily="34" charset="0"/>
            </a:endParaRPr>
          </a:p>
          <a:p>
            <a:endParaRPr lang="en-GB" sz="20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F2CED-0A0C-4865-8C41-F4080ED51493}"/>
              </a:ext>
            </a:extLst>
          </p:cNvPr>
          <p:cNvSpPr>
            <a:spLocks noGrp="1"/>
          </p:cNvSpPr>
          <p:nvPr>
            <p:ph idx="1"/>
          </p:nvPr>
        </p:nvSpPr>
        <p:spPr>
          <a:xfrm>
            <a:off x="212035" y="251790"/>
            <a:ext cx="11979965" cy="6444431"/>
          </a:xfrm>
        </p:spPr>
        <p:txBody>
          <a:bodyPr>
            <a:normAutofit fontScale="62500" lnSpcReduction="20000"/>
          </a:bodyPr>
          <a:lstStyle/>
          <a:p>
            <a:pPr marL="0" indent="0">
              <a:buNone/>
            </a:pPr>
            <a:r>
              <a:rPr lang="en-GB" sz="3200" dirty="0">
                <a:highlight>
                  <a:srgbClr val="FFFF00"/>
                </a:highlight>
                <a:latin typeface="Tw Cen MT" panose="020B0602020104020603" pitchFamily="34" charset="0"/>
              </a:rPr>
              <a:t>ROLE OF INDIVIDUALS – the 6C’s</a:t>
            </a:r>
          </a:p>
          <a:p>
            <a:pPr marL="0" indent="0">
              <a:buNone/>
            </a:pPr>
            <a:r>
              <a:rPr lang="en-GB" sz="3200" dirty="0">
                <a:latin typeface="Tw Cen MT" panose="020B0602020104020603" pitchFamily="34" charset="0"/>
              </a:rPr>
              <a:t>The 6C’s define the behaviours expected of individuals that support professional practice.</a:t>
            </a:r>
          </a:p>
          <a:p>
            <a:pPr marL="0" indent="0">
              <a:buNone/>
            </a:pPr>
            <a:endParaRPr lang="en-GB" sz="3200" dirty="0">
              <a:latin typeface="Tw Cen MT" panose="020B0602020104020603" pitchFamily="34" charset="0"/>
            </a:endParaRPr>
          </a:p>
          <a:p>
            <a:pPr marL="0" indent="0">
              <a:buNone/>
            </a:pPr>
            <a:r>
              <a:rPr lang="en-GB" sz="3200" dirty="0">
                <a:latin typeface="Tw Cen MT" panose="020B0602020104020603" pitchFamily="34" charset="0"/>
              </a:rPr>
              <a:t>I </a:t>
            </a:r>
            <a:r>
              <a:rPr lang="en-GB" sz="3200" dirty="0">
                <a:highlight>
                  <a:srgbClr val="00FFFF"/>
                </a:highlight>
                <a:latin typeface="Tw Cen MT" panose="020B0602020104020603" pitchFamily="34" charset="0"/>
              </a:rPr>
              <a:t>CARE</a:t>
            </a:r>
            <a:r>
              <a:rPr lang="en-GB" sz="3200" dirty="0">
                <a:latin typeface="Tw Cen MT" panose="020B0602020104020603" pitchFamily="34" charset="0"/>
              </a:rPr>
              <a:t> about…</a:t>
            </a:r>
          </a:p>
          <a:p>
            <a:r>
              <a:rPr lang="en-GB" sz="3200" dirty="0">
                <a:latin typeface="Tw Cen MT" panose="020B0602020104020603" pitchFamily="34" charset="0"/>
              </a:rPr>
              <a:t>Patients – Each encounter is an opportunity to convey compassionate, empathetic care through</a:t>
            </a:r>
          </a:p>
          <a:p>
            <a:pPr marL="0" indent="0">
              <a:buNone/>
            </a:pPr>
            <a:r>
              <a:rPr lang="en-GB" sz="3200" dirty="0">
                <a:latin typeface="Tw Cen MT" panose="020B0602020104020603" pitchFamily="34" charset="0"/>
              </a:rPr>
              <a:t>listening, learning from, coaching, and teaching patients and families.</a:t>
            </a:r>
          </a:p>
          <a:p>
            <a:r>
              <a:rPr lang="en-GB" sz="3200" dirty="0">
                <a:latin typeface="Tw Cen MT" panose="020B0602020104020603" pitchFamily="34" charset="0"/>
              </a:rPr>
              <a:t>Self-Awareness, self-reflection, and self care – I recognize the impact of my insight and well</a:t>
            </a:r>
          </a:p>
          <a:p>
            <a:pPr marL="0" indent="0">
              <a:buNone/>
            </a:pPr>
            <a:r>
              <a:rPr lang="en-GB" sz="3200" dirty="0">
                <a:latin typeface="Tw Cen MT" panose="020B0602020104020603" pitchFamily="34" charset="0"/>
              </a:rPr>
              <a:t>being on my practice</a:t>
            </a:r>
          </a:p>
          <a:p>
            <a:pPr marL="0" indent="0">
              <a:buNone/>
            </a:pPr>
            <a:r>
              <a:rPr lang="en-GB" sz="3200" dirty="0">
                <a:latin typeface="Tw Cen MT" panose="020B0602020104020603" pitchFamily="34" charset="0"/>
              </a:rPr>
              <a:t>• Relationships on my team – Each encounter is an opportunity to support another’s wellbeing</a:t>
            </a:r>
          </a:p>
          <a:p>
            <a:pPr marL="0" indent="0">
              <a:buNone/>
            </a:pPr>
            <a:r>
              <a:rPr lang="en-GB" sz="3200" dirty="0">
                <a:latin typeface="Tw Cen MT" panose="020B0602020104020603" pitchFamily="34" charset="0"/>
              </a:rPr>
              <a:t>and practice. I foster respectful, constructive interactions, and celebrate other’s successes.</a:t>
            </a:r>
          </a:p>
          <a:p>
            <a:pPr marL="0" indent="0">
              <a:buNone/>
            </a:pPr>
            <a:endParaRPr lang="en-GB" sz="3200" dirty="0">
              <a:latin typeface="Tw Cen MT" panose="020B0602020104020603" pitchFamily="34" charset="0"/>
            </a:endParaRPr>
          </a:p>
          <a:p>
            <a:pPr marL="0" indent="0">
              <a:buNone/>
            </a:pPr>
            <a:r>
              <a:rPr lang="en-GB" sz="3200" dirty="0">
                <a:latin typeface="Tw Cen MT" panose="020B0602020104020603" pitchFamily="34" charset="0"/>
              </a:rPr>
              <a:t>I am </a:t>
            </a:r>
            <a:r>
              <a:rPr lang="en-GB" sz="3200" dirty="0">
                <a:highlight>
                  <a:srgbClr val="00FFFF"/>
                </a:highlight>
                <a:latin typeface="Tw Cen MT" panose="020B0602020104020603" pitchFamily="34" charset="0"/>
              </a:rPr>
              <a:t>COMPETENT</a:t>
            </a:r>
            <a:r>
              <a:rPr lang="en-GB" sz="3200" dirty="0">
                <a:latin typeface="Tw Cen MT" panose="020B0602020104020603" pitchFamily="34" charset="0"/>
              </a:rPr>
              <a:t> because I…</a:t>
            </a:r>
          </a:p>
          <a:p>
            <a:pPr marL="0" indent="0">
              <a:buNone/>
            </a:pPr>
            <a:endParaRPr lang="en-GB" sz="3200" dirty="0">
              <a:latin typeface="Tw Cen MT" panose="020B0602020104020603" pitchFamily="34" charset="0"/>
            </a:endParaRPr>
          </a:p>
          <a:p>
            <a:pPr marL="0" indent="0">
              <a:buNone/>
            </a:pPr>
            <a:r>
              <a:rPr lang="en-GB" sz="3200" dirty="0">
                <a:latin typeface="Tw Cen MT" panose="020B0602020104020603" pitchFamily="34" charset="0"/>
              </a:rPr>
              <a:t>• </a:t>
            </a:r>
            <a:r>
              <a:rPr lang="en-GB" sz="3200" dirty="0">
                <a:highlight>
                  <a:srgbClr val="FFFF00"/>
                </a:highlight>
                <a:latin typeface="Tw Cen MT" panose="020B0602020104020603" pitchFamily="34" charset="0"/>
              </a:rPr>
              <a:t>Reflect </a:t>
            </a:r>
            <a:r>
              <a:rPr lang="en-GB" sz="3200" dirty="0">
                <a:latin typeface="Tw Cen MT" panose="020B0602020104020603" pitchFamily="34" charset="0"/>
              </a:rPr>
              <a:t>on my practice and develop a continuing competence plan to improve patient outcomes.</a:t>
            </a:r>
          </a:p>
          <a:p>
            <a:r>
              <a:rPr lang="en-GB" sz="3200" dirty="0">
                <a:latin typeface="Tw Cen MT" panose="020B0602020104020603" pitchFamily="34" charset="0"/>
              </a:rPr>
              <a:t>Invest time, effort, and resources to improve my knowledge, skills, clinical reasoning, and</a:t>
            </a:r>
          </a:p>
          <a:p>
            <a:pPr marL="0" indent="0">
              <a:buNone/>
            </a:pPr>
            <a:r>
              <a:rPr lang="en-GB" sz="3200" dirty="0">
                <a:latin typeface="Tw Cen MT" panose="020B0602020104020603" pitchFamily="34" charset="0"/>
              </a:rPr>
              <a:t>judgment.</a:t>
            </a:r>
          </a:p>
          <a:p>
            <a:r>
              <a:rPr lang="en-GB" sz="3200" dirty="0">
                <a:latin typeface="Tw Cen MT" panose="020B0602020104020603" pitchFamily="34" charset="0"/>
              </a:rPr>
              <a:t>Take responsibility for my </a:t>
            </a:r>
            <a:r>
              <a:rPr lang="en-GB" sz="3200" dirty="0">
                <a:highlight>
                  <a:srgbClr val="FFFF00"/>
                </a:highlight>
                <a:latin typeface="Tw Cen MT" panose="020B0602020104020603" pitchFamily="34" charset="0"/>
              </a:rPr>
              <a:t>professional development</a:t>
            </a:r>
            <a:r>
              <a:rPr lang="en-GB" sz="3200" dirty="0">
                <a:latin typeface="Tw Cen MT" panose="020B0602020104020603" pitchFamily="34" charset="0"/>
              </a:rPr>
              <a:t>, incorporating evaluation, new knowledge,</a:t>
            </a:r>
          </a:p>
          <a:p>
            <a:pPr marL="0" indent="0">
              <a:buNone/>
            </a:pPr>
            <a:r>
              <a:rPr lang="en-GB" sz="3200" dirty="0">
                <a:latin typeface="Tw Cen MT" panose="020B0602020104020603" pitchFamily="34" charset="0"/>
              </a:rPr>
              <a:t>and evidence in my practice.</a:t>
            </a:r>
          </a:p>
          <a:p>
            <a:pPr marL="0" indent="0">
              <a:buNone/>
            </a:pPr>
            <a:r>
              <a:rPr lang="en-GB" sz="3200" dirty="0">
                <a:latin typeface="Tw Cen MT" panose="020B0602020104020603" pitchFamily="34" charset="0"/>
              </a:rPr>
              <a:t>• Am confident to lead in my practice and share knowledge with others, including students</a:t>
            </a:r>
            <a:r>
              <a:rPr lang="en-GB" dirty="0"/>
              <a:t>. </a:t>
            </a:r>
          </a:p>
        </p:txBody>
      </p:sp>
      <p:pic>
        <p:nvPicPr>
          <p:cNvPr id="4" name="Picture 2" descr="The 6C&amp;#39;s in social care | Bettal">
            <a:extLst>
              <a:ext uri="{FF2B5EF4-FFF2-40B4-BE49-F238E27FC236}">
                <a16:creationId xmlns:a16="http://schemas.microsoft.com/office/drawing/2014/main" id="{9C1FAED6-7609-4F8E-9DD8-9369567C8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3145" y="4710735"/>
            <a:ext cx="197885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5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D6DA9-1400-4EEB-88B8-E5452EAEDD76}"/>
              </a:ext>
            </a:extLst>
          </p:cNvPr>
          <p:cNvSpPr>
            <a:spLocks noGrp="1"/>
          </p:cNvSpPr>
          <p:nvPr>
            <p:ph idx="1"/>
          </p:nvPr>
        </p:nvSpPr>
        <p:spPr>
          <a:xfrm>
            <a:off x="207956" y="209792"/>
            <a:ext cx="11851521" cy="6648208"/>
          </a:xfrm>
        </p:spPr>
        <p:txBody>
          <a:bodyPr>
            <a:noAutofit/>
          </a:bodyPr>
          <a:lstStyle/>
          <a:p>
            <a:pPr marL="0" indent="0">
              <a:buNone/>
            </a:pPr>
            <a:r>
              <a:rPr lang="en-GB" sz="2000" dirty="0">
                <a:latin typeface="Tw Cen MT" panose="020B0602020104020603" pitchFamily="34" charset="0"/>
              </a:rPr>
              <a:t>I </a:t>
            </a:r>
            <a:r>
              <a:rPr lang="en-GB" sz="2000" dirty="0">
                <a:highlight>
                  <a:srgbClr val="FFFF00"/>
                </a:highlight>
                <a:latin typeface="Tw Cen MT" panose="020B0602020104020603" pitchFamily="34" charset="0"/>
              </a:rPr>
              <a:t>COMMIT</a:t>
            </a:r>
            <a:r>
              <a:rPr lang="en-GB" sz="2000" dirty="0">
                <a:latin typeface="Tw Cen MT" panose="020B0602020104020603" pitchFamily="34" charset="0"/>
              </a:rPr>
              <a:t> to practice in alignment with…</a:t>
            </a:r>
          </a:p>
          <a:p>
            <a:r>
              <a:rPr lang="en-GB" sz="2000" dirty="0">
                <a:latin typeface="Tw Cen MT" panose="020B0602020104020603" pitchFamily="34" charset="0"/>
              </a:rPr>
              <a:t>The role, functions, and expectations of my position.</a:t>
            </a:r>
          </a:p>
          <a:p>
            <a:r>
              <a:rPr lang="en-GB" sz="2000" dirty="0">
                <a:latin typeface="Tw Cen MT" panose="020B0602020104020603" pitchFamily="34" charset="0"/>
              </a:rPr>
              <a:t>My organisation vision, mission, values, and policies.</a:t>
            </a:r>
          </a:p>
          <a:p>
            <a:r>
              <a:rPr lang="en-GB" sz="2000" dirty="0">
                <a:latin typeface="Tw Cen MT" panose="020B0602020104020603" pitchFamily="34" charset="0"/>
              </a:rPr>
              <a:t>My Professional Standards of Practice, Code of Ethics and my professional role.</a:t>
            </a:r>
          </a:p>
          <a:p>
            <a:r>
              <a:rPr lang="en-GB" sz="2000" dirty="0">
                <a:latin typeface="Tw Cen MT" panose="020B0602020104020603" pitchFamily="34" charset="0"/>
              </a:rPr>
              <a:t>Regulation and legislation.</a:t>
            </a:r>
          </a:p>
          <a:p>
            <a:pPr marL="0" indent="0">
              <a:buNone/>
            </a:pPr>
            <a:endParaRPr lang="en-GB" sz="2000" dirty="0">
              <a:latin typeface="Tw Cen MT" panose="020B0602020104020603" pitchFamily="34" charset="0"/>
            </a:endParaRPr>
          </a:p>
          <a:p>
            <a:pPr marL="0" indent="0">
              <a:buNone/>
            </a:pPr>
            <a:r>
              <a:rPr lang="en-GB" sz="2000" dirty="0">
                <a:latin typeface="Tw Cen MT" panose="020B0602020104020603" pitchFamily="34" charset="0"/>
              </a:rPr>
              <a:t>I </a:t>
            </a:r>
            <a:r>
              <a:rPr lang="en-GB" sz="2000" dirty="0">
                <a:highlight>
                  <a:srgbClr val="FFFF00"/>
                </a:highlight>
                <a:latin typeface="Tw Cen MT" panose="020B0602020104020603" pitchFamily="34" charset="0"/>
              </a:rPr>
              <a:t>COLLABORATE</a:t>
            </a:r>
            <a:r>
              <a:rPr lang="en-GB" sz="2000" dirty="0">
                <a:latin typeface="Tw Cen MT" panose="020B0602020104020603" pitchFamily="34" charset="0"/>
              </a:rPr>
              <a:t>…</a:t>
            </a:r>
          </a:p>
          <a:p>
            <a:r>
              <a:rPr lang="en-GB" sz="2000" dirty="0">
                <a:latin typeface="Tw Cen MT" panose="020B0602020104020603" pitchFamily="34" charset="0"/>
              </a:rPr>
              <a:t> With patients and families in all of their health care decisions, every time, respecting their</a:t>
            </a:r>
          </a:p>
          <a:p>
            <a:pPr marL="0" indent="0">
              <a:buNone/>
            </a:pPr>
            <a:r>
              <a:rPr lang="en-GB" sz="2000" dirty="0">
                <a:latin typeface="Tw Cen MT" panose="020B0602020104020603" pitchFamily="34" charset="0"/>
              </a:rPr>
              <a:t>decisions.</a:t>
            </a:r>
          </a:p>
          <a:p>
            <a:r>
              <a:rPr lang="en-GB" sz="2000" dirty="0">
                <a:latin typeface="Tw Cen MT" panose="020B0602020104020603" pitchFamily="34" charset="0"/>
              </a:rPr>
              <a:t>To deliver patient and family centred care, engaging patients and their loved ones as full</a:t>
            </a:r>
          </a:p>
          <a:p>
            <a:pPr marL="0" indent="0">
              <a:buNone/>
            </a:pPr>
            <a:r>
              <a:rPr lang="en-GB" sz="2000" dirty="0">
                <a:latin typeface="Tw Cen MT" panose="020B0602020104020603" pitchFamily="34" charset="0"/>
              </a:rPr>
              <a:t>partners in their care, and as part of the health care team.</a:t>
            </a:r>
          </a:p>
          <a:p>
            <a:r>
              <a:rPr lang="en-GB" sz="2000" dirty="0">
                <a:latin typeface="Tw Cen MT" panose="020B0602020104020603" pitchFamily="34" charset="0"/>
              </a:rPr>
              <a:t> With other health care providers, leaders, communities, and educational groups.</a:t>
            </a:r>
          </a:p>
          <a:p>
            <a:r>
              <a:rPr lang="en-GB" sz="2000" dirty="0">
                <a:latin typeface="Tw Cen MT" panose="020B0602020104020603" pitchFamily="34" charset="0"/>
              </a:rPr>
              <a:t> To understand and actualize my organisation’s Collaborative Practice Principles in order to support patient</a:t>
            </a:r>
          </a:p>
          <a:p>
            <a:pPr marL="0" indent="0">
              <a:buNone/>
            </a:pPr>
            <a:r>
              <a:rPr lang="en-GB" sz="2000" dirty="0">
                <a:latin typeface="Tw Cen MT" panose="020B0602020104020603" pitchFamily="34" charset="0"/>
              </a:rPr>
              <a:t>and family centred care.</a:t>
            </a:r>
          </a:p>
          <a:p>
            <a:r>
              <a:rPr lang="en-GB" sz="2000" dirty="0">
                <a:latin typeface="Tw Cen MT" panose="020B0602020104020603" pitchFamily="34" charset="0"/>
              </a:rPr>
              <a:t> To support smooth patient transitions between providers, programs, and settings.</a:t>
            </a:r>
          </a:p>
          <a:p>
            <a:r>
              <a:rPr lang="en-GB" sz="2000" dirty="0">
                <a:latin typeface="Tw Cen MT" panose="020B0602020104020603" pitchFamily="34" charset="0"/>
              </a:rPr>
              <a:t>By identifying, pursuing and promoting opportunities for patient safety, quality, and continuous</a:t>
            </a:r>
          </a:p>
          <a:p>
            <a:pPr marL="0" indent="0">
              <a:buNone/>
            </a:pPr>
            <a:r>
              <a:rPr lang="en-GB" sz="2000" dirty="0">
                <a:latin typeface="Tw Cen MT" panose="020B0602020104020603" pitchFamily="34" charset="0"/>
              </a:rPr>
              <a:t>improvement. </a:t>
            </a:r>
          </a:p>
        </p:txBody>
      </p:sp>
      <p:pic>
        <p:nvPicPr>
          <p:cNvPr id="1026" name="Picture 2" descr="The 6C&amp;#39;s in social care | Bettal">
            <a:extLst>
              <a:ext uri="{FF2B5EF4-FFF2-40B4-BE49-F238E27FC236}">
                <a16:creationId xmlns:a16="http://schemas.microsoft.com/office/drawing/2014/main" id="{FE033AF9-E5DB-4316-8EF4-6595EC16A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4966" y="0"/>
            <a:ext cx="333375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30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4EE3D-6FDE-4B5B-83B8-5CB39023D598}"/>
              </a:ext>
            </a:extLst>
          </p:cNvPr>
          <p:cNvSpPr>
            <a:spLocks noGrp="1"/>
          </p:cNvSpPr>
          <p:nvPr>
            <p:ph idx="1"/>
          </p:nvPr>
        </p:nvSpPr>
        <p:spPr>
          <a:xfrm>
            <a:off x="4867423" y="872198"/>
            <a:ext cx="7072786" cy="5351622"/>
          </a:xfrm>
        </p:spPr>
        <p:txBody>
          <a:bodyPr>
            <a:normAutofit/>
          </a:bodyPr>
          <a:lstStyle/>
          <a:p>
            <a:pPr marL="0" indent="0">
              <a:buNone/>
            </a:pPr>
            <a:r>
              <a:rPr lang="en-GB" sz="2200" dirty="0">
                <a:highlight>
                  <a:srgbClr val="FFFF00"/>
                </a:highlight>
              </a:rPr>
              <a:t>I CREATE…</a:t>
            </a:r>
          </a:p>
          <a:p>
            <a:r>
              <a:rPr lang="en-GB" sz="2200" dirty="0"/>
              <a:t>Successes with my patients for my patients – I deliver the best possible outcomes and positive</a:t>
            </a:r>
          </a:p>
          <a:p>
            <a:r>
              <a:rPr lang="en-GB" sz="2200" dirty="0"/>
              <a:t>Interactions, including advocating on their behalf when necessary.</a:t>
            </a:r>
          </a:p>
          <a:p>
            <a:r>
              <a:rPr lang="en-GB" sz="2200" dirty="0"/>
              <a:t>A safe, welcoming, and engaging environment for patients, families, co-workers', and students.</a:t>
            </a:r>
          </a:p>
          <a:p>
            <a:r>
              <a:rPr lang="en-GB" sz="2200" dirty="0"/>
              <a:t>Opportunities to contribute to my profession by participating in professional and workplace</a:t>
            </a:r>
          </a:p>
          <a:p>
            <a:r>
              <a:rPr lang="en-GB" sz="2200" dirty="0"/>
              <a:t>Opportunities, including research and evaluation. </a:t>
            </a:r>
          </a:p>
        </p:txBody>
      </p:sp>
      <p:pic>
        <p:nvPicPr>
          <p:cNvPr id="1026" name="Picture 2" descr="Why we use the 6cs of care - SMarter Recruitment Services">
            <a:extLst>
              <a:ext uri="{FF2B5EF4-FFF2-40B4-BE49-F238E27FC236}">
                <a16:creationId xmlns:a16="http://schemas.microsoft.com/office/drawing/2014/main" id="{ABB4A7A9-CE37-440B-9DDC-DD65A5240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15" r="850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97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2000" b="1">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60000"/>
                  </a:schemeClr>
                </a:solidFill>
                <a:effectLst/>
                <a:uLnTx/>
                <a:uFillTx/>
                <a:latin typeface="Calibri" panose="020F0502020204030204"/>
                <a:ea typeface="+mn-ea"/>
                <a:cs typeface="+mn-cs"/>
              </a:rPr>
              <a:t>Created by Tayo Alebiosu</a:t>
            </a:r>
          </a:p>
        </p:txBody>
      </p:sp>
      <p:pic>
        <p:nvPicPr>
          <p:cNvPr id="17" name="Picture 2" descr="Tea break - Free icons">
            <a:extLst>
              <a:ext uri="{FF2B5EF4-FFF2-40B4-BE49-F238E27FC236}">
                <a16:creationId xmlns:a16="http://schemas.microsoft.com/office/drawing/2014/main" id="{9C562903-19CB-4F92-8343-76BD705FAAA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4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6" name="Freeform: Shape 2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1284461-7FCB-499D-944B-DA6A13C8F14C}"/>
              </a:ext>
            </a:extLst>
          </p:cNvPr>
          <p:cNvSpPr>
            <a:spLocks noGrp="1"/>
          </p:cNvSpPr>
          <p:nvPr>
            <p:ph idx="1"/>
          </p:nvPr>
        </p:nvSpPr>
        <p:spPr>
          <a:xfrm>
            <a:off x="314884" y="2229729"/>
            <a:ext cx="3722543" cy="2201594"/>
          </a:xfrm>
        </p:spPr>
        <p:txBody>
          <a:bodyPr>
            <a:normAutofit/>
          </a:bodyPr>
          <a:lstStyle/>
          <a:p>
            <a:r>
              <a:rPr lang="en-GB" dirty="0">
                <a:solidFill>
                  <a:schemeClr val="bg1">
                    <a:alpha val="60000"/>
                  </a:schemeClr>
                </a:solidFill>
              </a:rPr>
              <a:t>Now….let look more at compassion, value and professional behaviour</a:t>
            </a:r>
          </a:p>
        </p:txBody>
      </p:sp>
      <p:pic>
        <p:nvPicPr>
          <p:cNvPr id="9" name="Picture 2" descr="PersonalSkills-02">
            <a:extLst>
              <a:ext uri="{FF2B5EF4-FFF2-40B4-BE49-F238E27FC236}">
                <a16:creationId xmlns:a16="http://schemas.microsoft.com/office/drawing/2014/main" id="{C1EEDB2C-3D71-4A27-B1D4-178FE370BD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315"/>
          <a:stretch/>
        </p:blipFill>
        <p:spPr bwMode="auto">
          <a:xfrm>
            <a:off x="5411053" y="687836"/>
            <a:ext cx="6014185" cy="548232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6802D7A-7BC7-4668-A39A-F56CF7E706F6}"/>
              </a:ext>
            </a:extLst>
          </p:cNvPr>
          <p:cNvSpPr>
            <a:spLocks noGrp="1"/>
          </p:cNvSpPr>
          <p:nvPr>
            <p:ph type="ftr" sz="quarter" idx="11"/>
          </p:nvPr>
        </p:nvSpPr>
        <p:spPr>
          <a:xfrm>
            <a:off x="5315803" y="6375679"/>
            <a:ext cx="4450156" cy="345796"/>
          </a:xfrm>
        </p:spPr>
        <p:txBody>
          <a:bodyPr>
            <a:normAutofit/>
          </a:bodyPr>
          <a:lstStyle/>
          <a:p>
            <a:pPr algn="l">
              <a:spcAft>
                <a:spcPts val="600"/>
              </a:spcAft>
            </a:pPr>
            <a:r>
              <a:rPr lang="en-GB">
                <a:solidFill>
                  <a:schemeClr val="tx1">
                    <a:alpha val="60000"/>
                  </a:schemeClr>
                </a:solidFill>
              </a:rPr>
              <a:t>Created by Tayo Alebiosu</a:t>
            </a:r>
          </a:p>
        </p:txBody>
      </p:sp>
    </p:spTree>
    <p:extLst>
      <p:ext uri="{BB962C8B-B14F-4D97-AF65-F5344CB8AC3E}">
        <p14:creationId xmlns:p14="http://schemas.microsoft.com/office/powerpoint/2010/main" val="414468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89A8E4-6C12-4D67-A790-9B7446A01072}"/>
              </a:ext>
            </a:extLst>
          </p:cNvPr>
          <p:cNvSpPr>
            <a:spLocks noGrp="1"/>
          </p:cNvSpPr>
          <p:nvPr>
            <p:ph idx="1"/>
          </p:nvPr>
        </p:nvSpPr>
        <p:spPr>
          <a:xfrm>
            <a:off x="4285287" y="106018"/>
            <a:ext cx="7522400" cy="6467060"/>
          </a:xfrm>
        </p:spPr>
        <p:txBody>
          <a:bodyPr anchor="ctr">
            <a:normAutofit/>
          </a:bodyPr>
          <a:lstStyle/>
          <a:p>
            <a:pPr marL="0" indent="0">
              <a:buNone/>
            </a:pPr>
            <a:r>
              <a:rPr lang="en-GB" sz="2000" dirty="0">
                <a:latin typeface="Tw Cen MT" panose="020B0602020104020603" pitchFamily="34" charset="0"/>
              </a:rPr>
              <a:t>‘Organisational compassion exists when members of a system collectively notice, feel, and respond to pain experienced by members of that system.’  </a:t>
            </a:r>
            <a:r>
              <a:rPr lang="en-GB" sz="2000" dirty="0" err="1">
                <a:latin typeface="Tw Cen MT" panose="020B0602020104020603" pitchFamily="34" charset="0"/>
              </a:rPr>
              <a:t>Kanov</a:t>
            </a:r>
            <a:r>
              <a:rPr lang="en-GB" sz="2000" dirty="0">
                <a:latin typeface="Tw Cen MT" panose="020B0602020104020603" pitchFamily="34" charset="0"/>
              </a:rPr>
              <a:t> et al. (2004, p. 810)</a:t>
            </a:r>
          </a:p>
          <a:p>
            <a:pPr marL="0" indent="0">
              <a:buNone/>
            </a:pPr>
            <a:endParaRPr lang="en-GB" sz="2000" dirty="0">
              <a:latin typeface="Tw Cen MT" panose="020B0602020104020603" pitchFamily="34" charset="0"/>
            </a:endParaRPr>
          </a:p>
          <a:p>
            <a:pPr marL="0" indent="0">
              <a:buNone/>
            </a:pPr>
            <a:r>
              <a:rPr lang="en-GB" sz="2000" dirty="0">
                <a:latin typeface="Tw Cen MT" panose="020B0602020104020603" pitchFamily="34" charset="0"/>
              </a:rPr>
              <a:t>The case for compassion in the workplace – and throughout society as a whole – has grown significantly in recent times. The coronavirus outbreak has demanded we display greater kindness and empathy towards colleagues, whether on the frontline or working from home. A compassionate approach is vital to remain connected, mentally healthy, and productive while we battle through the challenges we face at work and beyond.</a:t>
            </a:r>
          </a:p>
          <a:p>
            <a:pPr marL="0" indent="0">
              <a:buNone/>
            </a:pPr>
            <a:endParaRPr lang="en-GB" sz="2000" dirty="0">
              <a:latin typeface="Tw Cen MT" panose="020B0602020104020603" pitchFamily="34" charset="0"/>
            </a:endParaRPr>
          </a:p>
          <a:p>
            <a:pPr marL="0" indent="0">
              <a:buNone/>
            </a:pPr>
            <a:r>
              <a:rPr lang="en-GB" sz="2000" dirty="0">
                <a:latin typeface="Tw Cen MT" panose="020B0602020104020603" pitchFamily="34" charset="0"/>
              </a:rPr>
              <a:t>Compassion is also critical in our response to tackling racism in the workplace. Creating inclusive organisational cultures involves connecting with people on a deeper level, listening to and understanding what it means to experience inequality, and taking action in response.</a:t>
            </a:r>
          </a:p>
          <a:p>
            <a:pPr marL="0" indent="0">
              <a:buNone/>
            </a:pPr>
            <a:endParaRPr lang="en-GB" sz="1400" dirty="0">
              <a:latin typeface="Tw Cen MT" panose="020B0602020104020603" pitchFamily="34" charset="0"/>
            </a:endParaRPr>
          </a:p>
        </p:txBody>
      </p:sp>
      <p:sp>
        <p:nvSpPr>
          <p:cNvPr id="13" name="TextBox 12">
            <a:extLst>
              <a:ext uri="{FF2B5EF4-FFF2-40B4-BE49-F238E27FC236}">
                <a16:creationId xmlns:a16="http://schemas.microsoft.com/office/drawing/2014/main" id="{C6F389A6-3529-4BB7-8303-50C4114FE987}"/>
              </a:ext>
            </a:extLst>
          </p:cNvPr>
          <p:cNvSpPr txBox="1"/>
          <p:nvPr/>
        </p:nvSpPr>
        <p:spPr>
          <a:xfrm>
            <a:off x="384313" y="2922024"/>
            <a:ext cx="2491409" cy="1200329"/>
          </a:xfrm>
          <a:prstGeom prst="rect">
            <a:avLst/>
          </a:prstGeom>
          <a:noFill/>
        </p:spPr>
        <p:txBody>
          <a:bodyPr wrap="square">
            <a:spAutoFit/>
          </a:bodyPr>
          <a:lstStyle/>
          <a:p>
            <a:r>
              <a:rPr lang="en-GB" sz="2400" b="1" dirty="0">
                <a:solidFill>
                  <a:schemeClr val="bg1"/>
                </a:solidFill>
                <a:latin typeface="Tw Cen MT" panose="020B0602020104020603" pitchFamily="34" charset="0"/>
              </a:rPr>
              <a:t>The role of compassion in the workplace</a:t>
            </a:r>
          </a:p>
        </p:txBody>
      </p:sp>
      <p:sp>
        <p:nvSpPr>
          <p:cNvPr id="2" name="Footer Placeholder 1">
            <a:extLst>
              <a:ext uri="{FF2B5EF4-FFF2-40B4-BE49-F238E27FC236}">
                <a16:creationId xmlns:a16="http://schemas.microsoft.com/office/drawing/2014/main" id="{D1AE261B-FF65-477D-8AAE-DA65B5DCAA3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8589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6D0AA66-7BFF-417E-8A83-F1524F3FB353}"/>
              </a:ext>
            </a:extLst>
          </p:cNvPr>
          <p:cNvGraphicFramePr>
            <a:graphicFrameLocks noGrp="1"/>
          </p:cNvGraphicFramePr>
          <p:nvPr>
            <p:ph idx="1"/>
            <p:extLst>
              <p:ext uri="{D42A27DB-BD31-4B8C-83A1-F6EECF244321}">
                <p14:modId xmlns:p14="http://schemas.microsoft.com/office/powerpoint/2010/main" val="137529317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D2CE2C73-AEBF-4B3E-B1E2-2AE19415724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0427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9C84B0-E257-462F-A056-7060BB1E0278}"/>
              </a:ext>
            </a:extLst>
          </p:cNvPr>
          <p:cNvGraphicFramePr>
            <a:graphicFrameLocks noGrp="1"/>
          </p:cNvGraphicFramePr>
          <p:nvPr>
            <p:ph idx="1"/>
            <p:extLst>
              <p:ext uri="{D42A27DB-BD31-4B8C-83A1-F6EECF244321}">
                <p14:modId xmlns:p14="http://schemas.microsoft.com/office/powerpoint/2010/main" val="37352247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8D43097B-8F43-4AA7-A790-18803D26952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5426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A3861E-1A6E-4136-9744-D0AF23F19753}"/>
              </a:ext>
            </a:extLst>
          </p:cNvPr>
          <p:cNvGraphicFramePr>
            <a:graphicFrameLocks noGrp="1"/>
          </p:cNvGraphicFramePr>
          <p:nvPr>
            <p:ph idx="1"/>
            <p:extLst>
              <p:ext uri="{D42A27DB-BD31-4B8C-83A1-F6EECF244321}">
                <p14:modId xmlns:p14="http://schemas.microsoft.com/office/powerpoint/2010/main" val="2192790386"/>
              </p:ext>
            </p:extLst>
          </p:nvPr>
        </p:nvGraphicFramePr>
        <p:xfrm>
          <a:off x="4389120" y="295422"/>
          <a:ext cx="7512148" cy="5908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6EA60CAE-2813-43C9-B4E2-8F85B82DE75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75846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D8869B-BFBB-4E6A-AE3F-20B8F96307FC}"/>
              </a:ext>
            </a:extLst>
          </p:cNvPr>
          <p:cNvSpPr>
            <a:spLocks noGrp="1"/>
          </p:cNvSpPr>
          <p:nvPr>
            <p:ph idx="1"/>
          </p:nvPr>
        </p:nvSpPr>
        <p:spPr>
          <a:xfrm>
            <a:off x="4037826" y="649480"/>
            <a:ext cx="8032254" cy="5920132"/>
          </a:xfrm>
        </p:spPr>
        <p:txBody>
          <a:bodyPr anchor="ctr">
            <a:noAutofit/>
          </a:bodyPr>
          <a:lstStyle/>
          <a:p>
            <a:r>
              <a:rPr lang="en-GB" sz="2000" dirty="0">
                <a:latin typeface="Tw Cen MT" panose="020B0602020104020603" pitchFamily="34" charset="0"/>
              </a:rPr>
              <a:t>Academic literature suggests that compassion within the context of the workplace is relational and process orientated. A review of compassion at work noted six key organisational aspects that are relevant to compassion (Dutton, Workman &amp; Hardin (2014)):  </a:t>
            </a:r>
          </a:p>
          <a:p>
            <a:pPr marL="0" indent="0">
              <a:buNone/>
            </a:pPr>
            <a:endParaRPr lang="en-GB" sz="2000" dirty="0">
              <a:latin typeface="Tw Cen MT" panose="020B0602020104020603" pitchFamily="34" charset="0"/>
            </a:endParaRPr>
          </a:p>
          <a:p>
            <a:r>
              <a:rPr lang="en-GB" sz="2000" dirty="0">
                <a:latin typeface="Tw Cen MT" panose="020B0602020104020603" pitchFamily="34" charset="0"/>
              </a:rPr>
              <a:t>Shared values - a set of values that an organisation and its people perceive to be important.  </a:t>
            </a:r>
          </a:p>
          <a:p>
            <a:r>
              <a:rPr lang="en-GB" sz="2000" dirty="0">
                <a:latin typeface="Tw Cen MT" panose="020B0602020104020603" pitchFamily="34" charset="0"/>
              </a:rPr>
              <a:t>Shared beliefs - actual organisational beliefs held by employees.  </a:t>
            </a:r>
          </a:p>
          <a:p>
            <a:r>
              <a:rPr lang="en-GB" sz="2000" dirty="0">
                <a:latin typeface="Tw Cen MT" panose="020B0602020104020603" pitchFamily="34" charset="0"/>
              </a:rPr>
              <a:t>Norms - the normative organisational behaviours that shape how employees act and respond to one another.  </a:t>
            </a:r>
          </a:p>
          <a:p>
            <a:r>
              <a:rPr lang="en-GB" sz="2000" dirty="0">
                <a:latin typeface="Tw Cen MT" panose="020B0602020104020603" pitchFamily="34" charset="0"/>
              </a:rPr>
              <a:t>Organisational practices - practices which support and shape compassion in the workplace.  </a:t>
            </a:r>
          </a:p>
          <a:p>
            <a:r>
              <a:rPr lang="en-GB" sz="2000" dirty="0">
                <a:latin typeface="Tw Cen MT" panose="020B0602020104020603" pitchFamily="34" charset="0"/>
              </a:rPr>
              <a:t>Structure and quality of relationships - the quality of human connections between employees, either dyadic or across the organisational network. </a:t>
            </a:r>
          </a:p>
          <a:p>
            <a:r>
              <a:rPr lang="en-GB" sz="2000" dirty="0">
                <a:latin typeface="Tw Cen MT" panose="020B0602020104020603" pitchFamily="34" charset="0"/>
              </a:rPr>
              <a:t>Leaders’ behaviours - the importance of leaders’ actions, specifically the signalling and modelling of appropriate behaviours and response to employees’ suffering. </a:t>
            </a:r>
          </a:p>
        </p:txBody>
      </p:sp>
      <p:sp>
        <p:nvSpPr>
          <p:cNvPr id="2" name="Footer Placeholder 1">
            <a:extLst>
              <a:ext uri="{FF2B5EF4-FFF2-40B4-BE49-F238E27FC236}">
                <a16:creationId xmlns:a16="http://schemas.microsoft.com/office/drawing/2014/main" id="{08E849F2-7EDF-405A-A77A-3EA3726947D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2751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7 Employability Skills that Make You An Attractive Candidate | Jobberman">
            <a:extLst>
              <a:ext uri="{FF2B5EF4-FFF2-40B4-BE49-F238E27FC236}">
                <a16:creationId xmlns:a16="http://schemas.microsoft.com/office/drawing/2014/main" id="{AA5D3D13-2641-4017-81CA-16FB5854A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468630"/>
            <a:ext cx="11277600" cy="592073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8528A3B-9277-414C-B636-5231A41529C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36447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E93F5B-A3FF-434E-9A4D-F62204E04D00}"/>
              </a:ext>
            </a:extLst>
          </p:cNvPr>
          <p:cNvSpPr>
            <a:spLocks noGrp="1"/>
          </p:cNvSpPr>
          <p:nvPr>
            <p:ph idx="1"/>
          </p:nvPr>
        </p:nvSpPr>
        <p:spPr>
          <a:xfrm>
            <a:off x="4417255" y="649480"/>
            <a:ext cx="7498080" cy="5546047"/>
          </a:xfrm>
        </p:spPr>
        <p:txBody>
          <a:bodyPr anchor="ctr">
            <a:normAutofit/>
          </a:bodyPr>
          <a:lstStyle/>
          <a:p>
            <a:r>
              <a:rPr lang="en-GB" dirty="0"/>
              <a:t>Negative interactions and work environments often result in toxic and bullying workplace cultures. These have adverse outcomes for the organisation and the individual. </a:t>
            </a:r>
          </a:p>
          <a:p>
            <a:r>
              <a:rPr lang="en-GB" dirty="0"/>
              <a:t>Positive interpersonal behaviours that take a compassionate approach can minimise negative consequences associated with damaging work environments. </a:t>
            </a:r>
          </a:p>
        </p:txBody>
      </p:sp>
      <p:sp>
        <p:nvSpPr>
          <p:cNvPr id="2" name="Footer Placeholder 1">
            <a:extLst>
              <a:ext uri="{FF2B5EF4-FFF2-40B4-BE49-F238E27FC236}">
                <a16:creationId xmlns:a16="http://schemas.microsoft.com/office/drawing/2014/main" id="{9DCE0A32-0394-44F7-B09E-8C97E06FCC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04822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40BBB9B-098C-4C13-82DA-B7FD75E30C3E}"/>
              </a:ext>
            </a:extLst>
          </p:cNvPr>
          <p:cNvGraphicFramePr>
            <a:graphicFrameLocks noGrp="1"/>
          </p:cNvGraphicFramePr>
          <p:nvPr>
            <p:ph idx="1"/>
            <p:extLst>
              <p:ext uri="{D42A27DB-BD31-4B8C-83A1-F6EECF244321}">
                <p14:modId xmlns:p14="http://schemas.microsoft.com/office/powerpoint/2010/main" val="41147786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1504B78-B72A-45D5-BA95-636E6F2F243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40876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1291AE-AC0B-4E17-9502-DFA0A7BD9A1E}"/>
              </a:ext>
            </a:extLst>
          </p:cNvPr>
          <p:cNvSpPr>
            <a:spLocks noGrp="1"/>
          </p:cNvSpPr>
          <p:nvPr>
            <p:ph idx="1"/>
          </p:nvPr>
        </p:nvSpPr>
        <p:spPr>
          <a:xfrm>
            <a:off x="4219163" y="649480"/>
            <a:ext cx="7146444" cy="5546047"/>
          </a:xfrm>
        </p:spPr>
        <p:txBody>
          <a:bodyPr anchor="ctr">
            <a:normAutofit/>
          </a:bodyPr>
          <a:lstStyle/>
          <a:p>
            <a:pPr marL="0" indent="0">
              <a:buNone/>
            </a:pPr>
            <a:r>
              <a:rPr lang="en-GB" sz="1900" dirty="0">
                <a:solidFill>
                  <a:schemeClr val="bg1"/>
                </a:solidFill>
              </a:rPr>
              <a:t>?</a:t>
            </a:r>
          </a:p>
          <a:p>
            <a:r>
              <a:rPr lang="en-GB" sz="2000" dirty="0"/>
              <a:t>Before we can identify how we can embed compassion in organisations, it is important to understand why we don’t</a:t>
            </a:r>
          </a:p>
          <a:p>
            <a:r>
              <a:rPr lang="en-GB" sz="2000" dirty="0"/>
              <a:t>already do this, especially if this is such a fundamentally human trait and there is so much evidence to demonstrate that</a:t>
            </a:r>
          </a:p>
          <a:p>
            <a:r>
              <a:rPr lang="en-GB" sz="2000" dirty="0"/>
              <a:t>it improves wellbeing and productivity.</a:t>
            </a:r>
          </a:p>
          <a:p>
            <a:r>
              <a:rPr lang="en-GB" sz="2000" dirty="0"/>
              <a:t>Some research has found that some people have a fear of demonstrating compassion towards themselves and</a:t>
            </a:r>
          </a:p>
          <a:p>
            <a:r>
              <a:rPr lang="en-GB" sz="2000" dirty="0"/>
              <a:t>others and a fear of receiving compassion, and this can have a negative impact on leadership skills, and particularly</a:t>
            </a:r>
          </a:p>
          <a:p>
            <a:r>
              <a:rPr lang="en-GB" sz="2000" dirty="0"/>
              <a:t>interpersonal skills. Given that leaders lead by example and model expected behaviours (consciously or not), this</a:t>
            </a:r>
          </a:p>
          <a:p>
            <a:r>
              <a:rPr lang="en-GB" sz="2000" dirty="0"/>
              <a:t>can have a serious negative impact on behaviour throughout an organisation, and is also linked to stress, anxiety and</a:t>
            </a:r>
          </a:p>
          <a:p>
            <a:r>
              <a:rPr lang="en-GB" sz="2000" dirty="0"/>
              <a:t>depression in the individual (Martin and </a:t>
            </a:r>
            <a:r>
              <a:rPr lang="en-GB" sz="2000" dirty="0" err="1"/>
              <a:t>Heineberg</a:t>
            </a:r>
            <a:r>
              <a:rPr lang="en-GB" sz="2000" dirty="0"/>
              <a:t>, 2017</a:t>
            </a:r>
          </a:p>
        </p:txBody>
      </p:sp>
      <p:sp>
        <p:nvSpPr>
          <p:cNvPr id="28" name="TextBox 27">
            <a:extLst>
              <a:ext uri="{FF2B5EF4-FFF2-40B4-BE49-F238E27FC236}">
                <a16:creationId xmlns:a16="http://schemas.microsoft.com/office/drawing/2014/main" id="{689590FE-623F-4E02-B496-F4DA62EC8E67}"/>
              </a:ext>
            </a:extLst>
          </p:cNvPr>
          <p:cNvSpPr txBox="1"/>
          <p:nvPr/>
        </p:nvSpPr>
        <p:spPr>
          <a:xfrm>
            <a:off x="181336" y="2736031"/>
            <a:ext cx="3745262" cy="1384995"/>
          </a:xfrm>
          <a:prstGeom prst="rect">
            <a:avLst/>
          </a:prstGeom>
          <a:noFill/>
        </p:spPr>
        <p:txBody>
          <a:bodyPr wrap="square">
            <a:spAutoFit/>
          </a:bodyPr>
          <a:lstStyle/>
          <a:p>
            <a:r>
              <a:rPr lang="en-GB" sz="2800" b="1" dirty="0">
                <a:solidFill>
                  <a:schemeClr val="bg1"/>
                </a:solidFill>
              </a:rPr>
              <a:t>WHY DO WE LACK EMPATHY AND COMPASSION AT WORK</a:t>
            </a:r>
            <a:endParaRPr lang="en-GB" sz="2800" b="1" dirty="0"/>
          </a:p>
        </p:txBody>
      </p:sp>
      <p:sp>
        <p:nvSpPr>
          <p:cNvPr id="2" name="Footer Placeholder 1">
            <a:extLst>
              <a:ext uri="{FF2B5EF4-FFF2-40B4-BE49-F238E27FC236}">
                <a16:creationId xmlns:a16="http://schemas.microsoft.com/office/drawing/2014/main" id="{E45D9B29-96D5-4299-9D66-42F1F53B236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68586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F450A78A-966A-4038-8966-69262889DC7A}"/>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643467" y="644789"/>
            <a:ext cx="10905066" cy="5568421"/>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4176601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781821" y="0"/>
            <a:ext cx="5528604"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 using Harvard referencing style</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endParaRPr lang="en-GB" sz="2200" dirty="0">
              <a:latin typeface="Tw Cen MT" panose="020B0602020104020603" pitchFamily="34" charset="0"/>
            </a:endParaRPr>
          </a:p>
          <a:p>
            <a:r>
              <a:rPr lang="en-GB" sz="22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7BC1DF8A-FF82-4D1D-9715-D107CD82EAD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02281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F08D-EF87-471D-9FE5-5604E2DF4A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B538EF6-122E-4091-92A4-0ED6B6DFDD2F}"/>
              </a:ext>
            </a:extLst>
          </p:cNvPr>
          <p:cNvSpPr>
            <a:spLocks noGrp="1"/>
          </p:cNvSpPr>
          <p:nvPr>
            <p:ph idx="1"/>
          </p:nvPr>
        </p:nvSpPr>
        <p:spPr/>
        <p:txBody>
          <a:bodyPr/>
          <a:lstStyle/>
          <a:p>
            <a:pPr marL="0" indent="0">
              <a:buNone/>
            </a:pPr>
            <a:r>
              <a:rPr lang="en-GB" dirty="0"/>
              <a:t>Reference</a:t>
            </a:r>
          </a:p>
          <a:p>
            <a:r>
              <a:rPr lang="en-GB" dirty="0"/>
              <a:t>https://subjectguides.york.ac.uk/skills/reflective-writing</a:t>
            </a:r>
          </a:p>
        </p:txBody>
      </p:sp>
      <p:sp>
        <p:nvSpPr>
          <p:cNvPr id="4" name="Footer Placeholder 3">
            <a:extLst>
              <a:ext uri="{FF2B5EF4-FFF2-40B4-BE49-F238E27FC236}">
                <a16:creationId xmlns:a16="http://schemas.microsoft.com/office/drawing/2014/main" id="{3EAA4443-5D24-4727-B4D3-9EE6FBA3227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218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PersonalSkills-02">
            <a:extLst>
              <a:ext uri="{FF2B5EF4-FFF2-40B4-BE49-F238E27FC236}">
                <a16:creationId xmlns:a16="http://schemas.microsoft.com/office/drawing/2014/main" id="{10B27C08-90E4-454E-AAB9-3B3E523680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4078" y="643466"/>
            <a:ext cx="6026701"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a:extLst>
              <a:ext uri="{FF2B5EF4-FFF2-40B4-BE49-F238E27FC236}">
                <a16:creationId xmlns:a16="http://schemas.microsoft.com/office/drawing/2014/main" id="{E0063F98-E2EB-4178-92AF-4050865AE40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7598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9" name="Freeform: Shape 13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54F0297-270E-4B50-98F5-56CDF8F720FB}"/>
              </a:ext>
            </a:extLst>
          </p:cNvPr>
          <p:cNvSpPr>
            <a:spLocks noGrp="1"/>
          </p:cNvSpPr>
          <p:nvPr>
            <p:ph idx="1"/>
          </p:nvPr>
        </p:nvSpPr>
        <p:spPr>
          <a:xfrm>
            <a:off x="520747" y="1934308"/>
            <a:ext cx="3652204" cy="2286000"/>
          </a:xfrm>
        </p:spPr>
        <p:txBody>
          <a:bodyPr>
            <a:normAutofit/>
          </a:bodyPr>
          <a:lstStyle/>
          <a:p>
            <a:pPr marL="0" indent="0">
              <a:buNone/>
            </a:pPr>
            <a:r>
              <a:rPr lang="en-GB" sz="3200" dirty="0">
                <a:solidFill>
                  <a:schemeClr val="bg1">
                    <a:alpha val="60000"/>
                  </a:schemeClr>
                </a:solidFill>
              </a:rPr>
              <a:t>Now…. lets look at The 6 Cs in Care as a healthcare care professional standard</a:t>
            </a:r>
          </a:p>
        </p:txBody>
      </p:sp>
      <p:pic>
        <p:nvPicPr>
          <p:cNvPr id="1026" name="Picture 2" descr="Why the 6Cs changes everything…. - Health Service 360">
            <a:extLst>
              <a:ext uri="{FF2B5EF4-FFF2-40B4-BE49-F238E27FC236}">
                <a16:creationId xmlns:a16="http://schemas.microsoft.com/office/drawing/2014/main" id="{543D16A1-DD6B-4083-961C-9DE38A4697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2114" y="126609"/>
            <a:ext cx="6893559" cy="658367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99F3777-B878-4827-88DE-A6368B70931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3685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06A9BA8F-798A-447C-B9D4-BB0E1624F8F4}"/>
              </a:ext>
            </a:extLst>
          </p:cNvPr>
          <p:cNvSpPr>
            <a:spLocks noGrp="1"/>
          </p:cNvSpPr>
          <p:nvPr>
            <p:ph idx="1"/>
          </p:nvPr>
        </p:nvSpPr>
        <p:spPr>
          <a:xfrm>
            <a:off x="450574" y="1099930"/>
            <a:ext cx="3698477" cy="5030870"/>
          </a:xfrm>
        </p:spPr>
        <p:txBody>
          <a:bodyPr>
            <a:normAutofit/>
          </a:bodyPr>
          <a:lstStyle/>
          <a:p>
            <a:pPr marL="0" indent="0">
              <a:buNone/>
            </a:pPr>
            <a:r>
              <a:rPr lang="en-GB" sz="3200" b="1" dirty="0">
                <a:solidFill>
                  <a:schemeClr val="bg1">
                    <a:alpha val="60000"/>
                  </a:schemeClr>
                </a:solidFill>
                <a:highlight>
                  <a:srgbClr val="008080"/>
                </a:highlight>
                <a:latin typeface="Tw Cen MT" panose="020B0602020104020603" pitchFamily="34" charset="0"/>
              </a:rPr>
              <a:t>LO 2 Activity (10 minutes)</a:t>
            </a:r>
          </a:p>
          <a:p>
            <a:r>
              <a:rPr lang="en-GB" sz="3200" dirty="0">
                <a:solidFill>
                  <a:schemeClr val="bg1">
                    <a:alpha val="60000"/>
                  </a:schemeClr>
                </a:solidFill>
                <a:latin typeface="Tw Cen MT" panose="020B0602020104020603" pitchFamily="34" charset="0"/>
              </a:rPr>
              <a:t>Individually/ pair group,</a:t>
            </a:r>
          </a:p>
          <a:p>
            <a:r>
              <a:rPr lang="en-GB" sz="3200" dirty="0">
                <a:solidFill>
                  <a:schemeClr val="bg1">
                    <a:alpha val="60000"/>
                  </a:schemeClr>
                </a:solidFill>
                <a:latin typeface="Tw Cen MT" panose="020B0602020104020603" pitchFamily="34" charset="0"/>
              </a:rPr>
              <a:t>From the video link</a:t>
            </a:r>
          </a:p>
          <a:p>
            <a:pPr marL="457200" indent="-457200">
              <a:buFont typeface="Arial" panose="020B0604020202020204" pitchFamily="34" charset="0"/>
              <a:buChar char="•"/>
            </a:pPr>
            <a:r>
              <a:rPr lang="en-GB" sz="3200" dirty="0">
                <a:solidFill>
                  <a:schemeClr val="bg1">
                    <a:alpha val="60000"/>
                  </a:schemeClr>
                </a:solidFill>
                <a:latin typeface="Tw Cen MT" panose="020B0602020104020603" pitchFamily="34" charset="0"/>
              </a:rPr>
              <a:t>Identify and explain the 6Cs in care </a:t>
            </a:r>
          </a:p>
          <a:p>
            <a:pPr marL="457200" indent="-457200">
              <a:buFont typeface="Arial" panose="020B0604020202020204" pitchFamily="34" charset="0"/>
              <a:buChar char="•"/>
            </a:pPr>
            <a:r>
              <a:rPr lang="en-US" sz="3200" dirty="0">
                <a:solidFill>
                  <a:schemeClr val="bg1">
                    <a:alpha val="60000"/>
                  </a:schemeClr>
                </a:solidFill>
                <a:latin typeface="Tw Cen MT" panose="020B0602020104020603" pitchFamily="34" charset="0"/>
              </a:rPr>
              <a:t>Feedback to the class</a:t>
            </a:r>
          </a:p>
          <a:p>
            <a:endParaRPr lang="en-GB" sz="2000" dirty="0">
              <a:solidFill>
                <a:schemeClr val="bg1">
                  <a:alpha val="60000"/>
                </a:schemeClr>
              </a:solidFill>
            </a:endParaRPr>
          </a:p>
        </p:txBody>
      </p:sp>
      <p:pic>
        <p:nvPicPr>
          <p:cNvPr id="4" name="Picture 3">
            <a:extLst>
              <a:ext uri="{FF2B5EF4-FFF2-40B4-BE49-F238E27FC236}">
                <a16:creationId xmlns:a16="http://schemas.microsoft.com/office/drawing/2014/main" id="{3A80C711-BA9A-4622-8B74-9011770F5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614" y="643469"/>
            <a:ext cx="4498374" cy="4498374"/>
          </a:xfrm>
          <a:prstGeom prst="rect">
            <a:avLst/>
          </a:prstGeom>
        </p:spPr>
      </p:pic>
      <p:sp>
        <p:nvSpPr>
          <p:cNvPr id="5" name="Footer Placeholder 4">
            <a:extLst>
              <a:ext uri="{FF2B5EF4-FFF2-40B4-BE49-F238E27FC236}">
                <a16:creationId xmlns:a16="http://schemas.microsoft.com/office/drawing/2014/main" id="{69A812C4-54DB-4C74-9BC4-11CA88B2786C}"/>
              </a:ext>
            </a:extLst>
          </p:cNvPr>
          <p:cNvSpPr>
            <a:spLocks noGrp="1"/>
          </p:cNvSpPr>
          <p:nvPr>
            <p:ph type="ftr" sz="quarter" idx="11"/>
          </p:nvPr>
        </p:nvSpPr>
        <p:spPr>
          <a:xfrm>
            <a:off x="5315803" y="6375679"/>
            <a:ext cx="4450156" cy="345796"/>
          </a:xfrm>
        </p:spPr>
        <p:txBody>
          <a:bodyPr>
            <a:normAutofit/>
          </a:bodyPr>
          <a:lstStyle/>
          <a:p>
            <a:pPr algn="l">
              <a:spcAft>
                <a:spcPts val="600"/>
              </a:spcAft>
            </a:pPr>
            <a:r>
              <a:rPr lang="en-GB">
                <a:solidFill>
                  <a:schemeClr val="tx1">
                    <a:alpha val="60000"/>
                  </a:schemeClr>
                </a:solidFill>
              </a:rPr>
              <a:t>Created by Tayo Alebiosu</a:t>
            </a:r>
          </a:p>
        </p:txBody>
      </p:sp>
      <p:sp>
        <p:nvSpPr>
          <p:cNvPr id="9" name="TextBox 8">
            <a:extLst>
              <a:ext uri="{FF2B5EF4-FFF2-40B4-BE49-F238E27FC236}">
                <a16:creationId xmlns:a16="http://schemas.microsoft.com/office/drawing/2014/main" id="{711FEFA6-C48E-4B89-8761-BFEE35B9CF1E}"/>
              </a:ext>
            </a:extLst>
          </p:cNvPr>
          <p:cNvSpPr txBox="1"/>
          <p:nvPr/>
        </p:nvSpPr>
        <p:spPr>
          <a:xfrm>
            <a:off x="5144272" y="5820241"/>
            <a:ext cx="6096000" cy="646331"/>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hlinkClick r:id="rId3"/>
              </a:rPr>
              <a:t>https://www.youtube.com/watch?feature=player_embedded&amp;v=VztWjL1TlGk</a:t>
            </a:r>
            <a:endParaRPr kumimoji="0" lang="en-GB"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112079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043FFB-5C55-448F-B66A-8572A4D6C288}"/>
              </a:ext>
            </a:extLst>
          </p:cNvPr>
          <p:cNvSpPr/>
          <p:nvPr/>
        </p:nvSpPr>
        <p:spPr>
          <a:xfrm>
            <a:off x="887896" y="1855304"/>
            <a:ext cx="10774017" cy="40934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Video link to the 6 C’s in health and social care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hlinkClick r:id="rId2"/>
              </a:rPr>
              <a:t>https://www.youtube.com/watch?feature=player_embedded&amp;v=VztWjL1TlGk</a:t>
            </a:r>
            <a:endPar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(https://www.youtube.com/watch?feature=player_embedded&amp;v=VztWjL1TlGk, 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Website link for information to the 6 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hlinkClick r:id="rId3"/>
              </a:rPr>
              <a:t>https://www.skillsforcare.org.uk/Documents/Standards-legislation/6Cs/6Cs-in-social-care-guide.pdf</a:t>
            </a:r>
            <a:endPar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(Skillsforcare.org.uk, 2019)</a:t>
            </a:r>
            <a:endPar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 name="Footer Placeholder 2">
            <a:extLst>
              <a:ext uri="{FF2B5EF4-FFF2-40B4-BE49-F238E27FC236}">
                <a16:creationId xmlns:a16="http://schemas.microsoft.com/office/drawing/2014/main" id="{29F03BC3-F4DE-46E0-9A12-B23AD109023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7590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38EAC-29E1-4C6B-A01D-5824FB6EA233}"/>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latin typeface="Tw Cen MT" panose="020B0602020104020603" pitchFamily="34" charset="0"/>
              </a:rPr>
              <a:t>The 6 Cs’ In Care</a:t>
            </a:r>
            <a:br>
              <a:rPr lang="en-GB" sz="4000" b="1">
                <a:solidFill>
                  <a:srgbClr val="FFFFFF"/>
                </a:solidFill>
              </a:rPr>
            </a:br>
            <a:endParaRPr lang="en-GB" sz="4000" b="1">
              <a:solidFill>
                <a:srgbClr val="FFFFFF"/>
              </a:solidFill>
            </a:endParaRPr>
          </a:p>
        </p:txBody>
      </p:sp>
      <p:sp>
        <p:nvSpPr>
          <p:cNvPr id="4" name="Footer Placeholder 3">
            <a:extLst>
              <a:ext uri="{FF2B5EF4-FFF2-40B4-BE49-F238E27FC236}">
                <a16:creationId xmlns:a16="http://schemas.microsoft.com/office/drawing/2014/main" id="{6D4CFA97-9F05-4BC4-9BE5-0C624E09A51C}"/>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F2423A77-C085-4C60-A2EB-CB77F2711F09}"/>
              </a:ext>
            </a:extLst>
          </p:cNvPr>
          <p:cNvSpPr>
            <a:spLocks noGrp="1"/>
          </p:cNvSpPr>
          <p:nvPr>
            <p:ph idx="1"/>
          </p:nvPr>
        </p:nvSpPr>
        <p:spPr>
          <a:xfrm>
            <a:off x="4439478" y="344557"/>
            <a:ext cx="7285799" cy="6095999"/>
          </a:xfrm>
        </p:spPr>
        <p:txBody>
          <a:bodyPr anchor="ctr">
            <a:normAutofit lnSpcReduction="10000"/>
          </a:bodyPr>
          <a:lstStyle/>
          <a:p>
            <a:r>
              <a:rPr lang="en-GB" sz="2400" dirty="0">
                <a:latin typeface="Tw Cen MT" panose="020B0602020104020603" pitchFamily="34" charset="0"/>
              </a:rPr>
              <a:t>Six values are now recognised as applying to health and social care workers. </a:t>
            </a:r>
          </a:p>
          <a:p>
            <a:pPr marL="0" indent="0">
              <a:buNone/>
            </a:pPr>
            <a:r>
              <a:rPr lang="en-GB" sz="2400" dirty="0">
                <a:latin typeface="Tw Cen MT" panose="020B0602020104020603" pitchFamily="34" charset="0"/>
              </a:rPr>
              <a:t>These are known as ‘The 6 Cs’: </a:t>
            </a:r>
          </a:p>
          <a:p>
            <a:r>
              <a:rPr lang="en-GB" sz="2400" dirty="0">
                <a:latin typeface="Tw Cen MT" panose="020B0602020104020603" pitchFamily="34" charset="0"/>
              </a:rPr>
              <a:t> </a:t>
            </a:r>
            <a:r>
              <a:rPr lang="en-GB" sz="2400" b="1" dirty="0">
                <a:highlight>
                  <a:srgbClr val="FFFF00"/>
                </a:highlight>
                <a:latin typeface="Tw Cen MT" panose="020B0602020104020603" pitchFamily="34" charset="0"/>
              </a:rPr>
              <a:t>Care</a:t>
            </a:r>
            <a:r>
              <a:rPr lang="en-GB" sz="2400" b="1" dirty="0">
                <a:latin typeface="Tw Cen MT" panose="020B0602020104020603" pitchFamily="34" charset="0"/>
              </a:rPr>
              <a:t>: </a:t>
            </a:r>
            <a:r>
              <a:rPr lang="en-GB" sz="2400" dirty="0">
                <a:latin typeface="Tw Cen MT" panose="020B0602020104020603" pitchFamily="34" charset="0"/>
              </a:rPr>
              <a:t>having someone’s best interests at heart and doing what you can to maintain or improve their wellbeing</a:t>
            </a:r>
          </a:p>
          <a:p>
            <a:r>
              <a:rPr lang="en-GB" sz="2400" dirty="0">
                <a:latin typeface="Tw Cen MT" panose="020B0602020104020603" pitchFamily="34" charset="0"/>
              </a:rPr>
              <a:t> </a:t>
            </a:r>
            <a:r>
              <a:rPr lang="en-GB" sz="2400" b="1" dirty="0">
                <a:highlight>
                  <a:srgbClr val="FFFF00"/>
                </a:highlight>
                <a:latin typeface="Tw Cen MT" panose="020B0602020104020603" pitchFamily="34" charset="0"/>
              </a:rPr>
              <a:t>Compassion</a:t>
            </a:r>
            <a:r>
              <a:rPr lang="en-GB" sz="2400" b="1" dirty="0">
                <a:latin typeface="Tw Cen MT" panose="020B0602020104020603" pitchFamily="34" charset="0"/>
              </a:rPr>
              <a:t>: </a:t>
            </a:r>
            <a:r>
              <a:rPr lang="en-GB" sz="2400" dirty="0">
                <a:latin typeface="Tw Cen MT" panose="020B0602020104020603" pitchFamily="34" charset="0"/>
              </a:rPr>
              <a:t>being able to feel for someone, to understand them and their situation</a:t>
            </a:r>
          </a:p>
          <a:p>
            <a:r>
              <a:rPr lang="en-GB" sz="2400" dirty="0">
                <a:highlight>
                  <a:srgbClr val="FFFF00"/>
                </a:highlight>
                <a:latin typeface="Tw Cen MT" panose="020B0602020104020603" pitchFamily="34" charset="0"/>
              </a:rPr>
              <a:t> </a:t>
            </a:r>
            <a:r>
              <a:rPr lang="en-GB" sz="2400" b="1" dirty="0">
                <a:highlight>
                  <a:srgbClr val="FFFF00"/>
                </a:highlight>
                <a:latin typeface="Tw Cen MT" panose="020B0602020104020603" pitchFamily="34" charset="0"/>
              </a:rPr>
              <a:t>Competence</a:t>
            </a:r>
            <a:r>
              <a:rPr lang="en-GB" sz="2400" b="1" dirty="0">
                <a:latin typeface="Tw Cen MT" panose="020B0602020104020603" pitchFamily="34" charset="0"/>
              </a:rPr>
              <a:t>: </a:t>
            </a:r>
            <a:r>
              <a:rPr lang="en-GB" sz="2400" dirty="0">
                <a:latin typeface="Tw Cen MT" panose="020B0602020104020603" pitchFamily="34" charset="0"/>
              </a:rPr>
              <a:t>to understand what someone needs and have the knowledge and skills to provide it</a:t>
            </a:r>
          </a:p>
          <a:p>
            <a:r>
              <a:rPr lang="en-GB" sz="2400" dirty="0">
                <a:latin typeface="Tw Cen MT" panose="020B0602020104020603" pitchFamily="34" charset="0"/>
              </a:rPr>
              <a:t> </a:t>
            </a:r>
            <a:r>
              <a:rPr lang="en-GB" sz="2400" b="1" dirty="0">
                <a:highlight>
                  <a:srgbClr val="FFFF00"/>
                </a:highlight>
                <a:latin typeface="Tw Cen MT" panose="020B0602020104020603" pitchFamily="34" charset="0"/>
              </a:rPr>
              <a:t>Communication</a:t>
            </a:r>
            <a:r>
              <a:rPr lang="en-GB" sz="2400" b="1" dirty="0">
                <a:latin typeface="Tw Cen MT" panose="020B0602020104020603" pitchFamily="34" charset="0"/>
              </a:rPr>
              <a:t>: </a:t>
            </a:r>
            <a:r>
              <a:rPr lang="en-GB" sz="2400" dirty="0">
                <a:latin typeface="Tw Cen MT" panose="020B0602020104020603" pitchFamily="34" charset="0"/>
              </a:rPr>
              <a:t>to listen carefully but also be able to speak and act in a way that the person can understand</a:t>
            </a:r>
          </a:p>
          <a:p>
            <a:r>
              <a:rPr lang="en-GB" sz="2400" dirty="0">
                <a:latin typeface="Tw Cen MT" panose="020B0602020104020603" pitchFamily="34" charset="0"/>
              </a:rPr>
              <a:t> </a:t>
            </a:r>
            <a:r>
              <a:rPr lang="en-GB" sz="2400" b="1" dirty="0">
                <a:highlight>
                  <a:srgbClr val="FFFF00"/>
                </a:highlight>
                <a:latin typeface="Tw Cen MT" panose="020B0602020104020603" pitchFamily="34" charset="0"/>
              </a:rPr>
              <a:t>Courage</a:t>
            </a:r>
            <a:r>
              <a:rPr lang="en-GB" sz="2400" b="1" dirty="0">
                <a:latin typeface="Tw Cen MT" panose="020B0602020104020603" pitchFamily="34" charset="0"/>
              </a:rPr>
              <a:t>: </a:t>
            </a:r>
            <a:r>
              <a:rPr lang="en-GB" sz="2400" dirty="0">
                <a:latin typeface="Tw Cen MT" panose="020B0602020104020603" pitchFamily="34" charset="0"/>
              </a:rPr>
              <a:t>not to have fear to try out new things or to say if you are concerned about anything</a:t>
            </a:r>
          </a:p>
          <a:p>
            <a:r>
              <a:rPr lang="en-GB" sz="2400" dirty="0">
                <a:highlight>
                  <a:srgbClr val="FFFF00"/>
                </a:highlight>
                <a:latin typeface="Tw Cen MT" panose="020B0602020104020603" pitchFamily="34" charset="0"/>
              </a:rPr>
              <a:t> </a:t>
            </a:r>
            <a:r>
              <a:rPr lang="en-GB" sz="2400" b="1" dirty="0">
                <a:highlight>
                  <a:srgbClr val="FFFF00"/>
                </a:highlight>
                <a:latin typeface="Tw Cen MT" panose="020B0602020104020603" pitchFamily="34" charset="0"/>
              </a:rPr>
              <a:t>Commitment</a:t>
            </a:r>
            <a:r>
              <a:rPr lang="en-GB" sz="2400" b="1" dirty="0">
                <a:latin typeface="Tw Cen MT" panose="020B0602020104020603" pitchFamily="34" charset="0"/>
              </a:rPr>
              <a:t>: </a:t>
            </a:r>
            <a:r>
              <a:rPr lang="en-GB" sz="2400" dirty="0">
                <a:latin typeface="Tw Cen MT" panose="020B0602020104020603" pitchFamily="34" charset="0"/>
              </a:rPr>
              <a:t>dedication to providing care and support but also understanding the responsibility you have as a worker.</a:t>
            </a:r>
          </a:p>
          <a:p>
            <a:endParaRPr lang="en-GB" sz="2000" dirty="0"/>
          </a:p>
        </p:txBody>
      </p:sp>
    </p:spTree>
    <p:extLst>
      <p:ext uri="{BB962C8B-B14F-4D97-AF65-F5344CB8AC3E}">
        <p14:creationId xmlns:p14="http://schemas.microsoft.com/office/powerpoint/2010/main" val="292126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6DB69D4-D15B-4D0F-B9CE-6D917A3CB02D}"/>
              </a:ext>
            </a:extLst>
          </p:cNvPr>
          <p:cNvGraphicFramePr>
            <a:graphicFrameLocks noGrp="1"/>
          </p:cNvGraphicFramePr>
          <p:nvPr>
            <p:ph idx="1"/>
            <p:extLst>
              <p:ext uri="{D42A27DB-BD31-4B8C-83A1-F6EECF244321}">
                <p14:modId xmlns:p14="http://schemas.microsoft.com/office/powerpoint/2010/main" val="369625655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B13BE5DE-7764-4E73-8875-728FA29C9AE3}"/>
              </a:ext>
            </a:extLst>
          </p:cNvPr>
          <p:cNvSpPr txBox="1"/>
          <p:nvPr/>
        </p:nvSpPr>
        <p:spPr>
          <a:xfrm rot="19749579">
            <a:off x="961239" y="2986953"/>
            <a:ext cx="1966372" cy="769441"/>
          </a:xfrm>
          <a:prstGeom prst="rect">
            <a:avLst/>
          </a:prstGeom>
          <a:noFill/>
        </p:spPr>
        <p:txBody>
          <a:bodyPr wrap="square">
            <a:spAutoFit/>
          </a:bodyPr>
          <a:lstStyle/>
          <a:p>
            <a:pPr lvl="0"/>
            <a:r>
              <a:rPr lang="en-GB" sz="4400" b="1" dirty="0">
                <a:solidFill>
                  <a:schemeClr val="bg1"/>
                </a:solidFill>
              </a:rPr>
              <a:t>Care</a:t>
            </a:r>
            <a:r>
              <a:rPr lang="en-GB" sz="2800" b="1" dirty="0">
                <a:solidFill>
                  <a:schemeClr val="bg1"/>
                </a:solidFill>
              </a:rPr>
              <a:t> </a:t>
            </a:r>
            <a:endParaRPr lang="en-US" sz="2800" b="1" dirty="0">
              <a:solidFill>
                <a:schemeClr val="bg1"/>
              </a:solidFill>
            </a:endParaRPr>
          </a:p>
        </p:txBody>
      </p:sp>
      <p:sp>
        <p:nvSpPr>
          <p:cNvPr id="2" name="Footer Placeholder 1">
            <a:extLst>
              <a:ext uri="{FF2B5EF4-FFF2-40B4-BE49-F238E27FC236}">
                <a16:creationId xmlns:a16="http://schemas.microsoft.com/office/drawing/2014/main" id="{04DE053A-2A4F-4754-B8C7-95222A7169D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987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2835</Words>
  <Application>Microsoft Office PowerPoint</Application>
  <PresentationFormat>Widescreen</PresentationFormat>
  <Paragraphs>219</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Candara</vt:lpstr>
      <vt:lpstr>Century Schoolbook</vt:lpstr>
      <vt:lpstr>Roboto</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6 Cs’ In Care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WRAP-UP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42</cp:revision>
  <dcterms:created xsi:type="dcterms:W3CDTF">2021-06-08T21:28:22Z</dcterms:created>
  <dcterms:modified xsi:type="dcterms:W3CDTF">2021-07-03T22:33:32Z</dcterms:modified>
</cp:coreProperties>
</file>