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sldIdLst>
    <p:sldId id="256" r:id="rId2"/>
    <p:sldId id="315" r:id="rId3"/>
    <p:sldId id="320" r:id="rId4"/>
    <p:sldId id="268" r:id="rId5"/>
    <p:sldId id="279" r:id="rId6"/>
    <p:sldId id="272" r:id="rId7"/>
    <p:sldId id="267" r:id="rId8"/>
    <p:sldId id="280" r:id="rId9"/>
    <p:sldId id="319" r:id="rId10"/>
    <p:sldId id="257" r:id="rId11"/>
    <p:sldId id="316" r:id="rId12"/>
    <p:sldId id="271" r:id="rId13"/>
    <p:sldId id="322" r:id="rId14"/>
    <p:sldId id="263" r:id="rId15"/>
    <p:sldId id="260" r:id="rId16"/>
    <p:sldId id="278" r:id="rId17"/>
    <p:sldId id="275" r:id="rId18"/>
    <p:sldId id="318" r:id="rId19"/>
    <p:sldId id="317" r:id="rId20"/>
    <p:sldId id="261" r:id="rId21"/>
    <p:sldId id="321" r:id="rId22"/>
    <p:sldId id="270" r:id="rId23"/>
    <p:sldId id="269" r:id="rId24"/>
    <p:sldId id="281" r:id="rId25"/>
    <p:sldId id="282" r:id="rId26"/>
    <p:sldId id="258" r:id="rId27"/>
    <p:sldId id="259" r:id="rId28"/>
    <p:sldId id="264" r:id="rId29"/>
    <p:sldId id="265" r:id="rId30"/>
    <p:sldId id="266" r:id="rId31"/>
    <p:sldId id="274" r:id="rId32"/>
    <p:sldId id="262"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366" autoAdjust="0"/>
    <p:restoredTop sz="94249" autoAdjust="0"/>
  </p:normalViewPr>
  <p:slideViewPr>
    <p:cSldViewPr snapToGrid="0">
      <p:cViewPr varScale="1">
        <p:scale>
          <a:sx n="68" d="100"/>
          <a:sy n="68" d="100"/>
        </p:scale>
        <p:origin x="84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diagrams/_rels/data4.xml.rels><?xml version="1.0" encoding="UTF-8" standalone="yes"?>
<Relationships xmlns="http://schemas.openxmlformats.org/package/2006/relationships"><Relationship Id="rId1" Type="http://schemas.openxmlformats.org/officeDocument/2006/relationships/hyperlink" Target="https://www.healthcareers.nhs.uk/career-planning/developing-your-health-career/e-learning-healthcare" TargetMode="External"/></Relationships>
</file>

<file path=ppt/diagrams/_rels/data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svg"/><Relationship Id="rId1" Type="http://schemas.openxmlformats.org/officeDocument/2006/relationships/image" Target="../media/image11.png"/><Relationship Id="rId4" Type="http://schemas.openxmlformats.org/officeDocument/2006/relationships/image" Target="../media/image14.svg"/></Relationships>
</file>

<file path=ppt/diagrams/_rels/data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svg"/><Relationship Id="rId1" Type="http://schemas.openxmlformats.org/officeDocument/2006/relationships/image" Target="../media/image15.png"/><Relationship Id="rId4" Type="http://schemas.openxmlformats.org/officeDocument/2006/relationships/image" Target="../media/image18.svg"/></Relationships>
</file>

<file path=ppt/diagrams/_rels/drawing4.xml.rels><?xml version="1.0" encoding="UTF-8" standalone="yes"?>
<Relationships xmlns="http://schemas.openxmlformats.org/package/2006/relationships"><Relationship Id="rId1" Type="http://schemas.openxmlformats.org/officeDocument/2006/relationships/hyperlink" Target="https://www.healthcareers.nhs.uk/career-planning/developing-your-health-career/e-learning-healthcare" TargetMode="External"/></Relationships>
</file>

<file path=ppt/diagrams/_rels/drawing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svg"/><Relationship Id="rId1" Type="http://schemas.openxmlformats.org/officeDocument/2006/relationships/image" Target="../media/image11.png"/><Relationship Id="rId4" Type="http://schemas.openxmlformats.org/officeDocument/2006/relationships/image" Target="../media/image14.svg"/></Relationships>
</file>

<file path=ppt/diagrams/_rels/drawing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svg"/><Relationship Id="rId1" Type="http://schemas.openxmlformats.org/officeDocument/2006/relationships/image" Target="../media/image15.png"/><Relationship Id="rId4" Type="http://schemas.openxmlformats.org/officeDocument/2006/relationships/image" Target="../media/image18.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F4F03EDF-8A10-48BB-9E99-D07AEC40C33C}"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21EDB856-FAF9-43B6-B03A-88CC089FAB66}">
      <dgm:prSet/>
      <dgm:spPr/>
      <dgm:t>
        <a:bodyPr/>
        <a:lstStyle/>
        <a:p>
          <a:pPr algn="ctr"/>
          <a:r>
            <a:rPr lang="en-GB" b="1" i="1" dirty="0"/>
            <a:t>What is continuous professional development in nursing?</a:t>
          </a:r>
          <a:endParaRPr lang="en-US" b="1" i="1" dirty="0"/>
        </a:p>
      </dgm:t>
    </dgm:pt>
    <dgm:pt modelId="{D84CCC17-5DE3-46C4-A407-4959C1D2D10B}" type="parTrans" cxnId="{60B7C3D8-173C-44F7-9613-49C94930714D}">
      <dgm:prSet/>
      <dgm:spPr/>
      <dgm:t>
        <a:bodyPr/>
        <a:lstStyle/>
        <a:p>
          <a:endParaRPr lang="en-US"/>
        </a:p>
      </dgm:t>
    </dgm:pt>
    <dgm:pt modelId="{A38488ED-9212-4133-9981-EED85B1AAE41}" type="sibTrans" cxnId="{60B7C3D8-173C-44F7-9613-49C94930714D}">
      <dgm:prSet/>
      <dgm:spPr/>
      <dgm:t>
        <a:bodyPr/>
        <a:lstStyle/>
        <a:p>
          <a:endParaRPr lang="en-US"/>
        </a:p>
      </dgm:t>
    </dgm:pt>
    <dgm:pt modelId="{EA7A8ADA-FAEB-4945-AEC9-7CE9674B3D24}">
      <dgm:prSet/>
      <dgm:spPr/>
      <dgm:t>
        <a:bodyPr/>
        <a:lstStyle/>
        <a:p>
          <a:r>
            <a:rPr lang="en-GB" b="1" i="0" dirty="0"/>
            <a:t>Continuing professional development</a:t>
          </a:r>
          <a:r>
            <a:rPr lang="en-GB" b="0" i="0" dirty="0"/>
            <a:t> (</a:t>
          </a:r>
          <a:r>
            <a:rPr lang="en-GB" b="1" i="0" dirty="0"/>
            <a:t>CPD</a:t>
          </a:r>
          <a:r>
            <a:rPr lang="en-GB" b="0" i="0" dirty="0"/>
            <a:t>) has always been important in </a:t>
          </a:r>
          <a:r>
            <a:rPr lang="en-GB" b="1" i="0" dirty="0"/>
            <a:t>nursing/ healthcare</a:t>
          </a:r>
          <a:r>
            <a:rPr lang="en-GB" b="0" i="0" dirty="0"/>
            <a:t>. It helps </a:t>
          </a:r>
          <a:r>
            <a:rPr lang="en-GB" b="1" i="0" dirty="0"/>
            <a:t>nurses</a:t>
          </a:r>
          <a:r>
            <a:rPr lang="en-GB" b="0" i="0" dirty="0"/>
            <a:t> and midwives keep up-to-date with their </a:t>
          </a:r>
          <a:r>
            <a:rPr lang="en-GB" b="1" i="0" dirty="0"/>
            <a:t>training</a:t>
          </a:r>
          <a:r>
            <a:rPr lang="en-GB" b="0" i="0" dirty="0"/>
            <a:t> so they can deliver the best care to patients. ... While </a:t>
          </a:r>
          <a:r>
            <a:rPr lang="en-GB" b="1" i="0" dirty="0"/>
            <a:t>CPD</a:t>
          </a:r>
          <a:r>
            <a:rPr lang="en-GB" b="0" i="0" dirty="0"/>
            <a:t> has always been an important part of </a:t>
          </a:r>
          <a:r>
            <a:rPr lang="en-GB" b="1" i="0" dirty="0"/>
            <a:t>nursing</a:t>
          </a:r>
          <a:r>
            <a:rPr lang="en-GB" b="0" i="0" dirty="0"/>
            <a:t>, it plays an even bigger role now revalidation is in place.</a:t>
          </a:r>
          <a:endParaRPr lang="en-US" dirty="0"/>
        </a:p>
      </dgm:t>
    </dgm:pt>
    <dgm:pt modelId="{267CC2B2-B097-4F9F-9586-30D90868A4EA}" type="parTrans" cxnId="{C9181E24-98FD-4B4D-A0A5-9F66BC294654}">
      <dgm:prSet/>
      <dgm:spPr/>
      <dgm:t>
        <a:bodyPr/>
        <a:lstStyle/>
        <a:p>
          <a:endParaRPr lang="en-US"/>
        </a:p>
      </dgm:t>
    </dgm:pt>
    <dgm:pt modelId="{019ABCD0-2D98-407B-B885-E8275AC1FFC7}" type="sibTrans" cxnId="{C9181E24-98FD-4B4D-A0A5-9F66BC294654}">
      <dgm:prSet/>
      <dgm:spPr/>
      <dgm:t>
        <a:bodyPr/>
        <a:lstStyle/>
        <a:p>
          <a:endParaRPr lang="en-US"/>
        </a:p>
      </dgm:t>
    </dgm:pt>
    <dgm:pt modelId="{98D0458E-1E5D-40BC-B447-67FC9B0FDB90}">
      <dgm:prSet/>
      <dgm:spPr/>
      <dgm:t>
        <a:bodyPr/>
        <a:lstStyle/>
        <a:p>
          <a:r>
            <a:rPr lang="en-GB" b="0" i="0"/>
            <a:t>CPD stands for Continuing </a:t>
          </a:r>
          <a:r>
            <a:rPr lang="en-GB" b="1" i="0"/>
            <a:t>Professional Development</a:t>
          </a:r>
          <a:r>
            <a:rPr lang="en-GB" b="0" i="0"/>
            <a:t> and is the term used to describe the learning activities professionals engage in to </a:t>
          </a:r>
          <a:r>
            <a:rPr lang="en-GB" b="1" i="0"/>
            <a:t>develop</a:t>
          </a:r>
          <a:r>
            <a:rPr lang="en-GB" b="0" i="0"/>
            <a:t> and enhance their abilities. CPD enables learning to become conscious and proactive, rather than passive and reactive.</a:t>
          </a:r>
          <a:endParaRPr lang="en-US"/>
        </a:p>
      </dgm:t>
    </dgm:pt>
    <dgm:pt modelId="{EFB65257-34B4-4047-AC69-60FE816A3F6C}" type="parTrans" cxnId="{CB9340CB-020D-47EF-882C-1E8FAB414D49}">
      <dgm:prSet/>
      <dgm:spPr/>
      <dgm:t>
        <a:bodyPr/>
        <a:lstStyle/>
        <a:p>
          <a:endParaRPr lang="en-US"/>
        </a:p>
      </dgm:t>
    </dgm:pt>
    <dgm:pt modelId="{35B5C5DE-0BB1-47BA-9D42-5A169D9D29A9}" type="sibTrans" cxnId="{CB9340CB-020D-47EF-882C-1E8FAB414D49}">
      <dgm:prSet/>
      <dgm:spPr/>
      <dgm:t>
        <a:bodyPr/>
        <a:lstStyle/>
        <a:p>
          <a:endParaRPr lang="en-US"/>
        </a:p>
      </dgm:t>
    </dgm:pt>
    <dgm:pt modelId="{6144EDF9-166D-4D62-B0B5-61B55514B7C6}" type="pres">
      <dgm:prSet presAssocID="{F4F03EDF-8A10-48BB-9E99-D07AEC40C33C}" presName="linear" presStyleCnt="0">
        <dgm:presLayoutVars>
          <dgm:animLvl val="lvl"/>
          <dgm:resizeHandles val="exact"/>
        </dgm:presLayoutVars>
      </dgm:prSet>
      <dgm:spPr/>
    </dgm:pt>
    <dgm:pt modelId="{3767AF2A-BD4A-4D7E-8DC0-3785A3E5C8AC}" type="pres">
      <dgm:prSet presAssocID="{21EDB856-FAF9-43B6-B03A-88CC089FAB66}" presName="parentText" presStyleLbl="node1" presStyleIdx="0" presStyleCnt="1">
        <dgm:presLayoutVars>
          <dgm:chMax val="0"/>
          <dgm:bulletEnabled val="1"/>
        </dgm:presLayoutVars>
      </dgm:prSet>
      <dgm:spPr/>
    </dgm:pt>
    <dgm:pt modelId="{D4483287-31D0-44FB-BF81-1B0A52C7C08E}" type="pres">
      <dgm:prSet presAssocID="{21EDB856-FAF9-43B6-B03A-88CC089FAB66}" presName="childText" presStyleLbl="revTx" presStyleIdx="0" presStyleCnt="1">
        <dgm:presLayoutVars>
          <dgm:bulletEnabled val="1"/>
        </dgm:presLayoutVars>
      </dgm:prSet>
      <dgm:spPr/>
    </dgm:pt>
  </dgm:ptLst>
  <dgm:cxnLst>
    <dgm:cxn modelId="{C13F7B05-0EE0-48E3-9CED-6B620EF7A7DA}" type="presOf" srcId="{EA7A8ADA-FAEB-4945-AEC9-7CE9674B3D24}" destId="{D4483287-31D0-44FB-BF81-1B0A52C7C08E}" srcOrd="0" destOrd="0" presId="urn:microsoft.com/office/officeart/2005/8/layout/vList2"/>
    <dgm:cxn modelId="{C9181E24-98FD-4B4D-A0A5-9F66BC294654}" srcId="{21EDB856-FAF9-43B6-B03A-88CC089FAB66}" destId="{EA7A8ADA-FAEB-4945-AEC9-7CE9674B3D24}" srcOrd="0" destOrd="0" parTransId="{267CC2B2-B097-4F9F-9586-30D90868A4EA}" sibTransId="{019ABCD0-2D98-407B-B885-E8275AC1FFC7}"/>
    <dgm:cxn modelId="{744D9650-BFCE-418D-9323-8CE39CB46C29}" type="presOf" srcId="{98D0458E-1E5D-40BC-B447-67FC9B0FDB90}" destId="{D4483287-31D0-44FB-BF81-1B0A52C7C08E}" srcOrd="0" destOrd="1" presId="urn:microsoft.com/office/officeart/2005/8/layout/vList2"/>
    <dgm:cxn modelId="{C96D7C9D-C346-42CF-A81B-E2AFFB9FA70F}" type="presOf" srcId="{F4F03EDF-8A10-48BB-9E99-D07AEC40C33C}" destId="{6144EDF9-166D-4D62-B0B5-61B55514B7C6}" srcOrd="0" destOrd="0" presId="urn:microsoft.com/office/officeart/2005/8/layout/vList2"/>
    <dgm:cxn modelId="{CB9340CB-020D-47EF-882C-1E8FAB414D49}" srcId="{21EDB856-FAF9-43B6-B03A-88CC089FAB66}" destId="{98D0458E-1E5D-40BC-B447-67FC9B0FDB90}" srcOrd="1" destOrd="0" parTransId="{EFB65257-34B4-4047-AC69-60FE816A3F6C}" sibTransId="{35B5C5DE-0BB1-47BA-9D42-5A169D9D29A9}"/>
    <dgm:cxn modelId="{8962C5D4-E328-4BC2-82E8-E28500C21B6E}" type="presOf" srcId="{21EDB856-FAF9-43B6-B03A-88CC089FAB66}" destId="{3767AF2A-BD4A-4D7E-8DC0-3785A3E5C8AC}" srcOrd="0" destOrd="0" presId="urn:microsoft.com/office/officeart/2005/8/layout/vList2"/>
    <dgm:cxn modelId="{60B7C3D8-173C-44F7-9613-49C94930714D}" srcId="{F4F03EDF-8A10-48BB-9E99-D07AEC40C33C}" destId="{21EDB856-FAF9-43B6-B03A-88CC089FAB66}" srcOrd="0" destOrd="0" parTransId="{D84CCC17-5DE3-46C4-A407-4959C1D2D10B}" sibTransId="{A38488ED-9212-4133-9981-EED85B1AAE41}"/>
    <dgm:cxn modelId="{8B461178-F9D8-42AC-9E09-188A99773AD9}" type="presParOf" srcId="{6144EDF9-166D-4D62-B0B5-61B55514B7C6}" destId="{3767AF2A-BD4A-4D7E-8DC0-3785A3E5C8AC}" srcOrd="0" destOrd="0" presId="urn:microsoft.com/office/officeart/2005/8/layout/vList2"/>
    <dgm:cxn modelId="{FC6DCB5C-2D18-4044-9B89-C51F0A91D466}" type="presParOf" srcId="{6144EDF9-166D-4D62-B0B5-61B55514B7C6}" destId="{D4483287-31D0-44FB-BF81-1B0A52C7C08E}" srcOrd="1"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7A19E9C-2206-4F4A-B955-148403692543}" type="doc">
      <dgm:prSet loTypeId="urn:microsoft.com/office/officeart/2005/8/layout/default" loCatId="list" qsTypeId="urn:microsoft.com/office/officeart/2005/8/quickstyle/simple1" qsCatId="simple" csTypeId="urn:microsoft.com/office/officeart/2005/8/colors/accent1_2" csCatId="accent1"/>
      <dgm:spPr/>
      <dgm:t>
        <a:bodyPr/>
        <a:lstStyle/>
        <a:p>
          <a:endParaRPr lang="en-US"/>
        </a:p>
      </dgm:t>
    </dgm:pt>
    <dgm:pt modelId="{EBBE6187-16A0-4C89-ADF2-0730EC6EEFE1}">
      <dgm:prSet/>
      <dgm:spPr/>
      <dgm:t>
        <a:bodyPr/>
        <a:lstStyle/>
        <a:p>
          <a:r>
            <a:rPr lang="en-GB"/>
            <a:t>As a health or social care worker, it is important to carry out further training and qualifications. </a:t>
          </a:r>
          <a:endParaRPr lang="en-US"/>
        </a:p>
      </dgm:t>
    </dgm:pt>
    <dgm:pt modelId="{2EEB5817-E31F-4327-91D8-AF79ED656959}" type="parTrans" cxnId="{DF50769F-BB49-44AD-AD3E-6280C31B895C}">
      <dgm:prSet/>
      <dgm:spPr/>
      <dgm:t>
        <a:bodyPr/>
        <a:lstStyle/>
        <a:p>
          <a:endParaRPr lang="en-US"/>
        </a:p>
      </dgm:t>
    </dgm:pt>
    <dgm:pt modelId="{89AD6565-A160-43AD-941E-57CCE517EBCA}" type="sibTrans" cxnId="{DF50769F-BB49-44AD-AD3E-6280C31B895C}">
      <dgm:prSet/>
      <dgm:spPr/>
      <dgm:t>
        <a:bodyPr/>
        <a:lstStyle/>
        <a:p>
          <a:endParaRPr lang="en-US"/>
        </a:p>
      </dgm:t>
    </dgm:pt>
    <dgm:pt modelId="{6F3B3E1B-14F5-429A-B044-6591D355D328}">
      <dgm:prSet/>
      <dgm:spPr/>
      <dgm:t>
        <a:bodyPr/>
        <a:lstStyle/>
        <a:p>
          <a:r>
            <a:rPr lang="en-GB" dirty="0"/>
            <a:t>Continuing professional development, (CPD), is a record of your learning, development and achievement. It will usually be in a folder which keeps records of your progress beyond your initial training. </a:t>
          </a:r>
          <a:endParaRPr lang="en-US" dirty="0"/>
        </a:p>
      </dgm:t>
    </dgm:pt>
    <dgm:pt modelId="{65C0A56D-19F8-4558-919E-19765C9D40B3}" type="parTrans" cxnId="{084309A6-4F34-4511-9932-837D0AD6A066}">
      <dgm:prSet/>
      <dgm:spPr/>
      <dgm:t>
        <a:bodyPr/>
        <a:lstStyle/>
        <a:p>
          <a:endParaRPr lang="en-US"/>
        </a:p>
      </dgm:t>
    </dgm:pt>
    <dgm:pt modelId="{FFC50568-96BA-4613-A43D-53E98F1C806A}" type="sibTrans" cxnId="{084309A6-4F34-4511-9932-837D0AD6A066}">
      <dgm:prSet/>
      <dgm:spPr/>
      <dgm:t>
        <a:bodyPr/>
        <a:lstStyle/>
        <a:p>
          <a:endParaRPr lang="en-US"/>
        </a:p>
      </dgm:t>
    </dgm:pt>
    <dgm:pt modelId="{09597DB9-88C9-4753-A8E8-A38D346EBE2B}">
      <dgm:prSet/>
      <dgm:spPr/>
      <dgm:t>
        <a:bodyPr/>
        <a:lstStyle/>
        <a:p>
          <a:r>
            <a:rPr lang="en-GB"/>
            <a:t>The PDP will help you to focus on areas for learning and development. Continual learning is needed by all workers, especially in health and social care as changes happen regularly. </a:t>
          </a:r>
          <a:endParaRPr lang="en-US"/>
        </a:p>
      </dgm:t>
    </dgm:pt>
    <dgm:pt modelId="{032255EB-8985-402A-BF6E-F9291C9B7EDB}" type="parTrans" cxnId="{97765DE9-E86D-47E0-8E93-A210B73ACC60}">
      <dgm:prSet/>
      <dgm:spPr/>
      <dgm:t>
        <a:bodyPr/>
        <a:lstStyle/>
        <a:p>
          <a:endParaRPr lang="en-US"/>
        </a:p>
      </dgm:t>
    </dgm:pt>
    <dgm:pt modelId="{61DEBAC2-9F95-4F4A-B3E4-A53A5E9B9926}" type="sibTrans" cxnId="{97765DE9-E86D-47E0-8E93-A210B73ACC60}">
      <dgm:prSet/>
      <dgm:spPr/>
      <dgm:t>
        <a:bodyPr/>
        <a:lstStyle/>
        <a:p>
          <a:endParaRPr lang="en-US"/>
        </a:p>
      </dgm:t>
    </dgm:pt>
    <dgm:pt modelId="{FB38CEC0-36AE-4301-A107-84A9D0B1389A}">
      <dgm:prSet/>
      <dgm:spPr/>
      <dgm:t>
        <a:bodyPr/>
        <a:lstStyle/>
        <a:p>
          <a:r>
            <a:rPr lang="en-GB" b="1" dirty="0">
              <a:highlight>
                <a:srgbClr val="0000FF"/>
              </a:highlight>
            </a:rPr>
            <a:t>For example</a:t>
          </a:r>
          <a:r>
            <a:rPr lang="en-GB" dirty="0">
              <a:highlight>
                <a:srgbClr val="0000FF"/>
              </a:highlight>
            </a:rPr>
            <a:t>, </a:t>
          </a:r>
          <a:r>
            <a:rPr lang="en-GB" dirty="0"/>
            <a:t>legislation may change, ways of working may be developed and ways to complete documentation may be improved. Your CPD file will become valuable evidence of what you have done to develop your knowledge and skills.</a:t>
          </a:r>
          <a:endParaRPr lang="en-US" dirty="0"/>
        </a:p>
      </dgm:t>
    </dgm:pt>
    <dgm:pt modelId="{7A5D0B32-85B1-465C-86B7-3B0FC952E366}" type="parTrans" cxnId="{C4D5378C-CFF1-4DE0-B523-EE4E1EE44F9A}">
      <dgm:prSet/>
      <dgm:spPr/>
      <dgm:t>
        <a:bodyPr/>
        <a:lstStyle/>
        <a:p>
          <a:endParaRPr lang="en-US"/>
        </a:p>
      </dgm:t>
    </dgm:pt>
    <dgm:pt modelId="{06231221-3923-4F1E-86D5-30A5E921A2A5}" type="sibTrans" cxnId="{C4D5378C-CFF1-4DE0-B523-EE4E1EE44F9A}">
      <dgm:prSet/>
      <dgm:spPr/>
      <dgm:t>
        <a:bodyPr/>
        <a:lstStyle/>
        <a:p>
          <a:endParaRPr lang="en-US"/>
        </a:p>
      </dgm:t>
    </dgm:pt>
    <dgm:pt modelId="{95B8F9F4-4A54-419F-9392-319399E5CC01}" type="pres">
      <dgm:prSet presAssocID="{27A19E9C-2206-4F4A-B955-148403692543}" presName="diagram" presStyleCnt="0">
        <dgm:presLayoutVars>
          <dgm:dir/>
          <dgm:resizeHandles val="exact"/>
        </dgm:presLayoutVars>
      </dgm:prSet>
      <dgm:spPr/>
    </dgm:pt>
    <dgm:pt modelId="{DF44469B-9F98-4C33-A021-663B3DDFE2B4}" type="pres">
      <dgm:prSet presAssocID="{EBBE6187-16A0-4C89-ADF2-0730EC6EEFE1}" presName="node" presStyleLbl="node1" presStyleIdx="0" presStyleCnt="4">
        <dgm:presLayoutVars>
          <dgm:bulletEnabled val="1"/>
        </dgm:presLayoutVars>
      </dgm:prSet>
      <dgm:spPr/>
    </dgm:pt>
    <dgm:pt modelId="{C97E6B0A-6043-4729-9869-F9698BAB9B1C}" type="pres">
      <dgm:prSet presAssocID="{89AD6565-A160-43AD-941E-57CCE517EBCA}" presName="sibTrans" presStyleCnt="0"/>
      <dgm:spPr/>
    </dgm:pt>
    <dgm:pt modelId="{9EDF9AFD-DAF9-4E89-A372-2A152DAB5C9D}" type="pres">
      <dgm:prSet presAssocID="{6F3B3E1B-14F5-429A-B044-6591D355D328}" presName="node" presStyleLbl="node1" presStyleIdx="1" presStyleCnt="4">
        <dgm:presLayoutVars>
          <dgm:bulletEnabled val="1"/>
        </dgm:presLayoutVars>
      </dgm:prSet>
      <dgm:spPr/>
    </dgm:pt>
    <dgm:pt modelId="{42942D8E-AB4C-4E48-9A09-C93B88FC8E53}" type="pres">
      <dgm:prSet presAssocID="{FFC50568-96BA-4613-A43D-53E98F1C806A}" presName="sibTrans" presStyleCnt="0"/>
      <dgm:spPr/>
    </dgm:pt>
    <dgm:pt modelId="{4EA414B1-0820-4A0D-92FD-3D9F8C40566F}" type="pres">
      <dgm:prSet presAssocID="{09597DB9-88C9-4753-A8E8-A38D346EBE2B}" presName="node" presStyleLbl="node1" presStyleIdx="2" presStyleCnt="4">
        <dgm:presLayoutVars>
          <dgm:bulletEnabled val="1"/>
        </dgm:presLayoutVars>
      </dgm:prSet>
      <dgm:spPr/>
    </dgm:pt>
    <dgm:pt modelId="{D7F9B8F9-55E1-4711-95C3-73DB6644C481}" type="pres">
      <dgm:prSet presAssocID="{61DEBAC2-9F95-4F4A-B3E4-A53A5E9B9926}" presName="sibTrans" presStyleCnt="0"/>
      <dgm:spPr/>
    </dgm:pt>
    <dgm:pt modelId="{62FF0BAC-29F3-4219-9100-37F7C2EE3DB2}" type="pres">
      <dgm:prSet presAssocID="{FB38CEC0-36AE-4301-A107-84A9D0B1389A}" presName="node" presStyleLbl="node1" presStyleIdx="3" presStyleCnt="4">
        <dgm:presLayoutVars>
          <dgm:bulletEnabled val="1"/>
        </dgm:presLayoutVars>
      </dgm:prSet>
      <dgm:spPr/>
    </dgm:pt>
  </dgm:ptLst>
  <dgm:cxnLst>
    <dgm:cxn modelId="{EBBCD70E-9506-479A-8A61-8040F3788858}" type="presOf" srcId="{FB38CEC0-36AE-4301-A107-84A9D0B1389A}" destId="{62FF0BAC-29F3-4219-9100-37F7C2EE3DB2}" srcOrd="0" destOrd="0" presId="urn:microsoft.com/office/officeart/2005/8/layout/default"/>
    <dgm:cxn modelId="{A1ECD63C-038D-47C4-9E58-E4DD621D921E}" type="presOf" srcId="{6F3B3E1B-14F5-429A-B044-6591D355D328}" destId="{9EDF9AFD-DAF9-4E89-A372-2A152DAB5C9D}" srcOrd="0" destOrd="0" presId="urn:microsoft.com/office/officeart/2005/8/layout/default"/>
    <dgm:cxn modelId="{C4D5378C-CFF1-4DE0-B523-EE4E1EE44F9A}" srcId="{27A19E9C-2206-4F4A-B955-148403692543}" destId="{FB38CEC0-36AE-4301-A107-84A9D0B1389A}" srcOrd="3" destOrd="0" parTransId="{7A5D0B32-85B1-465C-86B7-3B0FC952E366}" sibTransId="{06231221-3923-4F1E-86D5-30A5E921A2A5}"/>
    <dgm:cxn modelId="{DF50769F-BB49-44AD-AD3E-6280C31B895C}" srcId="{27A19E9C-2206-4F4A-B955-148403692543}" destId="{EBBE6187-16A0-4C89-ADF2-0730EC6EEFE1}" srcOrd="0" destOrd="0" parTransId="{2EEB5817-E31F-4327-91D8-AF79ED656959}" sibTransId="{89AD6565-A160-43AD-941E-57CCE517EBCA}"/>
    <dgm:cxn modelId="{084309A6-4F34-4511-9932-837D0AD6A066}" srcId="{27A19E9C-2206-4F4A-B955-148403692543}" destId="{6F3B3E1B-14F5-429A-B044-6591D355D328}" srcOrd="1" destOrd="0" parTransId="{65C0A56D-19F8-4558-919E-19765C9D40B3}" sibTransId="{FFC50568-96BA-4613-A43D-53E98F1C806A}"/>
    <dgm:cxn modelId="{C9DF55B4-B222-42D8-9452-2C47B19534A6}" type="presOf" srcId="{EBBE6187-16A0-4C89-ADF2-0730EC6EEFE1}" destId="{DF44469B-9F98-4C33-A021-663B3DDFE2B4}" srcOrd="0" destOrd="0" presId="urn:microsoft.com/office/officeart/2005/8/layout/default"/>
    <dgm:cxn modelId="{07DEA9BE-336C-4D28-9FAD-3D9B30F25F9F}" type="presOf" srcId="{27A19E9C-2206-4F4A-B955-148403692543}" destId="{95B8F9F4-4A54-419F-9392-319399E5CC01}" srcOrd="0" destOrd="0" presId="urn:microsoft.com/office/officeart/2005/8/layout/default"/>
    <dgm:cxn modelId="{CA4B52C1-7A7F-43C9-8D6A-A3758E72BE83}" type="presOf" srcId="{09597DB9-88C9-4753-A8E8-A38D346EBE2B}" destId="{4EA414B1-0820-4A0D-92FD-3D9F8C40566F}" srcOrd="0" destOrd="0" presId="urn:microsoft.com/office/officeart/2005/8/layout/default"/>
    <dgm:cxn modelId="{97765DE9-E86D-47E0-8E93-A210B73ACC60}" srcId="{27A19E9C-2206-4F4A-B955-148403692543}" destId="{09597DB9-88C9-4753-A8E8-A38D346EBE2B}" srcOrd="2" destOrd="0" parTransId="{032255EB-8985-402A-BF6E-F9291C9B7EDB}" sibTransId="{61DEBAC2-9F95-4F4A-B3E4-A53A5E9B9926}"/>
    <dgm:cxn modelId="{357B44DC-94F8-43AE-8EBD-2015D334043D}" type="presParOf" srcId="{95B8F9F4-4A54-419F-9392-319399E5CC01}" destId="{DF44469B-9F98-4C33-A021-663B3DDFE2B4}" srcOrd="0" destOrd="0" presId="urn:microsoft.com/office/officeart/2005/8/layout/default"/>
    <dgm:cxn modelId="{FB3F3C65-1880-4F41-8A50-8AA4D6CE9DC1}" type="presParOf" srcId="{95B8F9F4-4A54-419F-9392-319399E5CC01}" destId="{C97E6B0A-6043-4729-9869-F9698BAB9B1C}" srcOrd="1" destOrd="0" presId="urn:microsoft.com/office/officeart/2005/8/layout/default"/>
    <dgm:cxn modelId="{B8909C97-FDA2-41CF-B6E9-F46D8635EF8C}" type="presParOf" srcId="{95B8F9F4-4A54-419F-9392-319399E5CC01}" destId="{9EDF9AFD-DAF9-4E89-A372-2A152DAB5C9D}" srcOrd="2" destOrd="0" presId="urn:microsoft.com/office/officeart/2005/8/layout/default"/>
    <dgm:cxn modelId="{51FEDDB7-FEFE-4E7E-A1BE-33C5F2108797}" type="presParOf" srcId="{95B8F9F4-4A54-419F-9392-319399E5CC01}" destId="{42942D8E-AB4C-4E48-9A09-C93B88FC8E53}" srcOrd="3" destOrd="0" presId="urn:microsoft.com/office/officeart/2005/8/layout/default"/>
    <dgm:cxn modelId="{035FF62F-6406-4001-B200-B0BBE3BF8BB6}" type="presParOf" srcId="{95B8F9F4-4A54-419F-9392-319399E5CC01}" destId="{4EA414B1-0820-4A0D-92FD-3D9F8C40566F}" srcOrd="4" destOrd="0" presId="urn:microsoft.com/office/officeart/2005/8/layout/default"/>
    <dgm:cxn modelId="{81C20F47-9016-438C-992D-AD6DDA42B76B}" type="presParOf" srcId="{95B8F9F4-4A54-419F-9392-319399E5CC01}" destId="{D7F9B8F9-55E1-4711-95C3-73DB6644C481}" srcOrd="5" destOrd="0" presId="urn:microsoft.com/office/officeart/2005/8/layout/default"/>
    <dgm:cxn modelId="{0DB5E3E5-7B0A-440C-B96A-307CAB0B06A3}" type="presParOf" srcId="{95B8F9F4-4A54-419F-9392-319399E5CC01}" destId="{62FF0BAC-29F3-4219-9100-37F7C2EE3DB2}" srcOrd="6"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B1CC4EE-CAA3-4F90-A84F-27B893DD42C5}" type="doc">
      <dgm:prSet loTypeId="urn:microsoft.com/office/officeart/2008/layout/LinedList" loCatId="list" qsTypeId="urn:microsoft.com/office/officeart/2005/8/quickstyle/simple1" qsCatId="simple" csTypeId="urn:microsoft.com/office/officeart/2005/8/colors/accent4_2" csCatId="accent4" phldr="1"/>
      <dgm:spPr/>
      <dgm:t>
        <a:bodyPr/>
        <a:lstStyle/>
        <a:p>
          <a:endParaRPr lang="en-US"/>
        </a:p>
      </dgm:t>
    </dgm:pt>
    <dgm:pt modelId="{7EAD492D-DD53-4B08-AC87-B920519CC693}">
      <dgm:prSet/>
      <dgm:spPr/>
      <dgm:t>
        <a:bodyPr/>
        <a:lstStyle/>
        <a:p>
          <a:r>
            <a:rPr lang="en-GB" b="0" i="0" dirty="0"/>
            <a:t>“Practice development is a </a:t>
          </a:r>
          <a:r>
            <a:rPr lang="en-GB" b="0" i="0" dirty="0">
              <a:highlight>
                <a:srgbClr val="FF00FF"/>
              </a:highlight>
            </a:rPr>
            <a:t>continuous process of improvement towards increased effectiveness in person centred care</a:t>
          </a:r>
          <a:r>
            <a:rPr lang="en-GB" b="0" i="0" dirty="0"/>
            <a:t>, through the enabling of nurses and healthcare teams to transform the culture and context of care.</a:t>
          </a:r>
        </a:p>
        <a:p>
          <a:r>
            <a:rPr lang="en-GB" b="0" i="0" dirty="0"/>
            <a:t> It is enabled and supported by facilitators committed to a systematic, rigorous continuous process of emancipatory change.” (McCormack et al., 1999.</a:t>
          </a:r>
          <a:r>
            <a:rPr lang="en-GB" b="1" i="0" dirty="0"/>
            <a:t> </a:t>
          </a:r>
          <a:r>
            <a:rPr lang="en-GB" b="0" i="0" dirty="0"/>
            <a:t>pg. 256).</a:t>
          </a:r>
          <a:endParaRPr lang="en-US" dirty="0"/>
        </a:p>
      </dgm:t>
    </dgm:pt>
    <dgm:pt modelId="{F529C241-17D1-4F1F-AA1E-D2EE652DAEFF}" type="parTrans" cxnId="{F653F2C7-D18A-4366-9FF0-BE59BBEFD8A0}">
      <dgm:prSet/>
      <dgm:spPr/>
      <dgm:t>
        <a:bodyPr/>
        <a:lstStyle/>
        <a:p>
          <a:endParaRPr lang="en-US"/>
        </a:p>
      </dgm:t>
    </dgm:pt>
    <dgm:pt modelId="{A254FF0B-A0FA-4A2B-899E-DDBEDD248B71}" type="sibTrans" cxnId="{F653F2C7-D18A-4366-9FF0-BE59BBEFD8A0}">
      <dgm:prSet/>
      <dgm:spPr/>
      <dgm:t>
        <a:bodyPr/>
        <a:lstStyle/>
        <a:p>
          <a:endParaRPr lang="en-US"/>
        </a:p>
      </dgm:t>
    </dgm:pt>
    <dgm:pt modelId="{CE94A073-65AA-4562-B8C4-0596D8815F0D}">
      <dgm:prSet/>
      <dgm:spPr/>
      <dgm:t>
        <a:bodyPr/>
        <a:lstStyle/>
        <a:p>
          <a:r>
            <a:rPr lang="en-GB" b="1" i="0"/>
            <a:t>Practice development</a:t>
          </a:r>
          <a:r>
            <a:rPr lang="en-GB" b="0" i="0"/>
            <a:t> is defined as a facilitated process that aims to promote person- centred and evidence-based healthcare. </a:t>
          </a:r>
          <a:r>
            <a:rPr lang="en-GB" b="1" i="0"/>
            <a:t>Practice development</a:t>
          </a:r>
          <a:r>
            <a:rPr lang="en-GB" b="0" i="0"/>
            <a:t> seeks to engage individuals at all. levels of an organisation in order to create positive change.</a:t>
          </a:r>
          <a:endParaRPr lang="en-US"/>
        </a:p>
      </dgm:t>
    </dgm:pt>
    <dgm:pt modelId="{FCCD7C07-73F0-49E9-A3ED-FC4AFE02446C}" type="parTrans" cxnId="{AB4C0B97-F990-417E-AE8F-61EF328800BE}">
      <dgm:prSet/>
      <dgm:spPr/>
      <dgm:t>
        <a:bodyPr/>
        <a:lstStyle/>
        <a:p>
          <a:endParaRPr lang="en-US"/>
        </a:p>
      </dgm:t>
    </dgm:pt>
    <dgm:pt modelId="{C3122EA0-0D2D-447C-AF02-E8E3CEA6666C}" type="sibTrans" cxnId="{AB4C0B97-F990-417E-AE8F-61EF328800BE}">
      <dgm:prSet/>
      <dgm:spPr/>
      <dgm:t>
        <a:bodyPr/>
        <a:lstStyle/>
        <a:p>
          <a:endParaRPr lang="en-US"/>
        </a:p>
      </dgm:t>
    </dgm:pt>
    <dgm:pt modelId="{428CC0CC-C1BB-48CB-AF7B-4E6235D5D9F5}" type="pres">
      <dgm:prSet presAssocID="{AB1CC4EE-CAA3-4F90-A84F-27B893DD42C5}" presName="vert0" presStyleCnt="0">
        <dgm:presLayoutVars>
          <dgm:dir/>
          <dgm:animOne val="branch"/>
          <dgm:animLvl val="lvl"/>
        </dgm:presLayoutVars>
      </dgm:prSet>
      <dgm:spPr/>
    </dgm:pt>
    <dgm:pt modelId="{F354C9AD-9D83-48AD-85B4-B0F3CC7FF921}" type="pres">
      <dgm:prSet presAssocID="{7EAD492D-DD53-4B08-AC87-B920519CC693}" presName="thickLine" presStyleLbl="alignNode1" presStyleIdx="0" presStyleCnt="2"/>
      <dgm:spPr/>
    </dgm:pt>
    <dgm:pt modelId="{592CD5C0-962E-4461-B9FC-2DE7DFC5F62F}" type="pres">
      <dgm:prSet presAssocID="{7EAD492D-DD53-4B08-AC87-B920519CC693}" presName="horz1" presStyleCnt="0"/>
      <dgm:spPr/>
    </dgm:pt>
    <dgm:pt modelId="{237A7679-9303-424D-A94B-890FF4812461}" type="pres">
      <dgm:prSet presAssocID="{7EAD492D-DD53-4B08-AC87-B920519CC693}" presName="tx1" presStyleLbl="revTx" presStyleIdx="0" presStyleCnt="2"/>
      <dgm:spPr/>
    </dgm:pt>
    <dgm:pt modelId="{799BB40A-4469-4CE9-B847-55B9DD9547E4}" type="pres">
      <dgm:prSet presAssocID="{7EAD492D-DD53-4B08-AC87-B920519CC693}" presName="vert1" presStyleCnt="0"/>
      <dgm:spPr/>
    </dgm:pt>
    <dgm:pt modelId="{D7500158-878E-4258-8B86-C0360CE0DC80}" type="pres">
      <dgm:prSet presAssocID="{CE94A073-65AA-4562-B8C4-0596D8815F0D}" presName="thickLine" presStyleLbl="alignNode1" presStyleIdx="1" presStyleCnt="2"/>
      <dgm:spPr/>
    </dgm:pt>
    <dgm:pt modelId="{FAE8642A-BA67-4AB6-8F97-DA65BCCA18C9}" type="pres">
      <dgm:prSet presAssocID="{CE94A073-65AA-4562-B8C4-0596D8815F0D}" presName="horz1" presStyleCnt="0"/>
      <dgm:spPr/>
    </dgm:pt>
    <dgm:pt modelId="{A4EE487D-8F59-448C-A5B5-48E2E9905395}" type="pres">
      <dgm:prSet presAssocID="{CE94A073-65AA-4562-B8C4-0596D8815F0D}" presName="tx1" presStyleLbl="revTx" presStyleIdx="1" presStyleCnt="2"/>
      <dgm:spPr/>
    </dgm:pt>
    <dgm:pt modelId="{C7B706E2-43C1-4987-9D4F-AC9D05077E00}" type="pres">
      <dgm:prSet presAssocID="{CE94A073-65AA-4562-B8C4-0596D8815F0D}" presName="vert1" presStyleCnt="0"/>
      <dgm:spPr/>
    </dgm:pt>
  </dgm:ptLst>
  <dgm:cxnLst>
    <dgm:cxn modelId="{705FE442-2FD2-419A-A151-7290BE084C0B}" type="presOf" srcId="{7EAD492D-DD53-4B08-AC87-B920519CC693}" destId="{237A7679-9303-424D-A94B-890FF4812461}" srcOrd="0" destOrd="0" presId="urn:microsoft.com/office/officeart/2008/layout/LinedList"/>
    <dgm:cxn modelId="{794A4680-7E01-4CA9-BE82-A72D3EC32B61}" type="presOf" srcId="{CE94A073-65AA-4562-B8C4-0596D8815F0D}" destId="{A4EE487D-8F59-448C-A5B5-48E2E9905395}" srcOrd="0" destOrd="0" presId="urn:microsoft.com/office/officeart/2008/layout/LinedList"/>
    <dgm:cxn modelId="{AB4C0B97-F990-417E-AE8F-61EF328800BE}" srcId="{AB1CC4EE-CAA3-4F90-A84F-27B893DD42C5}" destId="{CE94A073-65AA-4562-B8C4-0596D8815F0D}" srcOrd="1" destOrd="0" parTransId="{FCCD7C07-73F0-49E9-A3ED-FC4AFE02446C}" sibTransId="{C3122EA0-0D2D-447C-AF02-E8E3CEA6666C}"/>
    <dgm:cxn modelId="{F653F2C7-D18A-4366-9FF0-BE59BBEFD8A0}" srcId="{AB1CC4EE-CAA3-4F90-A84F-27B893DD42C5}" destId="{7EAD492D-DD53-4B08-AC87-B920519CC693}" srcOrd="0" destOrd="0" parTransId="{F529C241-17D1-4F1F-AA1E-D2EE652DAEFF}" sibTransId="{A254FF0B-A0FA-4A2B-899E-DDBEDD248B71}"/>
    <dgm:cxn modelId="{5518A6EA-421F-4A5A-BFE5-E62BAF4D1B78}" type="presOf" srcId="{AB1CC4EE-CAA3-4F90-A84F-27B893DD42C5}" destId="{428CC0CC-C1BB-48CB-AF7B-4E6235D5D9F5}" srcOrd="0" destOrd="0" presId="urn:microsoft.com/office/officeart/2008/layout/LinedList"/>
    <dgm:cxn modelId="{9B9DC128-EB02-4509-910D-6FC905CC1C69}" type="presParOf" srcId="{428CC0CC-C1BB-48CB-AF7B-4E6235D5D9F5}" destId="{F354C9AD-9D83-48AD-85B4-B0F3CC7FF921}" srcOrd="0" destOrd="0" presId="urn:microsoft.com/office/officeart/2008/layout/LinedList"/>
    <dgm:cxn modelId="{A8CF8661-8FEC-4C8A-A46C-DC1F57A28104}" type="presParOf" srcId="{428CC0CC-C1BB-48CB-AF7B-4E6235D5D9F5}" destId="{592CD5C0-962E-4461-B9FC-2DE7DFC5F62F}" srcOrd="1" destOrd="0" presId="urn:microsoft.com/office/officeart/2008/layout/LinedList"/>
    <dgm:cxn modelId="{9553FAB7-9CA6-4BB7-8E66-6F3C2958F89F}" type="presParOf" srcId="{592CD5C0-962E-4461-B9FC-2DE7DFC5F62F}" destId="{237A7679-9303-424D-A94B-890FF4812461}" srcOrd="0" destOrd="0" presId="urn:microsoft.com/office/officeart/2008/layout/LinedList"/>
    <dgm:cxn modelId="{C829D7C1-1D9F-4ADE-9C30-0D3968F7DA1C}" type="presParOf" srcId="{592CD5C0-962E-4461-B9FC-2DE7DFC5F62F}" destId="{799BB40A-4469-4CE9-B847-55B9DD9547E4}" srcOrd="1" destOrd="0" presId="urn:microsoft.com/office/officeart/2008/layout/LinedList"/>
    <dgm:cxn modelId="{5C55F15A-52DC-43CA-95C6-F8E0F848EC34}" type="presParOf" srcId="{428CC0CC-C1BB-48CB-AF7B-4E6235D5D9F5}" destId="{D7500158-878E-4258-8B86-C0360CE0DC80}" srcOrd="2" destOrd="0" presId="urn:microsoft.com/office/officeart/2008/layout/LinedList"/>
    <dgm:cxn modelId="{C5DCA34B-CB5E-42A3-BB25-E41358D72C24}" type="presParOf" srcId="{428CC0CC-C1BB-48CB-AF7B-4E6235D5D9F5}" destId="{FAE8642A-BA67-4AB6-8F97-DA65BCCA18C9}" srcOrd="3" destOrd="0" presId="urn:microsoft.com/office/officeart/2008/layout/LinedList"/>
    <dgm:cxn modelId="{DBF354A2-2D37-48F9-8CC2-27B8C14FFBDF}" type="presParOf" srcId="{FAE8642A-BA67-4AB6-8F97-DA65BCCA18C9}" destId="{A4EE487D-8F59-448C-A5B5-48E2E9905395}" srcOrd="0" destOrd="0" presId="urn:microsoft.com/office/officeart/2008/layout/LinedList"/>
    <dgm:cxn modelId="{C4E71F66-D394-47C5-A622-851D3890D282}" type="presParOf" srcId="{FAE8642A-BA67-4AB6-8F97-DA65BCCA18C9}" destId="{C7B706E2-43C1-4987-9D4F-AC9D05077E00}"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B699F4D-3F1D-4F74-B821-43047F48E557}" type="doc">
      <dgm:prSet loTypeId="urn:microsoft.com/office/officeart/2005/8/layout/vList2" loCatId="list" qsTypeId="urn:microsoft.com/office/officeart/2005/8/quickstyle/simple5" qsCatId="simple" csTypeId="urn:microsoft.com/office/officeart/2005/8/colors/accent5_2" csCatId="accent5" phldr="1"/>
      <dgm:spPr/>
      <dgm:t>
        <a:bodyPr/>
        <a:lstStyle/>
        <a:p>
          <a:endParaRPr lang="en-US"/>
        </a:p>
      </dgm:t>
    </dgm:pt>
    <dgm:pt modelId="{AEBEC4FC-14DC-422E-9F99-0C0CCAAD058F}">
      <dgm:prSet/>
      <dgm:spPr/>
      <dgm:t>
        <a:bodyPr/>
        <a:lstStyle/>
        <a:p>
          <a:pPr algn="ctr"/>
          <a:r>
            <a:rPr lang="en-GB" b="1" i="0" dirty="0">
              <a:highlight>
                <a:srgbClr val="800080"/>
              </a:highlight>
            </a:rPr>
            <a:t>There are many learning activities that you can take part in to help your career such as:</a:t>
          </a:r>
          <a:endParaRPr lang="en-US" b="1" dirty="0">
            <a:highlight>
              <a:srgbClr val="800080"/>
            </a:highlight>
          </a:endParaRPr>
        </a:p>
      </dgm:t>
    </dgm:pt>
    <dgm:pt modelId="{F57195F7-B748-4E88-929C-8853434F4FAD}" type="parTrans" cxnId="{4E107D9C-119C-4178-B799-2ADC0AFB5355}">
      <dgm:prSet/>
      <dgm:spPr/>
      <dgm:t>
        <a:bodyPr/>
        <a:lstStyle/>
        <a:p>
          <a:endParaRPr lang="en-US"/>
        </a:p>
      </dgm:t>
    </dgm:pt>
    <dgm:pt modelId="{C5BCA07F-BAB3-4483-B408-2D4C2CA650F1}" type="sibTrans" cxnId="{4E107D9C-119C-4178-B799-2ADC0AFB5355}">
      <dgm:prSet/>
      <dgm:spPr/>
      <dgm:t>
        <a:bodyPr/>
        <a:lstStyle/>
        <a:p>
          <a:endParaRPr lang="en-US"/>
        </a:p>
      </dgm:t>
    </dgm:pt>
    <dgm:pt modelId="{1C01832E-1C98-4B80-A0FC-0B17D0200AFC}">
      <dgm:prSet/>
      <dgm:spPr/>
      <dgm:t>
        <a:bodyPr/>
        <a:lstStyle/>
        <a:p>
          <a:r>
            <a:rPr lang="en-GB" b="0" i="0" dirty="0"/>
            <a:t>on-the-job learning</a:t>
          </a:r>
          <a:endParaRPr lang="en-US" dirty="0"/>
        </a:p>
      </dgm:t>
    </dgm:pt>
    <dgm:pt modelId="{8A6DF35B-F8E1-4C10-84A4-EAFEECE2DDB6}" type="parTrans" cxnId="{9818AC89-E56B-4B16-B65C-2BA50E71C9E0}">
      <dgm:prSet/>
      <dgm:spPr/>
      <dgm:t>
        <a:bodyPr/>
        <a:lstStyle/>
        <a:p>
          <a:endParaRPr lang="en-US"/>
        </a:p>
      </dgm:t>
    </dgm:pt>
    <dgm:pt modelId="{3A12B5F8-F0B0-4186-9332-5819F7663B7A}" type="sibTrans" cxnId="{9818AC89-E56B-4B16-B65C-2BA50E71C9E0}">
      <dgm:prSet/>
      <dgm:spPr/>
      <dgm:t>
        <a:bodyPr/>
        <a:lstStyle/>
        <a:p>
          <a:endParaRPr lang="en-US"/>
        </a:p>
      </dgm:t>
    </dgm:pt>
    <dgm:pt modelId="{318C230C-0273-4584-808A-09B0D97C3D4E}">
      <dgm:prSet/>
      <dgm:spPr/>
      <dgm:t>
        <a:bodyPr/>
        <a:lstStyle/>
        <a:p>
          <a:r>
            <a:rPr lang="en-GB" b="0" i="0"/>
            <a:t>courses and workshops</a:t>
          </a:r>
          <a:endParaRPr lang="en-US"/>
        </a:p>
      </dgm:t>
    </dgm:pt>
    <dgm:pt modelId="{6769FB28-B823-4394-A6EB-9259CF5BAB41}" type="parTrans" cxnId="{B047C211-D4FC-43BD-9FF9-CCFF3ADF5C2A}">
      <dgm:prSet/>
      <dgm:spPr/>
      <dgm:t>
        <a:bodyPr/>
        <a:lstStyle/>
        <a:p>
          <a:endParaRPr lang="en-US"/>
        </a:p>
      </dgm:t>
    </dgm:pt>
    <dgm:pt modelId="{1354B20F-67CF-4359-84C6-0585E5E6EAB0}" type="sibTrans" cxnId="{B047C211-D4FC-43BD-9FF9-CCFF3ADF5C2A}">
      <dgm:prSet/>
      <dgm:spPr/>
      <dgm:t>
        <a:bodyPr/>
        <a:lstStyle/>
        <a:p>
          <a:endParaRPr lang="en-US"/>
        </a:p>
      </dgm:t>
    </dgm:pt>
    <dgm:pt modelId="{A5B6738A-42E1-46E5-9F39-ABF47296C251}">
      <dgm:prSet/>
      <dgm:spPr/>
      <dgm:t>
        <a:bodyPr/>
        <a:lstStyle/>
        <a:p>
          <a:r>
            <a:rPr lang="en-GB" b="0" i="0"/>
            <a:t>volunteering</a:t>
          </a:r>
          <a:endParaRPr lang="en-US"/>
        </a:p>
      </dgm:t>
    </dgm:pt>
    <dgm:pt modelId="{6DFDF6FC-4A82-49EF-85BE-BB500CE6048D}" type="parTrans" cxnId="{5395CC6F-FBC6-4D7D-BAC4-153604D69930}">
      <dgm:prSet/>
      <dgm:spPr/>
      <dgm:t>
        <a:bodyPr/>
        <a:lstStyle/>
        <a:p>
          <a:endParaRPr lang="en-US"/>
        </a:p>
      </dgm:t>
    </dgm:pt>
    <dgm:pt modelId="{BFE1CD66-4511-4ADD-A573-C2885B4D85CB}" type="sibTrans" cxnId="{5395CC6F-FBC6-4D7D-BAC4-153604D69930}">
      <dgm:prSet/>
      <dgm:spPr/>
      <dgm:t>
        <a:bodyPr/>
        <a:lstStyle/>
        <a:p>
          <a:endParaRPr lang="en-US"/>
        </a:p>
      </dgm:t>
    </dgm:pt>
    <dgm:pt modelId="{BD230B68-2199-4E30-B1B3-7728D5FEDFB7}">
      <dgm:prSet/>
      <dgm:spPr/>
      <dgm:t>
        <a:bodyPr/>
        <a:lstStyle/>
        <a:p>
          <a:r>
            <a:rPr lang="en-GB" b="0" i="0"/>
            <a:t>computer-based learning</a:t>
          </a:r>
          <a:endParaRPr lang="en-US"/>
        </a:p>
      </dgm:t>
    </dgm:pt>
    <dgm:pt modelId="{E65B5E78-EFE0-44CE-A1E8-919001A693F2}" type="parTrans" cxnId="{617B1A90-079A-46E6-AC4D-443EB825E645}">
      <dgm:prSet/>
      <dgm:spPr/>
      <dgm:t>
        <a:bodyPr/>
        <a:lstStyle/>
        <a:p>
          <a:endParaRPr lang="en-US"/>
        </a:p>
      </dgm:t>
    </dgm:pt>
    <dgm:pt modelId="{CB101ACF-51D5-480D-9F31-1B890B79DF1B}" type="sibTrans" cxnId="{617B1A90-079A-46E6-AC4D-443EB825E645}">
      <dgm:prSet/>
      <dgm:spPr/>
      <dgm:t>
        <a:bodyPr/>
        <a:lstStyle/>
        <a:p>
          <a:endParaRPr lang="en-US"/>
        </a:p>
      </dgm:t>
    </dgm:pt>
    <dgm:pt modelId="{F18BA375-C794-412A-9DDC-A01F75D01EE3}">
      <dgm:prSet/>
      <dgm:spPr/>
      <dgm:t>
        <a:bodyPr/>
        <a:lstStyle/>
        <a:p>
          <a:r>
            <a:rPr lang="en-GB" b="0" i="0" dirty="0">
              <a:solidFill>
                <a:schemeClr val="bg1"/>
              </a:solidFill>
              <a:hlinkClick xmlns:r="http://schemas.openxmlformats.org/officeDocument/2006/relationships" r:id="rId1">
                <a:extLst>
                  <a:ext uri="{A12FA001-AC4F-418D-AE19-62706E023703}">
                    <ahyp:hlinkClr xmlns:ahyp="http://schemas.microsoft.com/office/drawing/2018/hyperlinkcolor" val="tx"/>
                  </a:ext>
                </a:extLst>
              </a:hlinkClick>
            </a:rPr>
            <a:t>E-learning</a:t>
          </a:r>
          <a:endParaRPr lang="en-US" dirty="0">
            <a:solidFill>
              <a:schemeClr val="bg1"/>
            </a:solidFill>
          </a:endParaRPr>
        </a:p>
      </dgm:t>
    </dgm:pt>
    <dgm:pt modelId="{97A2523B-1496-4A12-9220-9E6DC689234F}" type="parTrans" cxnId="{66DE706C-769C-4075-B3A7-078F79DBD495}">
      <dgm:prSet/>
      <dgm:spPr/>
      <dgm:t>
        <a:bodyPr/>
        <a:lstStyle/>
        <a:p>
          <a:endParaRPr lang="en-US"/>
        </a:p>
      </dgm:t>
    </dgm:pt>
    <dgm:pt modelId="{D2C2F9C4-AA00-4694-ABAB-78D84FE90F68}" type="sibTrans" cxnId="{66DE706C-769C-4075-B3A7-078F79DBD495}">
      <dgm:prSet/>
      <dgm:spPr/>
      <dgm:t>
        <a:bodyPr/>
        <a:lstStyle/>
        <a:p>
          <a:endParaRPr lang="en-US"/>
        </a:p>
      </dgm:t>
    </dgm:pt>
    <dgm:pt modelId="{7E94818D-EF66-4D83-940F-2D7562DFD942}" type="pres">
      <dgm:prSet presAssocID="{EB699F4D-3F1D-4F74-B821-43047F48E557}" presName="linear" presStyleCnt="0">
        <dgm:presLayoutVars>
          <dgm:animLvl val="lvl"/>
          <dgm:resizeHandles val="exact"/>
        </dgm:presLayoutVars>
      </dgm:prSet>
      <dgm:spPr/>
    </dgm:pt>
    <dgm:pt modelId="{D0D9E7D6-FE0B-4B71-82E2-62BB3111B243}" type="pres">
      <dgm:prSet presAssocID="{AEBEC4FC-14DC-422E-9F99-0C0CCAAD058F}" presName="parentText" presStyleLbl="node1" presStyleIdx="0" presStyleCnt="6">
        <dgm:presLayoutVars>
          <dgm:chMax val="0"/>
          <dgm:bulletEnabled val="1"/>
        </dgm:presLayoutVars>
      </dgm:prSet>
      <dgm:spPr/>
    </dgm:pt>
    <dgm:pt modelId="{F8505DFA-0E4D-4544-A258-EF07503F85B0}" type="pres">
      <dgm:prSet presAssocID="{C5BCA07F-BAB3-4483-B408-2D4C2CA650F1}" presName="spacer" presStyleCnt="0"/>
      <dgm:spPr/>
    </dgm:pt>
    <dgm:pt modelId="{9C97857B-49F3-4DA8-A4C6-A0FFA373628B}" type="pres">
      <dgm:prSet presAssocID="{1C01832E-1C98-4B80-A0FC-0B17D0200AFC}" presName="parentText" presStyleLbl="node1" presStyleIdx="1" presStyleCnt="6">
        <dgm:presLayoutVars>
          <dgm:chMax val="0"/>
          <dgm:bulletEnabled val="1"/>
        </dgm:presLayoutVars>
      </dgm:prSet>
      <dgm:spPr/>
    </dgm:pt>
    <dgm:pt modelId="{67D536F1-14E7-4573-B85E-8B8C79959415}" type="pres">
      <dgm:prSet presAssocID="{3A12B5F8-F0B0-4186-9332-5819F7663B7A}" presName="spacer" presStyleCnt="0"/>
      <dgm:spPr/>
    </dgm:pt>
    <dgm:pt modelId="{6B1E2199-F0B4-44F2-8958-950F3180C0C7}" type="pres">
      <dgm:prSet presAssocID="{318C230C-0273-4584-808A-09B0D97C3D4E}" presName="parentText" presStyleLbl="node1" presStyleIdx="2" presStyleCnt="6">
        <dgm:presLayoutVars>
          <dgm:chMax val="0"/>
          <dgm:bulletEnabled val="1"/>
        </dgm:presLayoutVars>
      </dgm:prSet>
      <dgm:spPr/>
    </dgm:pt>
    <dgm:pt modelId="{2A5BDA69-685B-464D-B1AD-1A62665E4306}" type="pres">
      <dgm:prSet presAssocID="{1354B20F-67CF-4359-84C6-0585E5E6EAB0}" presName="spacer" presStyleCnt="0"/>
      <dgm:spPr/>
    </dgm:pt>
    <dgm:pt modelId="{78E7222C-A345-477D-80EE-6D1B51E00532}" type="pres">
      <dgm:prSet presAssocID="{A5B6738A-42E1-46E5-9F39-ABF47296C251}" presName="parentText" presStyleLbl="node1" presStyleIdx="3" presStyleCnt="6">
        <dgm:presLayoutVars>
          <dgm:chMax val="0"/>
          <dgm:bulletEnabled val="1"/>
        </dgm:presLayoutVars>
      </dgm:prSet>
      <dgm:spPr/>
    </dgm:pt>
    <dgm:pt modelId="{B93F054A-33BA-42B2-ADFA-FB4CB6F27209}" type="pres">
      <dgm:prSet presAssocID="{BFE1CD66-4511-4ADD-A573-C2885B4D85CB}" presName="spacer" presStyleCnt="0"/>
      <dgm:spPr/>
    </dgm:pt>
    <dgm:pt modelId="{9BC3FBA7-2B64-4D9A-AD97-3885E1B978BB}" type="pres">
      <dgm:prSet presAssocID="{BD230B68-2199-4E30-B1B3-7728D5FEDFB7}" presName="parentText" presStyleLbl="node1" presStyleIdx="4" presStyleCnt="6">
        <dgm:presLayoutVars>
          <dgm:chMax val="0"/>
          <dgm:bulletEnabled val="1"/>
        </dgm:presLayoutVars>
      </dgm:prSet>
      <dgm:spPr/>
    </dgm:pt>
    <dgm:pt modelId="{F2B6B18F-5DB1-463A-A6C3-312B59F32126}" type="pres">
      <dgm:prSet presAssocID="{CB101ACF-51D5-480D-9F31-1B890B79DF1B}" presName="spacer" presStyleCnt="0"/>
      <dgm:spPr/>
    </dgm:pt>
    <dgm:pt modelId="{37286D1D-10B2-4D59-A716-544780F00730}" type="pres">
      <dgm:prSet presAssocID="{F18BA375-C794-412A-9DDC-A01F75D01EE3}" presName="parentText" presStyleLbl="node1" presStyleIdx="5" presStyleCnt="6">
        <dgm:presLayoutVars>
          <dgm:chMax val="0"/>
          <dgm:bulletEnabled val="1"/>
        </dgm:presLayoutVars>
      </dgm:prSet>
      <dgm:spPr/>
    </dgm:pt>
  </dgm:ptLst>
  <dgm:cxnLst>
    <dgm:cxn modelId="{B047C211-D4FC-43BD-9FF9-CCFF3ADF5C2A}" srcId="{EB699F4D-3F1D-4F74-B821-43047F48E557}" destId="{318C230C-0273-4584-808A-09B0D97C3D4E}" srcOrd="2" destOrd="0" parTransId="{6769FB28-B823-4394-A6EB-9259CF5BAB41}" sibTransId="{1354B20F-67CF-4359-84C6-0585E5E6EAB0}"/>
    <dgm:cxn modelId="{9EBE8D49-E497-4D4B-BD1B-C95907D107DA}" type="presOf" srcId="{F18BA375-C794-412A-9DDC-A01F75D01EE3}" destId="{37286D1D-10B2-4D59-A716-544780F00730}" srcOrd="0" destOrd="0" presId="urn:microsoft.com/office/officeart/2005/8/layout/vList2"/>
    <dgm:cxn modelId="{66DE706C-769C-4075-B3A7-078F79DBD495}" srcId="{EB699F4D-3F1D-4F74-B821-43047F48E557}" destId="{F18BA375-C794-412A-9DDC-A01F75D01EE3}" srcOrd="5" destOrd="0" parTransId="{97A2523B-1496-4A12-9220-9E6DC689234F}" sibTransId="{D2C2F9C4-AA00-4694-ABAB-78D84FE90F68}"/>
    <dgm:cxn modelId="{5395CC6F-FBC6-4D7D-BAC4-153604D69930}" srcId="{EB699F4D-3F1D-4F74-B821-43047F48E557}" destId="{A5B6738A-42E1-46E5-9F39-ABF47296C251}" srcOrd="3" destOrd="0" parTransId="{6DFDF6FC-4A82-49EF-85BE-BB500CE6048D}" sibTransId="{BFE1CD66-4511-4ADD-A573-C2885B4D85CB}"/>
    <dgm:cxn modelId="{A1C46084-62C5-4C86-953D-5C231E6D95F5}" type="presOf" srcId="{AEBEC4FC-14DC-422E-9F99-0C0CCAAD058F}" destId="{D0D9E7D6-FE0B-4B71-82E2-62BB3111B243}" srcOrd="0" destOrd="0" presId="urn:microsoft.com/office/officeart/2005/8/layout/vList2"/>
    <dgm:cxn modelId="{9818AC89-E56B-4B16-B65C-2BA50E71C9E0}" srcId="{EB699F4D-3F1D-4F74-B821-43047F48E557}" destId="{1C01832E-1C98-4B80-A0FC-0B17D0200AFC}" srcOrd="1" destOrd="0" parTransId="{8A6DF35B-F8E1-4C10-84A4-EAFEECE2DDB6}" sibTransId="{3A12B5F8-F0B0-4186-9332-5819F7663B7A}"/>
    <dgm:cxn modelId="{617B1A90-079A-46E6-AC4D-443EB825E645}" srcId="{EB699F4D-3F1D-4F74-B821-43047F48E557}" destId="{BD230B68-2199-4E30-B1B3-7728D5FEDFB7}" srcOrd="4" destOrd="0" parTransId="{E65B5E78-EFE0-44CE-A1E8-919001A693F2}" sibTransId="{CB101ACF-51D5-480D-9F31-1B890B79DF1B}"/>
    <dgm:cxn modelId="{D6DB8D96-3856-4689-A367-70627152E974}" type="presOf" srcId="{A5B6738A-42E1-46E5-9F39-ABF47296C251}" destId="{78E7222C-A345-477D-80EE-6D1B51E00532}" srcOrd="0" destOrd="0" presId="urn:microsoft.com/office/officeart/2005/8/layout/vList2"/>
    <dgm:cxn modelId="{4E107D9C-119C-4178-B799-2ADC0AFB5355}" srcId="{EB699F4D-3F1D-4F74-B821-43047F48E557}" destId="{AEBEC4FC-14DC-422E-9F99-0C0CCAAD058F}" srcOrd="0" destOrd="0" parTransId="{F57195F7-B748-4E88-929C-8853434F4FAD}" sibTransId="{C5BCA07F-BAB3-4483-B408-2D4C2CA650F1}"/>
    <dgm:cxn modelId="{C59A0DBE-9910-406A-9285-FBB99F462E89}" type="presOf" srcId="{318C230C-0273-4584-808A-09B0D97C3D4E}" destId="{6B1E2199-F0B4-44F2-8958-950F3180C0C7}" srcOrd="0" destOrd="0" presId="urn:microsoft.com/office/officeart/2005/8/layout/vList2"/>
    <dgm:cxn modelId="{5FE133E2-50E4-43D5-A836-D5FEA7ADE128}" type="presOf" srcId="{EB699F4D-3F1D-4F74-B821-43047F48E557}" destId="{7E94818D-EF66-4D83-940F-2D7562DFD942}" srcOrd="0" destOrd="0" presId="urn:microsoft.com/office/officeart/2005/8/layout/vList2"/>
    <dgm:cxn modelId="{A9F3A1EB-CF1C-4412-AECA-FA60A5E2B3F0}" type="presOf" srcId="{BD230B68-2199-4E30-B1B3-7728D5FEDFB7}" destId="{9BC3FBA7-2B64-4D9A-AD97-3885E1B978BB}" srcOrd="0" destOrd="0" presId="urn:microsoft.com/office/officeart/2005/8/layout/vList2"/>
    <dgm:cxn modelId="{652E17F6-ECD3-489A-99C5-3D3E670EC0CB}" type="presOf" srcId="{1C01832E-1C98-4B80-A0FC-0B17D0200AFC}" destId="{9C97857B-49F3-4DA8-A4C6-A0FFA373628B}" srcOrd="0" destOrd="0" presId="urn:microsoft.com/office/officeart/2005/8/layout/vList2"/>
    <dgm:cxn modelId="{20D3BEAA-9D92-4928-99DE-EA2F8DADD747}" type="presParOf" srcId="{7E94818D-EF66-4D83-940F-2D7562DFD942}" destId="{D0D9E7D6-FE0B-4B71-82E2-62BB3111B243}" srcOrd="0" destOrd="0" presId="urn:microsoft.com/office/officeart/2005/8/layout/vList2"/>
    <dgm:cxn modelId="{AB5BA9B2-78DB-472C-BDA9-B4F6E8384ACD}" type="presParOf" srcId="{7E94818D-EF66-4D83-940F-2D7562DFD942}" destId="{F8505DFA-0E4D-4544-A258-EF07503F85B0}" srcOrd="1" destOrd="0" presId="urn:microsoft.com/office/officeart/2005/8/layout/vList2"/>
    <dgm:cxn modelId="{9707B4F9-32E4-435F-8BBF-E54E350D07C8}" type="presParOf" srcId="{7E94818D-EF66-4D83-940F-2D7562DFD942}" destId="{9C97857B-49F3-4DA8-A4C6-A0FFA373628B}" srcOrd="2" destOrd="0" presId="urn:microsoft.com/office/officeart/2005/8/layout/vList2"/>
    <dgm:cxn modelId="{685888C4-D2B4-4027-BFF5-B7E5A0BC65EB}" type="presParOf" srcId="{7E94818D-EF66-4D83-940F-2D7562DFD942}" destId="{67D536F1-14E7-4573-B85E-8B8C79959415}" srcOrd="3" destOrd="0" presId="urn:microsoft.com/office/officeart/2005/8/layout/vList2"/>
    <dgm:cxn modelId="{37FBEA0A-C1F2-459D-A74B-FE9707EE19E8}" type="presParOf" srcId="{7E94818D-EF66-4D83-940F-2D7562DFD942}" destId="{6B1E2199-F0B4-44F2-8958-950F3180C0C7}" srcOrd="4" destOrd="0" presId="urn:microsoft.com/office/officeart/2005/8/layout/vList2"/>
    <dgm:cxn modelId="{47BC07EF-6C7C-4FAB-8806-3A4C06FBDC76}" type="presParOf" srcId="{7E94818D-EF66-4D83-940F-2D7562DFD942}" destId="{2A5BDA69-685B-464D-B1AD-1A62665E4306}" srcOrd="5" destOrd="0" presId="urn:microsoft.com/office/officeart/2005/8/layout/vList2"/>
    <dgm:cxn modelId="{BF908D4D-CA7A-49E0-925A-9ED2F9E8DFCE}" type="presParOf" srcId="{7E94818D-EF66-4D83-940F-2D7562DFD942}" destId="{78E7222C-A345-477D-80EE-6D1B51E00532}" srcOrd="6" destOrd="0" presId="urn:microsoft.com/office/officeart/2005/8/layout/vList2"/>
    <dgm:cxn modelId="{F4D1B577-FD2E-4DA2-827E-536F7B496FCD}" type="presParOf" srcId="{7E94818D-EF66-4D83-940F-2D7562DFD942}" destId="{B93F054A-33BA-42B2-ADFA-FB4CB6F27209}" srcOrd="7" destOrd="0" presId="urn:microsoft.com/office/officeart/2005/8/layout/vList2"/>
    <dgm:cxn modelId="{A3F4D845-0AA3-4FE6-8FBD-8BBA5A5C7197}" type="presParOf" srcId="{7E94818D-EF66-4D83-940F-2D7562DFD942}" destId="{9BC3FBA7-2B64-4D9A-AD97-3885E1B978BB}" srcOrd="8" destOrd="0" presId="urn:microsoft.com/office/officeart/2005/8/layout/vList2"/>
    <dgm:cxn modelId="{D9EB0A69-20AA-4721-AA29-4025EA72C753}" type="presParOf" srcId="{7E94818D-EF66-4D83-940F-2D7562DFD942}" destId="{F2B6B18F-5DB1-463A-A6C3-312B59F32126}" srcOrd="9" destOrd="0" presId="urn:microsoft.com/office/officeart/2005/8/layout/vList2"/>
    <dgm:cxn modelId="{07B23265-208D-4282-9CBC-0BDDC5F5C341}" type="presParOf" srcId="{7E94818D-EF66-4D83-940F-2D7562DFD942}" destId="{37286D1D-10B2-4D59-A716-544780F00730}" srcOrd="1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BB7B9DB8-654B-47B5-A125-46539AF368D4}"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83524B60-413D-4981-96A8-8744C731A814}">
      <dgm:prSet/>
      <dgm:spPr/>
      <dgm:t>
        <a:bodyPr/>
        <a:lstStyle/>
        <a:p>
          <a:r>
            <a:rPr lang="en-US" b="1"/>
            <a:t>Actions to support personal development </a:t>
          </a:r>
          <a:endParaRPr lang="en-US"/>
        </a:p>
      </dgm:t>
    </dgm:pt>
    <dgm:pt modelId="{A6A9ED40-3BFF-4EBB-8B6D-DBDFA081E764}" type="parTrans" cxnId="{05452AF9-C5A6-4024-8695-92792E3A7272}">
      <dgm:prSet/>
      <dgm:spPr/>
      <dgm:t>
        <a:bodyPr/>
        <a:lstStyle/>
        <a:p>
          <a:endParaRPr lang="en-US"/>
        </a:p>
      </dgm:t>
    </dgm:pt>
    <dgm:pt modelId="{9BE0251F-24D1-4EDB-A808-86BFE15D1C63}" type="sibTrans" cxnId="{05452AF9-C5A6-4024-8695-92792E3A7272}">
      <dgm:prSet/>
      <dgm:spPr/>
      <dgm:t>
        <a:bodyPr/>
        <a:lstStyle/>
        <a:p>
          <a:endParaRPr lang="en-US"/>
        </a:p>
      </dgm:t>
    </dgm:pt>
    <dgm:pt modelId="{31A36A82-2DD7-4750-97FF-4634FDD0E77C}">
      <dgm:prSet/>
      <dgm:spPr/>
      <dgm:t>
        <a:bodyPr/>
        <a:lstStyle/>
        <a:p>
          <a:r>
            <a:rPr lang="en-US" dirty="0"/>
            <a:t>Match each of the actions below to one of the steps described above. The first has been done for you as an example.</a:t>
          </a:r>
        </a:p>
      </dgm:t>
    </dgm:pt>
    <dgm:pt modelId="{1C7C1DE9-DB09-41F9-85C3-7E2C44DC2332}" type="parTrans" cxnId="{A204EA01-19A0-41D7-9C79-84DFBF7ACB89}">
      <dgm:prSet/>
      <dgm:spPr/>
      <dgm:t>
        <a:bodyPr/>
        <a:lstStyle/>
        <a:p>
          <a:endParaRPr lang="en-US"/>
        </a:p>
      </dgm:t>
    </dgm:pt>
    <dgm:pt modelId="{0FD36EDD-4AD0-45D0-8847-EF898CA8BD05}" type="sibTrans" cxnId="{A204EA01-19A0-41D7-9C79-84DFBF7ACB89}">
      <dgm:prSet/>
      <dgm:spPr/>
      <dgm:t>
        <a:bodyPr/>
        <a:lstStyle/>
        <a:p>
          <a:endParaRPr lang="en-US"/>
        </a:p>
      </dgm:t>
    </dgm:pt>
    <dgm:pt modelId="{E75B65F3-B392-4404-A70D-CFD3DAE0083A}">
      <dgm:prSet/>
      <dgm:spPr/>
      <dgm:t>
        <a:bodyPr/>
        <a:lstStyle/>
        <a:p>
          <a:r>
            <a:rPr lang="en-US"/>
            <a:t>Action Step 1.</a:t>
          </a:r>
        </a:p>
      </dgm:t>
    </dgm:pt>
    <dgm:pt modelId="{84DEA03F-2E74-4825-B737-0B1848C6F409}" type="parTrans" cxnId="{7771A7B0-25DB-4306-85DC-BD1BD7A7D245}">
      <dgm:prSet/>
      <dgm:spPr/>
      <dgm:t>
        <a:bodyPr/>
        <a:lstStyle/>
        <a:p>
          <a:endParaRPr lang="en-US"/>
        </a:p>
      </dgm:t>
    </dgm:pt>
    <dgm:pt modelId="{34B5487E-5361-4100-8FFD-A9389896B5D8}" type="sibTrans" cxnId="{7771A7B0-25DB-4306-85DC-BD1BD7A7D245}">
      <dgm:prSet/>
      <dgm:spPr/>
      <dgm:t>
        <a:bodyPr/>
        <a:lstStyle/>
        <a:p>
          <a:endParaRPr lang="en-US"/>
        </a:p>
      </dgm:t>
    </dgm:pt>
    <dgm:pt modelId="{F0282F43-0675-459C-AE6E-D09002D6F2EC}">
      <dgm:prSet/>
      <dgm:spPr/>
      <dgm:t>
        <a:bodyPr/>
        <a:lstStyle/>
        <a:p>
          <a:r>
            <a:rPr lang="en-US"/>
            <a:t>Make a note of what you have learned and how it has helped you at work. Step 4 2. Understand your organisation’s system for recording personal development. 3. Decide on your learning goals. </a:t>
          </a:r>
        </a:p>
      </dgm:t>
    </dgm:pt>
    <dgm:pt modelId="{C4B7C30B-AD9B-415B-BDFB-8ABA9C24A09A}" type="parTrans" cxnId="{F728AD35-0B2E-4772-90DF-0DB413F40794}">
      <dgm:prSet/>
      <dgm:spPr/>
      <dgm:t>
        <a:bodyPr/>
        <a:lstStyle/>
        <a:p>
          <a:endParaRPr lang="en-US"/>
        </a:p>
      </dgm:t>
    </dgm:pt>
    <dgm:pt modelId="{E12FC46E-C588-47C4-B470-5AAA569AA550}" type="sibTrans" cxnId="{F728AD35-0B2E-4772-90DF-0DB413F40794}">
      <dgm:prSet/>
      <dgm:spPr/>
      <dgm:t>
        <a:bodyPr/>
        <a:lstStyle/>
        <a:p>
          <a:endParaRPr lang="en-US"/>
        </a:p>
      </dgm:t>
    </dgm:pt>
    <dgm:pt modelId="{6F749A73-2749-4BF3-89D3-B5EEBF24B09F}">
      <dgm:prSet/>
      <dgm:spPr/>
      <dgm:t>
        <a:bodyPr/>
        <a:lstStyle/>
        <a:p>
          <a:r>
            <a:rPr lang="en-US"/>
            <a:t>4. Consider the ways you learn best. </a:t>
          </a:r>
        </a:p>
      </dgm:t>
    </dgm:pt>
    <dgm:pt modelId="{3E420A45-0E2F-48C1-B7A7-425F35F67888}" type="parTrans" cxnId="{3F6BE740-D52F-419A-91A8-60F041B71886}">
      <dgm:prSet/>
      <dgm:spPr/>
      <dgm:t>
        <a:bodyPr/>
        <a:lstStyle/>
        <a:p>
          <a:endParaRPr lang="en-US"/>
        </a:p>
      </dgm:t>
    </dgm:pt>
    <dgm:pt modelId="{F683E2AC-2682-4A15-AAAC-8733F60E7DFD}" type="sibTrans" cxnId="{3F6BE740-D52F-419A-91A8-60F041B71886}">
      <dgm:prSet/>
      <dgm:spPr/>
      <dgm:t>
        <a:bodyPr/>
        <a:lstStyle/>
        <a:p>
          <a:endParaRPr lang="en-US"/>
        </a:p>
      </dgm:t>
    </dgm:pt>
    <dgm:pt modelId="{CAA1AB97-BECB-481D-A180-74C467F86095}">
      <dgm:prSet/>
      <dgm:spPr/>
      <dgm:t>
        <a:bodyPr/>
        <a:lstStyle/>
        <a:p>
          <a:r>
            <a:rPr lang="en-US" dirty="0"/>
            <a:t>5. Find out what standards and qualifications relate to your job. </a:t>
          </a:r>
        </a:p>
      </dgm:t>
    </dgm:pt>
    <dgm:pt modelId="{DA10E53D-0333-4A5A-B36E-FCC9327803B6}" type="parTrans" cxnId="{4396BD3B-BE41-4F06-B685-D1FC6344D08A}">
      <dgm:prSet/>
      <dgm:spPr/>
      <dgm:t>
        <a:bodyPr/>
        <a:lstStyle/>
        <a:p>
          <a:endParaRPr lang="en-US"/>
        </a:p>
      </dgm:t>
    </dgm:pt>
    <dgm:pt modelId="{6D4DFCDA-3BC0-4461-B649-83A5DD84254D}" type="sibTrans" cxnId="{4396BD3B-BE41-4F06-B685-D1FC6344D08A}">
      <dgm:prSet/>
      <dgm:spPr/>
      <dgm:t>
        <a:bodyPr/>
        <a:lstStyle/>
        <a:p>
          <a:endParaRPr lang="en-US"/>
        </a:p>
      </dgm:t>
    </dgm:pt>
    <dgm:pt modelId="{9505E73B-7B72-47FF-B56B-CB045B0F2FC4}">
      <dgm:prSet/>
      <dgm:spPr/>
      <dgm:t>
        <a:bodyPr/>
        <a:lstStyle/>
        <a:p>
          <a:r>
            <a:rPr lang="en-US"/>
            <a:t>6. Check that you have the communication and number skills your role requires. </a:t>
          </a:r>
        </a:p>
      </dgm:t>
    </dgm:pt>
    <dgm:pt modelId="{FBD45043-6A7C-457B-8AAC-0B7D1A162091}" type="parTrans" cxnId="{D56C0404-EAB4-46CA-927C-9FAC9D5E693B}">
      <dgm:prSet/>
      <dgm:spPr/>
      <dgm:t>
        <a:bodyPr/>
        <a:lstStyle/>
        <a:p>
          <a:endParaRPr lang="en-US"/>
        </a:p>
      </dgm:t>
    </dgm:pt>
    <dgm:pt modelId="{3BC4A478-67B2-4AA7-A94D-8A4F5D593BC3}" type="sibTrans" cxnId="{D56C0404-EAB4-46CA-927C-9FAC9D5E693B}">
      <dgm:prSet/>
      <dgm:spPr/>
      <dgm:t>
        <a:bodyPr/>
        <a:lstStyle/>
        <a:p>
          <a:endParaRPr lang="en-US"/>
        </a:p>
      </dgm:t>
    </dgm:pt>
    <dgm:pt modelId="{40E64CD9-F7A0-4F3B-9CE0-CC941CD2FDA2}">
      <dgm:prSet/>
      <dgm:spPr/>
      <dgm:t>
        <a:bodyPr/>
        <a:lstStyle/>
        <a:p>
          <a:r>
            <a:rPr lang="en-US"/>
            <a:t>7. Identify sources of support for your personal development.</a:t>
          </a:r>
        </a:p>
      </dgm:t>
    </dgm:pt>
    <dgm:pt modelId="{D435605B-CD39-4276-8DE3-52D5FB882311}" type="parTrans" cxnId="{6984F53A-B07B-4873-AADB-303F0670CD0F}">
      <dgm:prSet/>
      <dgm:spPr/>
      <dgm:t>
        <a:bodyPr/>
        <a:lstStyle/>
        <a:p>
          <a:endParaRPr lang="en-US"/>
        </a:p>
      </dgm:t>
    </dgm:pt>
    <dgm:pt modelId="{F7471C11-B908-45D3-9598-85AF1D1E32CE}" type="sibTrans" cxnId="{6984F53A-B07B-4873-AADB-303F0670CD0F}">
      <dgm:prSet/>
      <dgm:spPr/>
      <dgm:t>
        <a:bodyPr/>
        <a:lstStyle/>
        <a:p>
          <a:endParaRPr lang="en-US"/>
        </a:p>
      </dgm:t>
    </dgm:pt>
    <dgm:pt modelId="{9ACFD59F-A94C-429B-8752-9C885BD3260E}" type="pres">
      <dgm:prSet presAssocID="{BB7B9DB8-654B-47B5-A125-46539AF368D4}" presName="linear" presStyleCnt="0">
        <dgm:presLayoutVars>
          <dgm:animLvl val="lvl"/>
          <dgm:resizeHandles val="exact"/>
        </dgm:presLayoutVars>
      </dgm:prSet>
      <dgm:spPr/>
    </dgm:pt>
    <dgm:pt modelId="{D34F4965-991F-46EB-A306-2771C6382AF2}" type="pres">
      <dgm:prSet presAssocID="{83524B60-413D-4981-96A8-8744C731A814}" presName="parentText" presStyleLbl="node1" presStyleIdx="0" presStyleCnt="3">
        <dgm:presLayoutVars>
          <dgm:chMax val="0"/>
          <dgm:bulletEnabled val="1"/>
        </dgm:presLayoutVars>
      </dgm:prSet>
      <dgm:spPr/>
    </dgm:pt>
    <dgm:pt modelId="{7F255661-727D-40DD-9112-D1F943B6B8AD}" type="pres">
      <dgm:prSet presAssocID="{9BE0251F-24D1-4EDB-A808-86BFE15D1C63}" presName="spacer" presStyleCnt="0"/>
      <dgm:spPr/>
    </dgm:pt>
    <dgm:pt modelId="{808A0DC6-69D7-4DC5-94D0-7182BCA3E429}" type="pres">
      <dgm:prSet presAssocID="{31A36A82-2DD7-4750-97FF-4634FDD0E77C}" presName="parentText" presStyleLbl="node1" presStyleIdx="1" presStyleCnt="3">
        <dgm:presLayoutVars>
          <dgm:chMax val="0"/>
          <dgm:bulletEnabled val="1"/>
        </dgm:presLayoutVars>
      </dgm:prSet>
      <dgm:spPr/>
    </dgm:pt>
    <dgm:pt modelId="{1CE411A8-ACFD-4576-9DCE-0136AC590DA6}" type="pres">
      <dgm:prSet presAssocID="{0FD36EDD-4AD0-45D0-8847-EF898CA8BD05}" presName="spacer" presStyleCnt="0"/>
      <dgm:spPr/>
    </dgm:pt>
    <dgm:pt modelId="{B14D5CB8-D183-42E7-AE74-348B4F701F6D}" type="pres">
      <dgm:prSet presAssocID="{E75B65F3-B392-4404-A70D-CFD3DAE0083A}" presName="parentText" presStyleLbl="node1" presStyleIdx="2" presStyleCnt="3" custLinFactNeighborY="1555">
        <dgm:presLayoutVars>
          <dgm:chMax val="0"/>
          <dgm:bulletEnabled val="1"/>
        </dgm:presLayoutVars>
      </dgm:prSet>
      <dgm:spPr/>
    </dgm:pt>
    <dgm:pt modelId="{370A07D5-29A2-4315-A0E4-18FC1DAC8590}" type="pres">
      <dgm:prSet presAssocID="{E75B65F3-B392-4404-A70D-CFD3DAE0083A}" presName="childText" presStyleLbl="revTx" presStyleIdx="0" presStyleCnt="1">
        <dgm:presLayoutVars>
          <dgm:bulletEnabled val="1"/>
        </dgm:presLayoutVars>
      </dgm:prSet>
      <dgm:spPr/>
    </dgm:pt>
  </dgm:ptLst>
  <dgm:cxnLst>
    <dgm:cxn modelId="{A204EA01-19A0-41D7-9C79-84DFBF7ACB89}" srcId="{BB7B9DB8-654B-47B5-A125-46539AF368D4}" destId="{31A36A82-2DD7-4750-97FF-4634FDD0E77C}" srcOrd="1" destOrd="0" parTransId="{1C7C1DE9-DB09-41F9-85C3-7E2C44DC2332}" sibTransId="{0FD36EDD-4AD0-45D0-8847-EF898CA8BD05}"/>
    <dgm:cxn modelId="{D56C0404-EAB4-46CA-927C-9FAC9D5E693B}" srcId="{E75B65F3-B392-4404-A70D-CFD3DAE0083A}" destId="{9505E73B-7B72-47FF-B56B-CB045B0F2FC4}" srcOrd="3" destOrd="0" parTransId="{FBD45043-6A7C-457B-8AAC-0B7D1A162091}" sibTransId="{3BC4A478-67B2-4AA7-A94D-8A4F5D593BC3}"/>
    <dgm:cxn modelId="{266B3918-F294-48DF-97B1-86F205CA3FB0}" type="presOf" srcId="{E75B65F3-B392-4404-A70D-CFD3DAE0083A}" destId="{B14D5CB8-D183-42E7-AE74-348B4F701F6D}" srcOrd="0" destOrd="0" presId="urn:microsoft.com/office/officeart/2005/8/layout/vList2"/>
    <dgm:cxn modelId="{E5F00F32-06C4-4F25-8A25-62EDB814D650}" type="presOf" srcId="{CAA1AB97-BECB-481D-A180-74C467F86095}" destId="{370A07D5-29A2-4315-A0E4-18FC1DAC8590}" srcOrd="0" destOrd="2" presId="urn:microsoft.com/office/officeart/2005/8/layout/vList2"/>
    <dgm:cxn modelId="{F728AD35-0B2E-4772-90DF-0DB413F40794}" srcId="{E75B65F3-B392-4404-A70D-CFD3DAE0083A}" destId="{F0282F43-0675-459C-AE6E-D09002D6F2EC}" srcOrd="0" destOrd="0" parTransId="{C4B7C30B-AD9B-415B-BDFB-8ABA9C24A09A}" sibTransId="{E12FC46E-C588-47C4-B470-5AAA569AA550}"/>
    <dgm:cxn modelId="{6984F53A-B07B-4873-AADB-303F0670CD0F}" srcId="{E75B65F3-B392-4404-A70D-CFD3DAE0083A}" destId="{40E64CD9-F7A0-4F3B-9CE0-CC941CD2FDA2}" srcOrd="4" destOrd="0" parTransId="{D435605B-CD39-4276-8DE3-52D5FB882311}" sibTransId="{F7471C11-B908-45D3-9598-85AF1D1E32CE}"/>
    <dgm:cxn modelId="{4396BD3B-BE41-4F06-B685-D1FC6344D08A}" srcId="{E75B65F3-B392-4404-A70D-CFD3DAE0083A}" destId="{CAA1AB97-BECB-481D-A180-74C467F86095}" srcOrd="2" destOrd="0" parTransId="{DA10E53D-0333-4A5A-B36E-FCC9327803B6}" sibTransId="{6D4DFCDA-3BC0-4461-B649-83A5DD84254D}"/>
    <dgm:cxn modelId="{BCE63E3C-B82E-4828-A2B4-640B620B3E2C}" type="presOf" srcId="{F0282F43-0675-459C-AE6E-D09002D6F2EC}" destId="{370A07D5-29A2-4315-A0E4-18FC1DAC8590}" srcOrd="0" destOrd="0" presId="urn:microsoft.com/office/officeart/2005/8/layout/vList2"/>
    <dgm:cxn modelId="{3F6BE740-D52F-419A-91A8-60F041B71886}" srcId="{E75B65F3-B392-4404-A70D-CFD3DAE0083A}" destId="{6F749A73-2749-4BF3-89D3-B5EEBF24B09F}" srcOrd="1" destOrd="0" parTransId="{3E420A45-0E2F-48C1-B7A7-425F35F67888}" sibTransId="{F683E2AC-2682-4A15-AAAC-8733F60E7DFD}"/>
    <dgm:cxn modelId="{7644D55B-5299-4696-A4C2-E4C994EE1B8C}" type="presOf" srcId="{31A36A82-2DD7-4750-97FF-4634FDD0E77C}" destId="{808A0DC6-69D7-4DC5-94D0-7182BCA3E429}" srcOrd="0" destOrd="0" presId="urn:microsoft.com/office/officeart/2005/8/layout/vList2"/>
    <dgm:cxn modelId="{B5DCD25C-FF76-46DF-B146-2E534DCC9E8F}" type="presOf" srcId="{83524B60-413D-4981-96A8-8744C731A814}" destId="{D34F4965-991F-46EB-A306-2771C6382AF2}" srcOrd="0" destOrd="0" presId="urn:microsoft.com/office/officeart/2005/8/layout/vList2"/>
    <dgm:cxn modelId="{F507BB82-AB14-4033-BED0-A73F4F8C2F83}" type="presOf" srcId="{6F749A73-2749-4BF3-89D3-B5EEBF24B09F}" destId="{370A07D5-29A2-4315-A0E4-18FC1DAC8590}" srcOrd="0" destOrd="1" presId="urn:microsoft.com/office/officeart/2005/8/layout/vList2"/>
    <dgm:cxn modelId="{1110449D-3110-47F2-B856-3026461EF442}" type="presOf" srcId="{9505E73B-7B72-47FF-B56B-CB045B0F2FC4}" destId="{370A07D5-29A2-4315-A0E4-18FC1DAC8590}" srcOrd="0" destOrd="3" presId="urn:microsoft.com/office/officeart/2005/8/layout/vList2"/>
    <dgm:cxn modelId="{7771A7B0-25DB-4306-85DC-BD1BD7A7D245}" srcId="{BB7B9DB8-654B-47B5-A125-46539AF368D4}" destId="{E75B65F3-B392-4404-A70D-CFD3DAE0083A}" srcOrd="2" destOrd="0" parTransId="{84DEA03F-2E74-4825-B737-0B1848C6F409}" sibTransId="{34B5487E-5361-4100-8FFD-A9389896B5D8}"/>
    <dgm:cxn modelId="{9515E0CF-6FD8-4E8E-9DDB-C9B1F0E3E98C}" type="presOf" srcId="{BB7B9DB8-654B-47B5-A125-46539AF368D4}" destId="{9ACFD59F-A94C-429B-8752-9C885BD3260E}" srcOrd="0" destOrd="0" presId="urn:microsoft.com/office/officeart/2005/8/layout/vList2"/>
    <dgm:cxn modelId="{D4BC39ED-4103-4591-8B4F-43EE10E91753}" type="presOf" srcId="{40E64CD9-F7A0-4F3B-9CE0-CC941CD2FDA2}" destId="{370A07D5-29A2-4315-A0E4-18FC1DAC8590}" srcOrd="0" destOrd="4" presId="urn:microsoft.com/office/officeart/2005/8/layout/vList2"/>
    <dgm:cxn modelId="{05452AF9-C5A6-4024-8695-92792E3A7272}" srcId="{BB7B9DB8-654B-47B5-A125-46539AF368D4}" destId="{83524B60-413D-4981-96A8-8744C731A814}" srcOrd="0" destOrd="0" parTransId="{A6A9ED40-3BFF-4EBB-8B6D-DBDFA081E764}" sibTransId="{9BE0251F-24D1-4EDB-A808-86BFE15D1C63}"/>
    <dgm:cxn modelId="{98083BC5-92A0-430A-AAB3-A8428A687DF3}" type="presParOf" srcId="{9ACFD59F-A94C-429B-8752-9C885BD3260E}" destId="{D34F4965-991F-46EB-A306-2771C6382AF2}" srcOrd="0" destOrd="0" presId="urn:microsoft.com/office/officeart/2005/8/layout/vList2"/>
    <dgm:cxn modelId="{25A3B0A5-6431-49B0-BFB2-7A1CC45D2B98}" type="presParOf" srcId="{9ACFD59F-A94C-429B-8752-9C885BD3260E}" destId="{7F255661-727D-40DD-9112-D1F943B6B8AD}" srcOrd="1" destOrd="0" presId="urn:microsoft.com/office/officeart/2005/8/layout/vList2"/>
    <dgm:cxn modelId="{F2A0F72E-9966-459C-9E13-93C735D72201}" type="presParOf" srcId="{9ACFD59F-A94C-429B-8752-9C885BD3260E}" destId="{808A0DC6-69D7-4DC5-94D0-7182BCA3E429}" srcOrd="2" destOrd="0" presId="urn:microsoft.com/office/officeart/2005/8/layout/vList2"/>
    <dgm:cxn modelId="{168DD685-D49B-4AB3-94CA-37AAC8EDBB92}" type="presParOf" srcId="{9ACFD59F-A94C-429B-8752-9C885BD3260E}" destId="{1CE411A8-ACFD-4576-9DCE-0136AC590DA6}" srcOrd="3" destOrd="0" presId="urn:microsoft.com/office/officeart/2005/8/layout/vList2"/>
    <dgm:cxn modelId="{78E16155-FC33-4B29-9168-D18471958017}" type="presParOf" srcId="{9ACFD59F-A94C-429B-8752-9C885BD3260E}" destId="{B14D5CB8-D183-42E7-AE74-348B4F701F6D}" srcOrd="4" destOrd="0" presId="urn:microsoft.com/office/officeart/2005/8/layout/vList2"/>
    <dgm:cxn modelId="{15050BBC-A8C8-4527-9572-C3A3C8BC6EC7}" type="presParOf" srcId="{9ACFD59F-A94C-429B-8752-9C885BD3260E}" destId="{370A07D5-29A2-4315-A0E4-18FC1DAC8590}" srcOrd="5"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2BC91406-19F9-4E8F-814B-30034779CB9D}"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2455F3A8-2525-44B9-90B0-13DB53DB4A6F}">
      <dgm:prSet custT="1"/>
      <dgm:spPr/>
      <dgm:t>
        <a:bodyPr/>
        <a:lstStyle/>
        <a:p>
          <a:r>
            <a:rPr lang="en-GB" sz="3600" b="0" i="0" dirty="0">
              <a:highlight>
                <a:srgbClr val="FF00FF"/>
              </a:highlight>
            </a:rPr>
            <a:t>Why is professional practice important?</a:t>
          </a:r>
          <a:endParaRPr lang="en-US" sz="3600" dirty="0">
            <a:highlight>
              <a:srgbClr val="FF00FF"/>
            </a:highlight>
          </a:endParaRPr>
        </a:p>
      </dgm:t>
    </dgm:pt>
    <dgm:pt modelId="{C048D02A-691C-4581-BC1D-939701E117B0}" type="parTrans" cxnId="{DC4D99B8-8404-4437-B3ED-5748AEB6D441}">
      <dgm:prSet/>
      <dgm:spPr/>
      <dgm:t>
        <a:bodyPr/>
        <a:lstStyle/>
        <a:p>
          <a:endParaRPr lang="en-US"/>
        </a:p>
      </dgm:t>
    </dgm:pt>
    <dgm:pt modelId="{4A3C7AD2-A6E0-47BD-B3BA-BDBAF54673C8}" type="sibTrans" cxnId="{DC4D99B8-8404-4437-B3ED-5748AEB6D441}">
      <dgm:prSet/>
      <dgm:spPr/>
      <dgm:t>
        <a:bodyPr/>
        <a:lstStyle/>
        <a:p>
          <a:endParaRPr lang="en-US"/>
        </a:p>
      </dgm:t>
    </dgm:pt>
    <dgm:pt modelId="{B6F1478E-3728-4B96-BEF5-77D8F8301F79}">
      <dgm:prSet/>
      <dgm:spPr/>
      <dgm:t>
        <a:bodyPr/>
        <a:lstStyle/>
        <a:p>
          <a:r>
            <a:rPr lang="en-GB" b="0" i="0"/>
            <a:t>An environment that supports </a:t>
          </a:r>
          <a:r>
            <a:rPr lang="en-GB" b="1" i="0"/>
            <a:t>professional practice</a:t>
          </a:r>
          <a:r>
            <a:rPr lang="en-GB" b="0" i="0"/>
            <a:t> is arguably the most </a:t>
          </a:r>
          <a:r>
            <a:rPr lang="en-GB" b="1" i="0"/>
            <a:t>important</a:t>
          </a:r>
          <a:r>
            <a:rPr lang="en-GB" b="0" i="0"/>
            <a:t> factor to achieve better staffing, better patient outcomes, and higher staff and patient satisfacti</a:t>
          </a:r>
          <a:endParaRPr lang="en-US"/>
        </a:p>
      </dgm:t>
    </dgm:pt>
    <dgm:pt modelId="{C649BBAB-C87B-486E-A2DE-64057FA241F2}" type="parTrans" cxnId="{F00AA938-2ECD-4C5A-8595-E8B478D267EB}">
      <dgm:prSet/>
      <dgm:spPr/>
      <dgm:t>
        <a:bodyPr/>
        <a:lstStyle/>
        <a:p>
          <a:endParaRPr lang="en-US"/>
        </a:p>
      </dgm:t>
    </dgm:pt>
    <dgm:pt modelId="{D81E60F7-6290-4854-A85C-0D2FD67EAE0F}" type="sibTrans" cxnId="{F00AA938-2ECD-4C5A-8595-E8B478D267EB}">
      <dgm:prSet/>
      <dgm:spPr/>
      <dgm:t>
        <a:bodyPr/>
        <a:lstStyle/>
        <a:p>
          <a:endParaRPr lang="en-US"/>
        </a:p>
      </dgm:t>
    </dgm:pt>
    <dgm:pt modelId="{569FFE5E-223D-47A6-9FDE-8625ADEE574A}" type="pres">
      <dgm:prSet presAssocID="{2BC91406-19F9-4E8F-814B-30034779CB9D}" presName="root" presStyleCnt="0">
        <dgm:presLayoutVars>
          <dgm:dir/>
          <dgm:resizeHandles val="exact"/>
        </dgm:presLayoutVars>
      </dgm:prSet>
      <dgm:spPr/>
    </dgm:pt>
    <dgm:pt modelId="{AABAB252-6154-4978-801F-D3F9C387249D}" type="pres">
      <dgm:prSet presAssocID="{2455F3A8-2525-44B9-90B0-13DB53DB4A6F}" presName="compNode" presStyleCnt="0"/>
      <dgm:spPr/>
    </dgm:pt>
    <dgm:pt modelId="{88A24B85-2D4A-48A9-B2A9-D75282C78D41}" type="pres">
      <dgm:prSet presAssocID="{2455F3A8-2525-44B9-90B0-13DB53DB4A6F}" presName="bgRect" presStyleLbl="bgShp" presStyleIdx="0" presStyleCnt="2"/>
      <dgm:spPr/>
    </dgm:pt>
    <dgm:pt modelId="{1EF01A02-7477-4BA1-92BB-AA2F45DEE7C0}" type="pres">
      <dgm:prSet presAssocID="{2455F3A8-2525-44B9-90B0-13DB53DB4A6F}"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ooks"/>
        </a:ext>
      </dgm:extLst>
    </dgm:pt>
    <dgm:pt modelId="{3F83A4EE-EBCB-4917-899A-ED841EC55709}" type="pres">
      <dgm:prSet presAssocID="{2455F3A8-2525-44B9-90B0-13DB53DB4A6F}" presName="spaceRect" presStyleCnt="0"/>
      <dgm:spPr/>
    </dgm:pt>
    <dgm:pt modelId="{DB38F7C3-53FD-4407-A26D-E02C1F532560}" type="pres">
      <dgm:prSet presAssocID="{2455F3A8-2525-44B9-90B0-13DB53DB4A6F}" presName="parTx" presStyleLbl="revTx" presStyleIdx="0" presStyleCnt="2">
        <dgm:presLayoutVars>
          <dgm:chMax val="0"/>
          <dgm:chPref val="0"/>
        </dgm:presLayoutVars>
      </dgm:prSet>
      <dgm:spPr/>
    </dgm:pt>
    <dgm:pt modelId="{81310752-6E72-472C-A256-733972D6E397}" type="pres">
      <dgm:prSet presAssocID="{4A3C7AD2-A6E0-47BD-B3BA-BDBAF54673C8}" presName="sibTrans" presStyleCnt="0"/>
      <dgm:spPr/>
    </dgm:pt>
    <dgm:pt modelId="{41A91B41-D3C0-4A8B-95C5-C0D8D81E1424}" type="pres">
      <dgm:prSet presAssocID="{B6F1478E-3728-4B96-BEF5-77D8F8301F79}" presName="compNode" presStyleCnt="0"/>
      <dgm:spPr/>
    </dgm:pt>
    <dgm:pt modelId="{FCE9488D-FB19-4620-890E-58019AE19148}" type="pres">
      <dgm:prSet presAssocID="{B6F1478E-3728-4B96-BEF5-77D8F8301F79}" presName="bgRect" presStyleLbl="bgShp" presStyleIdx="1" presStyleCnt="2"/>
      <dgm:spPr/>
    </dgm:pt>
    <dgm:pt modelId="{11F3A681-EB41-4004-A948-2FEE1888DFDF}" type="pres">
      <dgm:prSet presAssocID="{B6F1478E-3728-4B96-BEF5-77D8F8301F79}"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tethoscope"/>
        </a:ext>
      </dgm:extLst>
    </dgm:pt>
    <dgm:pt modelId="{634E7D6B-B1E5-4C0F-9E26-7DD038C45BD2}" type="pres">
      <dgm:prSet presAssocID="{B6F1478E-3728-4B96-BEF5-77D8F8301F79}" presName="spaceRect" presStyleCnt="0"/>
      <dgm:spPr/>
    </dgm:pt>
    <dgm:pt modelId="{3BEB1F80-B972-48B0-9D0E-5A0CFF68E066}" type="pres">
      <dgm:prSet presAssocID="{B6F1478E-3728-4B96-BEF5-77D8F8301F79}" presName="parTx" presStyleLbl="revTx" presStyleIdx="1" presStyleCnt="2">
        <dgm:presLayoutVars>
          <dgm:chMax val="0"/>
          <dgm:chPref val="0"/>
        </dgm:presLayoutVars>
      </dgm:prSet>
      <dgm:spPr/>
    </dgm:pt>
  </dgm:ptLst>
  <dgm:cxnLst>
    <dgm:cxn modelId="{5488F824-8558-440D-BDA9-A9C77E15C628}" type="presOf" srcId="{2BC91406-19F9-4E8F-814B-30034779CB9D}" destId="{569FFE5E-223D-47A6-9FDE-8625ADEE574A}" srcOrd="0" destOrd="0" presId="urn:microsoft.com/office/officeart/2018/2/layout/IconVerticalSolidList"/>
    <dgm:cxn modelId="{F00AA938-2ECD-4C5A-8595-E8B478D267EB}" srcId="{2BC91406-19F9-4E8F-814B-30034779CB9D}" destId="{B6F1478E-3728-4B96-BEF5-77D8F8301F79}" srcOrd="1" destOrd="0" parTransId="{C649BBAB-C87B-486E-A2DE-64057FA241F2}" sibTransId="{D81E60F7-6290-4854-A85C-0D2FD67EAE0F}"/>
    <dgm:cxn modelId="{FC71296A-19C0-4953-8FD7-F8F326D9129B}" type="presOf" srcId="{B6F1478E-3728-4B96-BEF5-77D8F8301F79}" destId="{3BEB1F80-B972-48B0-9D0E-5A0CFF68E066}" srcOrd="0" destOrd="0" presId="urn:microsoft.com/office/officeart/2018/2/layout/IconVerticalSolidList"/>
    <dgm:cxn modelId="{4DD419A1-1878-4511-9802-852D82ACFAAC}" type="presOf" srcId="{2455F3A8-2525-44B9-90B0-13DB53DB4A6F}" destId="{DB38F7C3-53FD-4407-A26D-E02C1F532560}" srcOrd="0" destOrd="0" presId="urn:microsoft.com/office/officeart/2018/2/layout/IconVerticalSolidList"/>
    <dgm:cxn modelId="{DC4D99B8-8404-4437-B3ED-5748AEB6D441}" srcId="{2BC91406-19F9-4E8F-814B-30034779CB9D}" destId="{2455F3A8-2525-44B9-90B0-13DB53DB4A6F}" srcOrd="0" destOrd="0" parTransId="{C048D02A-691C-4581-BC1D-939701E117B0}" sibTransId="{4A3C7AD2-A6E0-47BD-B3BA-BDBAF54673C8}"/>
    <dgm:cxn modelId="{BF7E61CD-30E7-4BDF-BD6D-B4243401FD22}" type="presParOf" srcId="{569FFE5E-223D-47A6-9FDE-8625ADEE574A}" destId="{AABAB252-6154-4978-801F-D3F9C387249D}" srcOrd="0" destOrd="0" presId="urn:microsoft.com/office/officeart/2018/2/layout/IconVerticalSolidList"/>
    <dgm:cxn modelId="{8682C036-11F5-41B7-8F0A-97F7C2B36AE8}" type="presParOf" srcId="{AABAB252-6154-4978-801F-D3F9C387249D}" destId="{88A24B85-2D4A-48A9-B2A9-D75282C78D41}" srcOrd="0" destOrd="0" presId="urn:microsoft.com/office/officeart/2018/2/layout/IconVerticalSolidList"/>
    <dgm:cxn modelId="{1691CDCC-5E9E-474D-A441-33E895CA6996}" type="presParOf" srcId="{AABAB252-6154-4978-801F-D3F9C387249D}" destId="{1EF01A02-7477-4BA1-92BB-AA2F45DEE7C0}" srcOrd="1" destOrd="0" presId="urn:microsoft.com/office/officeart/2018/2/layout/IconVerticalSolidList"/>
    <dgm:cxn modelId="{6F0BDA48-CC68-4178-BFF9-CF4D6579E9C2}" type="presParOf" srcId="{AABAB252-6154-4978-801F-D3F9C387249D}" destId="{3F83A4EE-EBCB-4917-899A-ED841EC55709}" srcOrd="2" destOrd="0" presId="urn:microsoft.com/office/officeart/2018/2/layout/IconVerticalSolidList"/>
    <dgm:cxn modelId="{A2289168-A743-4EE8-9DB7-BBC3CCEC76F2}" type="presParOf" srcId="{AABAB252-6154-4978-801F-D3F9C387249D}" destId="{DB38F7C3-53FD-4407-A26D-E02C1F532560}" srcOrd="3" destOrd="0" presId="urn:microsoft.com/office/officeart/2018/2/layout/IconVerticalSolidList"/>
    <dgm:cxn modelId="{D1E0F06B-B48F-4688-9613-19135F0C780D}" type="presParOf" srcId="{569FFE5E-223D-47A6-9FDE-8625ADEE574A}" destId="{81310752-6E72-472C-A256-733972D6E397}" srcOrd="1" destOrd="0" presId="urn:microsoft.com/office/officeart/2018/2/layout/IconVerticalSolidList"/>
    <dgm:cxn modelId="{CAC30FA2-6AFF-47E9-B1BE-005D6A0BC940}" type="presParOf" srcId="{569FFE5E-223D-47A6-9FDE-8625ADEE574A}" destId="{41A91B41-D3C0-4A8B-95C5-C0D8D81E1424}" srcOrd="2" destOrd="0" presId="urn:microsoft.com/office/officeart/2018/2/layout/IconVerticalSolidList"/>
    <dgm:cxn modelId="{7B53E175-DBC5-49C5-8CD3-7F21074E3F3E}" type="presParOf" srcId="{41A91B41-D3C0-4A8B-95C5-C0D8D81E1424}" destId="{FCE9488D-FB19-4620-890E-58019AE19148}" srcOrd="0" destOrd="0" presId="urn:microsoft.com/office/officeart/2018/2/layout/IconVerticalSolidList"/>
    <dgm:cxn modelId="{1D9C0B5B-F863-42B4-9796-651AC0E72378}" type="presParOf" srcId="{41A91B41-D3C0-4A8B-95C5-C0D8D81E1424}" destId="{11F3A681-EB41-4004-A948-2FEE1888DFDF}" srcOrd="1" destOrd="0" presId="urn:microsoft.com/office/officeart/2018/2/layout/IconVerticalSolidList"/>
    <dgm:cxn modelId="{66C0CE0C-9D2C-4BA8-BDCA-CE377E2CA130}" type="presParOf" srcId="{41A91B41-D3C0-4A8B-95C5-C0D8D81E1424}" destId="{634E7D6B-B1E5-4C0F-9E26-7DD038C45BD2}" srcOrd="2" destOrd="0" presId="urn:microsoft.com/office/officeart/2018/2/layout/IconVerticalSolidList"/>
    <dgm:cxn modelId="{1AA102AE-7381-4A87-9108-F0F95902DA80}" type="presParOf" srcId="{41A91B41-D3C0-4A8B-95C5-C0D8D81E1424}" destId="{3BEB1F80-B972-48B0-9D0E-5A0CFF68E066}"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EB805184-8E73-4E06-ABAE-AF31673B8C70}"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CBA1C6AE-48FC-4C6C-BDE8-C224F28DEA5D}">
      <dgm:prSet custT="1"/>
      <dgm:spPr/>
      <dgm:t>
        <a:bodyPr/>
        <a:lstStyle/>
        <a:p>
          <a:r>
            <a:rPr lang="en-GB" sz="3600" b="1" i="0" dirty="0">
              <a:highlight>
                <a:srgbClr val="00FFFF"/>
              </a:highlight>
              <a:latin typeface="Candara" panose="020E0502030303020204" pitchFamily="34" charset="0"/>
            </a:rPr>
            <a:t>Practice Development and the Workplace</a:t>
          </a:r>
          <a:endParaRPr lang="en-US" sz="3600" dirty="0">
            <a:highlight>
              <a:srgbClr val="00FFFF"/>
            </a:highlight>
            <a:latin typeface="Candara" panose="020E0502030303020204" pitchFamily="34" charset="0"/>
          </a:endParaRPr>
        </a:p>
      </dgm:t>
    </dgm:pt>
    <dgm:pt modelId="{812A83C1-AAD1-4198-AAEA-60F4FBA7776B}" type="parTrans" cxnId="{B4723F4E-F6ED-4775-A0C4-DA257EC5E180}">
      <dgm:prSet/>
      <dgm:spPr/>
      <dgm:t>
        <a:bodyPr/>
        <a:lstStyle/>
        <a:p>
          <a:endParaRPr lang="en-US"/>
        </a:p>
      </dgm:t>
    </dgm:pt>
    <dgm:pt modelId="{BF1FAE5E-1EB7-4E7D-9A31-686EF8737991}" type="sibTrans" cxnId="{B4723F4E-F6ED-4775-A0C4-DA257EC5E180}">
      <dgm:prSet/>
      <dgm:spPr/>
      <dgm:t>
        <a:bodyPr/>
        <a:lstStyle/>
        <a:p>
          <a:endParaRPr lang="en-US"/>
        </a:p>
      </dgm:t>
    </dgm:pt>
    <dgm:pt modelId="{DBB23F8D-5A77-47D2-A6DA-C43D7CBB2704}">
      <dgm:prSet/>
      <dgm:spPr/>
      <dgm:t>
        <a:bodyPr/>
        <a:lstStyle/>
        <a:p>
          <a:r>
            <a:rPr lang="en-GB" b="0" i="0" dirty="0">
              <a:latin typeface="Tw Cen MT" panose="020B0602020104020603" pitchFamily="34" charset="0"/>
            </a:rPr>
            <a:t>The practice development approach, links clinician-led innovation to the context of the workplace. The organisation (local and wider) may adopt this approach as a means to quality improvement of ‘practices’ which will lead to the development and implementation of evidence-based practice policies and influence strategic vision.</a:t>
          </a:r>
          <a:endParaRPr lang="en-US" dirty="0">
            <a:latin typeface="Tw Cen MT" panose="020B0602020104020603" pitchFamily="34" charset="0"/>
          </a:endParaRPr>
        </a:p>
      </dgm:t>
    </dgm:pt>
    <dgm:pt modelId="{B323788F-0BBB-48D3-8083-A5CAC180D23C}" type="parTrans" cxnId="{3B84194A-E239-41EE-98D0-F173E0FDEA52}">
      <dgm:prSet/>
      <dgm:spPr/>
      <dgm:t>
        <a:bodyPr/>
        <a:lstStyle/>
        <a:p>
          <a:endParaRPr lang="en-US"/>
        </a:p>
      </dgm:t>
    </dgm:pt>
    <dgm:pt modelId="{770E85DB-4AB2-4B2E-B18A-1DACF81A25D5}" type="sibTrans" cxnId="{3B84194A-E239-41EE-98D0-F173E0FDEA52}">
      <dgm:prSet/>
      <dgm:spPr/>
      <dgm:t>
        <a:bodyPr/>
        <a:lstStyle/>
        <a:p>
          <a:endParaRPr lang="en-US"/>
        </a:p>
      </dgm:t>
    </dgm:pt>
    <dgm:pt modelId="{BDE17D67-86C8-4005-B8FD-014AE3E101DD}">
      <dgm:prSet/>
      <dgm:spPr/>
      <dgm:t>
        <a:bodyPr/>
        <a:lstStyle/>
        <a:p>
          <a:r>
            <a:rPr lang="en-GB" b="0" i="0" dirty="0">
              <a:latin typeface="Tw Cen MT" panose="020B0602020104020603" pitchFamily="34" charset="0"/>
            </a:rPr>
            <a:t>It also offers clinicians the opportunity to critically evaluate and evolve their workplace practices and their practice culture while taking into account the organisational context of their work. Practice development has strong links with methods of workplace learning and communities of practice theories</a:t>
          </a:r>
          <a:r>
            <a:rPr lang="en-GB" b="0" i="0" dirty="0"/>
            <a:t>.</a:t>
          </a:r>
          <a:endParaRPr lang="en-US" dirty="0"/>
        </a:p>
      </dgm:t>
    </dgm:pt>
    <dgm:pt modelId="{0A4D5D2C-F320-40BC-AA6F-03F19A7E1D80}" type="parTrans" cxnId="{59E27A90-4E21-4B54-93F6-D22B3A7440DF}">
      <dgm:prSet/>
      <dgm:spPr/>
      <dgm:t>
        <a:bodyPr/>
        <a:lstStyle/>
        <a:p>
          <a:endParaRPr lang="en-US"/>
        </a:p>
      </dgm:t>
    </dgm:pt>
    <dgm:pt modelId="{81248E52-DF11-4158-BC16-53CE2C3774B1}" type="sibTrans" cxnId="{59E27A90-4E21-4B54-93F6-D22B3A7440DF}">
      <dgm:prSet/>
      <dgm:spPr/>
      <dgm:t>
        <a:bodyPr/>
        <a:lstStyle/>
        <a:p>
          <a:endParaRPr lang="en-US"/>
        </a:p>
      </dgm:t>
    </dgm:pt>
    <dgm:pt modelId="{59F26758-315E-439B-9A73-14F74A3C774F}" type="pres">
      <dgm:prSet presAssocID="{EB805184-8E73-4E06-ABAE-AF31673B8C70}" presName="vert0" presStyleCnt="0">
        <dgm:presLayoutVars>
          <dgm:dir/>
          <dgm:animOne val="branch"/>
          <dgm:animLvl val="lvl"/>
        </dgm:presLayoutVars>
      </dgm:prSet>
      <dgm:spPr/>
    </dgm:pt>
    <dgm:pt modelId="{6A68644D-5DD2-436F-A90D-EC139ADDD378}" type="pres">
      <dgm:prSet presAssocID="{CBA1C6AE-48FC-4C6C-BDE8-C224F28DEA5D}" presName="thickLine" presStyleLbl="alignNode1" presStyleIdx="0" presStyleCnt="3"/>
      <dgm:spPr/>
    </dgm:pt>
    <dgm:pt modelId="{3CD62BE5-0BF7-4069-903D-C4F4F102FEA8}" type="pres">
      <dgm:prSet presAssocID="{CBA1C6AE-48FC-4C6C-BDE8-C224F28DEA5D}" presName="horz1" presStyleCnt="0"/>
      <dgm:spPr/>
    </dgm:pt>
    <dgm:pt modelId="{BFBB10FD-FFDC-48B7-8A68-47EFEA1F18D3}" type="pres">
      <dgm:prSet presAssocID="{CBA1C6AE-48FC-4C6C-BDE8-C224F28DEA5D}" presName="tx1" presStyleLbl="revTx" presStyleIdx="0" presStyleCnt="3" custScaleY="50767"/>
      <dgm:spPr/>
    </dgm:pt>
    <dgm:pt modelId="{EBF2812D-0A94-45AF-820D-F1D6399503F2}" type="pres">
      <dgm:prSet presAssocID="{CBA1C6AE-48FC-4C6C-BDE8-C224F28DEA5D}" presName="vert1" presStyleCnt="0"/>
      <dgm:spPr/>
    </dgm:pt>
    <dgm:pt modelId="{0BB1F3AD-AAFD-4D25-9ACF-5AE322A60EF5}" type="pres">
      <dgm:prSet presAssocID="{DBB23F8D-5A77-47D2-A6DA-C43D7CBB2704}" presName="thickLine" presStyleLbl="alignNode1" presStyleIdx="1" presStyleCnt="3"/>
      <dgm:spPr/>
    </dgm:pt>
    <dgm:pt modelId="{4A1F015E-FE45-4301-BA7F-5B47A0B4D680}" type="pres">
      <dgm:prSet presAssocID="{DBB23F8D-5A77-47D2-A6DA-C43D7CBB2704}" presName="horz1" presStyleCnt="0"/>
      <dgm:spPr/>
    </dgm:pt>
    <dgm:pt modelId="{0CE6F465-ABA4-4DE3-8982-D2703C1C11EB}" type="pres">
      <dgm:prSet presAssocID="{DBB23F8D-5A77-47D2-A6DA-C43D7CBB2704}" presName="tx1" presStyleLbl="revTx" presStyleIdx="1" presStyleCnt="3"/>
      <dgm:spPr/>
    </dgm:pt>
    <dgm:pt modelId="{DCC5E804-1B04-476D-A8BF-233423B79AA5}" type="pres">
      <dgm:prSet presAssocID="{DBB23F8D-5A77-47D2-A6DA-C43D7CBB2704}" presName="vert1" presStyleCnt="0"/>
      <dgm:spPr/>
    </dgm:pt>
    <dgm:pt modelId="{F5154FF7-D200-4B7E-ADC0-7D7F59320A2B}" type="pres">
      <dgm:prSet presAssocID="{BDE17D67-86C8-4005-B8FD-014AE3E101DD}" presName="thickLine" presStyleLbl="alignNode1" presStyleIdx="2" presStyleCnt="3"/>
      <dgm:spPr/>
    </dgm:pt>
    <dgm:pt modelId="{E5242D63-EB85-4765-9620-B2EB56D98763}" type="pres">
      <dgm:prSet presAssocID="{BDE17D67-86C8-4005-B8FD-014AE3E101DD}" presName="horz1" presStyleCnt="0"/>
      <dgm:spPr/>
    </dgm:pt>
    <dgm:pt modelId="{C7D2E214-21CB-49BB-B6D7-0CBEE05B6218}" type="pres">
      <dgm:prSet presAssocID="{BDE17D67-86C8-4005-B8FD-014AE3E101DD}" presName="tx1" presStyleLbl="revTx" presStyleIdx="2" presStyleCnt="3"/>
      <dgm:spPr/>
    </dgm:pt>
    <dgm:pt modelId="{13D813C1-F47E-4EB4-BE68-8647F51B23CE}" type="pres">
      <dgm:prSet presAssocID="{BDE17D67-86C8-4005-B8FD-014AE3E101DD}" presName="vert1" presStyleCnt="0"/>
      <dgm:spPr/>
    </dgm:pt>
  </dgm:ptLst>
  <dgm:cxnLst>
    <dgm:cxn modelId="{6BCC0118-DB6A-417B-9DDE-ECD833ADED64}" type="presOf" srcId="{EB805184-8E73-4E06-ABAE-AF31673B8C70}" destId="{59F26758-315E-439B-9A73-14F74A3C774F}" srcOrd="0" destOrd="0" presId="urn:microsoft.com/office/officeart/2008/layout/LinedList"/>
    <dgm:cxn modelId="{DB037732-F335-4BF2-BEC1-05F7BBE1DE48}" type="presOf" srcId="{DBB23F8D-5A77-47D2-A6DA-C43D7CBB2704}" destId="{0CE6F465-ABA4-4DE3-8982-D2703C1C11EB}" srcOrd="0" destOrd="0" presId="urn:microsoft.com/office/officeart/2008/layout/LinedList"/>
    <dgm:cxn modelId="{E836895B-0F05-4543-A896-27A36C944BB1}" type="presOf" srcId="{BDE17D67-86C8-4005-B8FD-014AE3E101DD}" destId="{C7D2E214-21CB-49BB-B6D7-0CBEE05B6218}" srcOrd="0" destOrd="0" presId="urn:microsoft.com/office/officeart/2008/layout/LinedList"/>
    <dgm:cxn modelId="{3B84194A-E239-41EE-98D0-F173E0FDEA52}" srcId="{EB805184-8E73-4E06-ABAE-AF31673B8C70}" destId="{DBB23F8D-5A77-47D2-A6DA-C43D7CBB2704}" srcOrd="1" destOrd="0" parTransId="{B323788F-0BBB-48D3-8083-A5CAC180D23C}" sibTransId="{770E85DB-4AB2-4B2E-B18A-1DACF81A25D5}"/>
    <dgm:cxn modelId="{B4723F4E-F6ED-4775-A0C4-DA257EC5E180}" srcId="{EB805184-8E73-4E06-ABAE-AF31673B8C70}" destId="{CBA1C6AE-48FC-4C6C-BDE8-C224F28DEA5D}" srcOrd="0" destOrd="0" parTransId="{812A83C1-AAD1-4198-AAEA-60F4FBA7776B}" sibTransId="{BF1FAE5E-1EB7-4E7D-9A31-686EF8737991}"/>
    <dgm:cxn modelId="{59E27A90-4E21-4B54-93F6-D22B3A7440DF}" srcId="{EB805184-8E73-4E06-ABAE-AF31673B8C70}" destId="{BDE17D67-86C8-4005-B8FD-014AE3E101DD}" srcOrd="2" destOrd="0" parTransId="{0A4D5D2C-F320-40BC-AA6F-03F19A7E1D80}" sibTransId="{81248E52-DF11-4158-BC16-53CE2C3774B1}"/>
    <dgm:cxn modelId="{C58B78E8-2CB6-4935-ACFB-08C49A9A9F11}" type="presOf" srcId="{CBA1C6AE-48FC-4C6C-BDE8-C224F28DEA5D}" destId="{BFBB10FD-FFDC-48B7-8A68-47EFEA1F18D3}" srcOrd="0" destOrd="0" presId="urn:microsoft.com/office/officeart/2008/layout/LinedList"/>
    <dgm:cxn modelId="{964BF967-AEA2-4070-805A-068ED8FAE35B}" type="presParOf" srcId="{59F26758-315E-439B-9A73-14F74A3C774F}" destId="{6A68644D-5DD2-436F-A90D-EC139ADDD378}" srcOrd="0" destOrd="0" presId="urn:microsoft.com/office/officeart/2008/layout/LinedList"/>
    <dgm:cxn modelId="{83EBDE0B-0B9F-406A-B4DA-06AAE2ED5C56}" type="presParOf" srcId="{59F26758-315E-439B-9A73-14F74A3C774F}" destId="{3CD62BE5-0BF7-4069-903D-C4F4F102FEA8}" srcOrd="1" destOrd="0" presId="urn:microsoft.com/office/officeart/2008/layout/LinedList"/>
    <dgm:cxn modelId="{6DF316AA-7518-492E-960A-4C083A3D7451}" type="presParOf" srcId="{3CD62BE5-0BF7-4069-903D-C4F4F102FEA8}" destId="{BFBB10FD-FFDC-48B7-8A68-47EFEA1F18D3}" srcOrd="0" destOrd="0" presId="urn:microsoft.com/office/officeart/2008/layout/LinedList"/>
    <dgm:cxn modelId="{3A9AF2EF-9F19-4CAB-957B-B70ED1C7AAE1}" type="presParOf" srcId="{3CD62BE5-0BF7-4069-903D-C4F4F102FEA8}" destId="{EBF2812D-0A94-45AF-820D-F1D6399503F2}" srcOrd="1" destOrd="0" presId="urn:microsoft.com/office/officeart/2008/layout/LinedList"/>
    <dgm:cxn modelId="{DD8677FB-1313-44C1-83F3-D6E1FD2B568D}" type="presParOf" srcId="{59F26758-315E-439B-9A73-14F74A3C774F}" destId="{0BB1F3AD-AAFD-4D25-9ACF-5AE322A60EF5}" srcOrd="2" destOrd="0" presId="urn:microsoft.com/office/officeart/2008/layout/LinedList"/>
    <dgm:cxn modelId="{38C5A5CA-EDA3-4488-A759-844170D74228}" type="presParOf" srcId="{59F26758-315E-439B-9A73-14F74A3C774F}" destId="{4A1F015E-FE45-4301-BA7F-5B47A0B4D680}" srcOrd="3" destOrd="0" presId="urn:microsoft.com/office/officeart/2008/layout/LinedList"/>
    <dgm:cxn modelId="{35429341-32B5-4EFD-82FE-DA3DEFF2967E}" type="presParOf" srcId="{4A1F015E-FE45-4301-BA7F-5B47A0B4D680}" destId="{0CE6F465-ABA4-4DE3-8982-D2703C1C11EB}" srcOrd="0" destOrd="0" presId="urn:microsoft.com/office/officeart/2008/layout/LinedList"/>
    <dgm:cxn modelId="{31E39ADC-B596-43AA-AE18-B3103E642F6E}" type="presParOf" srcId="{4A1F015E-FE45-4301-BA7F-5B47A0B4D680}" destId="{DCC5E804-1B04-476D-A8BF-233423B79AA5}" srcOrd="1" destOrd="0" presId="urn:microsoft.com/office/officeart/2008/layout/LinedList"/>
    <dgm:cxn modelId="{6F342906-6A26-4FFC-ADE1-3C90B4CCEF0A}" type="presParOf" srcId="{59F26758-315E-439B-9A73-14F74A3C774F}" destId="{F5154FF7-D200-4B7E-ADC0-7D7F59320A2B}" srcOrd="4" destOrd="0" presId="urn:microsoft.com/office/officeart/2008/layout/LinedList"/>
    <dgm:cxn modelId="{ED572DFB-3E16-48F9-8179-23F25BF980D1}" type="presParOf" srcId="{59F26758-315E-439B-9A73-14F74A3C774F}" destId="{E5242D63-EB85-4765-9620-B2EB56D98763}" srcOrd="5" destOrd="0" presId="urn:microsoft.com/office/officeart/2008/layout/LinedList"/>
    <dgm:cxn modelId="{36D81D05-D9ED-4B8C-9B35-F906A2B7D596}" type="presParOf" srcId="{E5242D63-EB85-4765-9620-B2EB56D98763}" destId="{C7D2E214-21CB-49BB-B6D7-0CBEE05B6218}" srcOrd="0" destOrd="0" presId="urn:microsoft.com/office/officeart/2008/layout/LinedList"/>
    <dgm:cxn modelId="{382FB79E-5EA7-401A-ADBC-503F63C778B0}" type="presParOf" srcId="{E5242D63-EB85-4765-9620-B2EB56D98763}" destId="{13D813C1-F47E-4EB4-BE68-8647F51B23CE}"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15EBF1BA-8DE9-4E2C-B2B2-70BD32F86A03}"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1E5AA351-C0F0-4BCC-B615-B5885910905D}">
      <dgm:prSet/>
      <dgm:spPr/>
      <dgm:t>
        <a:bodyPr/>
        <a:lstStyle/>
        <a:p>
          <a:r>
            <a:rPr lang="en-GB" b="0" i="0" dirty="0"/>
            <a:t>It goes on to explore self-reflection, getting feedback and completing learning activities as well as the importance of a Personal Development Plan.</a:t>
          </a:r>
          <a:endParaRPr lang="en-US" dirty="0"/>
        </a:p>
      </dgm:t>
    </dgm:pt>
    <dgm:pt modelId="{7860E03F-12CC-4241-86B1-1CC51CD2B8E6}" type="parTrans" cxnId="{0D9B9A3A-1742-447B-AFDF-16EF78A80970}">
      <dgm:prSet/>
      <dgm:spPr/>
      <dgm:t>
        <a:bodyPr/>
        <a:lstStyle/>
        <a:p>
          <a:endParaRPr lang="en-US"/>
        </a:p>
      </dgm:t>
    </dgm:pt>
    <dgm:pt modelId="{57513BD0-4A9C-493C-B973-0835375C5EEE}" type="sibTrans" cxnId="{0D9B9A3A-1742-447B-AFDF-16EF78A80970}">
      <dgm:prSet/>
      <dgm:spPr/>
      <dgm:t>
        <a:bodyPr/>
        <a:lstStyle/>
        <a:p>
          <a:endParaRPr lang="en-US"/>
        </a:p>
      </dgm:t>
    </dgm:pt>
    <dgm:pt modelId="{0759A8F5-1460-4B16-A791-0F5F7E169A6C}">
      <dgm:prSet/>
      <dgm:spPr/>
      <dgm:t>
        <a:bodyPr/>
        <a:lstStyle/>
        <a:p>
          <a:r>
            <a:rPr lang="en-GB" b="0" i="0"/>
            <a:t>It is split into four learning outcomes with a range of assessment criteria for each:</a:t>
          </a:r>
          <a:endParaRPr lang="en-US"/>
        </a:p>
      </dgm:t>
    </dgm:pt>
    <dgm:pt modelId="{B7FD0217-CF49-4DC5-AA85-B3680DA3662C}" type="parTrans" cxnId="{1E4E0F78-9733-4AEB-90AB-BFFEC2C7C745}">
      <dgm:prSet/>
      <dgm:spPr/>
      <dgm:t>
        <a:bodyPr/>
        <a:lstStyle/>
        <a:p>
          <a:endParaRPr lang="en-US"/>
        </a:p>
      </dgm:t>
    </dgm:pt>
    <dgm:pt modelId="{1C8DBE5D-7346-4CF7-8A2B-639244A1AB39}" type="sibTrans" cxnId="{1E4E0F78-9733-4AEB-90AB-BFFEC2C7C745}">
      <dgm:prSet/>
      <dgm:spPr/>
      <dgm:t>
        <a:bodyPr/>
        <a:lstStyle/>
        <a:p>
          <a:endParaRPr lang="en-US"/>
        </a:p>
      </dgm:t>
    </dgm:pt>
    <dgm:pt modelId="{FE5F6D66-AFA6-4B90-923E-46BFE10489CC}" type="pres">
      <dgm:prSet presAssocID="{15EBF1BA-8DE9-4E2C-B2B2-70BD32F86A03}" presName="root" presStyleCnt="0">
        <dgm:presLayoutVars>
          <dgm:dir/>
          <dgm:resizeHandles val="exact"/>
        </dgm:presLayoutVars>
      </dgm:prSet>
      <dgm:spPr/>
    </dgm:pt>
    <dgm:pt modelId="{014D8346-FC14-43A4-BCCD-8A26CDA4A4A5}" type="pres">
      <dgm:prSet presAssocID="{1E5AA351-C0F0-4BCC-B615-B5885910905D}" presName="compNode" presStyleCnt="0"/>
      <dgm:spPr/>
    </dgm:pt>
    <dgm:pt modelId="{065D96C1-8821-45FB-B4A7-B42FC0245925}" type="pres">
      <dgm:prSet presAssocID="{1E5AA351-C0F0-4BCC-B615-B5885910905D}" presName="bgRect" presStyleLbl="bgShp" presStyleIdx="0" presStyleCnt="2"/>
      <dgm:spPr/>
    </dgm:pt>
    <dgm:pt modelId="{F7AF2D66-B87D-4950-AD07-97C54D5B57B6}" type="pres">
      <dgm:prSet presAssocID="{1E5AA351-C0F0-4BCC-B615-B5885910905D}"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Light Bulb and Gear"/>
        </a:ext>
      </dgm:extLst>
    </dgm:pt>
    <dgm:pt modelId="{C86111B0-CA0A-47B5-9247-48CBC2D61CC8}" type="pres">
      <dgm:prSet presAssocID="{1E5AA351-C0F0-4BCC-B615-B5885910905D}" presName="spaceRect" presStyleCnt="0"/>
      <dgm:spPr/>
    </dgm:pt>
    <dgm:pt modelId="{3DA277C2-56C0-4170-B700-5B498A45F30D}" type="pres">
      <dgm:prSet presAssocID="{1E5AA351-C0F0-4BCC-B615-B5885910905D}" presName="parTx" presStyleLbl="revTx" presStyleIdx="0" presStyleCnt="2">
        <dgm:presLayoutVars>
          <dgm:chMax val="0"/>
          <dgm:chPref val="0"/>
        </dgm:presLayoutVars>
      </dgm:prSet>
      <dgm:spPr/>
    </dgm:pt>
    <dgm:pt modelId="{5FE854DC-01EC-4ED4-99CE-EF34D36688D1}" type="pres">
      <dgm:prSet presAssocID="{57513BD0-4A9C-493C-B973-0835375C5EEE}" presName="sibTrans" presStyleCnt="0"/>
      <dgm:spPr/>
    </dgm:pt>
    <dgm:pt modelId="{D927AD63-C9B9-4DE9-BE94-3367C8495228}" type="pres">
      <dgm:prSet presAssocID="{0759A8F5-1460-4B16-A791-0F5F7E169A6C}" presName="compNode" presStyleCnt="0"/>
      <dgm:spPr/>
    </dgm:pt>
    <dgm:pt modelId="{00300354-57DA-4566-A606-A48EEA016D65}" type="pres">
      <dgm:prSet presAssocID="{0759A8F5-1460-4B16-A791-0F5F7E169A6C}" presName="bgRect" presStyleLbl="bgShp" presStyleIdx="1" presStyleCnt="2"/>
      <dgm:spPr/>
    </dgm:pt>
    <dgm:pt modelId="{06FEE1FA-5A53-42C8-95AE-10D5CDB56E81}" type="pres">
      <dgm:prSet presAssocID="{0759A8F5-1460-4B16-A791-0F5F7E169A6C}"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lassroom"/>
        </a:ext>
      </dgm:extLst>
    </dgm:pt>
    <dgm:pt modelId="{691AA437-7AE3-481D-BDF6-3B9F0018F8DB}" type="pres">
      <dgm:prSet presAssocID="{0759A8F5-1460-4B16-A791-0F5F7E169A6C}" presName="spaceRect" presStyleCnt="0"/>
      <dgm:spPr/>
    </dgm:pt>
    <dgm:pt modelId="{59A49484-63DE-4EEF-ACA2-238EE9A1EFC8}" type="pres">
      <dgm:prSet presAssocID="{0759A8F5-1460-4B16-A791-0F5F7E169A6C}" presName="parTx" presStyleLbl="revTx" presStyleIdx="1" presStyleCnt="2">
        <dgm:presLayoutVars>
          <dgm:chMax val="0"/>
          <dgm:chPref val="0"/>
        </dgm:presLayoutVars>
      </dgm:prSet>
      <dgm:spPr/>
    </dgm:pt>
  </dgm:ptLst>
  <dgm:cxnLst>
    <dgm:cxn modelId="{6D98372B-7B2E-4666-8AFA-A10E1EA59877}" type="presOf" srcId="{0759A8F5-1460-4B16-A791-0F5F7E169A6C}" destId="{59A49484-63DE-4EEF-ACA2-238EE9A1EFC8}" srcOrd="0" destOrd="0" presId="urn:microsoft.com/office/officeart/2018/2/layout/IconVerticalSolidList"/>
    <dgm:cxn modelId="{0D9B9A3A-1742-447B-AFDF-16EF78A80970}" srcId="{15EBF1BA-8DE9-4E2C-B2B2-70BD32F86A03}" destId="{1E5AA351-C0F0-4BCC-B615-B5885910905D}" srcOrd="0" destOrd="0" parTransId="{7860E03F-12CC-4241-86B1-1CC51CD2B8E6}" sibTransId="{57513BD0-4A9C-493C-B973-0835375C5EEE}"/>
    <dgm:cxn modelId="{1E4E0F78-9733-4AEB-90AB-BFFEC2C7C745}" srcId="{15EBF1BA-8DE9-4E2C-B2B2-70BD32F86A03}" destId="{0759A8F5-1460-4B16-A791-0F5F7E169A6C}" srcOrd="1" destOrd="0" parTransId="{B7FD0217-CF49-4DC5-AA85-B3680DA3662C}" sibTransId="{1C8DBE5D-7346-4CF7-8A2B-639244A1AB39}"/>
    <dgm:cxn modelId="{FFF797C2-B3A5-4B98-9422-D8A50CC57575}" type="presOf" srcId="{1E5AA351-C0F0-4BCC-B615-B5885910905D}" destId="{3DA277C2-56C0-4170-B700-5B498A45F30D}" srcOrd="0" destOrd="0" presId="urn:microsoft.com/office/officeart/2018/2/layout/IconVerticalSolidList"/>
    <dgm:cxn modelId="{CFCEADCA-3CD2-4FE4-BC9F-5078407AE2BD}" type="presOf" srcId="{15EBF1BA-8DE9-4E2C-B2B2-70BD32F86A03}" destId="{FE5F6D66-AFA6-4B90-923E-46BFE10489CC}" srcOrd="0" destOrd="0" presId="urn:microsoft.com/office/officeart/2018/2/layout/IconVerticalSolidList"/>
    <dgm:cxn modelId="{58257D11-5095-4EDB-B0F7-E5AC10CDE832}" type="presParOf" srcId="{FE5F6D66-AFA6-4B90-923E-46BFE10489CC}" destId="{014D8346-FC14-43A4-BCCD-8A26CDA4A4A5}" srcOrd="0" destOrd="0" presId="urn:microsoft.com/office/officeart/2018/2/layout/IconVerticalSolidList"/>
    <dgm:cxn modelId="{10E42180-2222-4C8F-A3CB-DEF9C2DED830}" type="presParOf" srcId="{014D8346-FC14-43A4-BCCD-8A26CDA4A4A5}" destId="{065D96C1-8821-45FB-B4A7-B42FC0245925}" srcOrd="0" destOrd="0" presId="urn:microsoft.com/office/officeart/2018/2/layout/IconVerticalSolidList"/>
    <dgm:cxn modelId="{5C0554BA-3795-454B-8673-47C539F428A7}" type="presParOf" srcId="{014D8346-FC14-43A4-BCCD-8A26CDA4A4A5}" destId="{F7AF2D66-B87D-4950-AD07-97C54D5B57B6}" srcOrd="1" destOrd="0" presId="urn:microsoft.com/office/officeart/2018/2/layout/IconVerticalSolidList"/>
    <dgm:cxn modelId="{6F388A5D-6F5D-48F5-8934-9576D1ADFEBC}" type="presParOf" srcId="{014D8346-FC14-43A4-BCCD-8A26CDA4A4A5}" destId="{C86111B0-CA0A-47B5-9247-48CBC2D61CC8}" srcOrd="2" destOrd="0" presId="urn:microsoft.com/office/officeart/2018/2/layout/IconVerticalSolidList"/>
    <dgm:cxn modelId="{04864C7F-44BC-43DC-8142-4259A9C63A9F}" type="presParOf" srcId="{014D8346-FC14-43A4-BCCD-8A26CDA4A4A5}" destId="{3DA277C2-56C0-4170-B700-5B498A45F30D}" srcOrd="3" destOrd="0" presId="urn:microsoft.com/office/officeart/2018/2/layout/IconVerticalSolidList"/>
    <dgm:cxn modelId="{A992CA09-5527-46AB-BAB7-AE2A74C926BE}" type="presParOf" srcId="{FE5F6D66-AFA6-4B90-923E-46BFE10489CC}" destId="{5FE854DC-01EC-4ED4-99CE-EF34D36688D1}" srcOrd="1" destOrd="0" presId="urn:microsoft.com/office/officeart/2018/2/layout/IconVerticalSolidList"/>
    <dgm:cxn modelId="{0E9C9C21-E750-4C2C-9E5C-ECFDF80CE3FE}" type="presParOf" srcId="{FE5F6D66-AFA6-4B90-923E-46BFE10489CC}" destId="{D927AD63-C9B9-4DE9-BE94-3367C8495228}" srcOrd="2" destOrd="0" presId="urn:microsoft.com/office/officeart/2018/2/layout/IconVerticalSolidList"/>
    <dgm:cxn modelId="{5538A2B0-6CEE-456D-B770-D654F98C03B4}" type="presParOf" srcId="{D927AD63-C9B9-4DE9-BE94-3367C8495228}" destId="{00300354-57DA-4566-A606-A48EEA016D65}" srcOrd="0" destOrd="0" presId="urn:microsoft.com/office/officeart/2018/2/layout/IconVerticalSolidList"/>
    <dgm:cxn modelId="{F74E3F4A-E270-43F3-9886-D9E9FFF47B6B}" type="presParOf" srcId="{D927AD63-C9B9-4DE9-BE94-3367C8495228}" destId="{06FEE1FA-5A53-42C8-95AE-10D5CDB56E81}" srcOrd="1" destOrd="0" presId="urn:microsoft.com/office/officeart/2018/2/layout/IconVerticalSolidList"/>
    <dgm:cxn modelId="{07114AD7-A9F8-45B3-8F0A-0B27DFC2366F}" type="presParOf" srcId="{D927AD63-C9B9-4DE9-BE94-3367C8495228}" destId="{691AA437-7AE3-481D-BDF6-3B9F0018F8DB}" srcOrd="2" destOrd="0" presId="urn:microsoft.com/office/officeart/2018/2/layout/IconVerticalSolidList"/>
    <dgm:cxn modelId="{D7B1B154-C1E6-406D-9E12-F56591490060}" type="presParOf" srcId="{D927AD63-C9B9-4DE9-BE94-3367C8495228}" destId="{59A49484-63DE-4EEF-ACA2-238EE9A1EFC8}"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767AF2A-BD4A-4D7E-8DC0-3785A3E5C8AC}">
      <dsp:nvSpPr>
        <dsp:cNvPr id="0" name=""/>
        <dsp:cNvSpPr/>
      </dsp:nvSpPr>
      <dsp:spPr>
        <a:xfrm>
          <a:off x="0" y="22947"/>
          <a:ext cx="11289560" cy="155142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ctr" defTabSz="1733550">
            <a:lnSpc>
              <a:spcPct val="90000"/>
            </a:lnSpc>
            <a:spcBef>
              <a:spcPct val="0"/>
            </a:spcBef>
            <a:spcAft>
              <a:spcPct val="35000"/>
            </a:spcAft>
            <a:buNone/>
          </a:pPr>
          <a:r>
            <a:rPr lang="en-GB" sz="3900" b="1" i="1" kern="1200" dirty="0"/>
            <a:t>What is continuous professional development in nursing?</a:t>
          </a:r>
          <a:endParaRPr lang="en-US" sz="3900" b="1" i="1" kern="1200" dirty="0"/>
        </a:p>
      </dsp:txBody>
      <dsp:txXfrm>
        <a:off x="75734" y="98681"/>
        <a:ext cx="11138092" cy="1399952"/>
      </dsp:txXfrm>
    </dsp:sp>
    <dsp:sp modelId="{D4483287-31D0-44FB-BF81-1B0A52C7C08E}">
      <dsp:nvSpPr>
        <dsp:cNvPr id="0" name=""/>
        <dsp:cNvSpPr/>
      </dsp:nvSpPr>
      <dsp:spPr>
        <a:xfrm>
          <a:off x="0" y="1574367"/>
          <a:ext cx="11289560" cy="4036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58444" tIns="49530" rIns="277368" bIns="49530" numCol="1" spcCol="1270" anchor="t" anchorCtr="0">
          <a:noAutofit/>
        </a:bodyPr>
        <a:lstStyle/>
        <a:p>
          <a:pPr marL="285750" lvl="1" indent="-285750" algn="l" defTabSz="1333500">
            <a:lnSpc>
              <a:spcPct val="90000"/>
            </a:lnSpc>
            <a:spcBef>
              <a:spcPct val="0"/>
            </a:spcBef>
            <a:spcAft>
              <a:spcPct val="20000"/>
            </a:spcAft>
            <a:buChar char="•"/>
          </a:pPr>
          <a:r>
            <a:rPr lang="en-GB" sz="3000" b="1" i="0" kern="1200" dirty="0"/>
            <a:t>Continuing professional development</a:t>
          </a:r>
          <a:r>
            <a:rPr lang="en-GB" sz="3000" b="0" i="0" kern="1200" dirty="0"/>
            <a:t> (</a:t>
          </a:r>
          <a:r>
            <a:rPr lang="en-GB" sz="3000" b="1" i="0" kern="1200" dirty="0"/>
            <a:t>CPD</a:t>
          </a:r>
          <a:r>
            <a:rPr lang="en-GB" sz="3000" b="0" i="0" kern="1200" dirty="0"/>
            <a:t>) has always been important in </a:t>
          </a:r>
          <a:r>
            <a:rPr lang="en-GB" sz="3000" b="1" i="0" kern="1200" dirty="0"/>
            <a:t>nursing/ healthcare</a:t>
          </a:r>
          <a:r>
            <a:rPr lang="en-GB" sz="3000" b="0" i="0" kern="1200" dirty="0"/>
            <a:t>. It helps </a:t>
          </a:r>
          <a:r>
            <a:rPr lang="en-GB" sz="3000" b="1" i="0" kern="1200" dirty="0"/>
            <a:t>nurses</a:t>
          </a:r>
          <a:r>
            <a:rPr lang="en-GB" sz="3000" b="0" i="0" kern="1200" dirty="0"/>
            <a:t> and midwives keep up-to-date with their </a:t>
          </a:r>
          <a:r>
            <a:rPr lang="en-GB" sz="3000" b="1" i="0" kern="1200" dirty="0"/>
            <a:t>training</a:t>
          </a:r>
          <a:r>
            <a:rPr lang="en-GB" sz="3000" b="0" i="0" kern="1200" dirty="0"/>
            <a:t> so they can deliver the best care to patients. ... While </a:t>
          </a:r>
          <a:r>
            <a:rPr lang="en-GB" sz="3000" b="1" i="0" kern="1200" dirty="0"/>
            <a:t>CPD</a:t>
          </a:r>
          <a:r>
            <a:rPr lang="en-GB" sz="3000" b="0" i="0" kern="1200" dirty="0"/>
            <a:t> has always been an important part of </a:t>
          </a:r>
          <a:r>
            <a:rPr lang="en-GB" sz="3000" b="1" i="0" kern="1200" dirty="0"/>
            <a:t>nursing</a:t>
          </a:r>
          <a:r>
            <a:rPr lang="en-GB" sz="3000" b="0" i="0" kern="1200" dirty="0"/>
            <a:t>, it plays an even bigger role now revalidation is in place.</a:t>
          </a:r>
          <a:endParaRPr lang="en-US" sz="3000" kern="1200" dirty="0"/>
        </a:p>
        <a:p>
          <a:pPr marL="285750" lvl="1" indent="-285750" algn="l" defTabSz="1333500">
            <a:lnSpc>
              <a:spcPct val="90000"/>
            </a:lnSpc>
            <a:spcBef>
              <a:spcPct val="0"/>
            </a:spcBef>
            <a:spcAft>
              <a:spcPct val="20000"/>
            </a:spcAft>
            <a:buChar char="•"/>
          </a:pPr>
          <a:r>
            <a:rPr lang="en-GB" sz="3000" b="0" i="0" kern="1200"/>
            <a:t>CPD stands for Continuing </a:t>
          </a:r>
          <a:r>
            <a:rPr lang="en-GB" sz="3000" b="1" i="0" kern="1200"/>
            <a:t>Professional Development</a:t>
          </a:r>
          <a:r>
            <a:rPr lang="en-GB" sz="3000" b="0" i="0" kern="1200"/>
            <a:t> and is the term used to describe the learning activities professionals engage in to </a:t>
          </a:r>
          <a:r>
            <a:rPr lang="en-GB" sz="3000" b="1" i="0" kern="1200"/>
            <a:t>develop</a:t>
          </a:r>
          <a:r>
            <a:rPr lang="en-GB" sz="3000" b="0" i="0" kern="1200"/>
            <a:t> and enhance their abilities. CPD enables learning to become conscious and proactive, rather than passive and reactive.</a:t>
          </a:r>
          <a:endParaRPr lang="en-US" sz="3000" kern="1200"/>
        </a:p>
      </dsp:txBody>
      <dsp:txXfrm>
        <a:off x="0" y="1574367"/>
        <a:ext cx="11289560" cy="40365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F44469B-9F98-4C33-A021-663B3DDFE2B4}">
      <dsp:nvSpPr>
        <dsp:cNvPr id="0" name=""/>
        <dsp:cNvSpPr/>
      </dsp:nvSpPr>
      <dsp:spPr>
        <a:xfrm>
          <a:off x="1401756" y="2433"/>
          <a:ext cx="4084404" cy="245064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GB" sz="2100" kern="1200"/>
            <a:t>As a health or social care worker, it is important to carry out further training and qualifications. </a:t>
          </a:r>
          <a:endParaRPr lang="en-US" sz="2100" kern="1200"/>
        </a:p>
      </dsp:txBody>
      <dsp:txXfrm>
        <a:off x="1401756" y="2433"/>
        <a:ext cx="4084404" cy="2450642"/>
      </dsp:txXfrm>
    </dsp:sp>
    <dsp:sp modelId="{9EDF9AFD-DAF9-4E89-A372-2A152DAB5C9D}">
      <dsp:nvSpPr>
        <dsp:cNvPr id="0" name=""/>
        <dsp:cNvSpPr/>
      </dsp:nvSpPr>
      <dsp:spPr>
        <a:xfrm>
          <a:off x="5894601" y="2433"/>
          <a:ext cx="4084404" cy="245064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GB" sz="2100" kern="1200" dirty="0"/>
            <a:t>Continuing professional development, (CPD), is a record of your learning, development and achievement. It will usually be in a folder which keeps records of your progress beyond your initial training. </a:t>
          </a:r>
          <a:endParaRPr lang="en-US" sz="2100" kern="1200" dirty="0"/>
        </a:p>
      </dsp:txBody>
      <dsp:txXfrm>
        <a:off x="5894601" y="2433"/>
        <a:ext cx="4084404" cy="2450642"/>
      </dsp:txXfrm>
    </dsp:sp>
    <dsp:sp modelId="{4EA414B1-0820-4A0D-92FD-3D9F8C40566F}">
      <dsp:nvSpPr>
        <dsp:cNvPr id="0" name=""/>
        <dsp:cNvSpPr/>
      </dsp:nvSpPr>
      <dsp:spPr>
        <a:xfrm>
          <a:off x="1401756" y="2861517"/>
          <a:ext cx="4084404" cy="245064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GB" sz="2100" kern="1200"/>
            <a:t>The PDP will help you to focus on areas for learning and development. Continual learning is needed by all workers, especially in health and social care as changes happen regularly. </a:t>
          </a:r>
          <a:endParaRPr lang="en-US" sz="2100" kern="1200"/>
        </a:p>
      </dsp:txBody>
      <dsp:txXfrm>
        <a:off x="1401756" y="2861517"/>
        <a:ext cx="4084404" cy="2450642"/>
      </dsp:txXfrm>
    </dsp:sp>
    <dsp:sp modelId="{62FF0BAC-29F3-4219-9100-37F7C2EE3DB2}">
      <dsp:nvSpPr>
        <dsp:cNvPr id="0" name=""/>
        <dsp:cNvSpPr/>
      </dsp:nvSpPr>
      <dsp:spPr>
        <a:xfrm>
          <a:off x="5894601" y="2861517"/>
          <a:ext cx="4084404" cy="245064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GB" sz="2100" b="1" kern="1200" dirty="0">
              <a:highlight>
                <a:srgbClr val="0000FF"/>
              </a:highlight>
            </a:rPr>
            <a:t>For example</a:t>
          </a:r>
          <a:r>
            <a:rPr lang="en-GB" sz="2100" kern="1200" dirty="0">
              <a:highlight>
                <a:srgbClr val="0000FF"/>
              </a:highlight>
            </a:rPr>
            <a:t>, </a:t>
          </a:r>
          <a:r>
            <a:rPr lang="en-GB" sz="2100" kern="1200" dirty="0"/>
            <a:t>legislation may change, ways of working may be developed and ways to complete documentation may be improved. Your CPD file will become valuable evidence of what you have done to develop your knowledge and skills.</a:t>
          </a:r>
          <a:endParaRPr lang="en-US" sz="2100" kern="1200" dirty="0"/>
        </a:p>
      </dsp:txBody>
      <dsp:txXfrm>
        <a:off x="5894601" y="2861517"/>
        <a:ext cx="4084404" cy="245064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354C9AD-9D83-48AD-85B4-B0F3CC7FF921}">
      <dsp:nvSpPr>
        <dsp:cNvPr id="0" name=""/>
        <dsp:cNvSpPr/>
      </dsp:nvSpPr>
      <dsp:spPr>
        <a:xfrm>
          <a:off x="0" y="0"/>
          <a:ext cx="11366695"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37A7679-9303-424D-A94B-890FF4812461}">
      <dsp:nvSpPr>
        <dsp:cNvPr id="0" name=""/>
        <dsp:cNvSpPr/>
      </dsp:nvSpPr>
      <dsp:spPr>
        <a:xfrm>
          <a:off x="0" y="0"/>
          <a:ext cx="11366695" cy="28141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a:lnSpc>
              <a:spcPct val="90000"/>
            </a:lnSpc>
            <a:spcBef>
              <a:spcPct val="0"/>
            </a:spcBef>
            <a:spcAft>
              <a:spcPct val="35000"/>
            </a:spcAft>
            <a:buNone/>
          </a:pPr>
          <a:r>
            <a:rPr lang="en-GB" sz="2900" b="0" i="0" kern="1200" dirty="0"/>
            <a:t>“Practice development is a </a:t>
          </a:r>
          <a:r>
            <a:rPr lang="en-GB" sz="2900" b="0" i="0" kern="1200" dirty="0">
              <a:highlight>
                <a:srgbClr val="FF00FF"/>
              </a:highlight>
            </a:rPr>
            <a:t>continuous process of improvement towards increased effectiveness in person centred care</a:t>
          </a:r>
          <a:r>
            <a:rPr lang="en-GB" sz="2900" b="0" i="0" kern="1200" dirty="0"/>
            <a:t>, through the enabling of nurses and healthcare teams to transform the culture and context of care.</a:t>
          </a:r>
        </a:p>
        <a:p>
          <a:pPr marL="0" lvl="0" indent="0" algn="l" defTabSz="1289050">
            <a:lnSpc>
              <a:spcPct val="90000"/>
            </a:lnSpc>
            <a:spcBef>
              <a:spcPct val="0"/>
            </a:spcBef>
            <a:spcAft>
              <a:spcPct val="35000"/>
            </a:spcAft>
            <a:buNone/>
          </a:pPr>
          <a:r>
            <a:rPr lang="en-GB" sz="2900" b="0" i="0" kern="1200" dirty="0"/>
            <a:t> It is enabled and supported by facilitators committed to a systematic, rigorous continuous process of emancipatory change.” (McCormack et al., 1999.</a:t>
          </a:r>
          <a:r>
            <a:rPr lang="en-GB" sz="2900" b="1" i="0" kern="1200" dirty="0"/>
            <a:t> </a:t>
          </a:r>
          <a:r>
            <a:rPr lang="en-GB" sz="2900" b="0" i="0" kern="1200" dirty="0"/>
            <a:t>pg. 256).</a:t>
          </a:r>
          <a:endParaRPr lang="en-US" sz="2900" kern="1200" dirty="0"/>
        </a:p>
      </dsp:txBody>
      <dsp:txXfrm>
        <a:off x="0" y="0"/>
        <a:ext cx="11366695" cy="2814161"/>
      </dsp:txXfrm>
    </dsp:sp>
    <dsp:sp modelId="{D7500158-878E-4258-8B86-C0360CE0DC80}">
      <dsp:nvSpPr>
        <dsp:cNvPr id="0" name=""/>
        <dsp:cNvSpPr/>
      </dsp:nvSpPr>
      <dsp:spPr>
        <a:xfrm>
          <a:off x="0" y="2814161"/>
          <a:ext cx="11366695"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4EE487D-8F59-448C-A5B5-48E2E9905395}">
      <dsp:nvSpPr>
        <dsp:cNvPr id="0" name=""/>
        <dsp:cNvSpPr/>
      </dsp:nvSpPr>
      <dsp:spPr>
        <a:xfrm>
          <a:off x="0" y="2814161"/>
          <a:ext cx="11366695" cy="28141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a:lnSpc>
              <a:spcPct val="90000"/>
            </a:lnSpc>
            <a:spcBef>
              <a:spcPct val="0"/>
            </a:spcBef>
            <a:spcAft>
              <a:spcPct val="35000"/>
            </a:spcAft>
            <a:buNone/>
          </a:pPr>
          <a:r>
            <a:rPr lang="en-GB" sz="2900" b="1" i="0" kern="1200"/>
            <a:t>Practice development</a:t>
          </a:r>
          <a:r>
            <a:rPr lang="en-GB" sz="2900" b="0" i="0" kern="1200"/>
            <a:t> is defined as a facilitated process that aims to promote person- centred and evidence-based healthcare. </a:t>
          </a:r>
          <a:r>
            <a:rPr lang="en-GB" sz="2900" b="1" i="0" kern="1200"/>
            <a:t>Practice development</a:t>
          </a:r>
          <a:r>
            <a:rPr lang="en-GB" sz="2900" b="0" i="0" kern="1200"/>
            <a:t> seeks to engage individuals at all. levels of an organisation in order to create positive change.</a:t>
          </a:r>
          <a:endParaRPr lang="en-US" sz="2900" kern="1200"/>
        </a:p>
      </dsp:txBody>
      <dsp:txXfrm>
        <a:off x="0" y="2814161"/>
        <a:ext cx="11366695" cy="281416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D9E7D6-FE0B-4B71-82E2-62BB3111B243}">
      <dsp:nvSpPr>
        <dsp:cNvPr id="0" name=""/>
        <dsp:cNvSpPr/>
      </dsp:nvSpPr>
      <dsp:spPr>
        <a:xfrm>
          <a:off x="0" y="33027"/>
          <a:ext cx="8004515" cy="875160"/>
        </a:xfrm>
        <a:prstGeom prst="round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GB" sz="2200" b="1" i="0" kern="1200" dirty="0">
              <a:highlight>
                <a:srgbClr val="800080"/>
              </a:highlight>
            </a:rPr>
            <a:t>There are many learning activities that you can take part in to help your career such as:</a:t>
          </a:r>
          <a:endParaRPr lang="en-US" sz="2200" b="1" kern="1200" dirty="0">
            <a:highlight>
              <a:srgbClr val="800080"/>
            </a:highlight>
          </a:endParaRPr>
        </a:p>
      </dsp:txBody>
      <dsp:txXfrm>
        <a:off x="42722" y="75749"/>
        <a:ext cx="7919071" cy="789716"/>
      </dsp:txXfrm>
    </dsp:sp>
    <dsp:sp modelId="{9C97857B-49F3-4DA8-A4C6-A0FFA373628B}">
      <dsp:nvSpPr>
        <dsp:cNvPr id="0" name=""/>
        <dsp:cNvSpPr/>
      </dsp:nvSpPr>
      <dsp:spPr>
        <a:xfrm>
          <a:off x="0" y="971547"/>
          <a:ext cx="8004515" cy="875160"/>
        </a:xfrm>
        <a:prstGeom prst="round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GB" sz="2200" b="0" i="0" kern="1200" dirty="0"/>
            <a:t>on-the-job learning</a:t>
          </a:r>
          <a:endParaRPr lang="en-US" sz="2200" kern="1200" dirty="0"/>
        </a:p>
      </dsp:txBody>
      <dsp:txXfrm>
        <a:off x="42722" y="1014269"/>
        <a:ext cx="7919071" cy="789716"/>
      </dsp:txXfrm>
    </dsp:sp>
    <dsp:sp modelId="{6B1E2199-F0B4-44F2-8958-950F3180C0C7}">
      <dsp:nvSpPr>
        <dsp:cNvPr id="0" name=""/>
        <dsp:cNvSpPr/>
      </dsp:nvSpPr>
      <dsp:spPr>
        <a:xfrm>
          <a:off x="0" y="1910067"/>
          <a:ext cx="8004515" cy="875160"/>
        </a:xfrm>
        <a:prstGeom prst="round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GB" sz="2200" b="0" i="0" kern="1200"/>
            <a:t>courses and workshops</a:t>
          </a:r>
          <a:endParaRPr lang="en-US" sz="2200" kern="1200"/>
        </a:p>
      </dsp:txBody>
      <dsp:txXfrm>
        <a:off x="42722" y="1952789"/>
        <a:ext cx="7919071" cy="789716"/>
      </dsp:txXfrm>
    </dsp:sp>
    <dsp:sp modelId="{78E7222C-A345-477D-80EE-6D1B51E00532}">
      <dsp:nvSpPr>
        <dsp:cNvPr id="0" name=""/>
        <dsp:cNvSpPr/>
      </dsp:nvSpPr>
      <dsp:spPr>
        <a:xfrm>
          <a:off x="0" y="2848588"/>
          <a:ext cx="8004515" cy="875160"/>
        </a:xfrm>
        <a:prstGeom prst="round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GB" sz="2200" b="0" i="0" kern="1200"/>
            <a:t>volunteering</a:t>
          </a:r>
          <a:endParaRPr lang="en-US" sz="2200" kern="1200"/>
        </a:p>
      </dsp:txBody>
      <dsp:txXfrm>
        <a:off x="42722" y="2891310"/>
        <a:ext cx="7919071" cy="789716"/>
      </dsp:txXfrm>
    </dsp:sp>
    <dsp:sp modelId="{9BC3FBA7-2B64-4D9A-AD97-3885E1B978BB}">
      <dsp:nvSpPr>
        <dsp:cNvPr id="0" name=""/>
        <dsp:cNvSpPr/>
      </dsp:nvSpPr>
      <dsp:spPr>
        <a:xfrm>
          <a:off x="0" y="3787108"/>
          <a:ext cx="8004515" cy="875160"/>
        </a:xfrm>
        <a:prstGeom prst="round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GB" sz="2200" b="0" i="0" kern="1200"/>
            <a:t>computer-based learning</a:t>
          </a:r>
          <a:endParaRPr lang="en-US" sz="2200" kern="1200"/>
        </a:p>
      </dsp:txBody>
      <dsp:txXfrm>
        <a:off x="42722" y="3829830"/>
        <a:ext cx="7919071" cy="789716"/>
      </dsp:txXfrm>
    </dsp:sp>
    <dsp:sp modelId="{37286D1D-10B2-4D59-A716-544780F00730}">
      <dsp:nvSpPr>
        <dsp:cNvPr id="0" name=""/>
        <dsp:cNvSpPr/>
      </dsp:nvSpPr>
      <dsp:spPr>
        <a:xfrm>
          <a:off x="0" y="4725628"/>
          <a:ext cx="8004515" cy="875160"/>
        </a:xfrm>
        <a:prstGeom prst="round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GB" sz="2200" b="0" i="0" kern="1200" dirty="0">
              <a:solidFill>
                <a:schemeClr val="bg1"/>
              </a:solidFill>
              <a:hlinkClick xmlns:r="http://schemas.openxmlformats.org/officeDocument/2006/relationships" r:id="rId1">
                <a:extLst>
                  <a:ext uri="{A12FA001-AC4F-418D-AE19-62706E023703}">
                    <ahyp:hlinkClr xmlns:ahyp="http://schemas.microsoft.com/office/drawing/2018/hyperlinkcolor" val="tx"/>
                  </a:ext>
                </a:extLst>
              </a:hlinkClick>
            </a:rPr>
            <a:t>E-learning</a:t>
          </a:r>
          <a:endParaRPr lang="en-US" sz="2200" kern="1200" dirty="0">
            <a:solidFill>
              <a:schemeClr val="bg1"/>
            </a:solidFill>
          </a:endParaRPr>
        </a:p>
      </dsp:txBody>
      <dsp:txXfrm>
        <a:off x="42722" y="4768350"/>
        <a:ext cx="7919071" cy="78971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34F4965-991F-46EB-A306-2771C6382AF2}">
      <dsp:nvSpPr>
        <dsp:cNvPr id="0" name=""/>
        <dsp:cNvSpPr/>
      </dsp:nvSpPr>
      <dsp:spPr>
        <a:xfrm>
          <a:off x="0" y="74306"/>
          <a:ext cx="10905066" cy="1112304"/>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b="1" kern="1200"/>
            <a:t>Actions to support personal development </a:t>
          </a:r>
          <a:endParaRPr lang="en-US" sz="2800" kern="1200"/>
        </a:p>
      </dsp:txBody>
      <dsp:txXfrm>
        <a:off x="54298" y="128604"/>
        <a:ext cx="10796470" cy="1003708"/>
      </dsp:txXfrm>
    </dsp:sp>
    <dsp:sp modelId="{808A0DC6-69D7-4DC5-94D0-7182BCA3E429}">
      <dsp:nvSpPr>
        <dsp:cNvPr id="0" name=""/>
        <dsp:cNvSpPr/>
      </dsp:nvSpPr>
      <dsp:spPr>
        <a:xfrm>
          <a:off x="0" y="1267250"/>
          <a:ext cx="10905066" cy="1112304"/>
        </a:xfrm>
        <a:prstGeom prst="roundRect">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dirty="0"/>
            <a:t>Match each of the actions below to one of the steps described above. The first has been done for you as an example.</a:t>
          </a:r>
        </a:p>
      </dsp:txBody>
      <dsp:txXfrm>
        <a:off x="54298" y="1321548"/>
        <a:ext cx="10796470" cy="1003708"/>
      </dsp:txXfrm>
    </dsp:sp>
    <dsp:sp modelId="{B14D5CB8-D183-42E7-AE74-348B4F701F6D}">
      <dsp:nvSpPr>
        <dsp:cNvPr id="0" name=""/>
        <dsp:cNvSpPr/>
      </dsp:nvSpPr>
      <dsp:spPr>
        <a:xfrm>
          <a:off x="0" y="2499851"/>
          <a:ext cx="10905066" cy="1112304"/>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a:t>Action Step 1.</a:t>
          </a:r>
        </a:p>
      </dsp:txBody>
      <dsp:txXfrm>
        <a:off x="54298" y="2554149"/>
        <a:ext cx="10796470" cy="1003708"/>
      </dsp:txXfrm>
    </dsp:sp>
    <dsp:sp modelId="{370A07D5-29A2-4315-A0E4-18FC1DAC8590}">
      <dsp:nvSpPr>
        <dsp:cNvPr id="0" name=""/>
        <dsp:cNvSpPr/>
      </dsp:nvSpPr>
      <dsp:spPr>
        <a:xfrm>
          <a:off x="0" y="3572499"/>
          <a:ext cx="10905066" cy="25502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6236" tIns="35560" rIns="199136" bIns="35560" numCol="1" spcCol="1270" anchor="t" anchorCtr="0">
          <a:noAutofit/>
        </a:bodyPr>
        <a:lstStyle/>
        <a:p>
          <a:pPr marL="228600" lvl="1" indent="-228600" algn="l" defTabSz="977900">
            <a:lnSpc>
              <a:spcPct val="90000"/>
            </a:lnSpc>
            <a:spcBef>
              <a:spcPct val="0"/>
            </a:spcBef>
            <a:spcAft>
              <a:spcPct val="20000"/>
            </a:spcAft>
            <a:buChar char="•"/>
          </a:pPr>
          <a:r>
            <a:rPr lang="en-US" sz="2200" kern="1200"/>
            <a:t>Make a note of what you have learned and how it has helped you at work. Step 4 2. Understand your organisation’s system for recording personal development. 3. Decide on your learning goals. </a:t>
          </a:r>
        </a:p>
        <a:p>
          <a:pPr marL="228600" lvl="1" indent="-228600" algn="l" defTabSz="977900">
            <a:lnSpc>
              <a:spcPct val="90000"/>
            </a:lnSpc>
            <a:spcBef>
              <a:spcPct val="0"/>
            </a:spcBef>
            <a:spcAft>
              <a:spcPct val="20000"/>
            </a:spcAft>
            <a:buChar char="•"/>
          </a:pPr>
          <a:r>
            <a:rPr lang="en-US" sz="2200" kern="1200"/>
            <a:t>4. Consider the ways you learn best. </a:t>
          </a:r>
        </a:p>
        <a:p>
          <a:pPr marL="228600" lvl="1" indent="-228600" algn="l" defTabSz="977900">
            <a:lnSpc>
              <a:spcPct val="90000"/>
            </a:lnSpc>
            <a:spcBef>
              <a:spcPct val="0"/>
            </a:spcBef>
            <a:spcAft>
              <a:spcPct val="20000"/>
            </a:spcAft>
            <a:buChar char="•"/>
          </a:pPr>
          <a:r>
            <a:rPr lang="en-US" sz="2200" kern="1200" dirty="0"/>
            <a:t>5. Find out what standards and qualifications relate to your job. </a:t>
          </a:r>
        </a:p>
        <a:p>
          <a:pPr marL="228600" lvl="1" indent="-228600" algn="l" defTabSz="977900">
            <a:lnSpc>
              <a:spcPct val="90000"/>
            </a:lnSpc>
            <a:spcBef>
              <a:spcPct val="0"/>
            </a:spcBef>
            <a:spcAft>
              <a:spcPct val="20000"/>
            </a:spcAft>
            <a:buChar char="•"/>
          </a:pPr>
          <a:r>
            <a:rPr lang="en-US" sz="2200" kern="1200"/>
            <a:t>6. Check that you have the communication and number skills your role requires. </a:t>
          </a:r>
        </a:p>
        <a:p>
          <a:pPr marL="228600" lvl="1" indent="-228600" algn="l" defTabSz="977900">
            <a:lnSpc>
              <a:spcPct val="90000"/>
            </a:lnSpc>
            <a:spcBef>
              <a:spcPct val="0"/>
            </a:spcBef>
            <a:spcAft>
              <a:spcPct val="20000"/>
            </a:spcAft>
            <a:buChar char="•"/>
          </a:pPr>
          <a:r>
            <a:rPr lang="en-US" sz="2200" kern="1200"/>
            <a:t>7. Identify sources of support for your personal development.</a:t>
          </a:r>
        </a:p>
      </dsp:txBody>
      <dsp:txXfrm>
        <a:off x="0" y="3572499"/>
        <a:ext cx="10905066" cy="255024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8A24B85-2D4A-48A9-B2A9-D75282C78D41}">
      <dsp:nvSpPr>
        <dsp:cNvPr id="0" name=""/>
        <dsp:cNvSpPr/>
      </dsp:nvSpPr>
      <dsp:spPr>
        <a:xfrm>
          <a:off x="0" y="737006"/>
          <a:ext cx="10506456" cy="1360627"/>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EF01A02-7477-4BA1-92BB-AA2F45DEE7C0}">
      <dsp:nvSpPr>
        <dsp:cNvPr id="0" name=""/>
        <dsp:cNvSpPr/>
      </dsp:nvSpPr>
      <dsp:spPr>
        <a:xfrm>
          <a:off x="411589" y="1043147"/>
          <a:ext cx="748344" cy="74834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B38F7C3-53FD-4407-A26D-E02C1F532560}">
      <dsp:nvSpPr>
        <dsp:cNvPr id="0" name=""/>
        <dsp:cNvSpPr/>
      </dsp:nvSpPr>
      <dsp:spPr>
        <a:xfrm>
          <a:off x="1571524" y="737006"/>
          <a:ext cx="8934931" cy="13606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4000" tIns="144000" rIns="144000" bIns="144000" numCol="1" spcCol="1270" anchor="ctr" anchorCtr="0">
          <a:noAutofit/>
        </a:bodyPr>
        <a:lstStyle/>
        <a:p>
          <a:pPr marL="0" lvl="0" indent="0" algn="l" defTabSz="1600200">
            <a:lnSpc>
              <a:spcPct val="90000"/>
            </a:lnSpc>
            <a:spcBef>
              <a:spcPct val="0"/>
            </a:spcBef>
            <a:spcAft>
              <a:spcPct val="35000"/>
            </a:spcAft>
            <a:buNone/>
          </a:pPr>
          <a:r>
            <a:rPr lang="en-GB" sz="3600" b="0" i="0" kern="1200" dirty="0">
              <a:highlight>
                <a:srgbClr val="FF00FF"/>
              </a:highlight>
            </a:rPr>
            <a:t>Why is professional practice important?</a:t>
          </a:r>
          <a:endParaRPr lang="en-US" sz="3600" kern="1200" dirty="0">
            <a:highlight>
              <a:srgbClr val="FF00FF"/>
            </a:highlight>
          </a:endParaRPr>
        </a:p>
      </dsp:txBody>
      <dsp:txXfrm>
        <a:off x="1571524" y="737006"/>
        <a:ext cx="8934931" cy="1360627"/>
      </dsp:txXfrm>
    </dsp:sp>
    <dsp:sp modelId="{FCE9488D-FB19-4620-890E-58019AE19148}">
      <dsp:nvSpPr>
        <dsp:cNvPr id="0" name=""/>
        <dsp:cNvSpPr/>
      </dsp:nvSpPr>
      <dsp:spPr>
        <a:xfrm>
          <a:off x="0" y="2437790"/>
          <a:ext cx="10506456" cy="1360627"/>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1F3A681-EB41-4004-A948-2FEE1888DFDF}">
      <dsp:nvSpPr>
        <dsp:cNvPr id="0" name=""/>
        <dsp:cNvSpPr/>
      </dsp:nvSpPr>
      <dsp:spPr>
        <a:xfrm>
          <a:off x="411589" y="2743931"/>
          <a:ext cx="748344" cy="74834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BEB1F80-B972-48B0-9D0E-5A0CFF68E066}">
      <dsp:nvSpPr>
        <dsp:cNvPr id="0" name=""/>
        <dsp:cNvSpPr/>
      </dsp:nvSpPr>
      <dsp:spPr>
        <a:xfrm>
          <a:off x="1571524" y="2437790"/>
          <a:ext cx="8934931" cy="13606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4000" tIns="144000" rIns="144000" bIns="144000" numCol="1" spcCol="1270" anchor="ctr" anchorCtr="0">
          <a:noAutofit/>
        </a:bodyPr>
        <a:lstStyle/>
        <a:p>
          <a:pPr marL="0" lvl="0" indent="0" algn="l" defTabSz="1111250">
            <a:lnSpc>
              <a:spcPct val="90000"/>
            </a:lnSpc>
            <a:spcBef>
              <a:spcPct val="0"/>
            </a:spcBef>
            <a:spcAft>
              <a:spcPct val="35000"/>
            </a:spcAft>
            <a:buNone/>
          </a:pPr>
          <a:r>
            <a:rPr lang="en-GB" sz="2500" b="0" i="0" kern="1200"/>
            <a:t>An environment that supports </a:t>
          </a:r>
          <a:r>
            <a:rPr lang="en-GB" sz="2500" b="1" i="0" kern="1200"/>
            <a:t>professional practice</a:t>
          </a:r>
          <a:r>
            <a:rPr lang="en-GB" sz="2500" b="0" i="0" kern="1200"/>
            <a:t> is arguably the most </a:t>
          </a:r>
          <a:r>
            <a:rPr lang="en-GB" sz="2500" b="1" i="0" kern="1200"/>
            <a:t>important</a:t>
          </a:r>
          <a:r>
            <a:rPr lang="en-GB" sz="2500" b="0" i="0" kern="1200"/>
            <a:t> factor to achieve better staffing, better patient outcomes, and higher staff and patient satisfacti</a:t>
          </a:r>
          <a:endParaRPr lang="en-US" sz="2500" kern="1200"/>
        </a:p>
      </dsp:txBody>
      <dsp:txXfrm>
        <a:off x="1571524" y="2437790"/>
        <a:ext cx="8934931" cy="1360627"/>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A68644D-5DD2-436F-A90D-EC139ADDD378}">
      <dsp:nvSpPr>
        <dsp:cNvPr id="0" name=""/>
        <dsp:cNvSpPr/>
      </dsp:nvSpPr>
      <dsp:spPr>
        <a:xfrm>
          <a:off x="0" y="2524"/>
          <a:ext cx="10905066"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FBB10FD-FFDC-48B7-8A68-47EFEA1F18D3}">
      <dsp:nvSpPr>
        <dsp:cNvPr id="0" name=""/>
        <dsp:cNvSpPr/>
      </dsp:nvSpPr>
      <dsp:spPr>
        <a:xfrm>
          <a:off x="0" y="2524"/>
          <a:ext cx="10905066" cy="12011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t" anchorCtr="0">
          <a:noAutofit/>
        </a:bodyPr>
        <a:lstStyle/>
        <a:p>
          <a:pPr marL="0" lvl="0" indent="0" algn="l" defTabSz="1600200">
            <a:lnSpc>
              <a:spcPct val="90000"/>
            </a:lnSpc>
            <a:spcBef>
              <a:spcPct val="0"/>
            </a:spcBef>
            <a:spcAft>
              <a:spcPct val="35000"/>
            </a:spcAft>
            <a:buNone/>
          </a:pPr>
          <a:r>
            <a:rPr lang="en-GB" sz="3600" b="1" i="0" kern="1200" dirty="0">
              <a:highlight>
                <a:srgbClr val="00FFFF"/>
              </a:highlight>
              <a:latin typeface="Candara" panose="020E0502030303020204" pitchFamily="34" charset="0"/>
            </a:rPr>
            <a:t>Practice Development and the Workplace</a:t>
          </a:r>
          <a:endParaRPr lang="en-US" sz="3600" kern="1200" dirty="0">
            <a:highlight>
              <a:srgbClr val="00FFFF"/>
            </a:highlight>
            <a:latin typeface="Candara" panose="020E0502030303020204" pitchFamily="34" charset="0"/>
          </a:endParaRPr>
        </a:p>
      </dsp:txBody>
      <dsp:txXfrm>
        <a:off x="0" y="2524"/>
        <a:ext cx="10905066" cy="1201115"/>
      </dsp:txXfrm>
    </dsp:sp>
    <dsp:sp modelId="{0BB1F3AD-AAFD-4D25-9ACF-5AE322A60EF5}">
      <dsp:nvSpPr>
        <dsp:cNvPr id="0" name=""/>
        <dsp:cNvSpPr/>
      </dsp:nvSpPr>
      <dsp:spPr>
        <a:xfrm>
          <a:off x="0" y="1203640"/>
          <a:ext cx="10905066"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CE6F465-ABA4-4DE3-8982-D2703C1C11EB}">
      <dsp:nvSpPr>
        <dsp:cNvPr id="0" name=""/>
        <dsp:cNvSpPr/>
      </dsp:nvSpPr>
      <dsp:spPr>
        <a:xfrm>
          <a:off x="0" y="1203640"/>
          <a:ext cx="10905066" cy="23659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None/>
          </a:pPr>
          <a:r>
            <a:rPr lang="en-GB" sz="3100" b="0" i="0" kern="1200" dirty="0">
              <a:latin typeface="Tw Cen MT" panose="020B0602020104020603" pitchFamily="34" charset="0"/>
            </a:rPr>
            <a:t>The practice development approach, links clinician-led innovation to the context of the workplace. The organisation (local and wider) may adopt this approach as a means to quality improvement of ‘practices’ which will lead to the development and implementation of evidence-based practice policies and influence strategic vision.</a:t>
          </a:r>
          <a:endParaRPr lang="en-US" sz="3100" kern="1200" dirty="0">
            <a:latin typeface="Tw Cen MT" panose="020B0602020104020603" pitchFamily="34" charset="0"/>
          </a:endParaRPr>
        </a:p>
      </dsp:txBody>
      <dsp:txXfrm>
        <a:off x="0" y="1203640"/>
        <a:ext cx="10905066" cy="2365937"/>
      </dsp:txXfrm>
    </dsp:sp>
    <dsp:sp modelId="{F5154FF7-D200-4B7E-ADC0-7D7F59320A2B}">
      <dsp:nvSpPr>
        <dsp:cNvPr id="0" name=""/>
        <dsp:cNvSpPr/>
      </dsp:nvSpPr>
      <dsp:spPr>
        <a:xfrm>
          <a:off x="0" y="3569577"/>
          <a:ext cx="10905066"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7D2E214-21CB-49BB-B6D7-0CBEE05B6218}">
      <dsp:nvSpPr>
        <dsp:cNvPr id="0" name=""/>
        <dsp:cNvSpPr/>
      </dsp:nvSpPr>
      <dsp:spPr>
        <a:xfrm>
          <a:off x="0" y="3569577"/>
          <a:ext cx="10905066" cy="23659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None/>
          </a:pPr>
          <a:r>
            <a:rPr lang="en-GB" sz="3100" b="0" i="0" kern="1200" dirty="0">
              <a:latin typeface="Tw Cen MT" panose="020B0602020104020603" pitchFamily="34" charset="0"/>
            </a:rPr>
            <a:t>It also offers clinicians the opportunity to critically evaluate and evolve their workplace practices and their practice culture while taking into account the organisational context of their work. Practice development has strong links with methods of workplace learning and communities of practice theories</a:t>
          </a:r>
          <a:r>
            <a:rPr lang="en-GB" sz="3100" b="0" i="0" kern="1200" dirty="0"/>
            <a:t>.</a:t>
          </a:r>
          <a:endParaRPr lang="en-US" sz="3100" kern="1200" dirty="0"/>
        </a:p>
      </dsp:txBody>
      <dsp:txXfrm>
        <a:off x="0" y="3569577"/>
        <a:ext cx="10905066" cy="2365937"/>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65D96C1-8821-45FB-B4A7-B42FC0245925}">
      <dsp:nvSpPr>
        <dsp:cNvPr id="0" name=""/>
        <dsp:cNvSpPr/>
      </dsp:nvSpPr>
      <dsp:spPr>
        <a:xfrm>
          <a:off x="0" y="793927"/>
          <a:ext cx="10506456" cy="1465713"/>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7AF2D66-B87D-4950-AD07-97C54D5B57B6}">
      <dsp:nvSpPr>
        <dsp:cNvPr id="0" name=""/>
        <dsp:cNvSpPr/>
      </dsp:nvSpPr>
      <dsp:spPr>
        <a:xfrm>
          <a:off x="443378" y="1123713"/>
          <a:ext cx="806142" cy="80614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DA277C2-56C0-4170-B700-5B498A45F30D}">
      <dsp:nvSpPr>
        <dsp:cNvPr id="0" name=""/>
        <dsp:cNvSpPr/>
      </dsp:nvSpPr>
      <dsp:spPr>
        <a:xfrm>
          <a:off x="1692898" y="793927"/>
          <a:ext cx="8813557" cy="14657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5121" tIns="155121" rIns="155121" bIns="155121" numCol="1" spcCol="1270" anchor="ctr" anchorCtr="0">
          <a:noAutofit/>
        </a:bodyPr>
        <a:lstStyle/>
        <a:p>
          <a:pPr marL="0" lvl="0" indent="0" algn="l" defTabSz="1111250">
            <a:lnSpc>
              <a:spcPct val="90000"/>
            </a:lnSpc>
            <a:spcBef>
              <a:spcPct val="0"/>
            </a:spcBef>
            <a:spcAft>
              <a:spcPct val="35000"/>
            </a:spcAft>
            <a:buNone/>
          </a:pPr>
          <a:r>
            <a:rPr lang="en-GB" sz="2500" b="0" i="0" kern="1200" dirty="0"/>
            <a:t>It goes on to explore self-reflection, getting feedback and completing learning activities as well as the importance of a Personal Development Plan.</a:t>
          </a:r>
          <a:endParaRPr lang="en-US" sz="2500" kern="1200" dirty="0"/>
        </a:p>
      </dsp:txBody>
      <dsp:txXfrm>
        <a:off x="1692898" y="793927"/>
        <a:ext cx="8813557" cy="1465713"/>
      </dsp:txXfrm>
    </dsp:sp>
    <dsp:sp modelId="{00300354-57DA-4566-A606-A48EEA016D65}">
      <dsp:nvSpPr>
        <dsp:cNvPr id="0" name=""/>
        <dsp:cNvSpPr/>
      </dsp:nvSpPr>
      <dsp:spPr>
        <a:xfrm>
          <a:off x="0" y="2626069"/>
          <a:ext cx="10506456" cy="1465713"/>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6FEE1FA-5A53-42C8-95AE-10D5CDB56E81}">
      <dsp:nvSpPr>
        <dsp:cNvPr id="0" name=""/>
        <dsp:cNvSpPr/>
      </dsp:nvSpPr>
      <dsp:spPr>
        <a:xfrm>
          <a:off x="443378" y="2955854"/>
          <a:ext cx="806142" cy="80614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9A49484-63DE-4EEF-ACA2-238EE9A1EFC8}">
      <dsp:nvSpPr>
        <dsp:cNvPr id="0" name=""/>
        <dsp:cNvSpPr/>
      </dsp:nvSpPr>
      <dsp:spPr>
        <a:xfrm>
          <a:off x="1692898" y="2626069"/>
          <a:ext cx="8813557" cy="14657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5121" tIns="155121" rIns="155121" bIns="155121" numCol="1" spcCol="1270" anchor="ctr" anchorCtr="0">
          <a:noAutofit/>
        </a:bodyPr>
        <a:lstStyle/>
        <a:p>
          <a:pPr marL="0" lvl="0" indent="0" algn="l" defTabSz="1111250">
            <a:lnSpc>
              <a:spcPct val="90000"/>
            </a:lnSpc>
            <a:spcBef>
              <a:spcPct val="0"/>
            </a:spcBef>
            <a:spcAft>
              <a:spcPct val="35000"/>
            </a:spcAft>
            <a:buNone/>
          </a:pPr>
          <a:r>
            <a:rPr lang="en-GB" sz="2500" b="0" i="0" kern="1200"/>
            <a:t>It is split into four learning outcomes with a range of assessment criteria for each:</a:t>
          </a:r>
          <a:endParaRPr lang="en-US" sz="2500" kern="1200"/>
        </a:p>
      </dsp:txBody>
      <dsp:txXfrm>
        <a:off x="1692898" y="2626069"/>
        <a:ext cx="8813557" cy="1465713"/>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7.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8.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0EB0E7-F80A-41B3-AB65-D492E82BC41C}" type="datetimeFigureOut">
              <a:rPr lang="en-GB" smtClean="0"/>
              <a:t>10/05/2021</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3A0E3E7-48B5-41C8-9B0D-6C1B9054D679}" type="slidenum">
              <a:rPr lang="en-GB" smtClean="0"/>
              <a:t>‹#›</a:t>
            </a:fld>
            <a:endParaRPr lang="en-GB"/>
          </a:p>
        </p:txBody>
      </p:sp>
    </p:spTree>
    <p:extLst>
      <p:ext uri="{BB962C8B-B14F-4D97-AF65-F5344CB8AC3E}">
        <p14:creationId xmlns:p14="http://schemas.microsoft.com/office/powerpoint/2010/main" val="13118531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403CA1-4482-4A88-9CB1-C70B0B161FD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8EEF3DD3-E7E2-4EDF-BB2D-FD22C19449E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0C207FED-9DCD-4096-9B8B-607B58589B29}"/>
              </a:ext>
            </a:extLst>
          </p:cNvPr>
          <p:cNvSpPr>
            <a:spLocks noGrp="1"/>
          </p:cNvSpPr>
          <p:nvPr>
            <p:ph type="dt" sz="half" idx="10"/>
          </p:nvPr>
        </p:nvSpPr>
        <p:spPr/>
        <p:txBody>
          <a:bodyPr/>
          <a:lstStyle/>
          <a:p>
            <a:fld id="{29DF25AA-612A-48A5-95E8-1B06F1130C3F}" type="datetime1">
              <a:rPr lang="en-GB" smtClean="0"/>
              <a:t>10/05/2021</a:t>
            </a:fld>
            <a:endParaRPr lang="en-GB"/>
          </a:p>
        </p:txBody>
      </p:sp>
      <p:sp>
        <p:nvSpPr>
          <p:cNvPr id="5" name="Footer Placeholder 4">
            <a:extLst>
              <a:ext uri="{FF2B5EF4-FFF2-40B4-BE49-F238E27FC236}">
                <a16:creationId xmlns:a16="http://schemas.microsoft.com/office/drawing/2014/main" id="{8B9731E2-4405-444B-A14E-F2712D3A6086}"/>
              </a:ext>
            </a:extLst>
          </p:cNvPr>
          <p:cNvSpPr>
            <a:spLocks noGrp="1"/>
          </p:cNvSpPr>
          <p:nvPr>
            <p:ph type="ftr" sz="quarter" idx="11"/>
          </p:nvPr>
        </p:nvSpPr>
        <p:spPr/>
        <p:txBody>
          <a:bodyPr/>
          <a:lstStyle/>
          <a:p>
            <a:r>
              <a:rPr lang="en-GB"/>
              <a:t>Created by Tayo Alebiosu</a:t>
            </a:r>
          </a:p>
        </p:txBody>
      </p:sp>
      <p:sp>
        <p:nvSpPr>
          <p:cNvPr id="6" name="Slide Number Placeholder 5">
            <a:extLst>
              <a:ext uri="{FF2B5EF4-FFF2-40B4-BE49-F238E27FC236}">
                <a16:creationId xmlns:a16="http://schemas.microsoft.com/office/drawing/2014/main" id="{194A5C93-8179-40DA-A106-3F4379EC016C}"/>
              </a:ext>
            </a:extLst>
          </p:cNvPr>
          <p:cNvSpPr>
            <a:spLocks noGrp="1"/>
          </p:cNvSpPr>
          <p:nvPr>
            <p:ph type="sldNum" sz="quarter" idx="12"/>
          </p:nvPr>
        </p:nvSpPr>
        <p:spPr/>
        <p:txBody>
          <a:bodyPr/>
          <a:lstStyle/>
          <a:p>
            <a:fld id="{768BD504-414D-4907-BF52-45CCCAE50492}" type="slidenum">
              <a:rPr lang="en-GB" smtClean="0"/>
              <a:t>‹#›</a:t>
            </a:fld>
            <a:endParaRPr lang="en-GB"/>
          </a:p>
        </p:txBody>
      </p:sp>
    </p:spTree>
    <p:extLst>
      <p:ext uri="{BB962C8B-B14F-4D97-AF65-F5344CB8AC3E}">
        <p14:creationId xmlns:p14="http://schemas.microsoft.com/office/powerpoint/2010/main" val="39231425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FF695-26BA-405E-8F7E-FF245D193F31}"/>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8CFAC21F-9E6D-4C04-83AA-D7DA2D397AE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24DD50A-25C0-4CE1-91C7-C526762BC37C}"/>
              </a:ext>
            </a:extLst>
          </p:cNvPr>
          <p:cNvSpPr>
            <a:spLocks noGrp="1"/>
          </p:cNvSpPr>
          <p:nvPr>
            <p:ph type="dt" sz="half" idx="10"/>
          </p:nvPr>
        </p:nvSpPr>
        <p:spPr/>
        <p:txBody>
          <a:bodyPr/>
          <a:lstStyle/>
          <a:p>
            <a:fld id="{228B62C7-251E-416B-883E-F3EF7B3A9F70}" type="datetime1">
              <a:rPr lang="en-GB" smtClean="0"/>
              <a:t>10/05/2021</a:t>
            </a:fld>
            <a:endParaRPr lang="en-GB"/>
          </a:p>
        </p:txBody>
      </p:sp>
      <p:sp>
        <p:nvSpPr>
          <p:cNvPr id="5" name="Footer Placeholder 4">
            <a:extLst>
              <a:ext uri="{FF2B5EF4-FFF2-40B4-BE49-F238E27FC236}">
                <a16:creationId xmlns:a16="http://schemas.microsoft.com/office/drawing/2014/main" id="{22BF4FDB-1937-473D-AA35-93ABB0238488}"/>
              </a:ext>
            </a:extLst>
          </p:cNvPr>
          <p:cNvSpPr>
            <a:spLocks noGrp="1"/>
          </p:cNvSpPr>
          <p:nvPr>
            <p:ph type="ftr" sz="quarter" idx="11"/>
          </p:nvPr>
        </p:nvSpPr>
        <p:spPr/>
        <p:txBody>
          <a:bodyPr/>
          <a:lstStyle/>
          <a:p>
            <a:r>
              <a:rPr lang="en-GB"/>
              <a:t>Created by Tayo Alebiosu</a:t>
            </a:r>
          </a:p>
        </p:txBody>
      </p:sp>
      <p:sp>
        <p:nvSpPr>
          <p:cNvPr id="6" name="Slide Number Placeholder 5">
            <a:extLst>
              <a:ext uri="{FF2B5EF4-FFF2-40B4-BE49-F238E27FC236}">
                <a16:creationId xmlns:a16="http://schemas.microsoft.com/office/drawing/2014/main" id="{EB6AAB2F-A1B8-4D07-A6FC-22290A2F03EE}"/>
              </a:ext>
            </a:extLst>
          </p:cNvPr>
          <p:cNvSpPr>
            <a:spLocks noGrp="1"/>
          </p:cNvSpPr>
          <p:nvPr>
            <p:ph type="sldNum" sz="quarter" idx="12"/>
          </p:nvPr>
        </p:nvSpPr>
        <p:spPr/>
        <p:txBody>
          <a:bodyPr/>
          <a:lstStyle/>
          <a:p>
            <a:fld id="{768BD504-414D-4907-BF52-45CCCAE50492}" type="slidenum">
              <a:rPr lang="en-GB" smtClean="0"/>
              <a:t>‹#›</a:t>
            </a:fld>
            <a:endParaRPr lang="en-GB"/>
          </a:p>
        </p:txBody>
      </p:sp>
    </p:spTree>
    <p:extLst>
      <p:ext uri="{BB962C8B-B14F-4D97-AF65-F5344CB8AC3E}">
        <p14:creationId xmlns:p14="http://schemas.microsoft.com/office/powerpoint/2010/main" val="17719356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F88D64D-3E64-4052-9375-56A7A6B317E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CD18A7DD-AFDB-4306-AE98-94AC3AE51B9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15C3107-B25A-476E-9634-8062ACA40F47}"/>
              </a:ext>
            </a:extLst>
          </p:cNvPr>
          <p:cNvSpPr>
            <a:spLocks noGrp="1"/>
          </p:cNvSpPr>
          <p:nvPr>
            <p:ph type="dt" sz="half" idx="10"/>
          </p:nvPr>
        </p:nvSpPr>
        <p:spPr/>
        <p:txBody>
          <a:bodyPr/>
          <a:lstStyle/>
          <a:p>
            <a:fld id="{814B8B5B-8276-4416-9376-8491E1CEE3A6}" type="datetime1">
              <a:rPr lang="en-GB" smtClean="0"/>
              <a:t>10/05/2021</a:t>
            </a:fld>
            <a:endParaRPr lang="en-GB"/>
          </a:p>
        </p:txBody>
      </p:sp>
      <p:sp>
        <p:nvSpPr>
          <p:cNvPr id="5" name="Footer Placeholder 4">
            <a:extLst>
              <a:ext uri="{FF2B5EF4-FFF2-40B4-BE49-F238E27FC236}">
                <a16:creationId xmlns:a16="http://schemas.microsoft.com/office/drawing/2014/main" id="{A991E3CF-A720-449A-B3B5-DCBA1B12EE64}"/>
              </a:ext>
            </a:extLst>
          </p:cNvPr>
          <p:cNvSpPr>
            <a:spLocks noGrp="1"/>
          </p:cNvSpPr>
          <p:nvPr>
            <p:ph type="ftr" sz="quarter" idx="11"/>
          </p:nvPr>
        </p:nvSpPr>
        <p:spPr/>
        <p:txBody>
          <a:bodyPr/>
          <a:lstStyle/>
          <a:p>
            <a:r>
              <a:rPr lang="en-GB"/>
              <a:t>Created by Tayo Alebiosu</a:t>
            </a:r>
          </a:p>
        </p:txBody>
      </p:sp>
      <p:sp>
        <p:nvSpPr>
          <p:cNvPr id="6" name="Slide Number Placeholder 5">
            <a:extLst>
              <a:ext uri="{FF2B5EF4-FFF2-40B4-BE49-F238E27FC236}">
                <a16:creationId xmlns:a16="http://schemas.microsoft.com/office/drawing/2014/main" id="{51C753D6-06EC-4881-B0DF-657BF4F4732F}"/>
              </a:ext>
            </a:extLst>
          </p:cNvPr>
          <p:cNvSpPr>
            <a:spLocks noGrp="1"/>
          </p:cNvSpPr>
          <p:nvPr>
            <p:ph type="sldNum" sz="quarter" idx="12"/>
          </p:nvPr>
        </p:nvSpPr>
        <p:spPr/>
        <p:txBody>
          <a:bodyPr/>
          <a:lstStyle/>
          <a:p>
            <a:fld id="{768BD504-414D-4907-BF52-45CCCAE50492}" type="slidenum">
              <a:rPr lang="en-GB" smtClean="0"/>
              <a:t>‹#›</a:t>
            </a:fld>
            <a:endParaRPr lang="en-GB"/>
          </a:p>
        </p:txBody>
      </p:sp>
    </p:spTree>
    <p:extLst>
      <p:ext uri="{BB962C8B-B14F-4D97-AF65-F5344CB8AC3E}">
        <p14:creationId xmlns:p14="http://schemas.microsoft.com/office/powerpoint/2010/main" val="15478496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2B2B2C-FF0B-44FB-A635-B51ED1D3C490}"/>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4CC286AC-5B4A-458E-80DC-068CD422772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FD8D57F-8AF3-4B89-ADD2-BDBCE7DE7BA5}"/>
              </a:ext>
            </a:extLst>
          </p:cNvPr>
          <p:cNvSpPr>
            <a:spLocks noGrp="1"/>
          </p:cNvSpPr>
          <p:nvPr>
            <p:ph type="dt" sz="half" idx="10"/>
          </p:nvPr>
        </p:nvSpPr>
        <p:spPr/>
        <p:txBody>
          <a:bodyPr/>
          <a:lstStyle/>
          <a:p>
            <a:fld id="{E096EDE7-FF78-45E4-A88D-115F4F7A4E80}" type="datetime1">
              <a:rPr lang="en-GB" smtClean="0"/>
              <a:t>10/05/2021</a:t>
            </a:fld>
            <a:endParaRPr lang="en-GB"/>
          </a:p>
        </p:txBody>
      </p:sp>
      <p:sp>
        <p:nvSpPr>
          <p:cNvPr id="5" name="Footer Placeholder 4">
            <a:extLst>
              <a:ext uri="{FF2B5EF4-FFF2-40B4-BE49-F238E27FC236}">
                <a16:creationId xmlns:a16="http://schemas.microsoft.com/office/drawing/2014/main" id="{4A3D833A-945E-49A8-98C9-90ED473B58C3}"/>
              </a:ext>
            </a:extLst>
          </p:cNvPr>
          <p:cNvSpPr>
            <a:spLocks noGrp="1"/>
          </p:cNvSpPr>
          <p:nvPr>
            <p:ph type="ftr" sz="quarter" idx="11"/>
          </p:nvPr>
        </p:nvSpPr>
        <p:spPr/>
        <p:txBody>
          <a:bodyPr/>
          <a:lstStyle/>
          <a:p>
            <a:r>
              <a:rPr lang="en-GB"/>
              <a:t>Created by Tayo Alebiosu</a:t>
            </a:r>
          </a:p>
        </p:txBody>
      </p:sp>
      <p:sp>
        <p:nvSpPr>
          <p:cNvPr id="6" name="Slide Number Placeholder 5">
            <a:extLst>
              <a:ext uri="{FF2B5EF4-FFF2-40B4-BE49-F238E27FC236}">
                <a16:creationId xmlns:a16="http://schemas.microsoft.com/office/drawing/2014/main" id="{0B7F1EF8-02B1-41B5-B9A8-EF0175E4700B}"/>
              </a:ext>
            </a:extLst>
          </p:cNvPr>
          <p:cNvSpPr>
            <a:spLocks noGrp="1"/>
          </p:cNvSpPr>
          <p:nvPr>
            <p:ph type="sldNum" sz="quarter" idx="12"/>
          </p:nvPr>
        </p:nvSpPr>
        <p:spPr/>
        <p:txBody>
          <a:bodyPr/>
          <a:lstStyle/>
          <a:p>
            <a:fld id="{768BD504-414D-4907-BF52-45CCCAE50492}" type="slidenum">
              <a:rPr lang="en-GB" smtClean="0"/>
              <a:t>‹#›</a:t>
            </a:fld>
            <a:endParaRPr lang="en-GB"/>
          </a:p>
        </p:txBody>
      </p:sp>
    </p:spTree>
    <p:extLst>
      <p:ext uri="{BB962C8B-B14F-4D97-AF65-F5344CB8AC3E}">
        <p14:creationId xmlns:p14="http://schemas.microsoft.com/office/powerpoint/2010/main" val="41368378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2A0DE3-5E89-4048-91BE-82F2B611855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BF508709-6D52-4E72-BD0C-ACCC79EC225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47984D1-DF29-4E28-B435-757BB753AE2C}"/>
              </a:ext>
            </a:extLst>
          </p:cNvPr>
          <p:cNvSpPr>
            <a:spLocks noGrp="1"/>
          </p:cNvSpPr>
          <p:nvPr>
            <p:ph type="dt" sz="half" idx="10"/>
          </p:nvPr>
        </p:nvSpPr>
        <p:spPr/>
        <p:txBody>
          <a:bodyPr/>
          <a:lstStyle/>
          <a:p>
            <a:fld id="{8E251099-0963-4793-A841-847A5B7E44FE}" type="datetime1">
              <a:rPr lang="en-GB" smtClean="0"/>
              <a:t>10/05/2021</a:t>
            </a:fld>
            <a:endParaRPr lang="en-GB"/>
          </a:p>
        </p:txBody>
      </p:sp>
      <p:sp>
        <p:nvSpPr>
          <p:cNvPr id="5" name="Footer Placeholder 4">
            <a:extLst>
              <a:ext uri="{FF2B5EF4-FFF2-40B4-BE49-F238E27FC236}">
                <a16:creationId xmlns:a16="http://schemas.microsoft.com/office/drawing/2014/main" id="{C8B5050A-FDA1-4C61-91E1-5B39975AAE83}"/>
              </a:ext>
            </a:extLst>
          </p:cNvPr>
          <p:cNvSpPr>
            <a:spLocks noGrp="1"/>
          </p:cNvSpPr>
          <p:nvPr>
            <p:ph type="ftr" sz="quarter" idx="11"/>
          </p:nvPr>
        </p:nvSpPr>
        <p:spPr/>
        <p:txBody>
          <a:bodyPr/>
          <a:lstStyle/>
          <a:p>
            <a:r>
              <a:rPr lang="en-GB"/>
              <a:t>Created by Tayo Alebiosu</a:t>
            </a:r>
          </a:p>
        </p:txBody>
      </p:sp>
      <p:sp>
        <p:nvSpPr>
          <p:cNvPr id="6" name="Slide Number Placeholder 5">
            <a:extLst>
              <a:ext uri="{FF2B5EF4-FFF2-40B4-BE49-F238E27FC236}">
                <a16:creationId xmlns:a16="http://schemas.microsoft.com/office/drawing/2014/main" id="{4AB607DB-4E81-421A-AC8C-BBF4B6B0780A}"/>
              </a:ext>
            </a:extLst>
          </p:cNvPr>
          <p:cNvSpPr>
            <a:spLocks noGrp="1"/>
          </p:cNvSpPr>
          <p:nvPr>
            <p:ph type="sldNum" sz="quarter" idx="12"/>
          </p:nvPr>
        </p:nvSpPr>
        <p:spPr/>
        <p:txBody>
          <a:bodyPr/>
          <a:lstStyle/>
          <a:p>
            <a:fld id="{768BD504-414D-4907-BF52-45CCCAE50492}" type="slidenum">
              <a:rPr lang="en-GB" smtClean="0"/>
              <a:t>‹#›</a:t>
            </a:fld>
            <a:endParaRPr lang="en-GB"/>
          </a:p>
        </p:txBody>
      </p:sp>
    </p:spTree>
    <p:extLst>
      <p:ext uri="{BB962C8B-B14F-4D97-AF65-F5344CB8AC3E}">
        <p14:creationId xmlns:p14="http://schemas.microsoft.com/office/powerpoint/2010/main" val="28912750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008E96-7072-4C5E-912E-92CF9B4689F1}"/>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C3BA7BF2-6FB1-4ADB-9473-B826678715E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91B47F77-89F3-47D4-A965-65EA0DD8AB8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58635C5E-DA50-47D0-8403-1B333B086D2A}"/>
              </a:ext>
            </a:extLst>
          </p:cNvPr>
          <p:cNvSpPr>
            <a:spLocks noGrp="1"/>
          </p:cNvSpPr>
          <p:nvPr>
            <p:ph type="dt" sz="half" idx="10"/>
          </p:nvPr>
        </p:nvSpPr>
        <p:spPr/>
        <p:txBody>
          <a:bodyPr/>
          <a:lstStyle/>
          <a:p>
            <a:fld id="{9C6F967E-7499-4197-B95D-034F1934A9FA}" type="datetime1">
              <a:rPr lang="en-GB" smtClean="0"/>
              <a:t>10/05/2021</a:t>
            </a:fld>
            <a:endParaRPr lang="en-GB"/>
          </a:p>
        </p:txBody>
      </p:sp>
      <p:sp>
        <p:nvSpPr>
          <p:cNvPr id="6" name="Footer Placeholder 5">
            <a:extLst>
              <a:ext uri="{FF2B5EF4-FFF2-40B4-BE49-F238E27FC236}">
                <a16:creationId xmlns:a16="http://schemas.microsoft.com/office/drawing/2014/main" id="{B9B0CFFB-A0FF-451A-BED1-DBE2F272DDF5}"/>
              </a:ext>
            </a:extLst>
          </p:cNvPr>
          <p:cNvSpPr>
            <a:spLocks noGrp="1"/>
          </p:cNvSpPr>
          <p:nvPr>
            <p:ph type="ftr" sz="quarter" idx="11"/>
          </p:nvPr>
        </p:nvSpPr>
        <p:spPr/>
        <p:txBody>
          <a:bodyPr/>
          <a:lstStyle/>
          <a:p>
            <a:r>
              <a:rPr lang="en-GB"/>
              <a:t>Created by Tayo Alebiosu</a:t>
            </a:r>
          </a:p>
        </p:txBody>
      </p:sp>
      <p:sp>
        <p:nvSpPr>
          <p:cNvPr id="7" name="Slide Number Placeholder 6">
            <a:extLst>
              <a:ext uri="{FF2B5EF4-FFF2-40B4-BE49-F238E27FC236}">
                <a16:creationId xmlns:a16="http://schemas.microsoft.com/office/drawing/2014/main" id="{13FCBCD3-1F0E-4814-B94E-F5E32106E432}"/>
              </a:ext>
            </a:extLst>
          </p:cNvPr>
          <p:cNvSpPr>
            <a:spLocks noGrp="1"/>
          </p:cNvSpPr>
          <p:nvPr>
            <p:ph type="sldNum" sz="quarter" idx="12"/>
          </p:nvPr>
        </p:nvSpPr>
        <p:spPr/>
        <p:txBody>
          <a:bodyPr/>
          <a:lstStyle/>
          <a:p>
            <a:fld id="{768BD504-414D-4907-BF52-45CCCAE50492}" type="slidenum">
              <a:rPr lang="en-GB" smtClean="0"/>
              <a:t>‹#›</a:t>
            </a:fld>
            <a:endParaRPr lang="en-GB"/>
          </a:p>
        </p:txBody>
      </p:sp>
    </p:spTree>
    <p:extLst>
      <p:ext uri="{BB962C8B-B14F-4D97-AF65-F5344CB8AC3E}">
        <p14:creationId xmlns:p14="http://schemas.microsoft.com/office/powerpoint/2010/main" val="7133036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8D2D97-9785-42D0-9C27-6A0B88A10149}"/>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97D6A992-B368-466C-802D-3116A2192E9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8683B94-69F4-4CBA-ABB7-FB8CC0195CC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E0B368C1-A044-448C-BCA6-88BD3E8BC9D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6CEB512-1A97-4CFB-ADFD-0E1B45B2231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EA379E7E-4B29-47CA-9F79-AFD50509FD64}"/>
              </a:ext>
            </a:extLst>
          </p:cNvPr>
          <p:cNvSpPr>
            <a:spLocks noGrp="1"/>
          </p:cNvSpPr>
          <p:nvPr>
            <p:ph type="dt" sz="half" idx="10"/>
          </p:nvPr>
        </p:nvSpPr>
        <p:spPr/>
        <p:txBody>
          <a:bodyPr/>
          <a:lstStyle/>
          <a:p>
            <a:fld id="{13116BDD-9E3D-4FC7-9B44-30A17A3D6C4F}" type="datetime1">
              <a:rPr lang="en-GB" smtClean="0"/>
              <a:t>10/05/2021</a:t>
            </a:fld>
            <a:endParaRPr lang="en-GB"/>
          </a:p>
        </p:txBody>
      </p:sp>
      <p:sp>
        <p:nvSpPr>
          <p:cNvPr id="8" name="Footer Placeholder 7">
            <a:extLst>
              <a:ext uri="{FF2B5EF4-FFF2-40B4-BE49-F238E27FC236}">
                <a16:creationId xmlns:a16="http://schemas.microsoft.com/office/drawing/2014/main" id="{77BE88E9-7163-415F-BA24-4DD0C0E1E157}"/>
              </a:ext>
            </a:extLst>
          </p:cNvPr>
          <p:cNvSpPr>
            <a:spLocks noGrp="1"/>
          </p:cNvSpPr>
          <p:nvPr>
            <p:ph type="ftr" sz="quarter" idx="11"/>
          </p:nvPr>
        </p:nvSpPr>
        <p:spPr/>
        <p:txBody>
          <a:bodyPr/>
          <a:lstStyle/>
          <a:p>
            <a:r>
              <a:rPr lang="en-GB"/>
              <a:t>Created by Tayo Alebiosu</a:t>
            </a:r>
          </a:p>
        </p:txBody>
      </p:sp>
      <p:sp>
        <p:nvSpPr>
          <p:cNvPr id="9" name="Slide Number Placeholder 8">
            <a:extLst>
              <a:ext uri="{FF2B5EF4-FFF2-40B4-BE49-F238E27FC236}">
                <a16:creationId xmlns:a16="http://schemas.microsoft.com/office/drawing/2014/main" id="{69D9AA92-60FA-411E-BC5E-309625F4D23C}"/>
              </a:ext>
            </a:extLst>
          </p:cNvPr>
          <p:cNvSpPr>
            <a:spLocks noGrp="1"/>
          </p:cNvSpPr>
          <p:nvPr>
            <p:ph type="sldNum" sz="quarter" idx="12"/>
          </p:nvPr>
        </p:nvSpPr>
        <p:spPr/>
        <p:txBody>
          <a:bodyPr/>
          <a:lstStyle/>
          <a:p>
            <a:fld id="{768BD504-414D-4907-BF52-45CCCAE50492}" type="slidenum">
              <a:rPr lang="en-GB" smtClean="0"/>
              <a:t>‹#›</a:t>
            </a:fld>
            <a:endParaRPr lang="en-GB"/>
          </a:p>
        </p:txBody>
      </p:sp>
    </p:spTree>
    <p:extLst>
      <p:ext uri="{BB962C8B-B14F-4D97-AF65-F5344CB8AC3E}">
        <p14:creationId xmlns:p14="http://schemas.microsoft.com/office/powerpoint/2010/main" val="25173267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A1DB03-C985-499F-9EFB-9E279B0F2F35}"/>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9F6B3D83-2708-4872-9535-4FF279FB871C}"/>
              </a:ext>
            </a:extLst>
          </p:cNvPr>
          <p:cNvSpPr>
            <a:spLocks noGrp="1"/>
          </p:cNvSpPr>
          <p:nvPr>
            <p:ph type="dt" sz="half" idx="10"/>
          </p:nvPr>
        </p:nvSpPr>
        <p:spPr/>
        <p:txBody>
          <a:bodyPr/>
          <a:lstStyle/>
          <a:p>
            <a:fld id="{D33BDA54-F3FB-48FF-A28D-4CC5A75C3C89}" type="datetime1">
              <a:rPr lang="en-GB" smtClean="0"/>
              <a:t>10/05/2021</a:t>
            </a:fld>
            <a:endParaRPr lang="en-GB"/>
          </a:p>
        </p:txBody>
      </p:sp>
      <p:sp>
        <p:nvSpPr>
          <p:cNvPr id="4" name="Footer Placeholder 3">
            <a:extLst>
              <a:ext uri="{FF2B5EF4-FFF2-40B4-BE49-F238E27FC236}">
                <a16:creationId xmlns:a16="http://schemas.microsoft.com/office/drawing/2014/main" id="{C9C0567B-1289-4D4B-887F-8B116C87B655}"/>
              </a:ext>
            </a:extLst>
          </p:cNvPr>
          <p:cNvSpPr>
            <a:spLocks noGrp="1"/>
          </p:cNvSpPr>
          <p:nvPr>
            <p:ph type="ftr" sz="quarter" idx="11"/>
          </p:nvPr>
        </p:nvSpPr>
        <p:spPr/>
        <p:txBody>
          <a:bodyPr/>
          <a:lstStyle/>
          <a:p>
            <a:r>
              <a:rPr lang="en-GB"/>
              <a:t>Created by Tayo Alebiosu</a:t>
            </a:r>
          </a:p>
        </p:txBody>
      </p:sp>
      <p:sp>
        <p:nvSpPr>
          <p:cNvPr id="5" name="Slide Number Placeholder 4">
            <a:extLst>
              <a:ext uri="{FF2B5EF4-FFF2-40B4-BE49-F238E27FC236}">
                <a16:creationId xmlns:a16="http://schemas.microsoft.com/office/drawing/2014/main" id="{CBFD35D4-2C95-420A-848D-6D4B9C5BE590}"/>
              </a:ext>
            </a:extLst>
          </p:cNvPr>
          <p:cNvSpPr>
            <a:spLocks noGrp="1"/>
          </p:cNvSpPr>
          <p:nvPr>
            <p:ph type="sldNum" sz="quarter" idx="12"/>
          </p:nvPr>
        </p:nvSpPr>
        <p:spPr/>
        <p:txBody>
          <a:bodyPr/>
          <a:lstStyle/>
          <a:p>
            <a:fld id="{768BD504-414D-4907-BF52-45CCCAE50492}" type="slidenum">
              <a:rPr lang="en-GB" smtClean="0"/>
              <a:t>‹#›</a:t>
            </a:fld>
            <a:endParaRPr lang="en-GB"/>
          </a:p>
        </p:txBody>
      </p:sp>
    </p:spTree>
    <p:extLst>
      <p:ext uri="{BB962C8B-B14F-4D97-AF65-F5344CB8AC3E}">
        <p14:creationId xmlns:p14="http://schemas.microsoft.com/office/powerpoint/2010/main" val="24365805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A12D864-4AE6-44ED-9C39-E1503DA8A483}"/>
              </a:ext>
            </a:extLst>
          </p:cNvPr>
          <p:cNvSpPr>
            <a:spLocks noGrp="1"/>
          </p:cNvSpPr>
          <p:nvPr>
            <p:ph type="dt" sz="half" idx="10"/>
          </p:nvPr>
        </p:nvSpPr>
        <p:spPr/>
        <p:txBody>
          <a:bodyPr/>
          <a:lstStyle/>
          <a:p>
            <a:fld id="{7C51E278-696D-4A74-9B97-DFF0BC96912E}" type="datetime1">
              <a:rPr lang="en-GB" smtClean="0"/>
              <a:t>10/05/2021</a:t>
            </a:fld>
            <a:endParaRPr lang="en-GB"/>
          </a:p>
        </p:txBody>
      </p:sp>
      <p:sp>
        <p:nvSpPr>
          <p:cNvPr id="3" name="Footer Placeholder 2">
            <a:extLst>
              <a:ext uri="{FF2B5EF4-FFF2-40B4-BE49-F238E27FC236}">
                <a16:creationId xmlns:a16="http://schemas.microsoft.com/office/drawing/2014/main" id="{12A1E9F6-B366-47BD-9CCE-2BD0F0096DA6}"/>
              </a:ext>
            </a:extLst>
          </p:cNvPr>
          <p:cNvSpPr>
            <a:spLocks noGrp="1"/>
          </p:cNvSpPr>
          <p:nvPr>
            <p:ph type="ftr" sz="quarter" idx="11"/>
          </p:nvPr>
        </p:nvSpPr>
        <p:spPr/>
        <p:txBody>
          <a:bodyPr/>
          <a:lstStyle/>
          <a:p>
            <a:r>
              <a:rPr lang="en-GB"/>
              <a:t>Created by Tayo Alebiosu</a:t>
            </a:r>
          </a:p>
        </p:txBody>
      </p:sp>
      <p:sp>
        <p:nvSpPr>
          <p:cNvPr id="4" name="Slide Number Placeholder 3">
            <a:extLst>
              <a:ext uri="{FF2B5EF4-FFF2-40B4-BE49-F238E27FC236}">
                <a16:creationId xmlns:a16="http://schemas.microsoft.com/office/drawing/2014/main" id="{54D05F17-9F66-47A3-89EC-1BA526BC9923}"/>
              </a:ext>
            </a:extLst>
          </p:cNvPr>
          <p:cNvSpPr>
            <a:spLocks noGrp="1"/>
          </p:cNvSpPr>
          <p:nvPr>
            <p:ph type="sldNum" sz="quarter" idx="12"/>
          </p:nvPr>
        </p:nvSpPr>
        <p:spPr/>
        <p:txBody>
          <a:bodyPr/>
          <a:lstStyle/>
          <a:p>
            <a:fld id="{768BD504-414D-4907-BF52-45CCCAE50492}" type="slidenum">
              <a:rPr lang="en-GB" smtClean="0"/>
              <a:t>‹#›</a:t>
            </a:fld>
            <a:endParaRPr lang="en-GB"/>
          </a:p>
        </p:txBody>
      </p:sp>
    </p:spTree>
    <p:extLst>
      <p:ext uri="{BB962C8B-B14F-4D97-AF65-F5344CB8AC3E}">
        <p14:creationId xmlns:p14="http://schemas.microsoft.com/office/powerpoint/2010/main" val="7427094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275993-7968-44E7-BF4A-DB30B06C69F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39C64BD3-6748-428C-BE38-BE955650EEE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F22DDA49-3A41-4F01-8B96-2D09B674038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A0DCCF1-9D91-40D6-9AB6-27ED4D00B675}"/>
              </a:ext>
            </a:extLst>
          </p:cNvPr>
          <p:cNvSpPr>
            <a:spLocks noGrp="1"/>
          </p:cNvSpPr>
          <p:nvPr>
            <p:ph type="dt" sz="half" idx="10"/>
          </p:nvPr>
        </p:nvSpPr>
        <p:spPr/>
        <p:txBody>
          <a:bodyPr/>
          <a:lstStyle/>
          <a:p>
            <a:fld id="{31094297-8937-4232-862C-763B1167CB76}" type="datetime1">
              <a:rPr lang="en-GB" smtClean="0"/>
              <a:t>10/05/2021</a:t>
            </a:fld>
            <a:endParaRPr lang="en-GB"/>
          </a:p>
        </p:txBody>
      </p:sp>
      <p:sp>
        <p:nvSpPr>
          <p:cNvPr id="6" name="Footer Placeholder 5">
            <a:extLst>
              <a:ext uri="{FF2B5EF4-FFF2-40B4-BE49-F238E27FC236}">
                <a16:creationId xmlns:a16="http://schemas.microsoft.com/office/drawing/2014/main" id="{48BF7F4A-9FFD-4264-855E-05A54EAC0E43}"/>
              </a:ext>
            </a:extLst>
          </p:cNvPr>
          <p:cNvSpPr>
            <a:spLocks noGrp="1"/>
          </p:cNvSpPr>
          <p:nvPr>
            <p:ph type="ftr" sz="quarter" idx="11"/>
          </p:nvPr>
        </p:nvSpPr>
        <p:spPr/>
        <p:txBody>
          <a:bodyPr/>
          <a:lstStyle/>
          <a:p>
            <a:r>
              <a:rPr lang="en-GB"/>
              <a:t>Created by Tayo Alebiosu</a:t>
            </a:r>
          </a:p>
        </p:txBody>
      </p:sp>
      <p:sp>
        <p:nvSpPr>
          <p:cNvPr id="7" name="Slide Number Placeholder 6">
            <a:extLst>
              <a:ext uri="{FF2B5EF4-FFF2-40B4-BE49-F238E27FC236}">
                <a16:creationId xmlns:a16="http://schemas.microsoft.com/office/drawing/2014/main" id="{DFBB25AB-6FF5-4E83-AD19-B6C327E912EF}"/>
              </a:ext>
            </a:extLst>
          </p:cNvPr>
          <p:cNvSpPr>
            <a:spLocks noGrp="1"/>
          </p:cNvSpPr>
          <p:nvPr>
            <p:ph type="sldNum" sz="quarter" idx="12"/>
          </p:nvPr>
        </p:nvSpPr>
        <p:spPr/>
        <p:txBody>
          <a:bodyPr/>
          <a:lstStyle/>
          <a:p>
            <a:fld id="{768BD504-414D-4907-BF52-45CCCAE50492}" type="slidenum">
              <a:rPr lang="en-GB" smtClean="0"/>
              <a:t>‹#›</a:t>
            </a:fld>
            <a:endParaRPr lang="en-GB"/>
          </a:p>
        </p:txBody>
      </p:sp>
    </p:spTree>
    <p:extLst>
      <p:ext uri="{BB962C8B-B14F-4D97-AF65-F5344CB8AC3E}">
        <p14:creationId xmlns:p14="http://schemas.microsoft.com/office/powerpoint/2010/main" val="1454582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2EE22D-8611-42B2-B002-8EDB069D5EC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BAEDF215-3505-4F50-8BEF-C8840D83DB6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3A2C5930-972D-4275-B19E-91926269C76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E733152-E1B6-414E-91F0-CDDAE1F9B309}"/>
              </a:ext>
            </a:extLst>
          </p:cNvPr>
          <p:cNvSpPr>
            <a:spLocks noGrp="1"/>
          </p:cNvSpPr>
          <p:nvPr>
            <p:ph type="dt" sz="half" idx="10"/>
          </p:nvPr>
        </p:nvSpPr>
        <p:spPr/>
        <p:txBody>
          <a:bodyPr/>
          <a:lstStyle/>
          <a:p>
            <a:fld id="{3839D553-F1FD-4656-8B43-A9BA72346B06}" type="datetime1">
              <a:rPr lang="en-GB" smtClean="0"/>
              <a:t>10/05/2021</a:t>
            </a:fld>
            <a:endParaRPr lang="en-GB"/>
          </a:p>
        </p:txBody>
      </p:sp>
      <p:sp>
        <p:nvSpPr>
          <p:cNvPr id="6" name="Footer Placeholder 5">
            <a:extLst>
              <a:ext uri="{FF2B5EF4-FFF2-40B4-BE49-F238E27FC236}">
                <a16:creationId xmlns:a16="http://schemas.microsoft.com/office/drawing/2014/main" id="{8B4A4D3C-9C37-4476-9378-E24A9DBA707B}"/>
              </a:ext>
            </a:extLst>
          </p:cNvPr>
          <p:cNvSpPr>
            <a:spLocks noGrp="1"/>
          </p:cNvSpPr>
          <p:nvPr>
            <p:ph type="ftr" sz="quarter" idx="11"/>
          </p:nvPr>
        </p:nvSpPr>
        <p:spPr/>
        <p:txBody>
          <a:bodyPr/>
          <a:lstStyle/>
          <a:p>
            <a:r>
              <a:rPr lang="en-GB"/>
              <a:t>Created by Tayo Alebiosu</a:t>
            </a:r>
          </a:p>
        </p:txBody>
      </p:sp>
      <p:sp>
        <p:nvSpPr>
          <p:cNvPr id="7" name="Slide Number Placeholder 6">
            <a:extLst>
              <a:ext uri="{FF2B5EF4-FFF2-40B4-BE49-F238E27FC236}">
                <a16:creationId xmlns:a16="http://schemas.microsoft.com/office/drawing/2014/main" id="{934C4665-2972-4F71-831A-C46339AEBC70}"/>
              </a:ext>
            </a:extLst>
          </p:cNvPr>
          <p:cNvSpPr>
            <a:spLocks noGrp="1"/>
          </p:cNvSpPr>
          <p:nvPr>
            <p:ph type="sldNum" sz="quarter" idx="12"/>
          </p:nvPr>
        </p:nvSpPr>
        <p:spPr/>
        <p:txBody>
          <a:bodyPr/>
          <a:lstStyle/>
          <a:p>
            <a:fld id="{768BD504-414D-4907-BF52-45CCCAE50492}" type="slidenum">
              <a:rPr lang="en-GB" smtClean="0"/>
              <a:t>‹#›</a:t>
            </a:fld>
            <a:endParaRPr lang="en-GB"/>
          </a:p>
        </p:txBody>
      </p:sp>
    </p:spTree>
    <p:extLst>
      <p:ext uri="{BB962C8B-B14F-4D97-AF65-F5344CB8AC3E}">
        <p14:creationId xmlns:p14="http://schemas.microsoft.com/office/powerpoint/2010/main" val="14440138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3A616C0-13EC-4987-9C92-BED4D7EF1C9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3D69F448-4EE0-46D0-A329-DF0486C7DA7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83BC17D-0716-4B0B-A515-EB22FC8E842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ADB6D13-00C2-4872-AB83-3FE6264FACDD}" type="datetime1">
              <a:rPr lang="en-GB" smtClean="0"/>
              <a:t>10/05/2021</a:t>
            </a:fld>
            <a:endParaRPr lang="en-GB"/>
          </a:p>
        </p:txBody>
      </p:sp>
      <p:sp>
        <p:nvSpPr>
          <p:cNvPr id="5" name="Footer Placeholder 4">
            <a:extLst>
              <a:ext uri="{FF2B5EF4-FFF2-40B4-BE49-F238E27FC236}">
                <a16:creationId xmlns:a16="http://schemas.microsoft.com/office/drawing/2014/main" id="{F40B2DA9-507C-4E5D-9315-8A4B0E1F0D0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GB"/>
              <a:t>Created by Tayo Alebiosu</a:t>
            </a:r>
          </a:p>
        </p:txBody>
      </p:sp>
      <p:sp>
        <p:nvSpPr>
          <p:cNvPr id="6" name="Slide Number Placeholder 5">
            <a:extLst>
              <a:ext uri="{FF2B5EF4-FFF2-40B4-BE49-F238E27FC236}">
                <a16:creationId xmlns:a16="http://schemas.microsoft.com/office/drawing/2014/main" id="{A9400B20-67E3-44C0-B98C-4261FFA8C84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68BD504-414D-4907-BF52-45CCCAE50492}" type="slidenum">
              <a:rPr lang="en-GB" smtClean="0"/>
              <a:t>‹#›</a:t>
            </a:fld>
            <a:endParaRPr lang="en-GB"/>
          </a:p>
        </p:txBody>
      </p:sp>
    </p:spTree>
    <p:extLst>
      <p:ext uri="{BB962C8B-B14F-4D97-AF65-F5344CB8AC3E}">
        <p14:creationId xmlns:p14="http://schemas.microsoft.com/office/powerpoint/2010/main" val="23889066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6.jpe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www.skillsyouneed.com/ps/personal-vision.html" TargetMode="External"/><Relationship Id="rId1" Type="http://schemas.openxmlformats.org/officeDocument/2006/relationships/slideLayout" Target="../slideLayouts/slideLayout2.xml"/><Relationship Id="rId4" Type="http://schemas.openxmlformats.org/officeDocument/2006/relationships/image" Target="../media/image8.svg"/></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9.jpeg"/><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image" Target="../media/image10.jpeg"/><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2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www.healthcareers.nhs.uk/career-planning/developing-your-career/personal-and-professional-development/personal-development" TargetMode="External"/><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hyperlink" Target="https://www.healthcareers.nhs.uk/career-planning/developing-your-health-career/developing-your-portfolio"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s://www.healthcareers.nhs.uk/career-planning/developing-your-health-career/personal-and-professional-development/continuing-professional-development-cpd" TargetMode="External"/><Relationship Id="rId2" Type="http://schemas.openxmlformats.org/officeDocument/2006/relationships/hyperlink" Target="https://nursekey.com/an-overview-of-practice-development/" TargetMode="External"/><Relationship Id="rId1" Type="http://schemas.openxmlformats.org/officeDocument/2006/relationships/slideLayout" Target="../slideLayouts/slideLayout2.xml"/><Relationship Id="rId4" Type="http://schemas.openxmlformats.org/officeDocument/2006/relationships/hyperlink" Target="https://www.skillsyouneed.com/ps/areas-of-personal-development.html"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3" Type="http://schemas.openxmlformats.org/officeDocument/2006/relationships/hyperlink" Target="https://www.healthcareers.nhs.uk/career-planning/study-and-training/graduate-training-opportunities" TargetMode="External"/><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hyperlink" Target="https://www.healthcareers.nhs.uk/working-health/working-nhs/nhs-pay-and-benefits/agenda-change-pay-rates" TargetMode="Externa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8FE14E-208F-43B2-BE8F-E34786B20E5A}"/>
              </a:ext>
            </a:extLst>
          </p:cNvPr>
          <p:cNvSpPr>
            <a:spLocks noGrp="1"/>
          </p:cNvSpPr>
          <p:nvPr>
            <p:ph type="ctrTitle"/>
          </p:nvPr>
        </p:nvSpPr>
        <p:spPr>
          <a:xfrm>
            <a:off x="1258614" y="2597706"/>
            <a:ext cx="6794696" cy="1662587"/>
          </a:xfrm>
        </p:spPr>
        <p:txBody>
          <a:bodyPr>
            <a:normAutofit fontScale="90000"/>
          </a:bodyPr>
          <a:lstStyle/>
          <a:p>
            <a:pPr algn="l"/>
            <a:r>
              <a:rPr lang="en-GB" sz="4000" b="1" i="1" dirty="0">
                <a:effectLst/>
                <a:highlight>
                  <a:srgbClr val="00FFFF"/>
                </a:highlight>
                <a:latin typeface="Candara" panose="020E0502030303020204" pitchFamily="34" charset="0"/>
              </a:rPr>
              <a:t>Continuing professional development (CPD)</a:t>
            </a:r>
            <a:br>
              <a:rPr lang="en-GB" sz="4000" b="1" i="1" dirty="0">
                <a:effectLst/>
                <a:highlight>
                  <a:srgbClr val="00FFFF"/>
                </a:highlight>
                <a:latin typeface="Candara" panose="020E0502030303020204" pitchFamily="34" charset="0"/>
              </a:rPr>
            </a:br>
            <a:br>
              <a:rPr lang="en-GB" sz="4000" b="1" i="1" dirty="0">
                <a:effectLst/>
                <a:highlight>
                  <a:srgbClr val="00FFFF"/>
                </a:highlight>
                <a:latin typeface="Candara" panose="020E0502030303020204" pitchFamily="34" charset="0"/>
              </a:rPr>
            </a:br>
            <a:r>
              <a:rPr lang="en-GB" sz="4000" b="1" i="1" dirty="0">
                <a:effectLst/>
                <a:highlight>
                  <a:srgbClr val="00FFFF"/>
                </a:highlight>
                <a:latin typeface="Candara" panose="020E0502030303020204" pitchFamily="34" charset="0"/>
              </a:rPr>
              <a:t>Week 1-Slide 2-THE NATURE OF PRACTICE DEVELOPMENT</a:t>
            </a:r>
            <a:endParaRPr lang="en-GB" sz="1050" b="1" i="0" dirty="0">
              <a:solidFill>
                <a:srgbClr val="1572B8"/>
              </a:solidFill>
              <a:effectLst/>
              <a:latin typeface="Frutiger W01"/>
            </a:endParaRPr>
          </a:p>
        </p:txBody>
      </p:sp>
      <p:sp>
        <p:nvSpPr>
          <p:cNvPr id="5" name="Footer Placeholder 4">
            <a:extLst>
              <a:ext uri="{FF2B5EF4-FFF2-40B4-BE49-F238E27FC236}">
                <a16:creationId xmlns:a16="http://schemas.microsoft.com/office/drawing/2014/main" id="{115A3B64-7272-45DF-AEBC-10B883947E3D}"/>
              </a:ext>
            </a:extLst>
          </p:cNvPr>
          <p:cNvSpPr>
            <a:spLocks noGrp="1"/>
          </p:cNvSpPr>
          <p:nvPr>
            <p:ph type="ftr" sz="quarter" idx="11"/>
          </p:nvPr>
        </p:nvSpPr>
        <p:spPr/>
        <p:txBody>
          <a:bodyPr/>
          <a:lstStyle/>
          <a:p>
            <a:r>
              <a:rPr lang="en-GB"/>
              <a:t>Created by Tayo Alebiosu</a:t>
            </a:r>
          </a:p>
        </p:txBody>
      </p:sp>
    </p:spTree>
    <p:extLst>
      <p:ext uri="{BB962C8B-B14F-4D97-AF65-F5344CB8AC3E}">
        <p14:creationId xmlns:p14="http://schemas.microsoft.com/office/powerpoint/2010/main" val="37057429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4F5737EC-F096-4213-90A2-699FCD30A8C2}"/>
              </a:ext>
            </a:extLst>
          </p:cNvPr>
          <p:cNvPicPr>
            <a:picLocks noChangeAspect="1"/>
          </p:cNvPicPr>
          <p:nvPr/>
        </p:nvPicPr>
        <p:blipFill rotWithShape="1">
          <a:blip r:embed="rId2"/>
          <a:srcRect b="3434"/>
          <a:stretch/>
        </p:blipFill>
        <p:spPr>
          <a:xfrm>
            <a:off x="20" y="10"/>
            <a:ext cx="12191980" cy="6857990"/>
          </a:xfrm>
          <a:prstGeom prst="rect">
            <a:avLst/>
          </a:prstGeom>
        </p:spPr>
      </p:pic>
      <p:sp>
        <p:nvSpPr>
          <p:cNvPr id="19" name="Rectangle 18">
            <a:extLst>
              <a:ext uri="{FF2B5EF4-FFF2-40B4-BE49-F238E27FC236}">
                <a16:creationId xmlns:a16="http://schemas.microsoft.com/office/drawing/2014/main" id="{257363FD-7E77-4145-9483-331A807A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6802" cy="6858000"/>
          </a:xfrm>
          <a:prstGeom prst="rect">
            <a:avLst/>
          </a:prstGeom>
          <a:gradFill flip="none" rotWithShape="1">
            <a:gsLst>
              <a:gs pos="28000">
                <a:schemeClr val="bg2">
                  <a:alpha val="84000"/>
                </a:schemeClr>
              </a:gs>
              <a:gs pos="74000">
                <a:schemeClr val="bg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14" name="Content Placeholder 2">
            <a:extLst>
              <a:ext uri="{FF2B5EF4-FFF2-40B4-BE49-F238E27FC236}">
                <a16:creationId xmlns:a16="http://schemas.microsoft.com/office/drawing/2014/main" id="{C34FAD45-A33D-428A-AB7A-889A45C965BF}"/>
              </a:ext>
            </a:extLst>
          </p:cNvPr>
          <p:cNvGraphicFramePr>
            <a:graphicFrameLocks noGrp="1"/>
          </p:cNvGraphicFramePr>
          <p:nvPr>
            <p:ph idx="1"/>
            <p:extLst>
              <p:ext uri="{D42A27DB-BD31-4B8C-83A1-F6EECF244321}">
                <p14:modId xmlns:p14="http://schemas.microsoft.com/office/powerpoint/2010/main" val="4285147564"/>
              </p:ext>
            </p:extLst>
          </p:nvPr>
        </p:nvGraphicFramePr>
        <p:xfrm>
          <a:off x="407963" y="548640"/>
          <a:ext cx="11366695" cy="562832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Footer Placeholder 1">
            <a:extLst>
              <a:ext uri="{FF2B5EF4-FFF2-40B4-BE49-F238E27FC236}">
                <a16:creationId xmlns:a16="http://schemas.microsoft.com/office/drawing/2014/main" id="{1C9F3DBF-0058-49CA-9EF6-E8926A151B3C}"/>
              </a:ext>
            </a:extLst>
          </p:cNvPr>
          <p:cNvSpPr>
            <a:spLocks noGrp="1"/>
          </p:cNvSpPr>
          <p:nvPr>
            <p:ph type="ftr" sz="quarter" idx="11"/>
          </p:nvPr>
        </p:nvSpPr>
        <p:spPr/>
        <p:txBody>
          <a:bodyPr/>
          <a:lstStyle/>
          <a:p>
            <a:r>
              <a:rPr lang="en-GB"/>
              <a:t>Created by Tayo Alebiosu</a:t>
            </a:r>
          </a:p>
        </p:txBody>
      </p:sp>
    </p:spTree>
    <p:extLst>
      <p:ext uri="{BB962C8B-B14F-4D97-AF65-F5344CB8AC3E}">
        <p14:creationId xmlns:p14="http://schemas.microsoft.com/office/powerpoint/2010/main" val="32322494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D13CC36-B950-4F02-9BAF-9A7EB26739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C1657055-16FE-41A2-B207-7880F6DCAB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589924" y="2"/>
            <a:ext cx="7602076" cy="470844"/>
          </a:xfrm>
          <a:custGeom>
            <a:avLst/>
            <a:gdLst>
              <a:gd name="connsiteX0" fmla="*/ 9683888 w 9683888"/>
              <a:gd name="connsiteY0" fmla="*/ 0 h 743457"/>
              <a:gd name="connsiteX1" fmla="*/ 0 w 9683888"/>
              <a:gd name="connsiteY1" fmla="*/ 0 h 743457"/>
              <a:gd name="connsiteX2" fmla="*/ 0 w 9683888"/>
              <a:gd name="connsiteY2" fmla="*/ 365878 h 743457"/>
              <a:gd name="connsiteX3" fmla="*/ 11844 w 9683888"/>
              <a:gd name="connsiteY3" fmla="*/ 367909 h 743457"/>
              <a:gd name="connsiteX4" fmla="*/ 106208 w 9683888"/>
              <a:gd name="connsiteY4" fmla="*/ 385974 h 743457"/>
              <a:gd name="connsiteX5" fmla="*/ 183667 w 9683888"/>
              <a:gd name="connsiteY5" fmla="*/ 399162 h 743457"/>
              <a:gd name="connsiteX6" fmla="*/ 292430 w 9683888"/>
              <a:gd name="connsiteY6" fmla="*/ 390408 h 743457"/>
              <a:gd name="connsiteX7" fmla="*/ 386942 w 9683888"/>
              <a:gd name="connsiteY7" fmla="*/ 395582 h 743457"/>
              <a:gd name="connsiteX8" fmla="*/ 485751 w 9683888"/>
              <a:gd name="connsiteY8" fmla="*/ 408404 h 743457"/>
              <a:gd name="connsiteX9" fmla="*/ 604107 w 9683888"/>
              <a:gd name="connsiteY9" fmla="*/ 418647 h 743457"/>
              <a:gd name="connsiteX10" fmla="*/ 694081 w 9683888"/>
              <a:gd name="connsiteY10" fmla="*/ 449524 h 743457"/>
              <a:gd name="connsiteX11" fmla="*/ 762452 w 9683888"/>
              <a:gd name="connsiteY11" fmla="*/ 456090 h 743457"/>
              <a:gd name="connsiteX12" fmla="*/ 987872 w 9683888"/>
              <a:gd name="connsiteY12" fmla="*/ 481862 h 743457"/>
              <a:gd name="connsiteX13" fmla="*/ 1077163 w 9683888"/>
              <a:gd name="connsiteY13" fmla="*/ 524467 h 743457"/>
              <a:gd name="connsiteX14" fmla="*/ 1258716 w 9683888"/>
              <a:gd name="connsiteY14" fmla="*/ 587975 h 743457"/>
              <a:gd name="connsiteX15" fmla="*/ 1298056 w 9683888"/>
              <a:gd name="connsiteY15" fmla="*/ 595413 h 743457"/>
              <a:gd name="connsiteX16" fmla="*/ 1327017 w 9683888"/>
              <a:gd name="connsiteY16" fmla="*/ 617412 h 743457"/>
              <a:gd name="connsiteX17" fmla="*/ 1347909 w 9683888"/>
              <a:gd name="connsiteY17" fmla="*/ 620209 h 743457"/>
              <a:gd name="connsiteX18" fmla="*/ 1421792 w 9683888"/>
              <a:gd name="connsiteY18" fmla="*/ 626139 h 743457"/>
              <a:gd name="connsiteX19" fmla="*/ 1519789 w 9683888"/>
              <a:gd name="connsiteY19" fmla="*/ 645011 h 743457"/>
              <a:gd name="connsiteX20" fmla="*/ 1620886 w 9683888"/>
              <a:gd name="connsiteY20" fmla="*/ 687715 h 743457"/>
              <a:gd name="connsiteX21" fmla="*/ 1676745 w 9683888"/>
              <a:gd name="connsiteY21" fmla="*/ 690130 h 743457"/>
              <a:gd name="connsiteX22" fmla="*/ 1832228 w 9683888"/>
              <a:gd name="connsiteY22" fmla="*/ 690860 h 743457"/>
              <a:gd name="connsiteX23" fmla="*/ 1980464 w 9683888"/>
              <a:gd name="connsiteY23" fmla="*/ 704858 h 743457"/>
              <a:gd name="connsiteX24" fmla="*/ 2051150 w 9683888"/>
              <a:gd name="connsiteY24" fmla="*/ 711187 h 743457"/>
              <a:gd name="connsiteX25" fmla="*/ 2162824 w 9683888"/>
              <a:gd name="connsiteY25" fmla="*/ 709178 h 743457"/>
              <a:gd name="connsiteX26" fmla="*/ 2259859 w 9683888"/>
              <a:gd name="connsiteY26" fmla="*/ 718188 h 743457"/>
              <a:gd name="connsiteX27" fmla="*/ 2378290 w 9683888"/>
              <a:gd name="connsiteY27" fmla="*/ 738748 h 743457"/>
              <a:gd name="connsiteX28" fmla="*/ 2407828 w 9683888"/>
              <a:gd name="connsiteY28" fmla="*/ 743457 h 743457"/>
              <a:gd name="connsiteX29" fmla="*/ 2428936 w 9683888"/>
              <a:gd name="connsiteY29" fmla="*/ 734697 h 743457"/>
              <a:gd name="connsiteX30" fmla="*/ 2646106 w 9683888"/>
              <a:gd name="connsiteY30" fmla="*/ 660204 h 743457"/>
              <a:gd name="connsiteX31" fmla="*/ 2799920 w 9683888"/>
              <a:gd name="connsiteY31" fmla="*/ 630451 h 743457"/>
              <a:gd name="connsiteX32" fmla="*/ 2953556 w 9683888"/>
              <a:gd name="connsiteY32" fmla="*/ 607173 h 743457"/>
              <a:gd name="connsiteX33" fmla="*/ 3009839 w 9683888"/>
              <a:gd name="connsiteY33" fmla="*/ 601743 h 743457"/>
              <a:gd name="connsiteX34" fmla="*/ 3115016 w 9683888"/>
              <a:gd name="connsiteY34" fmla="*/ 584982 h 743457"/>
              <a:gd name="connsiteX35" fmla="*/ 3185844 w 9683888"/>
              <a:gd name="connsiteY35" fmla="*/ 595356 h 743457"/>
              <a:gd name="connsiteX36" fmla="*/ 3246013 w 9683888"/>
              <a:gd name="connsiteY36" fmla="*/ 592418 h 743457"/>
              <a:gd name="connsiteX37" fmla="*/ 3313565 w 9683888"/>
              <a:gd name="connsiteY37" fmla="*/ 574138 h 743457"/>
              <a:gd name="connsiteX38" fmla="*/ 3414143 w 9683888"/>
              <a:gd name="connsiteY38" fmla="*/ 553730 h 743457"/>
              <a:gd name="connsiteX39" fmla="*/ 3552895 w 9683888"/>
              <a:gd name="connsiteY39" fmla="*/ 548563 h 743457"/>
              <a:gd name="connsiteX40" fmla="*/ 3753012 w 9683888"/>
              <a:gd name="connsiteY40" fmla="*/ 599520 h 743457"/>
              <a:gd name="connsiteX41" fmla="*/ 3804392 w 9683888"/>
              <a:gd name="connsiteY41" fmla="*/ 604131 h 743457"/>
              <a:gd name="connsiteX42" fmla="*/ 3916696 w 9683888"/>
              <a:gd name="connsiteY42" fmla="*/ 606540 h 743457"/>
              <a:gd name="connsiteX43" fmla="*/ 4063849 w 9683888"/>
              <a:gd name="connsiteY43" fmla="*/ 604058 h 743457"/>
              <a:gd name="connsiteX44" fmla="*/ 4172179 w 9683888"/>
              <a:gd name="connsiteY44" fmla="*/ 592355 h 743457"/>
              <a:gd name="connsiteX45" fmla="*/ 4276294 w 9683888"/>
              <a:gd name="connsiteY45" fmla="*/ 587119 h 743457"/>
              <a:gd name="connsiteX46" fmla="*/ 4411090 w 9683888"/>
              <a:gd name="connsiteY46" fmla="*/ 575600 h 743457"/>
              <a:gd name="connsiteX47" fmla="*/ 4540465 w 9683888"/>
              <a:gd name="connsiteY47" fmla="*/ 567464 h 743457"/>
              <a:gd name="connsiteX48" fmla="*/ 4545352 w 9683888"/>
              <a:gd name="connsiteY48" fmla="*/ 555554 h 743457"/>
              <a:gd name="connsiteX49" fmla="*/ 4564014 w 9683888"/>
              <a:gd name="connsiteY49" fmla="*/ 553660 h 743457"/>
              <a:gd name="connsiteX50" fmla="*/ 4568602 w 9683888"/>
              <a:gd name="connsiteY50" fmla="*/ 550913 h 743457"/>
              <a:gd name="connsiteX51" fmla="*/ 4595289 w 9683888"/>
              <a:gd name="connsiteY51" fmla="*/ 537407 h 743457"/>
              <a:gd name="connsiteX52" fmla="*/ 4739026 w 9683888"/>
              <a:gd name="connsiteY52" fmla="*/ 532483 h 743457"/>
              <a:gd name="connsiteX53" fmla="*/ 5061335 w 9683888"/>
              <a:gd name="connsiteY53" fmla="*/ 545635 h 743457"/>
              <a:gd name="connsiteX54" fmla="*/ 5338634 w 9683888"/>
              <a:gd name="connsiteY54" fmla="*/ 595754 h 743457"/>
              <a:gd name="connsiteX55" fmla="*/ 5529430 w 9683888"/>
              <a:gd name="connsiteY55" fmla="*/ 606335 h 743457"/>
              <a:gd name="connsiteX56" fmla="*/ 5604039 w 9683888"/>
              <a:gd name="connsiteY56" fmla="*/ 607676 h 743457"/>
              <a:gd name="connsiteX57" fmla="*/ 5625281 w 9683888"/>
              <a:gd name="connsiteY57" fmla="*/ 617253 h 743457"/>
              <a:gd name="connsiteX58" fmla="*/ 5628138 w 9683888"/>
              <a:gd name="connsiteY58" fmla="*/ 615483 h 743457"/>
              <a:gd name="connsiteX59" fmla="*/ 5653593 w 9683888"/>
              <a:gd name="connsiteY59" fmla="*/ 617873 h 743457"/>
              <a:gd name="connsiteX60" fmla="*/ 5658658 w 9683888"/>
              <a:gd name="connsiteY60" fmla="*/ 624279 h 743457"/>
              <a:gd name="connsiteX61" fmla="*/ 5675963 w 9683888"/>
              <a:gd name="connsiteY61" fmla="*/ 627762 h 743457"/>
              <a:gd name="connsiteX62" fmla="*/ 5709625 w 9683888"/>
              <a:gd name="connsiteY62" fmla="*/ 639593 h 743457"/>
              <a:gd name="connsiteX63" fmla="*/ 5716324 w 9683888"/>
              <a:gd name="connsiteY63" fmla="*/ 637148 h 743457"/>
              <a:gd name="connsiteX64" fmla="*/ 5767720 w 9683888"/>
              <a:gd name="connsiteY64" fmla="*/ 647737 h 743457"/>
              <a:gd name="connsiteX65" fmla="*/ 5768619 w 9683888"/>
              <a:gd name="connsiteY65" fmla="*/ 645671 h 743457"/>
              <a:gd name="connsiteX66" fmla="*/ 5858696 w 9683888"/>
              <a:gd name="connsiteY66" fmla="*/ 628099 h 743457"/>
              <a:gd name="connsiteX67" fmla="*/ 5935260 w 9683888"/>
              <a:gd name="connsiteY67" fmla="*/ 596904 h 743457"/>
              <a:gd name="connsiteX68" fmla="*/ 5946176 w 9683888"/>
              <a:gd name="connsiteY68" fmla="*/ 597874 h 743457"/>
              <a:gd name="connsiteX69" fmla="*/ 5946447 w 9683888"/>
              <a:gd name="connsiteY69" fmla="*/ 597396 h 743457"/>
              <a:gd name="connsiteX70" fmla="*/ 5958069 w 9683888"/>
              <a:gd name="connsiteY70" fmla="*/ 597432 h 743457"/>
              <a:gd name="connsiteX71" fmla="*/ 5966081 w 9683888"/>
              <a:gd name="connsiteY71" fmla="*/ 599643 h 743457"/>
              <a:gd name="connsiteX72" fmla="*/ 5987259 w 9683888"/>
              <a:gd name="connsiteY72" fmla="*/ 601523 h 743457"/>
              <a:gd name="connsiteX73" fmla="*/ 5994905 w 9683888"/>
              <a:gd name="connsiteY73" fmla="*/ 598873 h 743457"/>
              <a:gd name="connsiteX74" fmla="*/ 6054803 w 9683888"/>
              <a:gd name="connsiteY74" fmla="*/ 541202 h 743457"/>
              <a:gd name="connsiteX75" fmla="*/ 6188672 w 9683888"/>
              <a:gd name="connsiteY75" fmla="*/ 496389 h 743457"/>
              <a:gd name="connsiteX76" fmla="*/ 6323280 w 9683888"/>
              <a:gd name="connsiteY76" fmla="*/ 458013 h 743457"/>
              <a:gd name="connsiteX77" fmla="*/ 6457257 w 9683888"/>
              <a:gd name="connsiteY77" fmla="*/ 414621 h 743457"/>
              <a:gd name="connsiteX78" fmla="*/ 6530019 w 9683888"/>
              <a:gd name="connsiteY78" fmla="*/ 423168 h 743457"/>
              <a:gd name="connsiteX79" fmla="*/ 6626800 w 9683888"/>
              <a:gd name="connsiteY79" fmla="*/ 375078 h 743457"/>
              <a:gd name="connsiteX80" fmla="*/ 6689231 w 9683888"/>
              <a:gd name="connsiteY80" fmla="*/ 353501 h 743457"/>
              <a:gd name="connsiteX81" fmla="*/ 6726440 w 9683888"/>
              <a:gd name="connsiteY81" fmla="*/ 340276 h 743457"/>
              <a:gd name="connsiteX82" fmla="*/ 6835228 w 9683888"/>
              <a:gd name="connsiteY82" fmla="*/ 329393 h 743457"/>
              <a:gd name="connsiteX83" fmla="*/ 7039363 w 9683888"/>
              <a:gd name="connsiteY83" fmla="*/ 370823 h 743457"/>
              <a:gd name="connsiteX84" fmla="*/ 7095156 w 9683888"/>
              <a:gd name="connsiteY84" fmla="*/ 366075 h 743457"/>
              <a:gd name="connsiteX85" fmla="*/ 7187061 w 9683888"/>
              <a:gd name="connsiteY85" fmla="*/ 383876 h 743457"/>
              <a:gd name="connsiteX86" fmla="*/ 7295039 w 9683888"/>
              <a:gd name="connsiteY86" fmla="*/ 355046 h 743457"/>
              <a:gd name="connsiteX87" fmla="*/ 7373651 w 9683888"/>
              <a:gd name="connsiteY87" fmla="*/ 322299 h 743457"/>
              <a:gd name="connsiteX88" fmla="*/ 7418964 w 9683888"/>
              <a:gd name="connsiteY88" fmla="*/ 308685 h 743457"/>
              <a:gd name="connsiteX89" fmla="*/ 7450568 w 9683888"/>
              <a:gd name="connsiteY89" fmla="*/ 293511 h 743457"/>
              <a:gd name="connsiteX90" fmla="*/ 7538380 w 9683888"/>
              <a:gd name="connsiteY90" fmla="*/ 283235 h 743457"/>
              <a:gd name="connsiteX91" fmla="*/ 7786348 w 9683888"/>
              <a:gd name="connsiteY91" fmla="*/ 225377 h 743457"/>
              <a:gd name="connsiteX92" fmla="*/ 7849534 w 9683888"/>
              <a:gd name="connsiteY92" fmla="*/ 245434 h 743457"/>
              <a:gd name="connsiteX93" fmla="*/ 7981165 w 9683888"/>
              <a:gd name="connsiteY93" fmla="*/ 222252 h 743457"/>
              <a:gd name="connsiteX94" fmla="*/ 8171882 w 9683888"/>
              <a:gd name="connsiteY94" fmla="*/ 222497 h 743457"/>
              <a:gd name="connsiteX95" fmla="*/ 8242270 w 9683888"/>
              <a:gd name="connsiteY95" fmla="*/ 180535 h 743457"/>
              <a:gd name="connsiteX96" fmla="*/ 8490152 w 9683888"/>
              <a:gd name="connsiteY96" fmla="*/ 209193 h 743457"/>
              <a:gd name="connsiteX97" fmla="*/ 8622272 w 9683888"/>
              <a:gd name="connsiteY97" fmla="*/ 188859 h 743457"/>
              <a:gd name="connsiteX98" fmla="*/ 8738606 w 9683888"/>
              <a:gd name="connsiteY98" fmla="*/ 208945 h 743457"/>
              <a:gd name="connsiteX99" fmla="*/ 8831307 w 9683888"/>
              <a:gd name="connsiteY99" fmla="*/ 207738 h 743457"/>
              <a:gd name="connsiteX100" fmla="*/ 8891432 w 9683888"/>
              <a:gd name="connsiteY100" fmla="*/ 184510 h 743457"/>
              <a:gd name="connsiteX101" fmla="*/ 8946980 w 9683888"/>
              <a:gd name="connsiteY101" fmla="*/ 145578 h 743457"/>
              <a:gd name="connsiteX102" fmla="*/ 9107760 w 9683888"/>
              <a:gd name="connsiteY102" fmla="*/ 128052 h 743457"/>
              <a:gd name="connsiteX103" fmla="*/ 9195623 w 9683888"/>
              <a:gd name="connsiteY103" fmla="*/ 100212 h 743457"/>
              <a:gd name="connsiteX104" fmla="*/ 9256898 w 9683888"/>
              <a:gd name="connsiteY104" fmla="*/ 73900 h 743457"/>
              <a:gd name="connsiteX105" fmla="*/ 9351740 w 9683888"/>
              <a:gd name="connsiteY105" fmla="*/ 80439 h 743457"/>
              <a:gd name="connsiteX106" fmla="*/ 9539796 w 9683888"/>
              <a:gd name="connsiteY106" fmla="*/ 87069 h 743457"/>
              <a:gd name="connsiteX107" fmla="*/ 9619109 w 9683888"/>
              <a:gd name="connsiteY107" fmla="*/ 39994 h 7434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Lst>
            <a:rect l="l" t="t" r="r" b="b"/>
            <a:pathLst>
              <a:path w="9683888" h="743457">
                <a:moveTo>
                  <a:pt x="9683888" y="0"/>
                </a:moveTo>
                <a:lnTo>
                  <a:pt x="0" y="0"/>
                </a:lnTo>
                <a:lnTo>
                  <a:pt x="0" y="365878"/>
                </a:lnTo>
                <a:lnTo>
                  <a:pt x="11844" y="367909"/>
                </a:lnTo>
                <a:cubicBezTo>
                  <a:pt x="50423" y="374387"/>
                  <a:pt x="87879" y="380746"/>
                  <a:pt x="106208" y="385974"/>
                </a:cubicBezTo>
                <a:cubicBezTo>
                  <a:pt x="119919" y="389979"/>
                  <a:pt x="149687" y="402128"/>
                  <a:pt x="183667" y="399162"/>
                </a:cubicBezTo>
                <a:cubicBezTo>
                  <a:pt x="228274" y="394575"/>
                  <a:pt x="256969" y="398315"/>
                  <a:pt x="292430" y="390408"/>
                </a:cubicBezTo>
                <a:cubicBezTo>
                  <a:pt x="325377" y="395694"/>
                  <a:pt x="374510" y="420053"/>
                  <a:pt x="386942" y="395582"/>
                </a:cubicBezTo>
                <a:cubicBezTo>
                  <a:pt x="400429" y="416427"/>
                  <a:pt x="451168" y="399411"/>
                  <a:pt x="485751" y="408404"/>
                </a:cubicBezTo>
                <a:cubicBezTo>
                  <a:pt x="520399" y="423586"/>
                  <a:pt x="570416" y="404235"/>
                  <a:pt x="604107" y="418647"/>
                </a:cubicBezTo>
                <a:cubicBezTo>
                  <a:pt x="633631" y="425521"/>
                  <a:pt x="672063" y="446364"/>
                  <a:pt x="694081" y="449524"/>
                </a:cubicBezTo>
                <a:cubicBezTo>
                  <a:pt x="700528" y="463278"/>
                  <a:pt x="713487" y="450700"/>
                  <a:pt x="762452" y="456090"/>
                </a:cubicBezTo>
                <a:cubicBezTo>
                  <a:pt x="811417" y="461479"/>
                  <a:pt x="935420" y="470466"/>
                  <a:pt x="987872" y="481862"/>
                </a:cubicBezTo>
                <a:cubicBezTo>
                  <a:pt x="1018493" y="475799"/>
                  <a:pt x="1019470" y="516810"/>
                  <a:pt x="1077163" y="524467"/>
                </a:cubicBezTo>
                <a:cubicBezTo>
                  <a:pt x="1124222" y="535807"/>
                  <a:pt x="1202940" y="574855"/>
                  <a:pt x="1258716" y="587975"/>
                </a:cubicBezTo>
                <a:cubicBezTo>
                  <a:pt x="1274181" y="586466"/>
                  <a:pt x="1286859" y="589632"/>
                  <a:pt x="1298056" y="595413"/>
                </a:cubicBezTo>
                <a:lnTo>
                  <a:pt x="1327017" y="617412"/>
                </a:lnTo>
                <a:lnTo>
                  <a:pt x="1347909" y="620209"/>
                </a:lnTo>
                <a:cubicBezTo>
                  <a:pt x="1377004" y="628445"/>
                  <a:pt x="1394712" y="616344"/>
                  <a:pt x="1421792" y="626139"/>
                </a:cubicBezTo>
                <a:cubicBezTo>
                  <a:pt x="1466260" y="647543"/>
                  <a:pt x="1506099" y="610975"/>
                  <a:pt x="1519789" y="645011"/>
                </a:cubicBezTo>
                <a:cubicBezTo>
                  <a:pt x="1556219" y="665699"/>
                  <a:pt x="1578776" y="668950"/>
                  <a:pt x="1620886" y="687715"/>
                </a:cubicBezTo>
                <a:cubicBezTo>
                  <a:pt x="1658228" y="693647"/>
                  <a:pt x="1636224" y="694371"/>
                  <a:pt x="1676745" y="690130"/>
                </a:cubicBezTo>
                <a:cubicBezTo>
                  <a:pt x="1713709" y="697532"/>
                  <a:pt x="1774627" y="701403"/>
                  <a:pt x="1832228" y="690860"/>
                </a:cubicBezTo>
                <a:cubicBezTo>
                  <a:pt x="1866586" y="689181"/>
                  <a:pt x="1949046" y="755765"/>
                  <a:pt x="1980464" y="704858"/>
                </a:cubicBezTo>
                <a:cubicBezTo>
                  <a:pt x="2001472" y="716610"/>
                  <a:pt x="2020758" y="710467"/>
                  <a:pt x="2051150" y="711187"/>
                </a:cubicBezTo>
                <a:cubicBezTo>
                  <a:pt x="2081543" y="711907"/>
                  <a:pt x="2117567" y="736153"/>
                  <a:pt x="2162824" y="709178"/>
                </a:cubicBezTo>
                <a:cubicBezTo>
                  <a:pt x="2219712" y="701824"/>
                  <a:pt x="2181421" y="742368"/>
                  <a:pt x="2259859" y="718188"/>
                </a:cubicBezTo>
                <a:cubicBezTo>
                  <a:pt x="2296623" y="733933"/>
                  <a:pt x="2337412" y="741012"/>
                  <a:pt x="2378290" y="738748"/>
                </a:cubicBezTo>
                <a:cubicBezTo>
                  <a:pt x="2380041" y="725410"/>
                  <a:pt x="2399659" y="741017"/>
                  <a:pt x="2407828" y="743457"/>
                </a:cubicBezTo>
                <a:cubicBezTo>
                  <a:pt x="2406113" y="735180"/>
                  <a:pt x="2421642" y="728742"/>
                  <a:pt x="2428936" y="734697"/>
                </a:cubicBezTo>
                <a:cubicBezTo>
                  <a:pt x="2468648" y="720822"/>
                  <a:pt x="2584275" y="677579"/>
                  <a:pt x="2646106" y="660204"/>
                </a:cubicBezTo>
                <a:cubicBezTo>
                  <a:pt x="2706894" y="652346"/>
                  <a:pt x="2738390" y="612318"/>
                  <a:pt x="2799920" y="630451"/>
                </a:cubicBezTo>
                <a:cubicBezTo>
                  <a:pt x="2856798" y="622940"/>
                  <a:pt x="2902940" y="602232"/>
                  <a:pt x="2953556" y="607173"/>
                </a:cubicBezTo>
                <a:cubicBezTo>
                  <a:pt x="2970626" y="593247"/>
                  <a:pt x="2988095" y="586399"/>
                  <a:pt x="3009839" y="601743"/>
                </a:cubicBezTo>
                <a:cubicBezTo>
                  <a:pt x="3046166" y="594868"/>
                  <a:pt x="3085682" y="586046"/>
                  <a:pt x="3115016" y="584982"/>
                </a:cubicBezTo>
                <a:cubicBezTo>
                  <a:pt x="3144992" y="587935"/>
                  <a:pt x="3158740" y="599045"/>
                  <a:pt x="3185844" y="595356"/>
                </a:cubicBezTo>
                <a:cubicBezTo>
                  <a:pt x="3209939" y="576197"/>
                  <a:pt x="3221731" y="614583"/>
                  <a:pt x="3246013" y="592418"/>
                </a:cubicBezTo>
                <a:cubicBezTo>
                  <a:pt x="3228976" y="565486"/>
                  <a:pt x="3320172" y="599686"/>
                  <a:pt x="3313565" y="574138"/>
                </a:cubicBezTo>
                <a:cubicBezTo>
                  <a:pt x="3341586" y="564515"/>
                  <a:pt x="3371901" y="555346"/>
                  <a:pt x="3414143" y="553730"/>
                </a:cubicBezTo>
                <a:cubicBezTo>
                  <a:pt x="3463229" y="557630"/>
                  <a:pt x="3476532" y="539673"/>
                  <a:pt x="3552895" y="548563"/>
                </a:cubicBezTo>
                <a:cubicBezTo>
                  <a:pt x="3620356" y="561042"/>
                  <a:pt x="3688830" y="574962"/>
                  <a:pt x="3753012" y="599520"/>
                </a:cubicBezTo>
                <a:cubicBezTo>
                  <a:pt x="3769580" y="615048"/>
                  <a:pt x="3777112" y="602961"/>
                  <a:pt x="3804392" y="604131"/>
                </a:cubicBezTo>
                <a:cubicBezTo>
                  <a:pt x="3831672" y="605301"/>
                  <a:pt x="3878076" y="605222"/>
                  <a:pt x="3916696" y="606540"/>
                </a:cubicBezTo>
                <a:cubicBezTo>
                  <a:pt x="3970533" y="603881"/>
                  <a:pt x="3981244" y="618066"/>
                  <a:pt x="4063849" y="604058"/>
                </a:cubicBezTo>
                <a:cubicBezTo>
                  <a:pt x="4074473" y="605185"/>
                  <a:pt x="4134611" y="589365"/>
                  <a:pt x="4172179" y="592355"/>
                </a:cubicBezTo>
                <a:cubicBezTo>
                  <a:pt x="4180554" y="576172"/>
                  <a:pt x="4255433" y="602075"/>
                  <a:pt x="4276294" y="587119"/>
                </a:cubicBezTo>
                <a:cubicBezTo>
                  <a:pt x="4326119" y="586973"/>
                  <a:pt x="4361692" y="573867"/>
                  <a:pt x="4411090" y="575600"/>
                </a:cubicBezTo>
                <a:cubicBezTo>
                  <a:pt x="4465125" y="575500"/>
                  <a:pt x="4518088" y="570805"/>
                  <a:pt x="4540465" y="567464"/>
                </a:cubicBezTo>
                <a:lnTo>
                  <a:pt x="4545352" y="555554"/>
                </a:lnTo>
                <a:lnTo>
                  <a:pt x="4564014" y="553660"/>
                </a:lnTo>
                <a:lnTo>
                  <a:pt x="4568602" y="550913"/>
                </a:lnTo>
                <a:cubicBezTo>
                  <a:pt x="4577353" y="545618"/>
                  <a:pt x="4586105" y="540734"/>
                  <a:pt x="4595289" y="537407"/>
                </a:cubicBezTo>
                <a:cubicBezTo>
                  <a:pt x="4623104" y="537511"/>
                  <a:pt x="4660764" y="533229"/>
                  <a:pt x="4739026" y="532483"/>
                </a:cubicBezTo>
                <a:cubicBezTo>
                  <a:pt x="4806238" y="527255"/>
                  <a:pt x="4944577" y="524439"/>
                  <a:pt x="5061335" y="545635"/>
                </a:cubicBezTo>
                <a:cubicBezTo>
                  <a:pt x="5167156" y="553533"/>
                  <a:pt x="5251789" y="586167"/>
                  <a:pt x="5338634" y="595754"/>
                </a:cubicBezTo>
                <a:cubicBezTo>
                  <a:pt x="5415763" y="589622"/>
                  <a:pt x="5434719" y="609365"/>
                  <a:pt x="5529430" y="606335"/>
                </a:cubicBezTo>
                <a:cubicBezTo>
                  <a:pt x="5534498" y="613561"/>
                  <a:pt x="5597157" y="603269"/>
                  <a:pt x="5604039" y="607676"/>
                </a:cubicBezTo>
                <a:lnTo>
                  <a:pt x="5625281" y="617253"/>
                </a:lnTo>
                <a:lnTo>
                  <a:pt x="5628138" y="615483"/>
                </a:lnTo>
                <a:cubicBezTo>
                  <a:pt x="5640641" y="612245"/>
                  <a:pt x="5648217" y="613966"/>
                  <a:pt x="5653593" y="617873"/>
                </a:cubicBezTo>
                <a:lnTo>
                  <a:pt x="5658658" y="624279"/>
                </a:lnTo>
                <a:lnTo>
                  <a:pt x="5675963" y="627762"/>
                </a:lnTo>
                <a:lnTo>
                  <a:pt x="5709625" y="639593"/>
                </a:lnTo>
                <a:lnTo>
                  <a:pt x="5716324" y="637148"/>
                </a:lnTo>
                <a:lnTo>
                  <a:pt x="5767720" y="647737"/>
                </a:lnTo>
                <a:lnTo>
                  <a:pt x="5768619" y="645671"/>
                </a:lnTo>
                <a:cubicBezTo>
                  <a:pt x="5776130" y="642927"/>
                  <a:pt x="5830922" y="636226"/>
                  <a:pt x="5858696" y="628099"/>
                </a:cubicBezTo>
                <a:lnTo>
                  <a:pt x="5935260" y="596904"/>
                </a:lnTo>
                <a:lnTo>
                  <a:pt x="5946176" y="597874"/>
                </a:lnTo>
                <a:lnTo>
                  <a:pt x="5946447" y="597396"/>
                </a:lnTo>
                <a:cubicBezTo>
                  <a:pt x="5948934" y="596546"/>
                  <a:pt x="5952567" y="596468"/>
                  <a:pt x="5958069" y="597432"/>
                </a:cubicBezTo>
                <a:lnTo>
                  <a:pt x="5966081" y="599643"/>
                </a:lnTo>
                <a:lnTo>
                  <a:pt x="5987259" y="601523"/>
                </a:lnTo>
                <a:lnTo>
                  <a:pt x="5994905" y="598873"/>
                </a:lnTo>
                <a:cubicBezTo>
                  <a:pt x="6020610" y="579716"/>
                  <a:pt x="6016968" y="560235"/>
                  <a:pt x="6054803" y="541202"/>
                </a:cubicBezTo>
                <a:cubicBezTo>
                  <a:pt x="6108247" y="527358"/>
                  <a:pt x="6130976" y="484538"/>
                  <a:pt x="6188672" y="496389"/>
                </a:cubicBezTo>
                <a:cubicBezTo>
                  <a:pt x="6238659" y="483279"/>
                  <a:pt x="6277194" y="458153"/>
                  <a:pt x="6323280" y="458013"/>
                </a:cubicBezTo>
                <a:cubicBezTo>
                  <a:pt x="6368044" y="444385"/>
                  <a:pt x="6422801" y="420428"/>
                  <a:pt x="6457257" y="414621"/>
                </a:cubicBezTo>
                <a:cubicBezTo>
                  <a:pt x="6483424" y="410645"/>
                  <a:pt x="6508964" y="423228"/>
                  <a:pt x="6530019" y="423168"/>
                </a:cubicBezTo>
                <a:cubicBezTo>
                  <a:pt x="6558276" y="416578"/>
                  <a:pt x="6600264" y="386690"/>
                  <a:pt x="6626800" y="375078"/>
                </a:cubicBezTo>
                <a:cubicBezTo>
                  <a:pt x="6664418" y="400828"/>
                  <a:pt x="6655535" y="354302"/>
                  <a:pt x="6689231" y="353501"/>
                </a:cubicBezTo>
                <a:cubicBezTo>
                  <a:pt x="6708837" y="361122"/>
                  <a:pt x="6719642" y="359485"/>
                  <a:pt x="6726440" y="340276"/>
                </a:cubicBezTo>
                <a:cubicBezTo>
                  <a:pt x="6818329" y="378763"/>
                  <a:pt x="6765502" y="328183"/>
                  <a:pt x="6835228" y="329393"/>
                </a:cubicBezTo>
                <a:cubicBezTo>
                  <a:pt x="6897464" y="335048"/>
                  <a:pt x="6962224" y="329085"/>
                  <a:pt x="7039363" y="370823"/>
                </a:cubicBezTo>
                <a:cubicBezTo>
                  <a:pt x="7056368" y="384567"/>
                  <a:pt x="7070539" y="363899"/>
                  <a:pt x="7095156" y="366075"/>
                </a:cubicBezTo>
                <a:cubicBezTo>
                  <a:pt x="7119772" y="368250"/>
                  <a:pt x="7153748" y="385714"/>
                  <a:pt x="7187061" y="383876"/>
                </a:cubicBezTo>
                <a:cubicBezTo>
                  <a:pt x="7242115" y="377604"/>
                  <a:pt x="7270954" y="334249"/>
                  <a:pt x="7295039" y="355046"/>
                </a:cubicBezTo>
                <a:cubicBezTo>
                  <a:pt x="7320104" y="344159"/>
                  <a:pt x="7343179" y="301443"/>
                  <a:pt x="7373651" y="322299"/>
                </a:cubicBezTo>
                <a:cubicBezTo>
                  <a:pt x="7367160" y="298575"/>
                  <a:pt x="7410095" y="329040"/>
                  <a:pt x="7418964" y="308685"/>
                </a:cubicBezTo>
                <a:cubicBezTo>
                  <a:pt x="7424243" y="291807"/>
                  <a:pt x="7438503" y="297117"/>
                  <a:pt x="7450568" y="293511"/>
                </a:cubicBezTo>
                <a:cubicBezTo>
                  <a:pt x="7461276" y="277652"/>
                  <a:pt x="7519437" y="275664"/>
                  <a:pt x="7538380" y="283235"/>
                </a:cubicBezTo>
                <a:cubicBezTo>
                  <a:pt x="7594343" y="271879"/>
                  <a:pt x="7734488" y="231676"/>
                  <a:pt x="7786348" y="225377"/>
                </a:cubicBezTo>
                <a:cubicBezTo>
                  <a:pt x="7797693" y="277094"/>
                  <a:pt x="7847327" y="236176"/>
                  <a:pt x="7849534" y="245434"/>
                </a:cubicBezTo>
                <a:cubicBezTo>
                  <a:pt x="7894253" y="231282"/>
                  <a:pt x="7937937" y="238796"/>
                  <a:pt x="7981165" y="222252"/>
                </a:cubicBezTo>
                <a:cubicBezTo>
                  <a:pt x="8066564" y="234459"/>
                  <a:pt x="8127007" y="235277"/>
                  <a:pt x="8171882" y="222497"/>
                </a:cubicBezTo>
                <a:cubicBezTo>
                  <a:pt x="8183092" y="205785"/>
                  <a:pt x="8217423" y="177145"/>
                  <a:pt x="8242270" y="180535"/>
                </a:cubicBezTo>
                <a:cubicBezTo>
                  <a:pt x="8294138" y="178846"/>
                  <a:pt x="8410926" y="208334"/>
                  <a:pt x="8490152" y="209193"/>
                </a:cubicBezTo>
                <a:cubicBezTo>
                  <a:pt x="8558493" y="195433"/>
                  <a:pt x="8564727" y="233466"/>
                  <a:pt x="8622272" y="188859"/>
                </a:cubicBezTo>
                <a:cubicBezTo>
                  <a:pt x="8659556" y="191317"/>
                  <a:pt x="8666988" y="178214"/>
                  <a:pt x="8738606" y="208945"/>
                </a:cubicBezTo>
                <a:cubicBezTo>
                  <a:pt x="8769507" y="208543"/>
                  <a:pt x="8800406" y="224019"/>
                  <a:pt x="8831307" y="207738"/>
                </a:cubicBezTo>
                <a:cubicBezTo>
                  <a:pt x="8836477" y="191612"/>
                  <a:pt x="8870109" y="182455"/>
                  <a:pt x="8891432" y="184510"/>
                </a:cubicBezTo>
                <a:cubicBezTo>
                  <a:pt x="8876795" y="135260"/>
                  <a:pt x="8938553" y="173381"/>
                  <a:pt x="8946980" y="145578"/>
                </a:cubicBezTo>
                <a:cubicBezTo>
                  <a:pt x="9010957" y="156064"/>
                  <a:pt x="9046552" y="157746"/>
                  <a:pt x="9107760" y="128052"/>
                </a:cubicBezTo>
                <a:cubicBezTo>
                  <a:pt x="9135191" y="151813"/>
                  <a:pt x="9184204" y="114911"/>
                  <a:pt x="9195623" y="100212"/>
                </a:cubicBezTo>
                <a:cubicBezTo>
                  <a:pt x="9222736" y="85917"/>
                  <a:pt x="9230892" y="98248"/>
                  <a:pt x="9256898" y="73900"/>
                </a:cubicBezTo>
                <a:cubicBezTo>
                  <a:pt x="9276443" y="63724"/>
                  <a:pt x="9334001" y="80454"/>
                  <a:pt x="9351740" y="80439"/>
                </a:cubicBezTo>
                <a:cubicBezTo>
                  <a:pt x="9398889" y="82633"/>
                  <a:pt x="9473718" y="102566"/>
                  <a:pt x="9539796" y="87069"/>
                </a:cubicBezTo>
                <a:cubicBezTo>
                  <a:pt x="9565852" y="70987"/>
                  <a:pt x="9591569" y="56211"/>
                  <a:pt x="9619109" y="39994"/>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 name="Content Placeholder 2">
            <a:extLst>
              <a:ext uri="{FF2B5EF4-FFF2-40B4-BE49-F238E27FC236}">
                <a16:creationId xmlns:a16="http://schemas.microsoft.com/office/drawing/2014/main" id="{DEAB6AE6-B546-4AC0-A7E9-5787CD21F19A}"/>
              </a:ext>
            </a:extLst>
          </p:cNvPr>
          <p:cNvSpPr>
            <a:spLocks noGrp="1"/>
          </p:cNvSpPr>
          <p:nvPr>
            <p:ph idx="1"/>
          </p:nvPr>
        </p:nvSpPr>
        <p:spPr>
          <a:xfrm>
            <a:off x="295422" y="1066869"/>
            <a:ext cx="7797701" cy="5305795"/>
          </a:xfrm>
        </p:spPr>
        <p:txBody>
          <a:bodyPr>
            <a:normAutofit fontScale="92500"/>
          </a:bodyPr>
          <a:lstStyle/>
          <a:p>
            <a:r>
              <a:rPr lang="en-GB" sz="3000" b="1" i="0" dirty="0">
                <a:effectLst/>
                <a:highlight>
                  <a:srgbClr val="00FFFF"/>
                </a:highlight>
                <a:latin typeface="Candara" panose="020E0502030303020204" pitchFamily="34" charset="0"/>
              </a:rPr>
              <a:t>Identifying Areas for Personal Development</a:t>
            </a:r>
            <a:br>
              <a:rPr lang="en-GB" sz="2600" dirty="0">
                <a:latin typeface="Tw Cen MT" panose="020B0602020104020603" pitchFamily="34" charset="0"/>
              </a:rPr>
            </a:br>
            <a:br>
              <a:rPr lang="en-GB" sz="2600" dirty="0">
                <a:latin typeface="Tw Cen MT" panose="020B0602020104020603" pitchFamily="34" charset="0"/>
              </a:rPr>
            </a:br>
            <a:r>
              <a:rPr lang="en-GB" sz="2600" b="0" i="0" dirty="0">
                <a:effectLst/>
                <a:latin typeface="Tw Cen MT" panose="020B0602020104020603" pitchFamily="34" charset="0"/>
              </a:rPr>
              <a:t>If knowing where you want to be, and </a:t>
            </a:r>
            <a:r>
              <a:rPr lang="en-GB" sz="2600" b="0" i="0" u="none" strike="noStrike" dirty="0">
                <a:effectLst/>
                <a:latin typeface="Tw Cen MT" panose="020B0602020104020603" pitchFamily="34" charset="0"/>
                <a:hlinkClick r:id="rId2"/>
              </a:rPr>
              <a:t>establishing your personal vision</a:t>
            </a:r>
            <a:r>
              <a:rPr lang="en-GB" sz="2600" b="0" i="0" dirty="0">
                <a:effectLst/>
                <a:latin typeface="Tw Cen MT" panose="020B0602020104020603" pitchFamily="34" charset="0"/>
              </a:rPr>
              <a:t>, is the first step in any personal development, the next step is to understand where you are now.</a:t>
            </a:r>
          </a:p>
          <a:p>
            <a:r>
              <a:rPr lang="en-GB" sz="2600" b="0" i="0" dirty="0">
                <a:effectLst/>
                <a:latin typeface="Tw Cen MT" panose="020B0602020104020603" pitchFamily="34" charset="0"/>
              </a:rPr>
              <a:t> From this point, you can work out which areas are likely to need some work to improve your skills and abilities.</a:t>
            </a:r>
          </a:p>
          <a:p>
            <a:r>
              <a:rPr lang="en-GB" sz="2600" b="0" i="0" dirty="0">
                <a:effectLst/>
                <a:latin typeface="Tw Cen MT" panose="020B0602020104020603" pitchFamily="34" charset="0"/>
              </a:rPr>
              <a:t>Being aware of your weaknesses enables you to take steps to start to address them. </a:t>
            </a:r>
          </a:p>
          <a:p>
            <a:r>
              <a:rPr lang="en-GB" sz="2600" b="0" i="0" dirty="0">
                <a:effectLst/>
                <a:latin typeface="Tw Cen MT" panose="020B0602020104020603" pitchFamily="34" charset="0"/>
              </a:rPr>
              <a:t>These steps may be through formal courses, working out how to use and apply your existing experience in a different way, or using everyday experiences and setbacks as a way to learn.</a:t>
            </a:r>
          </a:p>
          <a:p>
            <a:br>
              <a:rPr lang="en-GB" sz="1400" dirty="0"/>
            </a:br>
            <a:endParaRPr lang="en-GB" sz="1400" dirty="0"/>
          </a:p>
        </p:txBody>
      </p:sp>
      <p:sp>
        <p:nvSpPr>
          <p:cNvPr id="14" name="Freeform: Shape 13">
            <a:extLst>
              <a:ext uri="{FF2B5EF4-FFF2-40B4-BE49-F238E27FC236}">
                <a16:creationId xmlns:a16="http://schemas.microsoft.com/office/drawing/2014/main" id="{F3BD3BB9-3CB5-4253-A27D-6B7904723D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9827"/>
            <a:ext cx="10680562" cy="1078174"/>
          </a:xfrm>
          <a:custGeom>
            <a:avLst/>
            <a:gdLst>
              <a:gd name="connsiteX0" fmla="*/ 3617689 w 10680562"/>
              <a:gd name="connsiteY0" fmla="*/ 0 h 1605023"/>
              <a:gd name="connsiteX1" fmla="*/ 3635901 w 10680562"/>
              <a:gd name="connsiteY1" fmla="*/ 7738 h 1605023"/>
              <a:gd name="connsiteX2" fmla="*/ 3690891 w 10680562"/>
              <a:gd name="connsiteY2" fmla="*/ 7049 h 1605023"/>
              <a:gd name="connsiteX3" fmla="*/ 3832247 w 10680562"/>
              <a:gd name="connsiteY3" fmla="*/ 13937 h 1605023"/>
              <a:gd name="connsiteX4" fmla="*/ 3999111 w 10680562"/>
              <a:gd name="connsiteY4" fmla="*/ 44624 h 1605023"/>
              <a:gd name="connsiteX5" fmla="*/ 4034676 w 10680562"/>
              <a:gd name="connsiteY5" fmla="*/ 48775 h 1605023"/>
              <a:gd name="connsiteX6" fmla="*/ 4065394 w 10680562"/>
              <a:gd name="connsiteY6" fmla="*/ 42879 h 1605023"/>
              <a:gd name="connsiteX7" fmla="*/ 4072648 w 10680562"/>
              <a:gd name="connsiteY7" fmla="*/ 33262 h 1605023"/>
              <a:gd name="connsiteX8" fmla="*/ 4092232 w 10680562"/>
              <a:gd name="connsiteY8" fmla="*/ 34026 h 1605023"/>
              <a:gd name="connsiteX9" fmla="*/ 4097470 w 10680562"/>
              <a:gd name="connsiteY9" fmla="*/ 32252 h 1605023"/>
              <a:gd name="connsiteX10" fmla="*/ 4127488 w 10680562"/>
              <a:gd name="connsiteY10" fmla="*/ 24056 h 1605023"/>
              <a:gd name="connsiteX11" fmla="*/ 4190803 w 10680562"/>
              <a:gd name="connsiteY11" fmla="*/ 55685 h 1605023"/>
              <a:gd name="connsiteX12" fmla="*/ 4269333 w 10680562"/>
              <a:gd name="connsiteY12" fmla="*/ 54186 h 1605023"/>
              <a:gd name="connsiteX13" fmla="*/ 4481486 w 10680562"/>
              <a:gd name="connsiteY13" fmla="*/ 116915 h 1605023"/>
              <a:gd name="connsiteX14" fmla="*/ 4651418 w 10680562"/>
              <a:gd name="connsiteY14" fmla="*/ 150071 h 1605023"/>
              <a:gd name="connsiteX15" fmla="*/ 4863575 w 10680562"/>
              <a:gd name="connsiteY15" fmla="*/ 175458 h 1605023"/>
              <a:gd name="connsiteX16" fmla="*/ 5013635 w 10680562"/>
              <a:gd name="connsiteY16" fmla="*/ 213928 h 1605023"/>
              <a:gd name="connsiteX17" fmla="*/ 5203044 w 10680562"/>
              <a:gd name="connsiteY17" fmla="*/ 228946 h 1605023"/>
              <a:gd name="connsiteX18" fmla="*/ 5207070 w 10680562"/>
              <a:gd name="connsiteY18" fmla="*/ 235105 h 1605023"/>
              <a:gd name="connsiteX19" fmla="*/ 5224253 w 10680562"/>
              <a:gd name="connsiteY19" fmla="*/ 240320 h 1605023"/>
              <a:gd name="connsiteX20" fmla="*/ 5256736 w 10680562"/>
              <a:gd name="connsiteY20" fmla="*/ 254811 h 1605023"/>
              <a:gd name="connsiteX21" fmla="*/ 5264095 w 10680562"/>
              <a:gd name="connsiteY21" fmla="*/ 253567 h 1605023"/>
              <a:gd name="connsiteX22" fmla="*/ 5315084 w 10680562"/>
              <a:gd name="connsiteY22" fmla="*/ 269264 h 1605023"/>
              <a:gd name="connsiteX23" fmla="*/ 5316393 w 10680562"/>
              <a:gd name="connsiteY23" fmla="*/ 267603 h 1605023"/>
              <a:gd name="connsiteX24" fmla="*/ 5333427 w 10680562"/>
              <a:gd name="connsiteY24" fmla="*/ 263823 h 1605023"/>
              <a:gd name="connsiteX25" fmla="*/ 5364589 w 10680562"/>
              <a:gd name="connsiteY25" fmla="*/ 260882 h 1605023"/>
              <a:gd name="connsiteX26" fmla="*/ 5443973 w 10680562"/>
              <a:gd name="connsiteY26" fmla="*/ 230866 h 1605023"/>
              <a:gd name="connsiteX27" fmla="*/ 5497201 w 10680562"/>
              <a:gd name="connsiteY27" fmla="*/ 247023 h 1605023"/>
              <a:gd name="connsiteX28" fmla="*/ 5508269 w 10680562"/>
              <a:gd name="connsiteY28" fmla="*/ 249256 h 1605023"/>
              <a:gd name="connsiteX29" fmla="*/ 5508636 w 10680562"/>
              <a:gd name="connsiteY29" fmla="*/ 248880 h 1605023"/>
              <a:gd name="connsiteX30" fmla="*/ 5520606 w 10680562"/>
              <a:gd name="connsiteY30" fmla="*/ 250400 h 1605023"/>
              <a:gd name="connsiteX31" fmla="*/ 5528451 w 10680562"/>
              <a:gd name="connsiteY31" fmla="*/ 253330 h 1605023"/>
              <a:gd name="connsiteX32" fmla="*/ 5549923 w 10680562"/>
              <a:gd name="connsiteY32" fmla="*/ 257662 h 1605023"/>
              <a:gd name="connsiteX33" fmla="*/ 5558295 w 10680562"/>
              <a:gd name="connsiteY33" fmla="*/ 256364 h 1605023"/>
              <a:gd name="connsiteX34" fmla="*/ 5664799 w 10680562"/>
              <a:gd name="connsiteY34" fmla="*/ 278924 h 1605023"/>
              <a:gd name="connsiteX35" fmla="*/ 5796160 w 10680562"/>
              <a:gd name="connsiteY35" fmla="*/ 307979 h 1605023"/>
              <a:gd name="connsiteX36" fmla="*/ 5897647 w 10680562"/>
              <a:gd name="connsiteY36" fmla="*/ 339431 h 1605023"/>
              <a:gd name="connsiteX37" fmla="*/ 5978838 w 10680562"/>
              <a:gd name="connsiteY37" fmla="*/ 367970 h 1605023"/>
              <a:gd name="connsiteX38" fmla="*/ 6050367 w 10680562"/>
              <a:gd name="connsiteY38" fmla="*/ 386341 h 1605023"/>
              <a:gd name="connsiteX39" fmla="*/ 6140609 w 10680562"/>
              <a:gd name="connsiteY39" fmla="*/ 385135 h 1605023"/>
              <a:gd name="connsiteX40" fmla="*/ 6302950 w 10680562"/>
              <a:gd name="connsiteY40" fmla="*/ 448183 h 1605023"/>
              <a:gd name="connsiteX41" fmla="*/ 6308533 w 10680562"/>
              <a:gd name="connsiteY41" fmla="*/ 448551 h 1605023"/>
              <a:gd name="connsiteX42" fmla="*/ 6340278 w 10680562"/>
              <a:gd name="connsiteY42" fmla="*/ 468555 h 1605023"/>
              <a:gd name="connsiteX43" fmla="*/ 6341685 w 10680562"/>
              <a:gd name="connsiteY43" fmla="*/ 467587 h 1605023"/>
              <a:gd name="connsiteX44" fmla="*/ 6354862 w 10680562"/>
              <a:gd name="connsiteY44" fmla="*/ 467794 h 1605023"/>
              <a:gd name="connsiteX45" fmla="*/ 6377840 w 10680562"/>
              <a:gd name="connsiteY45" fmla="*/ 471024 h 1605023"/>
              <a:gd name="connsiteX46" fmla="*/ 6442804 w 10680562"/>
              <a:gd name="connsiteY46" fmla="*/ 463091 h 1605023"/>
              <a:gd name="connsiteX47" fmla="*/ 6476009 w 10680562"/>
              <a:gd name="connsiteY47" fmla="*/ 483807 h 1605023"/>
              <a:gd name="connsiteX48" fmla="*/ 6483237 w 10680562"/>
              <a:gd name="connsiteY48" fmla="*/ 487308 h 1605023"/>
              <a:gd name="connsiteX49" fmla="*/ 6483605 w 10680562"/>
              <a:gd name="connsiteY49" fmla="*/ 487102 h 1605023"/>
              <a:gd name="connsiteX50" fmla="*/ 6491673 w 10680562"/>
              <a:gd name="connsiteY50" fmla="*/ 490243 h 1605023"/>
              <a:gd name="connsiteX51" fmla="*/ 6496411 w 10680562"/>
              <a:gd name="connsiteY51" fmla="*/ 493689 h 1605023"/>
              <a:gd name="connsiteX52" fmla="*/ 6510429 w 10680562"/>
              <a:gd name="connsiteY52" fmla="*/ 500479 h 1605023"/>
              <a:gd name="connsiteX53" fmla="*/ 6516750 w 10680562"/>
              <a:gd name="connsiteY53" fmla="*/ 500983 h 1605023"/>
              <a:gd name="connsiteX54" fmla="*/ 6580199 w 10680562"/>
              <a:gd name="connsiteY54" fmla="*/ 483318 h 1605023"/>
              <a:gd name="connsiteX55" fmla="*/ 6690237 w 10680562"/>
              <a:gd name="connsiteY55" fmla="*/ 493051 h 1605023"/>
              <a:gd name="connsiteX56" fmla="*/ 6798356 w 10680562"/>
              <a:gd name="connsiteY56" fmla="*/ 506748 h 1605023"/>
              <a:gd name="connsiteX57" fmla="*/ 6837102 w 10680562"/>
              <a:gd name="connsiteY57" fmla="*/ 513677 h 1605023"/>
              <a:gd name="connsiteX58" fmla="*/ 6907934 w 10680562"/>
              <a:gd name="connsiteY58" fmla="*/ 517339 h 1605023"/>
              <a:gd name="connsiteX59" fmla="*/ 6941474 w 10680562"/>
              <a:gd name="connsiteY59" fmla="*/ 513632 h 1605023"/>
              <a:gd name="connsiteX60" fmla="*/ 6942754 w 10680562"/>
              <a:gd name="connsiteY60" fmla="*/ 514394 h 1605023"/>
              <a:gd name="connsiteX61" fmla="*/ 6946363 w 10680562"/>
              <a:gd name="connsiteY61" fmla="*/ 511066 h 1605023"/>
              <a:gd name="connsiteX62" fmla="*/ 6952592 w 10680562"/>
              <a:gd name="connsiteY62" fmla="*/ 510252 h 1605023"/>
              <a:gd name="connsiteX63" fmla="*/ 6968398 w 10680562"/>
              <a:gd name="connsiteY63" fmla="*/ 513946 h 1605023"/>
              <a:gd name="connsiteX64" fmla="*/ 6974142 w 10680562"/>
              <a:gd name="connsiteY64" fmla="*/ 516310 h 1605023"/>
              <a:gd name="connsiteX65" fmla="*/ 6982971 w 10680562"/>
              <a:gd name="connsiteY65" fmla="*/ 517694 h 1605023"/>
              <a:gd name="connsiteX66" fmla="*/ 6983252 w 10680562"/>
              <a:gd name="connsiteY66" fmla="*/ 517416 h 1605023"/>
              <a:gd name="connsiteX67" fmla="*/ 6991400 w 10680562"/>
              <a:gd name="connsiteY67" fmla="*/ 519321 h 1605023"/>
              <a:gd name="connsiteX68" fmla="*/ 7030460 w 10680562"/>
              <a:gd name="connsiteY68" fmla="*/ 532556 h 1605023"/>
              <a:gd name="connsiteX69" fmla="*/ 7089916 w 10680562"/>
              <a:gd name="connsiteY69" fmla="*/ 511503 h 1605023"/>
              <a:gd name="connsiteX70" fmla="*/ 7113059 w 10680562"/>
              <a:gd name="connsiteY70" fmla="*/ 509904 h 1605023"/>
              <a:gd name="connsiteX71" fmla="*/ 7125755 w 10680562"/>
              <a:gd name="connsiteY71" fmla="*/ 507393 h 1605023"/>
              <a:gd name="connsiteX72" fmla="*/ 7126765 w 10680562"/>
              <a:gd name="connsiteY72" fmla="*/ 506166 h 1605023"/>
              <a:gd name="connsiteX73" fmla="*/ 7164175 w 10680562"/>
              <a:gd name="connsiteY73" fmla="*/ 519011 h 1605023"/>
              <a:gd name="connsiteX74" fmla="*/ 7169654 w 10680562"/>
              <a:gd name="connsiteY74" fmla="*/ 518219 h 1605023"/>
              <a:gd name="connsiteX75" fmla="*/ 7193386 w 10680562"/>
              <a:gd name="connsiteY75" fmla="*/ 529788 h 1605023"/>
              <a:gd name="connsiteX76" fmla="*/ 7205997 w 10680562"/>
              <a:gd name="connsiteY76" fmla="*/ 534060 h 1605023"/>
              <a:gd name="connsiteX77" fmla="*/ 7208842 w 10680562"/>
              <a:gd name="connsiteY77" fmla="*/ 538783 h 1605023"/>
              <a:gd name="connsiteX78" fmla="*/ 7227817 w 10680562"/>
              <a:gd name="connsiteY78" fmla="*/ 543304 h 1605023"/>
              <a:gd name="connsiteX79" fmla="*/ 7230267 w 10680562"/>
              <a:gd name="connsiteY79" fmla="*/ 542497 h 1605023"/>
              <a:gd name="connsiteX80" fmla="*/ 7244913 w 10680562"/>
              <a:gd name="connsiteY80" fmla="*/ 551160 h 1605023"/>
              <a:gd name="connsiteX81" fmla="*/ 7255970 w 10680562"/>
              <a:gd name="connsiteY81" fmla="*/ 564383 h 1605023"/>
              <a:gd name="connsiteX82" fmla="*/ 7421156 w 10680562"/>
              <a:gd name="connsiteY82" fmla="*/ 584155 h 1605023"/>
              <a:gd name="connsiteX83" fmla="*/ 7553166 w 10680562"/>
              <a:gd name="connsiteY83" fmla="*/ 653085 h 1605023"/>
              <a:gd name="connsiteX84" fmla="*/ 7643092 w 10680562"/>
              <a:gd name="connsiteY84" fmla="*/ 662482 h 1605023"/>
              <a:gd name="connsiteX85" fmla="*/ 7896429 w 10680562"/>
              <a:gd name="connsiteY85" fmla="*/ 689054 h 1605023"/>
              <a:gd name="connsiteX86" fmla="*/ 7954620 w 10680562"/>
              <a:gd name="connsiteY86" fmla="*/ 689481 h 1605023"/>
              <a:gd name="connsiteX87" fmla="*/ 8000803 w 10680562"/>
              <a:gd name="connsiteY87" fmla="*/ 714583 h 1605023"/>
              <a:gd name="connsiteX88" fmla="*/ 8023216 w 10680562"/>
              <a:gd name="connsiteY88" fmla="*/ 709000 h 1605023"/>
              <a:gd name="connsiteX89" fmla="*/ 8027136 w 10680562"/>
              <a:gd name="connsiteY89" fmla="*/ 707765 h 1605023"/>
              <a:gd name="connsiteX90" fmla="*/ 8041622 w 10680562"/>
              <a:gd name="connsiteY90" fmla="*/ 708731 h 1605023"/>
              <a:gd name="connsiteX91" fmla="*/ 8047209 w 10680562"/>
              <a:gd name="connsiteY91" fmla="*/ 701624 h 1605023"/>
              <a:gd name="connsiteX92" fmla="*/ 8070088 w 10680562"/>
              <a:gd name="connsiteY92" fmla="*/ 697789 h 1605023"/>
              <a:gd name="connsiteX93" fmla="*/ 8096332 w 10680562"/>
              <a:gd name="connsiteY93" fmla="*/ 701624 h 1605023"/>
              <a:gd name="connsiteX94" fmla="*/ 8219225 w 10680562"/>
              <a:gd name="connsiteY94" fmla="*/ 728069 h 1605023"/>
              <a:gd name="connsiteX95" fmla="*/ 8293793 w 10680562"/>
              <a:gd name="connsiteY95" fmla="*/ 739200 h 1605023"/>
              <a:gd name="connsiteX96" fmla="*/ 8323753 w 10680562"/>
              <a:gd name="connsiteY96" fmla="*/ 736063 h 1605023"/>
              <a:gd name="connsiteX97" fmla="*/ 8364496 w 10680562"/>
              <a:gd name="connsiteY97" fmla="*/ 736635 h 1605023"/>
              <a:gd name="connsiteX98" fmla="*/ 8437662 w 10680562"/>
              <a:gd name="connsiteY98" fmla="*/ 731942 h 1605023"/>
              <a:gd name="connsiteX99" fmla="*/ 8533764 w 10680562"/>
              <a:gd name="connsiteY99" fmla="*/ 735554 h 1605023"/>
              <a:gd name="connsiteX100" fmla="*/ 8596769 w 10680562"/>
              <a:gd name="connsiteY100" fmla="*/ 769632 h 1605023"/>
              <a:gd name="connsiteX101" fmla="*/ 8604035 w 10680562"/>
              <a:gd name="connsiteY101" fmla="*/ 764982 h 1605023"/>
              <a:gd name="connsiteX102" fmla="*/ 8650929 w 10680562"/>
              <a:gd name="connsiteY102" fmla="*/ 773164 h 1605023"/>
              <a:gd name="connsiteX103" fmla="*/ 8806497 w 10680562"/>
              <a:gd name="connsiteY103" fmla="*/ 839707 h 1605023"/>
              <a:gd name="connsiteX104" fmla="*/ 8898377 w 10680562"/>
              <a:gd name="connsiteY104" fmla="*/ 854651 h 1605023"/>
              <a:gd name="connsiteX105" fmla="*/ 8932389 w 10680562"/>
              <a:gd name="connsiteY105" fmla="*/ 853846 h 1605023"/>
              <a:gd name="connsiteX106" fmla="*/ 8989288 w 10680562"/>
              <a:gd name="connsiteY106" fmla="*/ 852877 h 1605023"/>
              <a:gd name="connsiteX107" fmla="*/ 9035275 w 10680562"/>
              <a:gd name="connsiteY107" fmla="*/ 837110 h 1605023"/>
              <a:gd name="connsiteX108" fmla="*/ 9138626 w 10680562"/>
              <a:gd name="connsiteY108" fmla="*/ 862106 h 1605023"/>
              <a:gd name="connsiteX109" fmla="*/ 9216298 w 10680562"/>
              <a:gd name="connsiteY109" fmla="*/ 858754 h 1605023"/>
              <a:gd name="connsiteX110" fmla="*/ 9259941 w 10680562"/>
              <a:gd name="connsiteY110" fmla="*/ 861843 h 1605023"/>
              <a:gd name="connsiteX111" fmla="*/ 9380407 w 10680562"/>
              <a:gd name="connsiteY111" fmla="*/ 864825 h 1605023"/>
              <a:gd name="connsiteX112" fmla="*/ 9490772 w 10680562"/>
              <a:gd name="connsiteY112" fmla="*/ 901190 h 1605023"/>
              <a:gd name="connsiteX113" fmla="*/ 9584982 w 10680562"/>
              <a:gd name="connsiteY113" fmla="*/ 935980 h 1605023"/>
              <a:gd name="connsiteX114" fmla="*/ 9759797 w 10680562"/>
              <a:gd name="connsiteY114" fmla="*/ 1010923 h 1605023"/>
              <a:gd name="connsiteX115" fmla="*/ 9834455 w 10680562"/>
              <a:gd name="connsiteY115" fmla="*/ 1082908 h 1605023"/>
              <a:gd name="connsiteX116" fmla="*/ 9939504 w 10680562"/>
              <a:gd name="connsiteY116" fmla="*/ 1110614 h 1605023"/>
              <a:gd name="connsiteX117" fmla="*/ 10077001 w 10680562"/>
              <a:gd name="connsiteY117" fmla="*/ 1160906 h 1605023"/>
              <a:gd name="connsiteX118" fmla="*/ 10178431 w 10680562"/>
              <a:gd name="connsiteY118" fmla="*/ 1244920 h 1605023"/>
              <a:gd name="connsiteX119" fmla="*/ 10248658 w 10680562"/>
              <a:gd name="connsiteY119" fmla="*/ 1309335 h 1605023"/>
              <a:gd name="connsiteX120" fmla="*/ 10414709 w 10680562"/>
              <a:gd name="connsiteY120" fmla="*/ 1388645 h 1605023"/>
              <a:gd name="connsiteX121" fmla="*/ 10592469 w 10680562"/>
              <a:gd name="connsiteY121" fmla="*/ 1543828 h 1605023"/>
              <a:gd name="connsiteX122" fmla="*/ 10674941 w 10680562"/>
              <a:gd name="connsiteY122" fmla="*/ 1597388 h 1605023"/>
              <a:gd name="connsiteX123" fmla="*/ 10680562 w 10680562"/>
              <a:gd name="connsiteY123" fmla="*/ 1605023 h 1605023"/>
              <a:gd name="connsiteX124" fmla="*/ 0 w 10680562"/>
              <a:gd name="connsiteY124" fmla="*/ 1605023 h 1605023"/>
              <a:gd name="connsiteX125" fmla="*/ 0 w 10680562"/>
              <a:gd name="connsiteY125" fmla="*/ 415048 h 1605023"/>
              <a:gd name="connsiteX126" fmla="*/ 9656 w 10680562"/>
              <a:gd name="connsiteY126" fmla="*/ 416044 h 1605023"/>
              <a:gd name="connsiteX127" fmla="*/ 179196 w 10680562"/>
              <a:gd name="connsiteY127" fmla="*/ 423071 h 1605023"/>
              <a:gd name="connsiteX128" fmla="*/ 250912 w 10680562"/>
              <a:gd name="connsiteY128" fmla="*/ 408617 h 1605023"/>
              <a:gd name="connsiteX129" fmla="*/ 291375 w 10680562"/>
              <a:gd name="connsiteY129" fmla="*/ 403710 h 1605023"/>
              <a:gd name="connsiteX130" fmla="*/ 320542 w 10680562"/>
              <a:gd name="connsiteY130" fmla="*/ 396592 h 1605023"/>
              <a:gd name="connsiteX131" fmla="*/ 522426 w 10680562"/>
              <a:gd name="connsiteY131" fmla="*/ 407158 h 1605023"/>
              <a:gd name="connsiteX132" fmla="*/ 549068 w 10680562"/>
              <a:gd name="connsiteY132" fmla="*/ 407418 h 1605023"/>
              <a:gd name="connsiteX133" fmla="*/ 571100 w 10680562"/>
              <a:gd name="connsiteY133" fmla="*/ 400562 h 1605023"/>
              <a:gd name="connsiteX134" fmla="*/ 575457 w 10680562"/>
              <a:gd name="connsiteY134" fmla="*/ 392801 h 1605023"/>
              <a:gd name="connsiteX135" fmla="*/ 589968 w 10680562"/>
              <a:gd name="connsiteY135" fmla="*/ 391807 h 1605023"/>
              <a:gd name="connsiteX136" fmla="*/ 593649 w 10680562"/>
              <a:gd name="connsiteY136" fmla="*/ 390062 h 1605023"/>
              <a:gd name="connsiteX137" fmla="*/ 614928 w 10680562"/>
              <a:gd name="connsiteY137" fmla="*/ 381544 h 1605023"/>
              <a:gd name="connsiteX138" fmla="*/ 722580 w 10680562"/>
              <a:gd name="connsiteY138" fmla="*/ 392722 h 1605023"/>
              <a:gd name="connsiteX139" fmla="*/ 946884 w 10680562"/>
              <a:gd name="connsiteY139" fmla="*/ 411854 h 1605023"/>
              <a:gd name="connsiteX140" fmla="*/ 1210905 w 10680562"/>
              <a:gd name="connsiteY140" fmla="*/ 432414 h 1605023"/>
              <a:gd name="connsiteX141" fmla="*/ 1377854 w 10680562"/>
              <a:gd name="connsiteY141" fmla="*/ 429745 h 1605023"/>
              <a:gd name="connsiteX142" fmla="*/ 1391004 w 10680562"/>
              <a:gd name="connsiteY142" fmla="*/ 441307 h 1605023"/>
              <a:gd name="connsiteX143" fmla="*/ 1406953 w 10680562"/>
              <a:gd name="connsiteY143" fmla="*/ 447889 h 1605023"/>
              <a:gd name="connsiteX144" fmla="*/ 1409246 w 10680562"/>
              <a:gd name="connsiteY144" fmla="*/ 446765 h 1605023"/>
              <a:gd name="connsiteX145" fmla="*/ 1428800 w 10680562"/>
              <a:gd name="connsiteY145" fmla="*/ 448677 h 1605023"/>
              <a:gd name="connsiteX146" fmla="*/ 1432402 w 10680562"/>
              <a:gd name="connsiteY146" fmla="*/ 452956 h 1605023"/>
              <a:gd name="connsiteX147" fmla="*/ 1606578 w 10680562"/>
              <a:gd name="connsiteY147" fmla="*/ 430870 h 1605023"/>
              <a:gd name="connsiteX148" fmla="*/ 1647476 w 10680562"/>
              <a:gd name="connsiteY148" fmla="*/ 438687 h 1605023"/>
              <a:gd name="connsiteX149" fmla="*/ 1655866 w 10680562"/>
              <a:gd name="connsiteY149" fmla="*/ 439472 h 1605023"/>
              <a:gd name="connsiteX150" fmla="*/ 1656096 w 10680562"/>
              <a:gd name="connsiteY150" fmla="*/ 439162 h 1605023"/>
              <a:gd name="connsiteX151" fmla="*/ 1670708 w 10680562"/>
              <a:gd name="connsiteY151" fmla="*/ 412530 h 1605023"/>
              <a:gd name="connsiteX152" fmla="*/ 1737953 w 10680562"/>
              <a:gd name="connsiteY152" fmla="*/ 399496 h 1605023"/>
              <a:gd name="connsiteX153" fmla="*/ 1848192 w 10680562"/>
              <a:gd name="connsiteY153" fmla="*/ 376032 h 1605023"/>
              <a:gd name="connsiteX154" fmla="*/ 1954077 w 10680562"/>
              <a:gd name="connsiteY154" fmla="*/ 352621 h 1605023"/>
              <a:gd name="connsiteX155" fmla="*/ 1993047 w 10680562"/>
              <a:gd name="connsiteY155" fmla="*/ 346068 h 1605023"/>
              <a:gd name="connsiteX156" fmla="*/ 2059719 w 10680562"/>
              <a:gd name="connsiteY156" fmla="*/ 325903 h 1605023"/>
              <a:gd name="connsiteX157" fmla="*/ 2088528 w 10680562"/>
              <a:gd name="connsiteY157" fmla="*/ 311409 h 1605023"/>
              <a:gd name="connsiteX158" fmla="*/ 2090087 w 10680562"/>
              <a:gd name="connsiteY158" fmla="*/ 311676 h 1605023"/>
              <a:gd name="connsiteX159" fmla="*/ 2091700 w 10680562"/>
              <a:gd name="connsiteY159" fmla="*/ 307455 h 1605023"/>
              <a:gd name="connsiteX160" fmla="*/ 2096989 w 10680562"/>
              <a:gd name="connsiteY160" fmla="*/ 304649 h 1605023"/>
              <a:gd name="connsiteX161" fmla="*/ 2113325 w 10680562"/>
              <a:gd name="connsiteY161" fmla="*/ 302764 h 1605023"/>
              <a:gd name="connsiteX162" fmla="*/ 2119780 w 10680562"/>
              <a:gd name="connsiteY162" fmla="*/ 303007 h 1605023"/>
              <a:gd name="connsiteX163" fmla="*/ 2128562 w 10680562"/>
              <a:gd name="connsiteY163" fmla="*/ 301336 h 1605023"/>
              <a:gd name="connsiteX164" fmla="*/ 2128679 w 10680562"/>
              <a:gd name="connsiteY164" fmla="*/ 300991 h 1605023"/>
              <a:gd name="connsiteX165" fmla="*/ 2179558 w 10680562"/>
              <a:gd name="connsiteY165" fmla="*/ 299095 h 1605023"/>
              <a:gd name="connsiteX166" fmla="*/ 2223277 w 10680562"/>
              <a:gd name="connsiteY166" fmla="*/ 260239 h 1605023"/>
              <a:gd name="connsiteX167" fmla="*/ 2243644 w 10680562"/>
              <a:gd name="connsiteY167" fmla="*/ 251110 h 1605023"/>
              <a:gd name="connsiteX168" fmla="*/ 2253986 w 10680562"/>
              <a:gd name="connsiteY168" fmla="*/ 244616 h 1605023"/>
              <a:gd name="connsiteX169" fmla="*/ 2254285 w 10680562"/>
              <a:gd name="connsiteY169" fmla="*/ 243167 h 1605023"/>
              <a:gd name="connsiteX170" fmla="*/ 2295037 w 10680562"/>
              <a:gd name="connsiteY170" fmla="*/ 242433 h 1605023"/>
              <a:gd name="connsiteX171" fmla="*/ 2299648 w 10680562"/>
              <a:gd name="connsiteY171" fmla="*/ 239896 h 1605023"/>
              <a:gd name="connsiteX172" fmla="*/ 2327237 w 10680562"/>
              <a:gd name="connsiteY172" fmla="*/ 242539 h 1605023"/>
              <a:gd name="connsiteX173" fmla="*/ 2340943 w 10680562"/>
              <a:gd name="connsiteY173" fmla="*/ 242239 h 1605023"/>
              <a:gd name="connsiteX174" fmla="*/ 2345943 w 10680562"/>
              <a:gd name="connsiteY174" fmla="*/ 245589 h 1605023"/>
              <a:gd name="connsiteX175" fmla="*/ 2365602 w 10680562"/>
              <a:gd name="connsiteY175" fmla="*/ 243403 h 1605023"/>
              <a:gd name="connsiteX176" fmla="*/ 2367433 w 10680562"/>
              <a:gd name="connsiteY176" fmla="*/ 241858 h 1605023"/>
              <a:gd name="connsiteX177" fmla="*/ 2385231 w 10680562"/>
              <a:gd name="connsiteY177" fmla="*/ 244873 h 1605023"/>
              <a:gd name="connsiteX178" fmla="*/ 2402059 w 10680562"/>
              <a:gd name="connsiteY178" fmla="*/ 253223 h 1605023"/>
              <a:gd name="connsiteX179" fmla="*/ 2719020 w 10680562"/>
              <a:gd name="connsiteY179" fmla="*/ 235271 h 1605023"/>
              <a:gd name="connsiteX180" fmla="*/ 2877308 w 10680562"/>
              <a:gd name="connsiteY180" fmla="*/ 208630 h 1605023"/>
              <a:gd name="connsiteX181" fmla="*/ 3051375 w 10680562"/>
              <a:gd name="connsiteY181" fmla="*/ 154110 h 1605023"/>
              <a:gd name="connsiteX182" fmla="*/ 3104837 w 10680562"/>
              <a:gd name="connsiteY182" fmla="*/ 135199 h 1605023"/>
              <a:gd name="connsiteX183" fmla="*/ 3159836 w 10680562"/>
              <a:gd name="connsiteY183" fmla="*/ 142694 h 1605023"/>
              <a:gd name="connsiteX184" fmla="*/ 3177510 w 10680562"/>
              <a:gd name="connsiteY184" fmla="*/ 130186 h 1605023"/>
              <a:gd name="connsiteX185" fmla="*/ 3180470 w 10680562"/>
              <a:gd name="connsiteY185" fmla="*/ 127764 h 1605023"/>
              <a:gd name="connsiteX186" fmla="*/ 3194216 w 10680562"/>
              <a:gd name="connsiteY186" fmla="*/ 123837 h 1605023"/>
              <a:gd name="connsiteX187" fmla="*/ 3214710 w 10680562"/>
              <a:gd name="connsiteY187" fmla="*/ 104451 h 1605023"/>
              <a:gd name="connsiteX188" fmla="*/ 3240671 w 10680562"/>
              <a:gd name="connsiteY188" fmla="*/ 99232 h 1605023"/>
              <a:gd name="connsiteX189" fmla="*/ 3366544 w 10680562"/>
              <a:gd name="connsiteY189" fmla="*/ 82506 h 1605023"/>
              <a:gd name="connsiteX190" fmla="*/ 3440424 w 10680562"/>
              <a:gd name="connsiteY190" fmla="*/ 67891 h 1605023"/>
              <a:gd name="connsiteX191" fmla="*/ 3466248 w 10680562"/>
              <a:gd name="connsiteY191" fmla="*/ 55103 h 1605023"/>
              <a:gd name="connsiteX192" fmla="*/ 3503820 w 10680562"/>
              <a:gd name="connsiteY192" fmla="*/ 42110 h 1605023"/>
              <a:gd name="connsiteX193" fmla="*/ 3568389 w 10680562"/>
              <a:gd name="connsiteY193" fmla="*/ 13576 h 1605023"/>
              <a:gd name="connsiteX194" fmla="*/ 3604089 w 10680562"/>
              <a:gd name="connsiteY194" fmla="*/ 6980 h 16050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680562" h="1605023">
                <a:moveTo>
                  <a:pt x="3617689" y="0"/>
                </a:moveTo>
                <a:lnTo>
                  <a:pt x="3635901" y="7738"/>
                </a:lnTo>
                <a:cubicBezTo>
                  <a:pt x="3636815" y="-13593"/>
                  <a:pt x="3674070" y="21953"/>
                  <a:pt x="3690891" y="7049"/>
                </a:cubicBezTo>
                <a:cubicBezTo>
                  <a:pt x="3723615" y="8082"/>
                  <a:pt x="3780877" y="7675"/>
                  <a:pt x="3832247" y="13937"/>
                </a:cubicBezTo>
                <a:cubicBezTo>
                  <a:pt x="3878761" y="52737"/>
                  <a:pt x="3960967" y="15082"/>
                  <a:pt x="3999111" y="44624"/>
                </a:cubicBezTo>
                <a:cubicBezTo>
                  <a:pt x="4011661" y="48427"/>
                  <a:pt x="4023440" y="49464"/>
                  <a:pt x="4034676" y="48775"/>
                </a:cubicBezTo>
                <a:lnTo>
                  <a:pt x="4065394" y="42879"/>
                </a:lnTo>
                <a:lnTo>
                  <a:pt x="4072648" y="33262"/>
                </a:lnTo>
                <a:lnTo>
                  <a:pt x="4092232" y="34026"/>
                </a:lnTo>
                <a:lnTo>
                  <a:pt x="4097470" y="32252"/>
                </a:lnTo>
                <a:cubicBezTo>
                  <a:pt x="4107476" y="28819"/>
                  <a:pt x="4117405" y="25741"/>
                  <a:pt x="4127488" y="24056"/>
                </a:cubicBezTo>
                <a:cubicBezTo>
                  <a:pt x="4122379" y="69900"/>
                  <a:pt x="4212421" y="17287"/>
                  <a:pt x="4190803" y="55685"/>
                </a:cubicBezTo>
                <a:cubicBezTo>
                  <a:pt x="4245322" y="54405"/>
                  <a:pt x="4210442" y="91290"/>
                  <a:pt x="4269333" y="54186"/>
                </a:cubicBezTo>
                <a:cubicBezTo>
                  <a:pt x="4360007" y="84494"/>
                  <a:pt x="4405441" y="66275"/>
                  <a:pt x="4481486" y="116915"/>
                </a:cubicBezTo>
                <a:cubicBezTo>
                  <a:pt x="4469366" y="96298"/>
                  <a:pt x="4624978" y="141388"/>
                  <a:pt x="4651418" y="150071"/>
                </a:cubicBezTo>
                <a:lnTo>
                  <a:pt x="4863575" y="175458"/>
                </a:lnTo>
                <a:cubicBezTo>
                  <a:pt x="4867452" y="182323"/>
                  <a:pt x="5007365" y="209256"/>
                  <a:pt x="5013635" y="213928"/>
                </a:cubicBezTo>
                <a:lnTo>
                  <a:pt x="5203044" y="228946"/>
                </a:lnTo>
                <a:lnTo>
                  <a:pt x="5207070" y="235105"/>
                </a:lnTo>
                <a:lnTo>
                  <a:pt x="5224253" y="240320"/>
                </a:lnTo>
                <a:lnTo>
                  <a:pt x="5256736" y="254811"/>
                </a:lnTo>
                <a:lnTo>
                  <a:pt x="5264095" y="253567"/>
                </a:lnTo>
                <a:lnTo>
                  <a:pt x="5315084" y="269264"/>
                </a:lnTo>
                <a:lnTo>
                  <a:pt x="5316393" y="267603"/>
                </a:lnTo>
                <a:cubicBezTo>
                  <a:pt x="5320500" y="264235"/>
                  <a:pt x="5325719" y="262424"/>
                  <a:pt x="5333427" y="263823"/>
                </a:cubicBezTo>
                <a:cubicBezTo>
                  <a:pt x="5330520" y="234164"/>
                  <a:pt x="5341605" y="254143"/>
                  <a:pt x="5364589" y="260882"/>
                </a:cubicBezTo>
                <a:cubicBezTo>
                  <a:pt x="5365199" y="216323"/>
                  <a:pt x="5425089" y="252089"/>
                  <a:pt x="5443973" y="230866"/>
                </a:cubicBezTo>
                <a:cubicBezTo>
                  <a:pt x="5460840" y="236821"/>
                  <a:pt x="5478689" y="242307"/>
                  <a:pt x="5497201" y="247023"/>
                </a:cubicBezTo>
                <a:lnTo>
                  <a:pt x="5508269" y="249256"/>
                </a:lnTo>
                <a:lnTo>
                  <a:pt x="5508636" y="248880"/>
                </a:lnTo>
                <a:cubicBezTo>
                  <a:pt x="5511356" y="248469"/>
                  <a:pt x="5515116" y="248867"/>
                  <a:pt x="5520606" y="250400"/>
                </a:cubicBezTo>
                <a:lnTo>
                  <a:pt x="5528451" y="253330"/>
                </a:lnTo>
                <a:lnTo>
                  <a:pt x="5549923" y="257662"/>
                </a:lnTo>
                <a:lnTo>
                  <a:pt x="5558295" y="256364"/>
                </a:lnTo>
                <a:lnTo>
                  <a:pt x="5664799" y="278924"/>
                </a:lnTo>
                <a:lnTo>
                  <a:pt x="5796160" y="307979"/>
                </a:lnTo>
                <a:lnTo>
                  <a:pt x="5897647" y="339431"/>
                </a:lnTo>
                <a:cubicBezTo>
                  <a:pt x="5894921" y="322560"/>
                  <a:pt x="5962532" y="357207"/>
                  <a:pt x="5978838" y="367970"/>
                </a:cubicBezTo>
                <a:cubicBezTo>
                  <a:pt x="6035145" y="375765"/>
                  <a:pt x="6006578" y="380813"/>
                  <a:pt x="6050367" y="386341"/>
                </a:cubicBezTo>
                <a:cubicBezTo>
                  <a:pt x="6051161" y="391932"/>
                  <a:pt x="6137489" y="380709"/>
                  <a:pt x="6140609" y="385135"/>
                </a:cubicBezTo>
                <a:cubicBezTo>
                  <a:pt x="6205928" y="424013"/>
                  <a:pt x="6248816" y="452185"/>
                  <a:pt x="6302950" y="448183"/>
                </a:cubicBezTo>
                <a:lnTo>
                  <a:pt x="6308533" y="448551"/>
                </a:lnTo>
                <a:lnTo>
                  <a:pt x="6340278" y="468555"/>
                </a:lnTo>
                <a:lnTo>
                  <a:pt x="6341685" y="467587"/>
                </a:lnTo>
                <a:cubicBezTo>
                  <a:pt x="6345560" y="465876"/>
                  <a:pt x="6349786" y="465470"/>
                  <a:pt x="6354862" y="467794"/>
                </a:cubicBezTo>
                <a:cubicBezTo>
                  <a:pt x="6361260" y="446013"/>
                  <a:pt x="6363438" y="462250"/>
                  <a:pt x="6377840" y="471024"/>
                </a:cubicBezTo>
                <a:cubicBezTo>
                  <a:pt x="6390990" y="439154"/>
                  <a:pt x="6423334" y="475084"/>
                  <a:pt x="6442804" y="463091"/>
                </a:cubicBezTo>
                <a:cubicBezTo>
                  <a:pt x="6453090" y="470255"/>
                  <a:pt x="6464204" y="477252"/>
                  <a:pt x="6476009" y="483807"/>
                </a:cubicBezTo>
                <a:lnTo>
                  <a:pt x="6483237" y="487308"/>
                </a:lnTo>
                <a:lnTo>
                  <a:pt x="6483605" y="487102"/>
                </a:lnTo>
                <a:cubicBezTo>
                  <a:pt x="6485654" y="487272"/>
                  <a:pt x="6488212" y="488201"/>
                  <a:pt x="6491673" y="490243"/>
                </a:cubicBezTo>
                <a:lnTo>
                  <a:pt x="6496411" y="493689"/>
                </a:lnTo>
                <a:lnTo>
                  <a:pt x="6510429" y="500479"/>
                </a:lnTo>
                <a:lnTo>
                  <a:pt x="6516750" y="500983"/>
                </a:lnTo>
                <a:cubicBezTo>
                  <a:pt x="6541864" y="496675"/>
                  <a:pt x="6554866" y="452619"/>
                  <a:pt x="6580199" y="483318"/>
                </a:cubicBezTo>
                <a:cubicBezTo>
                  <a:pt x="6622601" y="489571"/>
                  <a:pt x="6654587" y="470617"/>
                  <a:pt x="6690237" y="493051"/>
                </a:cubicBezTo>
                <a:cubicBezTo>
                  <a:pt x="6729957" y="498806"/>
                  <a:pt x="6766252" y="494451"/>
                  <a:pt x="6798356" y="506748"/>
                </a:cubicBezTo>
                <a:cubicBezTo>
                  <a:pt x="6813529" y="501270"/>
                  <a:pt x="6826992" y="500232"/>
                  <a:pt x="6837102" y="513677"/>
                </a:cubicBezTo>
                <a:cubicBezTo>
                  <a:pt x="6874837" y="515764"/>
                  <a:pt x="6887115" y="500833"/>
                  <a:pt x="6907934" y="517339"/>
                </a:cubicBezTo>
                <a:cubicBezTo>
                  <a:pt x="6934086" y="494196"/>
                  <a:pt x="6933260" y="504492"/>
                  <a:pt x="6941474" y="513632"/>
                </a:cubicBezTo>
                <a:lnTo>
                  <a:pt x="6942754" y="514394"/>
                </a:lnTo>
                <a:lnTo>
                  <a:pt x="6946363" y="511066"/>
                </a:lnTo>
                <a:lnTo>
                  <a:pt x="6952592" y="510252"/>
                </a:lnTo>
                <a:lnTo>
                  <a:pt x="6968398" y="513946"/>
                </a:lnTo>
                <a:lnTo>
                  <a:pt x="6974142" y="516310"/>
                </a:lnTo>
                <a:cubicBezTo>
                  <a:pt x="6978173" y="517574"/>
                  <a:pt x="6980948" y="517948"/>
                  <a:pt x="6982971" y="517694"/>
                </a:cubicBezTo>
                <a:lnTo>
                  <a:pt x="6983252" y="517416"/>
                </a:lnTo>
                <a:lnTo>
                  <a:pt x="6991400" y="519321"/>
                </a:lnTo>
                <a:cubicBezTo>
                  <a:pt x="7005004" y="523242"/>
                  <a:pt x="7018100" y="527732"/>
                  <a:pt x="7030460" y="532556"/>
                </a:cubicBezTo>
                <a:cubicBezTo>
                  <a:pt x="7044917" y="516932"/>
                  <a:pt x="7088472" y="545083"/>
                  <a:pt x="7089916" y="511503"/>
                </a:cubicBezTo>
                <a:cubicBezTo>
                  <a:pt x="7106785" y="517039"/>
                  <a:pt x="7114554" y="532321"/>
                  <a:pt x="7113059" y="509904"/>
                </a:cubicBezTo>
                <a:cubicBezTo>
                  <a:pt x="7118735" y="511110"/>
                  <a:pt x="7122641" y="509850"/>
                  <a:pt x="7125755" y="507393"/>
                </a:cubicBezTo>
                <a:lnTo>
                  <a:pt x="7126765" y="506166"/>
                </a:lnTo>
                <a:lnTo>
                  <a:pt x="7164175" y="519011"/>
                </a:lnTo>
                <a:lnTo>
                  <a:pt x="7169654" y="518219"/>
                </a:lnTo>
                <a:lnTo>
                  <a:pt x="7193386" y="529788"/>
                </a:lnTo>
                <a:lnTo>
                  <a:pt x="7205997" y="534060"/>
                </a:lnTo>
                <a:lnTo>
                  <a:pt x="7208842" y="538783"/>
                </a:lnTo>
                <a:cubicBezTo>
                  <a:pt x="7212314" y="541931"/>
                  <a:pt x="7217803" y="543928"/>
                  <a:pt x="7227817" y="543304"/>
                </a:cubicBezTo>
                <a:lnTo>
                  <a:pt x="7230267" y="542497"/>
                </a:lnTo>
                <a:lnTo>
                  <a:pt x="7244913" y="551160"/>
                </a:lnTo>
                <a:cubicBezTo>
                  <a:pt x="7249453" y="554807"/>
                  <a:pt x="7253253" y="559130"/>
                  <a:pt x="7255970" y="564383"/>
                </a:cubicBezTo>
                <a:cubicBezTo>
                  <a:pt x="7315146" y="548103"/>
                  <a:pt x="7361553" y="579076"/>
                  <a:pt x="7421156" y="584155"/>
                </a:cubicBezTo>
                <a:cubicBezTo>
                  <a:pt x="7465612" y="613750"/>
                  <a:pt x="7546249" y="613142"/>
                  <a:pt x="7553166" y="653085"/>
                </a:cubicBezTo>
                <a:cubicBezTo>
                  <a:pt x="7562552" y="609214"/>
                  <a:pt x="7673998" y="724531"/>
                  <a:pt x="7643092" y="662482"/>
                </a:cubicBezTo>
                <a:lnTo>
                  <a:pt x="7896429" y="689054"/>
                </a:lnTo>
                <a:cubicBezTo>
                  <a:pt x="7940867" y="662251"/>
                  <a:pt x="7914217" y="689365"/>
                  <a:pt x="7954620" y="689481"/>
                </a:cubicBezTo>
                <a:cubicBezTo>
                  <a:pt x="7937756" y="718000"/>
                  <a:pt x="8005608" y="680123"/>
                  <a:pt x="8000803" y="714583"/>
                </a:cubicBezTo>
                <a:cubicBezTo>
                  <a:pt x="8008309" y="713512"/>
                  <a:pt x="8015731" y="711389"/>
                  <a:pt x="8023216" y="709000"/>
                </a:cubicBezTo>
                <a:lnTo>
                  <a:pt x="8027136" y="707765"/>
                </a:lnTo>
                <a:lnTo>
                  <a:pt x="8041622" y="708731"/>
                </a:lnTo>
                <a:lnTo>
                  <a:pt x="8047209" y="701624"/>
                </a:lnTo>
                <a:lnTo>
                  <a:pt x="8070088" y="697789"/>
                </a:lnTo>
                <a:cubicBezTo>
                  <a:pt x="8078424" y="697492"/>
                  <a:pt x="8087123" y="698508"/>
                  <a:pt x="8096332" y="701624"/>
                </a:cubicBezTo>
                <a:cubicBezTo>
                  <a:pt x="8123926" y="724651"/>
                  <a:pt x="8185640" y="697894"/>
                  <a:pt x="8219225" y="728069"/>
                </a:cubicBezTo>
                <a:cubicBezTo>
                  <a:pt x="8232644" y="736562"/>
                  <a:pt x="8280723" y="746936"/>
                  <a:pt x="8293793" y="739200"/>
                </a:cubicBezTo>
                <a:cubicBezTo>
                  <a:pt x="8304636" y="739365"/>
                  <a:pt x="8314843" y="745516"/>
                  <a:pt x="8323753" y="736063"/>
                </a:cubicBezTo>
                <a:cubicBezTo>
                  <a:pt x="8336542" y="725164"/>
                  <a:pt x="8363344" y="752699"/>
                  <a:pt x="8364496" y="736635"/>
                </a:cubicBezTo>
                <a:cubicBezTo>
                  <a:pt x="8383724" y="755702"/>
                  <a:pt x="8414211" y="733717"/>
                  <a:pt x="8437662" y="731942"/>
                </a:cubicBezTo>
                <a:cubicBezTo>
                  <a:pt x="8451685" y="749699"/>
                  <a:pt x="8487061" y="728469"/>
                  <a:pt x="8533764" y="735554"/>
                </a:cubicBezTo>
                <a:cubicBezTo>
                  <a:pt x="8548878" y="755832"/>
                  <a:pt x="8565301" y="740114"/>
                  <a:pt x="8596769" y="769632"/>
                </a:cubicBezTo>
                <a:cubicBezTo>
                  <a:pt x="8598880" y="767829"/>
                  <a:pt x="8601326" y="766261"/>
                  <a:pt x="8604035" y="764982"/>
                </a:cubicBezTo>
                <a:cubicBezTo>
                  <a:pt x="8619777" y="757551"/>
                  <a:pt x="8640772" y="761213"/>
                  <a:pt x="8650929" y="773164"/>
                </a:cubicBezTo>
                <a:cubicBezTo>
                  <a:pt x="8702615" y="814545"/>
                  <a:pt x="8757170" y="823762"/>
                  <a:pt x="8806497" y="839707"/>
                </a:cubicBezTo>
                <a:cubicBezTo>
                  <a:pt x="8863157" y="854381"/>
                  <a:pt x="8833749" y="812347"/>
                  <a:pt x="8898377" y="854651"/>
                </a:cubicBezTo>
                <a:cubicBezTo>
                  <a:pt x="8909161" y="844048"/>
                  <a:pt x="8918437" y="845186"/>
                  <a:pt x="8932389" y="853846"/>
                </a:cubicBezTo>
                <a:cubicBezTo>
                  <a:pt x="8960146" y="860074"/>
                  <a:pt x="8965550" y="829338"/>
                  <a:pt x="8989288" y="852877"/>
                </a:cubicBezTo>
                <a:cubicBezTo>
                  <a:pt x="8988278" y="835633"/>
                  <a:pt x="9043995" y="856467"/>
                  <a:pt x="9035275" y="837110"/>
                </a:cubicBezTo>
                <a:cubicBezTo>
                  <a:pt x="9060165" y="838647"/>
                  <a:pt x="9108456" y="858499"/>
                  <a:pt x="9138626" y="862106"/>
                </a:cubicBezTo>
                <a:cubicBezTo>
                  <a:pt x="9165080" y="876547"/>
                  <a:pt x="9174888" y="860404"/>
                  <a:pt x="9216298" y="858754"/>
                </a:cubicBezTo>
                <a:cubicBezTo>
                  <a:pt x="9230418" y="871192"/>
                  <a:pt x="9244774" y="868822"/>
                  <a:pt x="9259941" y="861843"/>
                </a:cubicBezTo>
                <a:cubicBezTo>
                  <a:pt x="9297647" y="870955"/>
                  <a:pt x="9335980" y="863006"/>
                  <a:pt x="9380407" y="864825"/>
                </a:cubicBezTo>
                <a:cubicBezTo>
                  <a:pt x="9424338" y="883720"/>
                  <a:pt x="9443322" y="899138"/>
                  <a:pt x="9490772" y="901190"/>
                </a:cubicBezTo>
                <a:cubicBezTo>
                  <a:pt x="9530410" y="933396"/>
                  <a:pt x="9546422" y="928548"/>
                  <a:pt x="9584982" y="935980"/>
                </a:cubicBezTo>
                <a:cubicBezTo>
                  <a:pt x="9629819" y="954269"/>
                  <a:pt x="9718219" y="986435"/>
                  <a:pt x="9759797" y="1010923"/>
                </a:cubicBezTo>
                <a:cubicBezTo>
                  <a:pt x="9801376" y="1035410"/>
                  <a:pt x="9804503" y="1066293"/>
                  <a:pt x="9834455" y="1082908"/>
                </a:cubicBezTo>
                <a:cubicBezTo>
                  <a:pt x="9864406" y="1099522"/>
                  <a:pt x="9891608" y="1087791"/>
                  <a:pt x="9939504" y="1110614"/>
                </a:cubicBezTo>
                <a:cubicBezTo>
                  <a:pt x="9978150" y="1098522"/>
                  <a:pt x="10034187" y="1166580"/>
                  <a:pt x="10077001" y="1160906"/>
                </a:cubicBezTo>
                <a:cubicBezTo>
                  <a:pt x="10084861" y="1190721"/>
                  <a:pt x="10164307" y="1234884"/>
                  <a:pt x="10178431" y="1244920"/>
                </a:cubicBezTo>
                <a:cubicBezTo>
                  <a:pt x="10210316" y="1215779"/>
                  <a:pt x="10222273" y="1306394"/>
                  <a:pt x="10248658" y="1309335"/>
                </a:cubicBezTo>
                <a:lnTo>
                  <a:pt x="10414709" y="1388645"/>
                </a:lnTo>
                <a:cubicBezTo>
                  <a:pt x="10473963" y="1440373"/>
                  <a:pt x="10538857" y="1454568"/>
                  <a:pt x="10592469" y="1543828"/>
                </a:cubicBezTo>
                <a:cubicBezTo>
                  <a:pt x="10651538" y="1531501"/>
                  <a:pt x="10660082" y="1567462"/>
                  <a:pt x="10674941" y="1597388"/>
                </a:cubicBezTo>
                <a:lnTo>
                  <a:pt x="10680562" y="1605023"/>
                </a:lnTo>
                <a:lnTo>
                  <a:pt x="0" y="1605023"/>
                </a:lnTo>
                <a:lnTo>
                  <a:pt x="0" y="415048"/>
                </a:lnTo>
                <a:lnTo>
                  <a:pt x="9656" y="416044"/>
                </a:lnTo>
                <a:cubicBezTo>
                  <a:pt x="66794" y="420549"/>
                  <a:pt x="142962" y="423374"/>
                  <a:pt x="179196" y="423071"/>
                </a:cubicBezTo>
                <a:cubicBezTo>
                  <a:pt x="202136" y="418172"/>
                  <a:pt x="228694" y="392385"/>
                  <a:pt x="250912" y="408617"/>
                </a:cubicBezTo>
                <a:cubicBezTo>
                  <a:pt x="249389" y="392611"/>
                  <a:pt x="280512" y="416185"/>
                  <a:pt x="291375" y="403710"/>
                </a:cubicBezTo>
                <a:cubicBezTo>
                  <a:pt x="298635" y="393187"/>
                  <a:pt x="309770" y="397885"/>
                  <a:pt x="320542" y="396592"/>
                </a:cubicBezTo>
                <a:cubicBezTo>
                  <a:pt x="359051" y="397166"/>
                  <a:pt x="484339" y="405354"/>
                  <a:pt x="522426" y="407158"/>
                </a:cubicBezTo>
                <a:cubicBezTo>
                  <a:pt x="532069" y="408997"/>
                  <a:pt x="540856" y="408831"/>
                  <a:pt x="549068" y="407418"/>
                </a:cubicBezTo>
                <a:lnTo>
                  <a:pt x="571100" y="400562"/>
                </a:lnTo>
                <a:lnTo>
                  <a:pt x="575457" y="392801"/>
                </a:lnTo>
                <a:lnTo>
                  <a:pt x="589968" y="391807"/>
                </a:lnTo>
                <a:lnTo>
                  <a:pt x="593649" y="390062"/>
                </a:lnTo>
                <a:cubicBezTo>
                  <a:pt x="600667" y="386700"/>
                  <a:pt x="607669" y="383607"/>
                  <a:pt x="614928" y="381544"/>
                </a:cubicBezTo>
                <a:cubicBezTo>
                  <a:pt x="636416" y="381988"/>
                  <a:pt x="667253" y="387671"/>
                  <a:pt x="722580" y="392722"/>
                </a:cubicBezTo>
                <a:cubicBezTo>
                  <a:pt x="792539" y="408114"/>
                  <a:pt x="885615" y="380106"/>
                  <a:pt x="946884" y="411854"/>
                </a:cubicBezTo>
                <a:cubicBezTo>
                  <a:pt x="1028270" y="418469"/>
                  <a:pt x="1139077" y="429433"/>
                  <a:pt x="1210905" y="432414"/>
                </a:cubicBezTo>
                <a:cubicBezTo>
                  <a:pt x="1270803" y="429423"/>
                  <a:pt x="1321921" y="453757"/>
                  <a:pt x="1377854" y="429745"/>
                </a:cubicBezTo>
                <a:cubicBezTo>
                  <a:pt x="1381419" y="434564"/>
                  <a:pt x="1385901" y="438319"/>
                  <a:pt x="1391004" y="441307"/>
                </a:cubicBezTo>
                <a:lnTo>
                  <a:pt x="1406953" y="447889"/>
                </a:lnTo>
                <a:lnTo>
                  <a:pt x="1409246" y="446765"/>
                </a:lnTo>
                <a:cubicBezTo>
                  <a:pt x="1419066" y="444804"/>
                  <a:pt x="1424836" y="446037"/>
                  <a:pt x="1428800" y="448677"/>
                </a:cubicBezTo>
                <a:lnTo>
                  <a:pt x="1432402" y="452956"/>
                </a:lnTo>
                <a:lnTo>
                  <a:pt x="1606578" y="430870"/>
                </a:lnTo>
                <a:cubicBezTo>
                  <a:pt x="1619625" y="433971"/>
                  <a:pt x="1633347" y="436643"/>
                  <a:pt x="1647476" y="438687"/>
                </a:cubicBezTo>
                <a:lnTo>
                  <a:pt x="1655866" y="439472"/>
                </a:lnTo>
                <a:lnTo>
                  <a:pt x="1656096" y="439162"/>
                </a:lnTo>
                <a:cubicBezTo>
                  <a:pt x="1658061" y="438636"/>
                  <a:pt x="1666503" y="411823"/>
                  <a:pt x="1670708" y="412530"/>
                </a:cubicBezTo>
                <a:lnTo>
                  <a:pt x="1737953" y="399496"/>
                </a:lnTo>
                <a:lnTo>
                  <a:pt x="1848192" y="376032"/>
                </a:lnTo>
                <a:cubicBezTo>
                  <a:pt x="1887458" y="368088"/>
                  <a:pt x="1918458" y="352092"/>
                  <a:pt x="1954077" y="352621"/>
                </a:cubicBezTo>
                <a:cubicBezTo>
                  <a:pt x="1965180" y="342609"/>
                  <a:pt x="1976973" y="337201"/>
                  <a:pt x="1993047" y="346068"/>
                </a:cubicBezTo>
                <a:cubicBezTo>
                  <a:pt x="2028636" y="335449"/>
                  <a:pt x="2032293" y="317806"/>
                  <a:pt x="2059719" y="325903"/>
                </a:cubicBezTo>
                <a:cubicBezTo>
                  <a:pt x="2071905" y="296194"/>
                  <a:pt x="2076373" y="305826"/>
                  <a:pt x="2088528" y="311409"/>
                </a:cubicBezTo>
                <a:lnTo>
                  <a:pt x="2090087" y="311676"/>
                </a:lnTo>
                <a:lnTo>
                  <a:pt x="2091700" y="307455"/>
                </a:lnTo>
                <a:lnTo>
                  <a:pt x="2096989" y="304649"/>
                </a:lnTo>
                <a:lnTo>
                  <a:pt x="2113325" y="302764"/>
                </a:lnTo>
                <a:lnTo>
                  <a:pt x="2119780" y="303007"/>
                </a:lnTo>
                <a:cubicBezTo>
                  <a:pt x="2124111" y="302819"/>
                  <a:pt x="2126840" y="302239"/>
                  <a:pt x="2128562" y="301336"/>
                </a:cubicBezTo>
                <a:cubicBezTo>
                  <a:pt x="2128600" y="301221"/>
                  <a:pt x="2128640" y="301107"/>
                  <a:pt x="2128679" y="300991"/>
                </a:cubicBezTo>
                <a:lnTo>
                  <a:pt x="2179558" y="299095"/>
                </a:lnTo>
                <a:cubicBezTo>
                  <a:pt x="2184857" y="280099"/>
                  <a:pt x="2238998" y="291238"/>
                  <a:pt x="2223277" y="260239"/>
                </a:cubicBezTo>
                <a:cubicBezTo>
                  <a:pt x="2241523" y="259676"/>
                  <a:pt x="2256386" y="270988"/>
                  <a:pt x="2243644" y="251110"/>
                </a:cubicBezTo>
                <a:cubicBezTo>
                  <a:pt x="2249448" y="250324"/>
                  <a:pt x="2252382" y="247882"/>
                  <a:pt x="2253986" y="244616"/>
                </a:cubicBezTo>
                <a:lnTo>
                  <a:pt x="2254285" y="243167"/>
                </a:lnTo>
                <a:lnTo>
                  <a:pt x="2295037" y="242433"/>
                </a:lnTo>
                <a:lnTo>
                  <a:pt x="2299648" y="239896"/>
                </a:lnTo>
                <a:lnTo>
                  <a:pt x="2327237" y="242539"/>
                </a:lnTo>
                <a:lnTo>
                  <a:pt x="2340943" y="242239"/>
                </a:lnTo>
                <a:lnTo>
                  <a:pt x="2345943" y="245589"/>
                </a:lnTo>
                <a:cubicBezTo>
                  <a:pt x="2350718" y="247299"/>
                  <a:pt x="2356754" y="247292"/>
                  <a:pt x="2365602" y="243403"/>
                </a:cubicBezTo>
                <a:lnTo>
                  <a:pt x="2367433" y="241858"/>
                </a:lnTo>
                <a:lnTo>
                  <a:pt x="2385231" y="244873"/>
                </a:lnTo>
                <a:cubicBezTo>
                  <a:pt x="2391237" y="246682"/>
                  <a:pt x="2396907" y="249351"/>
                  <a:pt x="2402059" y="253223"/>
                </a:cubicBezTo>
                <a:cubicBezTo>
                  <a:pt x="2457690" y="251623"/>
                  <a:pt x="2639813" y="242704"/>
                  <a:pt x="2719020" y="235271"/>
                </a:cubicBezTo>
                <a:cubicBezTo>
                  <a:pt x="2762954" y="229515"/>
                  <a:pt x="2821915" y="222156"/>
                  <a:pt x="2877308" y="208630"/>
                </a:cubicBezTo>
                <a:cubicBezTo>
                  <a:pt x="2947949" y="226393"/>
                  <a:pt x="2978035" y="153757"/>
                  <a:pt x="3051375" y="154110"/>
                </a:cubicBezTo>
                <a:cubicBezTo>
                  <a:pt x="3078434" y="115011"/>
                  <a:pt x="3067807" y="148493"/>
                  <a:pt x="3104837" y="135199"/>
                </a:cubicBezTo>
                <a:cubicBezTo>
                  <a:pt x="3103880" y="166713"/>
                  <a:pt x="3146743" y="109780"/>
                  <a:pt x="3159836" y="142694"/>
                </a:cubicBezTo>
                <a:cubicBezTo>
                  <a:pt x="3166160" y="139232"/>
                  <a:pt x="3171875" y="134841"/>
                  <a:pt x="3177510" y="130186"/>
                </a:cubicBezTo>
                <a:lnTo>
                  <a:pt x="3180470" y="127764"/>
                </a:lnTo>
                <a:lnTo>
                  <a:pt x="3194216" y="123837"/>
                </a:lnTo>
                <a:lnTo>
                  <a:pt x="3214710" y="104451"/>
                </a:lnTo>
                <a:cubicBezTo>
                  <a:pt x="3222186" y="101416"/>
                  <a:pt x="3230663" y="99454"/>
                  <a:pt x="3240671" y="99232"/>
                </a:cubicBezTo>
                <a:cubicBezTo>
                  <a:pt x="3277606" y="111009"/>
                  <a:pt x="3320498" y="66221"/>
                  <a:pt x="3366544" y="82506"/>
                </a:cubicBezTo>
                <a:cubicBezTo>
                  <a:pt x="3383134" y="85775"/>
                  <a:pt x="3432393" y="79256"/>
                  <a:pt x="3440424" y="67891"/>
                </a:cubicBezTo>
                <a:cubicBezTo>
                  <a:pt x="3450432" y="64444"/>
                  <a:pt x="3462892" y="66649"/>
                  <a:pt x="3466248" y="55103"/>
                </a:cubicBezTo>
                <a:cubicBezTo>
                  <a:pt x="3472418" y="40954"/>
                  <a:pt x="3510917" y="57092"/>
                  <a:pt x="3503820" y="42110"/>
                </a:cubicBezTo>
                <a:lnTo>
                  <a:pt x="3568389" y="13576"/>
                </a:lnTo>
                <a:cubicBezTo>
                  <a:pt x="3579310" y="19318"/>
                  <a:pt x="3590168" y="14433"/>
                  <a:pt x="3604089" y="6980"/>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Business Growth">
            <a:extLst>
              <a:ext uri="{FF2B5EF4-FFF2-40B4-BE49-F238E27FC236}">
                <a16:creationId xmlns:a16="http://schemas.microsoft.com/office/drawing/2014/main" id="{864977DD-A0F9-41F0-A0D5-6BB33B21E54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093123" y="1662682"/>
            <a:ext cx="3521122" cy="3521122"/>
          </a:xfrm>
          <a:prstGeom prst="rect">
            <a:avLst/>
          </a:prstGeom>
        </p:spPr>
      </p:pic>
      <p:sp>
        <p:nvSpPr>
          <p:cNvPr id="2" name="Footer Placeholder 1">
            <a:extLst>
              <a:ext uri="{FF2B5EF4-FFF2-40B4-BE49-F238E27FC236}">
                <a16:creationId xmlns:a16="http://schemas.microsoft.com/office/drawing/2014/main" id="{AF70F035-F313-4601-8881-7A3F28FD2CBD}"/>
              </a:ext>
            </a:extLst>
          </p:cNvPr>
          <p:cNvSpPr>
            <a:spLocks noGrp="1"/>
          </p:cNvSpPr>
          <p:nvPr>
            <p:ph type="ftr" sz="quarter" idx="11"/>
          </p:nvPr>
        </p:nvSpPr>
        <p:spPr/>
        <p:txBody>
          <a:bodyPr/>
          <a:lstStyle/>
          <a:p>
            <a:r>
              <a:rPr lang="en-GB"/>
              <a:t>Created by Tayo Alebiosu</a:t>
            </a:r>
          </a:p>
        </p:txBody>
      </p:sp>
    </p:spTree>
    <p:extLst>
      <p:ext uri="{BB962C8B-B14F-4D97-AF65-F5344CB8AC3E}">
        <p14:creationId xmlns:p14="http://schemas.microsoft.com/office/powerpoint/2010/main" val="31650374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a:extLst>
              <a:ext uri="{FF2B5EF4-FFF2-40B4-BE49-F238E27FC236}">
                <a16:creationId xmlns:a16="http://schemas.microsoft.com/office/drawing/2014/main" id="{C1124FFC-5772-491C-A500-405787275F2E}"/>
              </a:ext>
            </a:extLst>
          </p:cNvPr>
          <p:cNvPicPr>
            <a:picLocks noChangeAspect="1"/>
          </p:cNvPicPr>
          <p:nvPr/>
        </p:nvPicPr>
        <p:blipFill rotWithShape="1">
          <a:blip r:embed="rId2"/>
          <a:srcRect l="18971" r="20667" b="2"/>
          <a:stretch/>
        </p:blipFill>
        <p:spPr>
          <a:xfrm>
            <a:off x="8647983" y="1976277"/>
            <a:ext cx="3544016" cy="4881723"/>
          </a:xfrm>
          <a:custGeom>
            <a:avLst/>
            <a:gdLst/>
            <a:ahLst/>
            <a:cxnLst/>
            <a:rect l="l" t="t" r="r" b="b"/>
            <a:pathLst>
              <a:path w="4414606" h="4881723">
                <a:moveTo>
                  <a:pt x="3151661" y="0"/>
                </a:moveTo>
                <a:lnTo>
                  <a:pt x="4414606" y="1262946"/>
                </a:lnTo>
                <a:lnTo>
                  <a:pt x="4414606" y="4881723"/>
                </a:lnTo>
                <a:lnTo>
                  <a:pt x="1730061" y="4881723"/>
                </a:lnTo>
                <a:lnTo>
                  <a:pt x="0" y="3151662"/>
                </a:lnTo>
                <a:close/>
              </a:path>
            </a:pathLst>
          </a:custGeom>
        </p:spPr>
      </p:pic>
      <p:sp>
        <p:nvSpPr>
          <p:cNvPr id="25" name="Rectangle 24">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Isosceles Triangle 26">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Isosceles Triangle 28">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47F92256-E54D-4BEB-92C5-51E1E6127529}"/>
              </a:ext>
            </a:extLst>
          </p:cNvPr>
          <p:cNvGraphicFramePr>
            <a:graphicFrameLocks noGrp="1"/>
          </p:cNvGraphicFramePr>
          <p:nvPr>
            <p:ph idx="1"/>
            <p:extLst>
              <p:ext uri="{D42A27DB-BD31-4B8C-83A1-F6EECF244321}">
                <p14:modId xmlns:p14="http://schemas.microsoft.com/office/powerpoint/2010/main" val="682823610"/>
              </p:ext>
            </p:extLst>
          </p:nvPr>
        </p:nvGraphicFramePr>
        <p:xfrm>
          <a:off x="643467" y="543147"/>
          <a:ext cx="8004515" cy="563381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Footer Placeholder 1">
            <a:extLst>
              <a:ext uri="{FF2B5EF4-FFF2-40B4-BE49-F238E27FC236}">
                <a16:creationId xmlns:a16="http://schemas.microsoft.com/office/drawing/2014/main" id="{17744093-38E7-42D2-991B-89846D361665}"/>
              </a:ext>
            </a:extLst>
          </p:cNvPr>
          <p:cNvSpPr>
            <a:spLocks noGrp="1"/>
          </p:cNvSpPr>
          <p:nvPr>
            <p:ph type="ftr" sz="quarter" idx="11"/>
          </p:nvPr>
        </p:nvSpPr>
        <p:spPr/>
        <p:txBody>
          <a:bodyPr/>
          <a:lstStyle/>
          <a:p>
            <a:r>
              <a:rPr lang="en-GB"/>
              <a:t>Created by Tayo Alebiosu</a:t>
            </a:r>
          </a:p>
        </p:txBody>
      </p:sp>
    </p:spTree>
    <p:extLst>
      <p:ext uri="{BB962C8B-B14F-4D97-AF65-F5344CB8AC3E}">
        <p14:creationId xmlns:p14="http://schemas.microsoft.com/office/powerpoint/2010/main" val="28727695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D6D7015-5E50-4D37-8DBB-807FDA77CC5F}"/>
              </a:ext>
            </a:extLst>
          </p:cNvPr>
          <p:cNvSpPr>
            <a:spLocks noGrp="1"/>
          </p:cNvSpPr>
          <p:nvPr>
            <p:ph idx="1"/>
          </p:nvPr>
        </p:nvSpPr>
        <p:spPr>
          <a:xfrm>
            <a:off x="140677" y="112542"/>
            <a:ext cx="11213123" cy="6106624"/>
          </a:xfrm>
        </p:spPr>
        <p:txBody>
          <a:bodyPr/>
          <a:lstStyle/>
          <a:p>
            <a:r>
              <a:rPr lang="en-GB" dirty="0"/>
              <a:t>AN EXPERIENCE/ SCENARIO/TASK/ACTIVITY </a:t>
            </a:r>
          </a:p>
          <a:p>
            <a:endParaRPr lang="en-GB" dirty="0"/>
          </a:p>
          <a:p>
            <a:endParaRPr lang="en-GB" dirty="0"/>
          </a:p>
          <a:p>
            <a:r>
              <a:rPr lang="en-GB" dirty="0"/>
              <a:t>REFLECTED</a:t>
            </a:r>
          </a:p>
          <a:p>
            <a:endParaRPr lang="en-GB" dirty="0"/>
          </a:p>
          <a:p>
            <a:r>
              <a:rPr lang="en-GB" dirty="0"/>
              <a:t>SWOT-STRENGHTS, WEAKNESS, OPPORTUNITIES AND THREATS</a:t>
            </a:r>
          </a:p>
          <a:p>
            <a:endParaRPr lang="en-GB" dirty="0"/>
          </a:p>
          <a:p>
            <a:endParaRPr lang="en-GB" dirty="0"/>
          </a:p>
          <a:p>
            <a:r>
              <a:rPr lang="en-GB" dirty="0"/>
              <a:t>PERSONAL DEVELOPMENT PLAN / CPD</a:t>
            </a:r>
          </a:p>
          <a:p>
            <a:r>
              <a:rPr lang="en-GB" dirty="0"/>
              <a:t>SMART-SPECIFIC, MEASURABLE, ACHIEVABLE. REALISTIC and TIME BOUND</a:t>
            </a:r>
          </a:p>
          <a:p>
            <a:endParaRPr lang="en-GB" dirty="0"/>
          </a:p>
        </p:txBody>
      </p:sp>
      <p:sp>
        <p:nvSpPr>
          <p:cNvPr id="4" name="Arrow: Notched Right 3">
            <a:extLst>
              <a:ext uri="{FF2B5EF4-FFF2-40B4-BE49-F238E27FC236}">
                <a16:creationId xmlns:a16="http://schemas.microsoft.com/office/drawing/2014/main" id="{F13CA852-0CCF-41CD-BFB4-D1EA8082F30E}"/>
              </a:ext>
            </a:extLst>
          </p:cNvPr>
          <p:cNvSpPr/>
          <p:nvPr/>
        </p:nvSpPr>
        <p:spPr>
          <a:xfrm rot="5400000">
            <a:off x="993364" y="700545"/>
            <a:ext cx="714265" cy="590843"/>
          </a:xfrm>
          <a:prstGeom prst="notchedRightArrow">
            <a:avLst>
              <a:gd name="adj1" fmla="val 50000"/>
              <a:gd name="adj2" fmla="val 4859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Arrow: Notched Right 4">
            <a:extLst>
              <a:ext uri="{FF2B5EF4-FFF2-40B4-BE49-F238E27FC236}">
                <a16:creationId xmlns:a16="http://schemas.microsoft.com/office/drawing/2014/main" id="{A07F5522-DA26-4231-A496-EE48F1FC28F4}"/>
              </a:ext>
            </a:extLst>
          </p:cNvPr>
          <p:cNvSpPr/>
          <p:nvPr/>
        </p:nvSpPr>
        <p:spPr>
          <a:xfrm rot="5400000">
            <a:off x="1176241" y="3227565"/>
            <a:ext cx="714265" cy="590843"/>
          </a:xfrm>
          <a:prstGeom prst="notchedRightArrow">
            <a:avLst>
              <a:gd name="adj1" fmla="val 50000"/>
              <a:gd name="adj2" fmla="val 4859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Footer Placeholder 1">
            <a:extLst>
              <a:ext uri="{FF2B5EF4-FFF2-40B4-BE49-F238E27FC236}">
                <a16:creationId xmlns:a16="http://schemas.microsoft.com/office/drawing/2014/main" id="{4E557569-12C7-4E3C-9313-D145FB4D4A1D}"/>
              </a:ext>
            </a:extLst>
          </p:cNvPr>
          <p:cNvSpPr>
            <a:spLocks noGrp="1"/>
          </p:cNvSpPr>
          <p:nvPr>
            <p:ph type="ftr" sz="quarter" idx="11"/>
          </p:nvPr>
        </p:nvSpPr>
        <p:spPr/>
        <p:txBody>
          <a:bodyPr/>
          <a:lstStyle/>
          <a:p>
            <a:r>
              <a:rPr lang="en-GB"/>
              <a:t>Created by Tayo Alebiosu</a:t>
            </a:r>
          </a:p>
        </p:txBody>
      </p:sp>
    </p:spTree>
    <p:extLst>
      <p:ext uri="{BB962C8B-B14F-4D97-AF65-F5344CB8AC3E}">
        <p14:creationId xmlns:p14="http://schemas.microsoft.com/office/powerpoint/2010/main" val="8103221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Shape 26">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Arc 28">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80CEA4F9-5651-4764-8B8B-D309A5530A83}"/>
              </a:ext>
            </a:extLst>
          </p:cNvPr>
          <p:cNvSpPr>
            <a:spLocks noGrp="1"/>
          </p:cNvSpPr>
          <p:nvPr>
            <p:ph idx="1"/>
          </p:nvPr>
        </p:nvSpPr>
        <p:spPr>
          <a:xfrm>
            <a:off x="4447308" y="591344"/>
            <a:ext cx="6906491" cy="5585619"/>
          </a:xfrm>
        </p:spPr>
        <p:txBody>
          <a:bodyPr anchor="ctr">
            <a:normAutofit/>
          </a:bodyPr>
          <a:lstStyle/>
          <a:p>
            <a:r>
              <a:rPr lang="en-GB" b="0" i="0" dirty="0">
                <a:effectLst/>
                <a:latin typeface="Tw Cen MT" panose="020B0602020104020603" pitchFamily="34" charset="0"/>
              </a:rPr>
              <a:t>Popular </a:t>
            </a:r>
            <a:r>
              <a:rPr lang="en-GB" b="1" i="0" dirty="0">
                <a:effectLst/>
                <a:latin typeface="Tw Cen MT" panose="020B0602020104020603" pitchFamily="34" charset="0"/>
              </a:rPr>
              <a:t>tools</a:t>
            </a:r>
            <a:r>
              <a:rPr lang="en-GB" b="0" i="0" dirty="0">
                <a:effectLst/>
                <a:latin typeface="Tw Cen MT" panose="020B0602020104020603" pitchFamily="34" charset="0"/>
              </a:rPr>
              <a:t> like SWOT and PEST </a:t>
            </a:r>
            <a:r>
              <a:rPr lang="en-GB" b="1" i="0" dirty="0">
                <a:effectLst/>
                <a:latin typeface="Tw Cen MT" panose="020B0602020104020603" pitchFamily="34" charset="0"/>
              </a:rPr>
              <a:t>Analysis</a:t>
            </a:r>
            <a:r>
              <a:rPr lang="en-GB" b="0" i="0" dirty="0">
                <a:effectLst/>
                <a:latin typeface="Tw Cen MT" panose="020B0602020104020603" pitchFamily="34" charset="0"/>
              </a:rPr>
              <a:t>, and techniques like setting SMART goals, are all part of it. When you use these to think about your own </a:t>
            </a:r>
            <a:r>
              <a:rPr lang="en-GB" b="1" i="0" dirty="0">
                <a:effectLst/>
                <a:latin typeface="Tw Cen MT" panose="020B0602020104020603" pitchFamily="34" charset="0"/>
              </a:rPr>
              <a:t>development</a:t>
            </a:r>
            <a:r>
              <a:rPr lang="en-GB" b="0" i="0" dirty="0">
                <a:effectLst/>
                <a:latin typeface="Tw Cen MT" panose="020B0602020104020603" pitchFamily="34" charset="0"/>
              </a:rPr>
              <a:t>, you will come away with a thoughtful and well-considered roadmap that you can use to reach your career goals.</a:t>
            </a:r>
            <a:endParaRPr lang="en-GB" dirty="0">
              <a:latin typeface="Tw Cen MT" panose="020B0602020104020603" pitchFamily="34" charset="0"/>
            </a:endParaRPr>
          </a:p>
        </p:txBody>
      </p:sp>
      <p:sp>
        <p:nvSpPr>
          <p:cNvPr id="15" name="TextBox 14">
            <a:extLst>
              <a:ext uri="{FF2B5EF4-FFF2-40B4-BE49-F238E27FC236}">
                <a16:creationId xmlns:a16="http://schemas.microsoft.com/office/drawing/2014/main" id="{01748175-5AB2-41BE-8EDC-A969F93A1BFF}"/>
              </a:ext>
            </a:extLst>
          </p:cNvPr>
          <p:cNvSpPr txBox="1"/>
          <p:nvPr/>
        </p:nvSpPr>
        <p:spPr>
          <a:xfrm rot="19091894">
            <a:off x="26268" y="3201309"/>
            <a:ext cx="3417667" cy="769441"/>
          </a:xfrm>
          <a:prstGeom prst="rect">
            <a:avLst/>
          </a:prstGeom>
          <a:noFill/>
        </p:spPr>
        <p:txBody>
          <a:bodyPr wrap="square">
            <a:spAutoFit/>
          </a:bodyPr>
          <a:lstStyle/>
          <a:p>
            <a:r>
              <a:rPr lang="en-GB" sz="4400" b="1" i="0" dirty="0">
                <a:effectLst/>
                <a:latin typeface="Tw Cen MT" panose="020B0602020104020603" pitchFamily="34" charset="0"/>
              </a:rPr>
              <a:t>Tools for CPD</a:t>
            </a:r>
            <a:endParaRPr lang="en-GB" sz="4400" dirty="0"/>
          </a:p>
        </p:txBody>
      </p:sp>
      <p:sp>
        <p:nvSpPr>
          <p:cNvPr id="2" name="Footer Placeholder 1">
            <a:extLst>
              <a:ext uri="{FF2B5EF4-FFF2-40B4-BE49-F238E27FC236}">
                <a16:creationId xmlns:a16="http://schemas.microsoft.com/office/drawing/2014/main" id="{DA84F6F3-AE89-48F7-8BE5-370A929C44B6}"/>
              </a:ext>
            </a:extLst>
          </p:cNvPr>
          <p:cNvSpPr>
            <a:spLocks noGrp="1"/>
          </p:cNvSpPr>
          <p:nvPr>
            <p:ph type="ftr" sz="quarter" idx="11"/>
          </p:nvPr>
        </p:nvSpPr>
        <p:spPr/>
        <p:txBody>
          <a:bodyPr/>
          <a:lstStyle/>
          <a:p>
            <a:r>
              <a:rPr lang="en-GB"/>
              <a:t>Created by Tayo Alebiosu</a:t>
            </a:r>
          </a:p>
        </p:txBody>
      </p:sp>
    </p:spTree>
    <p:extLst>
      <p:ext uri="{BB962C8B-B14F-4D97-AF65-F5344CB8AC3E}">
        <p14:creationId xmlns:p14="http://schemas.microsoft.com/office/powerpoint/2010/main" val="7715155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7E303DFC-FA9E-4165-BC07-C77F95179EE8}"/>
              </a:ext>
            </a:extLst>
          </p:cNvPr>
          <p:cNvSpPr>
            <a:spLocks noGrp="1"/>
          </p:cNvSpPr>
          <p:nvPr>
            <p:ph idx="1"/>
          </p:nvPr>
        </p:nvSpPr>
        <p:spPr>
          <a:xfrm>
            <a:off x="4447308" y="591344"/>
            <a:ext cx="6906491" cy="5585619"/>
          </a:xfrm>
        </p:spPr>
        <p:txBody>
          <a:bodyPr anchor="ctr">
            <a:normAutofit/>
          </a:bodyPr>
          <a:lstStyle/>
          <a:p>
            <a:pPr>
              <a:buFont typeface="Arial" panose="020B0604020202020204" pitchFamily="34" charset="0"/>
              <a:buChar char="•"/>
            </a:pPr>
            <a:r>
              <a:rPr lang="en-GB" b="0" i="0" dirty="0">
                <a:effectLst/>
                <a:latin typeface="Source Sans Pro" panose="020B0503030403020204" pitchFamily="34" charset="0"/>
              </a:rPr>
              <a:t>Enables the healthcare team to transform culture and care.</a:t>
            </a:r>
          </a:p>
          <a:p>
            <a:pPr>
              <a:buFont typeface="Arial" panose="020B0604020202020204" pitchFamily="34" charset="0"/>
              <a:buChar char="•"/>
            </a:pPr>
            <a:r>
              <a:rPr lang="en-GB" b="0" i="0" dirty="0">
                <a:effectLst/>
                <a:latin typeface="Source Sans Pro" panose="020B0503030403020204" pitchFamily="34" charset="0"/>
              </a:rPr>
              <a:t>Increased staff satisfaction.</a:t>
            </a:r>
          </a:p>
          <a:p>
            <a:pPr>
              <a:buFont typeface="Arial" panose="020B0604020202020204" pitchFamily="34" charset="0"/>
              <a:buChar char="•"/>
            </a:pPr>
            <a:r>
              <a:rPr lang="en-GB" b="0" i="0" dirty="0">
                <a:effectLst/>
                <a:latin typeface="Source Sans Pro" panose="020B0503030403020204" pitchFamily="34" charset="0"/>
              </a:rPr>
              <a:t>Increased staff retention and recruitment.</a:t>
            </a:r>
          </a:p>
          <a:p>
            <a:pPr>
              <a:buFont typeface="Arial" panose="020B0604020202020204" pitchFamily="34" charset="0"/>
              <a:buChar char="•"/>
            </a:pPr>
            <a:r>
              <a:rPr lang="en-GB" b="0" i="0" dirty="0">
                <a:effectLst/>
                <a:latin typeface="Source Sans Pro" panose="020B0503030403020204" pitchFamily="34" charset="0"/>
              </a:rPr>
              <a:t>Builds culture and shared values.</a:t>
            </a:r>
          </a:p>
          <a:p>
            <a:pPr>
              <a:buFont typeface="Arial" panose="020B0604020202020204" pitchFamily="34" charset="0"/>
              <a:buChar char="•"/>
            </a:pPr>
            <a:r>
              <a:rPr lang="en-GB" b="0" i="0" dirty="0">
                <a:effectLst/>
                <a:latin typeface="Source Sans Pro" panose="020B0503030403020204" pitchFamily="34" charset="0"/>
              </a:rPr>
              <a:t>Develop skills and knowledge of staff.</a:t>
            </a:r>
          </a:p>
          <a:p>
            <a:pPr>
              <a:buFont typeface="Arial" panose="020B0604020202020204" pitchFamily="34" charset="0"/>
              <a:buChar char="•"/>
            </a:pPr>
            <a:r>
              <a:rPr lang="en-GB" b="0" i="0" dirty="0">
                <a:effectLst/>
                <a:latin typeface="Source Sans Pro" panose="020B0503030403020204" pitchFamily="34" charset="0"/>
              </a:rPr>
              <a:t>Team engagement.</a:t>
            </a:r>
          </a:p>
          <a:p>
            <a:pPr>
              <a:buFont typeface="Arial" panose="020B0604020202020204" pitchFamily="34" charset="0"/>
              <a:buChar char="•"/>
            </a:pPr>
            <a:r>
              <a:rPr lang="en-GB" b="0" i="0" dirty="0">
                <a:effectLst/>
                <a:latin typeface="Source Sans Pro" panose="020B0503030403020204" pitchFamily="34" charset="0"/>
              </a:rPr>
              <a:t>Delivers person centred care.</a:t>
            </a:r>
          </a:p>
          <a:p>
            <a:endParaRPr lang="en-GB" dirty="0"/>
          </a:p>
        </p:txBody>
      </p:sp>
      <p:sp>
        <p:nvSpPr>
          <p:cNvPr id="9" name="TextBox 8">
            <a:extLst>
              <a:ext uri="{FF2B5EF4-FFF2-40B4-BE49-F238E27FC236}">
                <a16:creationId xmlns:a16="http://schemas.microsoft.com/office/drawing/2014/main" id="{B2A2D415-D69D-4F55-866D-F95ABB392E0C}"/>
              </a:ext>
            </a:extLst>
          </p:cNvPr>
          <p:cNvSpPr txBox="1"/>
          <p:nvPr/>
        </p:nvSpPr>
        <p:spPr>
          <a:xfrm>
            <a:off x="558165" y="2715065"/>
            <a:ext cx="2337596" cy="707886"/>
          </a:xfrm>
          <a:prstGeom prst="rect">
            <a:avLst/>
          </a:prstGeom>
          <a:noFill/>
        </p:spPr>
        <p:txBody>
          <a:bodyPr wrap="square">
            <a:spAutoFit/>
          </a:bodyPr>
          <a:lstStyle/>
          <a:p>
            <a:pPr marL="0" indent="0">
              <a:buNone/>
            </a:pPr>
            <a:r>
              <a:rPr lang="en-GB" sz="4000" b="1" i="0" dirty="0">
                <a:effectLst/>
                <a:latin typeface="Candara" panose="020E0502030303020204" pitchFamily="34" charset="0"/>
              </a:rPr>
              <a:t>Benefits</a:t>
            </a:r>
            <a:endParaRPr lang="en-GB" sz="4000" b="0" i="0" dirty="0">
              <a:effectLst/>
              <a:latin typeface="Candara" panose="020E0502030303020204" pitchFamily="34" charset="0"/>
            </a:endParaRPr>
          </a:p>
        </p:txBody>
      </p:sp>
      <p:sp>
        <p:nvSpPr>
          <p:cNvPr id="2" name="Footer Placeholder 1">
            <a:extLst>
              <a:ext uri="{FF2B5EF4-FFF2-40B4-BE49-F238E27FC236}">
                <a16:creationId xmlns:a16="http://schemas.microsoft.com/office/drawing/2014/main" id="{2B88CFDB-C9EC-4A16-AB83-2943C49BC89C}"/>
              </a:ext>
            </a:extLst>
          </p:cNvPr>
          <p:cNvSpPr>
            <a:spLocks noGrp="1"/>
          </p:cNvSpPr>
          <p:nvPr>
            <p:ph type="ftr" sz="quarter" idx="11"/>
          </p:nvPr>
        </p:nvSpPr>
        <p:spPr/>
        <p:txBody>
          <a:bodyPr/>
          <a:lstStyle/>
          <a:p>
            <a:r>
              <a:rPr lang="en-GB"/>
              <a:t>Created by Tayo Alebiosu</a:t>
            </a:r>
          </a:p>
        </p:txBody>
      </p:sp>
    </p:spTree>
    <p:extLst>
      <p:ext uri="{BB962C8B-B14F-4D97-AF65-F5344CB8AC3E}">
        <p14:creationId xmlns:p14="http://schemas.microsoft.com/office/powerpoint/2010/main" val="24227597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0150E654-986B-4D1A-9C9B-3DF8B7040B3C}"/>
              </a:ext>
            </a:extLst>
          </p:cNvPr>
          <p:cNvGraphicFramePr>
            <a:graphicFrameLocks noGrp="1"/>
          </p:cNvGraphicFramePr>
          <p:nvPr>
            <p:extLst>
              <p:ext uri="{D42A27DB-BD31-4B8C-83A1-F6EECF244321}">
                <p14:modId xmlns:p14="http://schemas.microsoft.com/office/powerpoint/2010/main" val="2113349792"/>
              </p:ext>
            </p:extLst>
          </p:nvPr>
        </p:nvGraphicFramePr>
        <p:xfrm>
          <a:off x="225083" y="79373"/>
          <a:ext cx="11591779" cy="6632996"/>
        </p:xfrm>
        <a:graphic>
          <a:graphicData uri="http://schemas.openxmlformats.org/drawingml/2006/table">
            <a:tbl>
              <a:tblPr firstRow="1" bandRow="1">
                <a:tableStyleId>{93296810-A885-4BE3-A3E7-6D5BEEA58F35}</a:tableStyleId>
              </a:tblPr>
              <a:tblGrid>
                <a:gridCol w="8876973">
                  <a:extLst>
                    <a:ext uri="{9D8B030D-6E8A-4147-A177-3AD203B41FA5}">
                      <a16:colId xmlns:a16="http://schemas.microsoft.com/office/drawing/2014/main" val="1198966790"/>
                    </a:ext>
                  </a:extLst>
                </a:gridCol>
                <a:gridCol w="2714806">
                  <a:extLst>
                    <a:ext uri="{9D8B030D-6E8A-4147-A177-3AD203B41FA5}">
                      <a16:colId xmlns:a16="http://schemas.microsoft.com/office/drawing/2014/main" val="1027871993"/>
                    </a:ext>
                  </a:extLst>
                </a:gridCol>
              </a:tblGrid>
              <a:tr h="85856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3200" dirty="0">
                          <a:latin typeface="Tw Cen MT" panose="020B0602020104020603" pitchFamily="34" charset="0"/>
                        </a:rPr>
                        <a:t>Action Step</a:t>
                      </a:r>
                    </a:p>
                    <a:p>
                      <a:endParaRPr lang="en-GB" sz="1700" dirty="0"/>
                    </a:p>
                  </a:txBody>
                  <a:tcPr marL="85446" marR="85446" marT="42723" marB="42723"/>
                </a:tc>
                <a:tc>
                  <a:txBody>
                    <a:bodyPr/>
                    <a:lstStyle/>
                    <a:p>
                      <a:r>
                        <a:rPr lang="en-GB" sz="3200" dirty="0">
                          <a:latin typeface="Tw Cen MT" panose="020B0602020104020603" pitchFamily="34" charset="0"/>
                        </a:rPr>
                        <a:t>Step</a:t>
                      </a:r>
                    </a:p>
                  </a:txBody>
                  <a:tcPr marL="85446" marR="85446" marT="42723" marB="42723"/>
                </a:tc>
                <a:extLst>
                  <a:ext uri="{0D108BD9-81ED-4DB2-BD59-A6C34878D82A}">
                    <a16:rowId xmlns:a16="http://schemas.microsoft.com/office/drawing/2014/main" val="1994763418"/>
                  </a:ext>
                </a:extLst>
              </a:tr>
              <a:tr h="689749">
                <a:tc>
                  <a:txBody>
                    <a:bodyPr/>
                    <a:lstStyle/>
                    <a:p>
                      <a:r>
                        <a:rPr lang="en-GB" sz="2200" dirty="0">
                          <a:latin typeface="Tw Cen MT" panose="020B0602020104020603" pitchFamily="34" charset="0"/>
                        </a:rPr>
                        <a:t>1. Make a note of what you have learned and how it has helped you at work</a:t>
                      </a:r>
                    </a:p>
                  </a:txBody>
                  <a:tcPr marL="85446" marR="85446" marT="42723" marB="42723"/>
                </a:tc>
                <a:tc>
                  <a:txBody>
                    <a:bodyPr/>
                    <a:lstStyle/>
                    <a:p>
                      <a:r>
                        <a:rPr lang="en-GB" sz="2200" dirty="0">
                          <a:latin typeface="Tw Cen MT" panose="020B0602020104020603" pitchFamily="34" charset="0"/>
                        </a:rPr>
                        <a:t>Step 4</a:t>
                      </a:r>
                    </a:p>
                  </a:txBody>
                  <a:tcPr marL="85446" marR="85446" marT="42723" marB="42723"/>
                </a:tc>
                <a:extLst>
                  <a:ext uri="{0D108BD9-81ED-4DB2-BD59-A6C34878D82A}">
                    <a16:rowId xmlns:a16="http://schemas.microsoft.com/office/drawing/2014/main" val="987225517"/>
                  </a:ext>
                </a:extLst>
              </a:tr>
              <a:tr h="96937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2200" dirty="0">
                          <a:latin typeface="Tw Cen MT" panose="020B0602020104020603" pitchFamily="34" charset="0"/>
                        </a:rPr>
                        <a:t>Understand your organisation’s system for recording personal development.</a:t>
                      </a:r>
                    </a:p>
                    <a:p>
                      <a:endParaRPr lang="en-GB" sz="2200" dirty="0">
                        <a:latin typeface="Tw Cen MT" panose="020B0602020104020603" pitchFamily="34" charset="0"/>
                      </a:endParaRPr>
                    </a:p>
                  </a:txBody>
                  <a:tcPr marL="85446" marR="85446" marT="42723" marB="42723"/>
                </a:tc>
                <a:tc>
                  <a:txBody>
                    <a:bodyPr/>
                    <a:lstStyle/>
                    <a:p>
                      <a:endParaRPr lang="en-GB" sz="1700"/>
                    </a:p>
                  </a:txBody>
                  <a:tcPr marL="85446" marR="85446" marT="42723" marB="42723"/>
                </a:tc>
                <a:extLst>
                  <a:ext uri="{0D108BD9-81ED-4DB2-BD59-A6C34878D82A}">
                    <a16:rowId xmlns:a16="http://schemas.microsoft.com/office/drawing/2014/main" val="3385494457"/>
                  </a:ext>
                </a:extLst>
              </a:tr>
              <a:tr h="68974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2200" dirty="0">
                          <a:latin typeface="Tw Cen MT" panose="020B0602020104020603" pitchFamily="34" charset="0"/>
                        </a:rPr>
                        <a:t>3. Decide on your learning goals.</a:t>
                      </a:r>
                    </a:p>
                    <a:p>
                      <a:endParaRPr lang="en-GB" sz="2200" dirty="0">
                        <a:latin typeface="Tw Cen MT" panose="020B0602020104020603" pitchFamily="34" charset="0"/>
                      </a:endParaRPr>
                    </a:p>
                  </a:txBody>
                  <a:tcPr marL="85446" marR="85446" marT="42723" marB="42723"/>
                </a:tc>
                <a:tc>
                  <a:txBody>
                    <a:bodyPr/>
                    <a:lstStyle/>
                    <a:p>
                      <a:endParaRPr lang="en-GB" sz="1700"/>
                    </a:p>
                  </a:txBody>
                  <a:tcPr marL="85446" marR="85446" marT="42723" marB="42723"/>
                </a:tc>
                <a:extLst>
                  <a:ext uri="{0D108BD9-81ED-4DB2-BD59-A6C34878D82A}">
                    <a16:rowId xmlns:a16="http://schemas.microsoft.com/office/drawing/2014/main" val="749857522"/>
                  </a:ext>
                </a:extLst>
              </a:tr>
              <a:tr h="68974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2200" dirty="0">
                          <a:latin typeface="Tw Cen MT" panose="020B0602020104020603" pitchFamily="34" charset="0"/>
                        </a:rPr>
                        <a:t>4. Consider the ways you learn best.</a:t>
                      </a:r>
                    </a:p>
                    <a:p>
                      <a:endParaRPr lang="en-GB" sz="2200" dirty="0">
                        <a:latin typeface="Tw Cen MT" panose="020B0602020104020603" pitchFamily="34" charset="0"/>
                      </a:endParaRPr>
                    </a:p>
                  </a:txBody>
                  <a:tcPr marL="85446" marR="85446" marT="42723" marB="42723"/>
                </a:tc>
                <a:tc>
                  <a:txBody>
                    <a:bodyPr/>
                    <a:lstStyle/>
                    <a:p>
                      <a:endParaRPr lang="en-GB" sz="1700"/>
                    </a:p>
                  </a:txBody>
                  <a:tcPr marL="85446" marR="85446" marT="42723" marB="42723"/>
                </a:tc>
                <a:extLst>
                  <a:ext uri="{0D108BD9-81ED-4DB2-BD59-A6C34878D82A}">
                    <a16:rowId xmlns:a16="http://schemas.microsoft.com/office/drawing/2014/main" val="3380835169"/>
                  </a:ext>
                </a:extLst>
              </a:tr>
              <a:tr h="68974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2200" dirty="0">
                          <a:latin typeface="Tw Cen MT" panose="020B0602020104020603" pitchFamily="34" charset="0"/>
                        </a:rPr>
                        <a:t>5. Find out what standards and qualifications relate to your job.</a:t>
                      </a:r>
                    </a:p>
                    <a:p>
                      <a:endParaRPr lang="en-GB" sz="2200" dirty="0">
                        <a:latin typeface="Tw Cen MT" panose="020B0602020104020603" pitchFamily="34" charset="0"/>
                      </a:endParaRPr>
                    </a:p>
                  </a:txBody>
                  <a:tcPr marL="85446" marR="85446" marT="42723" marB="42723"/>
                </a:tc>
                <a:tc>
                  <a:txBody>
                    <a:bodyPr/>
                    <a:lstStyle/>
                    <a:p>
                      <a:endParaRPr lang="en-GB" sz="1700"/>
                    </a:p>
                  </a:txBody>
                  <a:tcPr marL="85446" marR="85446" marT="42723" marB="42723"/>
                </a:tc>
                <a:extLst>
                  <a:ext uri="{0D108BD9-81ED-4DB2-BD59-A6C34878D82A}">
                    <a16:rowId xmlns:a16="http://schemas.microsoft.com/office/drawing/2014/main" val="2490578922"/>
                  </a:ext>
                </a:extLst>
              </a:tr>
              <a:tr h="96937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2200" dirty="0">
                          <a:latin typeface="Tw Cen MT" panose="020B0602020104020603" pitchFamily="34" charset="0"/>
                        </a:rPr>
                        <a:t>6. Check that you have the communication and number skills your role requires.</a:t>
                      </a:r>
                    </a:p>
                    <a:p>
                      <a:endParaRPr lang="en-GB" sz="2200" dirty="0">
                        <a:latin typeface="Tw Cen MT" panose="020B0602020104020603" pitchFamily="34" charset="0"/>
                      </a:endParaRPr>
                    </a:p>
                  </a:txBody>
                  <a:tcPr marL="85446" marR="85446" marT="42723" marB="42723"/>
                </a:tc>
                <a:tc>
                  <a:txBody>
                    <a:bodyPr/>
                    <a:lstStyle/>
                    <a:p>
                      <a:endParaRPr lang="en-GB" sz="1700"/>
                    </a:p>
                  </a:txBody>
                  <a:tcPr marL="85446" marR="85446" marT="42723" marB="42723"/>
                </a:tc>
                <a:extLst>
                  <a:ext uri="{0D108BD9-81ED-4DB2-BD59-A6C34878D82A}">
                    <a16:rowId xmlns:a16="http://schemas.microsoft.com/office/drawing/2014/main" val="1495524639"/>
                  </a:ext>
                </a:extLst>
              </a:tr>
              <a:tr h="68974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2200" dirty="0">
                          <a:latin typeface="Tw Cen MT" panose="020B0602020104020603" pitchFamily="34" charset="0"/>
                        </a:rPr>
                        <a:t>7. Identify sources of support for your personal development.</a:t>
                      </a:r>
                    </a:p>
                    <a:p>
                      <a:endParaRPr lang="en-GB" sz="2200" dirty="0">
                        <a:latin typeface="Tw Cen MT" panose="020B0602020104020603" pitchFamily="34" charset="0"/>
                      </a:endParaRPr>
                    </a:p>
                  </a:txBody>
                  <a:tcPr marL="85446" marR="85446" marT="42723" marB="42723"/>
                </a:tc>
                <a:tc>
                  <a:txBody>
                    <a:bodyPr/>
                    <a:lstStyle/>
                    <a:p>
                      <a:endParaRPr lang="en-GB" sz="1700" dirty="0"/>
                    </a:p>
                  </a:txBody>
                  <a:tcPr marL="85446" marR="85446" marT="42723" marB="42723"/>
                </a:tc>
                <a:extLst>
                  <a:ext uri="{0D108BD9-81ED-4DB2-BD59-A6C34878D82A}">
                    <a16:rowId xmlns:a16="http://schemas.microsoft.com/office/drawing/2014/main" val="1493206198"/>
                  </a:ext>
                </a:extLst>
              </a:tr>
            </a:tbl>
          </a:graphicData>
        </a:graphic>
      </p:graphicFrame>
      <p:sp>
        <p:nvSpPr>
          <p:cNvPr id="2" name="Footer Placeholder 1">
            <a:extLst>
              <a:ext uri="{FF2B5EF4-FFF2-40B4-BE49-F238E27FC236}">
                <a16:creationId xmlns:a16="http://schemas.microsoft.com/office/drawing/2014/main" id="{A29B0FF3-E5A3-4E84-83C6-2557A2051B26}"/>
              </a:ext>
            </a:extLst>
          </p:cNvPr>
          <p:cNvSpPr>
            <a:spLocks noGrp="1"/>
          </p:cNvSpPr>
          <p:nvPr>
            <p:ph type="ftr" sz="quarter" idx="11"/>
          </p:nvPr>
        </p:nvSpPr>
        <p:spPr/>
        <p:txBody>
          <a:bodyPr/>
          <a:lstStyle/>
          <a:p>
            <a:r>
              <a:rPr lang="en-GB"/>
              <a:t>Created by Tayo Alebiosu</a:t>
            </a:r>
          </a:p>
        </p:txBody>
      </p:sp>
    </p:spTree>
    <p:extLst>
      <p:ext uri="{BB962C8B-B14F-4D97-AF65-F5344CB8AC3E}">
        <p14:creationId xmlns:p14="http://schemas.microsoft.com/office/powerpoint/2010/main" val="25927141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1" name="Picture 20">
            <a:extLst>
              <a:ext uri="{FF2B5EF4-FFF2-40B4-BE49-F238E27FC236}">
                <a16:creationId xmlns:a16="http://schemas.microsoft.com/office/drawing/2014/main" id="{8B8A9D93-F107-4686-8448-B9887317D06E}"/>
              </a:ext>
            </a:extLst>
          </p:cNvPr>
          <p:cNvPicPr>
            <a:picLocks noChangeAspect="1"/>
          </p:cNvPicPr>
          <p:nvPr/>
        </p:nvPicPr>
        <p:blipFill rotWithShape="1">
          <a:blip r:embed="rId2">
            <a:alphaModFix amt="35000"/>
          </a:blip>
          <a:srcRect t="4477" r="1" b="14325"/>
          <a:stretch/>
        </p:blipFill>
        <p:spPr>
          <a:xfrm>
            <a:off x="-4243" y="10"/>
            <a:ext cx="12196243" cy="6857990"/>
          </a:xfrm>
          <a:prstGeom prst="rect">
            <a:avLst/>
          </a:prstGeom>
        </p:spPr>
      </p:pic>
      <p:sp>
        <p:nvSpPr>
          <p:cNvPr id="27" name="Rectangle 26">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Isosceles Triangle 28">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Isosceles Triangle 30">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0" name="TextBox 4">
            <a:extLst>
              <a:ext uri="{FF2B5EF4-FFF2-40B4-BE49-F238E27FC236}">
                <a16:creationId xmlns:a16="http://schemas.microsoft.com/office/drawing/2014/main" id="{903DC298-25EE-4545-80EC-B23C75823AF3}"/>
              </a:ext>
            </a:extLst>
          </p:cNvPr>
          <p:cNvGraphicFramePr/>
          <p:nvPr>
            <p:extLst>
              <p:ext uri="{D42A27DB-BD31-4B8C-83A1-F6EECF244321}">
                <p14:modId xmlns:p14="http://schemas.microsoft.com/office/powerpoint/2010/main" val="3995746341"/>
              </p:ext>
            </p:extLst>
          </p:nvPr>
        </p:nvGraphicFramePr>
        <p:xfrm>
          <a:off x="643467" y="422031"/>
          <a:ext cx="10905066" cy="619704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Footer Placeholder 1">
            <a:extLst>
              <a:ext uri="{FF2B5EF4-FFF2-40B4-BE49-F238E27FC236}">
                <a16:creationId xmlns:a16="http://schemas.microsoft.com/office/drawing/2014/main" id="{699BFA56-34C3-4FCB-A438-E71BF66C8FA5}"/>
              </a:ext>
            </a:extLst>
          </p:cNvPr>
          <p:cNvSpPr>
            <a:spLocks noGrp="1"/>
          </p:cNvSpPr>
          <p:nvPr>
            <p:ph type="ftr" sz="quarter" idx="11"/>
          </p:nvPr>
        </p:nvSpPr>
        <p:spPr/>
        <p:txBody>
          <a:bodyPr/>
          <a:lstStyle/>
          <a:p>
            <a:r>
              <a:rPr lang="en-GB"/>
              <a:t>Created by Tayo Alebiosu</a:t>
            </a:r>
          </a:p>
        </p:txBody>
      </p:sp>
    </p:spTree>
    <p:extLst>
      <p:ext uri="{BB962C8B-B14F-4D97-AF65-F5344CB8AC3E}">
        <p14:creationId xmlns:p14="http://schemas.microsoft.com/office/powerpoint/2010/main" val="33598814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5D6F54B5-E29C-493E-BAAB-730CF1AF4BA4}"/>
              </a:ext>
            </a:extLst>
          </p:cNvPr>
          <p:cNvSpPr>
            <a:spLocks noGrp="1"/>
          </p:cNvSpPr>
          <p:nvPr>
            <p:ph idx="1"/>
          </p:nvPr>
        </p:nvSpPr>
        <p:spPr>
          <a:xfrm>
            <a:off x="4447308" y="591344"/>
            <a:ext cx="6906491" cy="5585619"/>
          </a:xfrm>
        </p:spPr>
        <p:txBody>
          <a:bodyPr anchor="ctr">
            <a:normAutofit/>
          </a:bodyPr>
          <a:lstStyle/>
          <a:p>
            <a:r>
              <a:rPr lang="en-GB" sz="2600"/>
              <a:t>Professional practice is defined as practice that reflects the commitment to caring relationships with patients and families and strong ethical values; utilization of specialized knowledge, critical inquiry, and evidence-informed decision making; continuous development of self and others; accountability and responsibility for insightful competent practice;</a:t>
            </a:r>
          </a:p>
          <a:p>
            <a:endParaRPr lang="en-GB" sz="2600"/>
          </a:p>
          <a:p>
            <a:r>
              <a:rPr lang="en-GB" sz="2600"/>
              <a:t>The goal of professional practice at Alberta Health Services is to have: Caring, competent, committed healthcare professionals collaborating to create quality outcomes and positive patient and family experiences</a:t>
            </a:r>
          </a:p>
        </p:txBody>
      </p:sp>
      <p:sp>
        <p:nvSpPr>
          <p:cNvPr id="2" name="Footer Placeholder 1">
            <a:extLst>
              <a:ext uri="{FF2B5EF4-FFF2-40B4-BE49-F238E27FC236}">
                <a16:creationId xmlns:a16="http://schemas.microsoft.com/office/drawing/2014/main" id="{F0CDECEF-35B7-4848-9665-C7DD2EAC0D8C}"/>
              </a:ext>
            </a:extLst>
          </p:cNvPr>
          <p:cNvSpPr>
            <a:spLocks noGrp="1"/>
          </p:cNvSpPr>
          <p:nvPr>
            <p:ph type="ftr" sz="quarter" idx="11"/>
          </p:nvPr>
        </p:nvSpPr>
        <p:spPr/>
        <p:txBody>
          <a:bodyPr/>
          <a:lstStyle/>
          <a:p>
            <a:r>
              <a:rPr lang="en-GB"/>
              <a:t>Created by Tayo Alebiosu</a:t>
            </a:r>
          </a:p>
        </p:txBody>
      </p:sp>
    </p:spTree>
    <p:extLst>
      <p:ext uri="{BB962C8B-B14F-4D97-AF65-F5344CB8AC3E}">
        <p14:creationId xmlns:p14="http://schemas.microsoft.com/office/powerpoint/2010/main" val="33967969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301F447-EEF7-48F5-AF73-7566EE7F64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7117410-A2A4-4085-9ADC-46744551DB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2772" y="0"/>
            <a:ext cx="10506456" cy="19138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3" name="Rectangle 12">
            <a:extLst>
              <a:ext uri="{FF2B5EF4-FFF2-40B4-BE49-F238E27FC236}">
                <a16:creationId xmlns:a16="http://schemas.microsoft.com/office/drawing/2014/main" id="{99F74EB5-E547-4FB4-95F5-BCC788F3C4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1512994"/>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5" name="Content Placeholder 2">
            <a:extLst>
              <a:ext uri="{FF2B5EF4-FFF2-40B4-BE49-F238E27FC236}">
                <a16:creationId xmlns:a16="http://schemas.microsoft.com/office/drawing/2014/main" id="{BAA7E71E-3A7B-4E55-9F0D-E826F2866DDD}"/>
              </a:ext>
            </a:extLst>
          </p:cNvPr>
          <p:cNvGraphicFramePr>
            <a:graphicFrameLocks noGrp="1"/>
          </p:cNvGraphicFramePr>
          <p:nvPr>
            <p:ph idx="1"/>
            <p:extLst>
              <p:ext uri="{D42A27DB-BD31-4B8C-83A1-F6EECF244321}">
                <p14:modId xmlns:p14="http://schemas.microsoft.com/office/powerpoint/2010/main" val="1303985860"/>
              </p:ext>
            </p:extLst>
          </p:nvPr>
        </p:nvGraphicFramePr>
        <p:xfrm>
          <a:off x="838200" y="1737360"/>
          <a:ext cx="10506456" cy="45354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Footer Placeholder 1">
            <a:extLst>
              <a:ext uri="{FF2B5EF4-FFF2-40B4-BE49-F238E27FC236}">
                <a16:creationId xmlns:a16="http://schemas.microsoft.com/office/drawing/2014/main" id="{1657A6E1-C811-4960-9B02-B3FA8731A5B7}"/>
              </a:ext>
            </a:extLst>
          </p:cNvPr>
          <p:cNvSpPr>
            <a:spLocks noGrp="1"/>
          </p:cNvSpPr>
          <p:nvPr>
            <p:ph type="ftr" sz="quarter" idx="11"/>
          </p:nvPr>
        </p:nvSpPr>
        <p:spPr/>
        <p:txBody>
          <a:bodyPr/>
          <a:lstStyle/>
          <a:p>
            <a:r>
              <a:rPr lang="en-GB"/>
              <a:t>Created by Tayo Alebiosu</a:t>
            </a:r>
          </a:p>
        </p:txBody>
      </p:sp>
    </p:spTree>
    <p:extLst>
      <p:ext uri="{BB962C8B-B14F-4D97-AF65-F5344CB8AC3E}">
        <p14:creationId xmlns:p14="http://schemas.microsoft.com/office/powerpoint/2010/main" val="38662323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AIM">
            <a:extLst>
              <a:ext uri="{FF2B5EF4-FFF2-40B4-BE49-F238E27FC236}">
                <a16:creationId xmlns:a16="http://schemas.microsoft.com/office/drawing/2014/main" id="{E8CC29C1-70F3-43ED-9D6B-8032B1B55298}"/>
              </a:ext>
            </a:extLst>
          </p:cNvPr>
          <p:cNvPicPr>
            <a:picLocks noChangeAspect="1" noChangeArrowheads="1"/>
          </p:cNvPicPr>
          <p:nvPr/>
        </p:nvPicPr>
        <p:blipFill rotWithShape="1">
          <a:blip r:embed="rId2">
            <a:alphaModFix/>
            <a:extLst>
              <a:ext uri="{28A0092B-C50C-407E-A947-70E740481C1C}">
                <a14:useLocalDpi xmlns:a14="http://schemas.microsoft.com/office/drawing/2010/main" val="0"/>
              </a:ext>
            </a:extLst>
          </a:blip>
          <a:srcRect t="10268" b="8331"/>
          <a:stretch/>
        </p:blipFill>
        <p:spPr bwMode="auto">
          <a:xfrm>
            <a:off x="8839199" y="4972052"/>
            <a:ext cx="3352799" cy="1885947"/>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3DBA89F6-93B5-4864-88D2-50C001B26350}"/>
              </a:ext>
            </a:extLst>
          </p:cNvPr>
          <p:cNvSpPr>
            <a:spLocks noGrp="1"/>
          </p:cNvSpPr>
          <p:nvPr>
            <p:ph idx="1"/>
          </p:nvPr>
        </p:nvSpPr>
        <p:spPr>
          <a:xfrm>
            <a:off x="143863" y="755601"/>
            <a:ext cx="11796345" cy="4598049"/>
          </a:xfrm>
        </p:spPr>
        <p:txBody>
          <a:bodyPr>
            <a:normAutofit fontScale="92500" lnSpcReduction="10000"/>
          </a:bodyPr>
          <a:lstStyle/>
          <a:p>
            <a:pPr marL="0" indent="0">
              <a:buNone/>
            </a:pPr>
            <a:r>
              <a:rPr lang="en-GB" sz="3200" b="1" i="1" dirty="0">
                <a:highlight>
                  <a:srgbClr val="00FF00"/>
                </a:highlight>
                <a:latin typeface="Candara" panose="020E0502030303020204" pitchFamily="34" charset="0"/>
              </a:rPr>
              <a:t>Aim;</a:t>
            </a:r>
          </a:p>
          <a:p>
            <a:pPr marL="0" indent="0">
              <a:lnSpc>
                <a:spcPct val="107000"/>
              </a:lnSpc>
              <a:spcAft>
                <a:spcPts val="800"/>
              </a:spcAft>
              <a:buNone/>
            </a:pPr>
            <a:r>
              <a:rPr lang="en-GB" dirty="0">
                <a:effectLst/>
                <a:latin typeface="Tw Cen MT" panose="020B0602020104020603" pitchFamily="34" charset="0"/>
                <a:ea typeface="Times New Roman" panose="02020603050405020304" pitchFamily="18" charset="0"/>
              </a:rPr>
              <a:t>Analyse personal practice developments that are responsive to changing needs of the sector</a:t>
            </a:r>
            <a:r>
              <a:rPr lang="en-GB" sz="1800" dirty="0">
                <a:effectLst/>
                <a:latin typeface="Arial" panose="020B0604020202020204" pitchFamily="34" charset="0"/>
                <a:ea typeface="Times New Roman" panose="02020603050405020304" pitchFamily="18" charset="0"/>
              </a:rPr>
              <a:t>.</a:t>
            </a:r>
          </a:p>
          <a:p>
            <a:pPr marL="0" indent="0">
              <a:lnSpc>
                <a:spcPct val="107000"/>
              </a:lnSpc>
              <a:spcAft>
                <a:spcPts val="800"/>
              </a:spcAft>
              <a:buNone/>
            </a:pPr>
            <a:r>
              <a:rPr lang="en-GB" sz="2600" b="1" i="1" dirty="0">
                <a:highlight>
                  <a:srgbClr val="00FF00"/>
                </a:highlight>
                <a:latin typeface="Candara" panose="020E0502030303020204" pitchFamily="34" charset="0"/>
              </a:rPr>
              <a:t>Learning outcomes At the end of this lesson students will be able to </a:t>
            </a:r>
            <a:r>
              <a:rPr lang="en-GB" b="1" i="1" dirty="0">
                <a:highlight>
                  <a:srgbClr val="00FF00"/>
                </a:highlight>
                <a:latin typeface="Tw Cen MT" panose="020B0602020104020603" pitchFamily="34" charset="0"/>
              </a:rPr>
              <a:t>;</a:t>
            </a:r>
          </a:p>
          <a:p>
            <a:pPr marL="0" indent="0">
              <a:buNone/>
            </a:pPr>
            <a:endParaRPr lang="en-GB" b="1" i="1" dirty="0">
              <a:highlight>
                <a:srgbClr val="00FF00"/>
              </a:highlight>
              <a:latin typeface="Tw Cen MT" panose="020B0602020104020603" pitchFamily="34" charset="0"/>
            </a:endParaRPr>
          </a:p>
          <a:p>
            <a:pPr marL="514350" indent="-514350">
              <a:buFont typeface="+mj-lt"/>
              <a:buAutoNum type="arabicPeriod"/>
            </a:pPr>
            <a:r>
              <a:rPr lang="en-GB" b="0" i="0" dirty="0">
                <a:effectLst/>
                <a:cs typeface="Arial" panose="020B0604020202020204" pitchFamily="34" charset="0"/>
              </a:rPr>
              <a:t>Consider the nature of practice development </a:t>
            </a:r>
          </a:p>
          <a:p>
            <a:pPr marL="514350" indent="-514350">
              <a:buFont typeface="+mj-lt"/>
              <a:buAutoNum type="arabicPeriod"/>
            </a:pPr>
            <a:r>
              <a:rPr lang="en-GB" dirty="0">
                <a:effectLst/>
                <a:latin typeface="Tw Cen MT" panose="020B0602020104020603" pitchFamily="34" charset="0"/>
                <a:ea typeface="Times New Roman" panose="02020603050405020304" pitchFamily="18" charset="0"/>
              </a:rPr>
              <a:t>Exploring personal practice developments that are responsive to changing needs of the </a:t>
            </a:r>
            <a:r>
              <a:rPr lang="en-GB">
                <a:effectLst/>
                <a:latin typeface="Tw Cen MT" panose="020B0602020104020603" pitchFamily="34" charset="0"/>
                <a:ea typeface="Times New Roman" panose="02020603050405020304" pitchFamily="18" charset="0"/>
              </a:rPr>
              <a:t>sector.</a:t>
            </a:r>
            <a:endParaRPr lang="en-GB" b="0" i="0" dirty="0">
              <a:effectLst/>
              <a:cs typeface="Arial" panose="020B0604020202020204" pitchFamily="34" charset="0"/>
            </a:endParaRPr>
          </a:p>
          <a:p>
            <a:pPr marL="514350" indent="-514350">
              <a:buFont typeface="+mj-lt"/>
              <a:buAutoNum type="arabicPeriod"/>
            </a:pPr>
            <a:r>
              <a:rPr lang="en-GB" dirty="0">
                <a:cs typeface="Arial" panose="020B0604020202020204" pitchFamily="34" charset="0"/>
              </a:rPr>
              <a:t>H</a:t>
            </a:r>
            <a:r>
              <a:rPr lang="en-GB" b="0" i="0" dirty="0">
                <a:effectLst/>
                <a:cs typeface="Arial" panose="020B0604020202020204" pitchFamily="34" charset="0"/>
              </a:rPr>
              <a:t>ighlight the potentially significant contribution of </a:t>
            </a:r>
            <a:r>
              <a:rPr lang="en-GB" dirty="0">
                <a:effectLst/>
                <a:latin typeface="Tw Cen MT" panose="020B0602020104020603" pitchFamily="34" charset="0"/>
                <a:ea typeface="Times New Roman" panose="02020603050405020304" pitchFamily="18" charset="0"/>
              </a:rPr>
              <a:t>personal practice developments </a:t>
            </a:r>
            <a:r>
              <a:rPr lang="en-GB" b="0" i="0" dirty="0">
                <a:effectLst/>
                <a:cs typeface="Arial" panose="020B0604020202020204" pitchFamily="34" charset="0"/>
              </a:rPr>
              <a:t>to the health care sector.</a:t>
            </a:r>
            <a:endParaRPr lang="en-GB" dirty="0">
              <a:cs typeface="Arial" panose="020B0604020202020204" pitchFamily="34" charset="0"/>
            </a:endParaRPr>
          </a:p>
          <a:p>
            <a:pPr marL="514350" indent="-514350">
              <a:buFont typeface="+mj-lt"/>
              <a:buAutoNum type="arabicPeriod"/>
            </a:pPr>
            <a:endParaRPr lang="en-GB" dirty="0">
              <a:effectLst/>
              <a:latin typeface="Tw Cen MT" panose="020B0602020104020603" pitchFamily="34" charset="0"/>
              <a:ea typeface="Times New Roman" panose="02020603050405020304" pitchFamily="18" charset="0"/>
            </a:endParaRPr>
          </a:p>
          <a:p>
            <a:pPr marL="514350" indent="-514350">
              <a:buFont typeface="+mj-lt"/>
              <a:buAutoNum type="arabicPeriod"/>
            </a:pPr>
            <a:endParaRPr lang="en-GB" sz="2800" b="1" dirty="0"/>
          </a:p>
          <a:p>
            <a:pPr marL="0" indent="0">
              <a:buNone/>
            </a:pPr>
            <a:endParaRPr lang="en-GB" dirty="0"/>
          </a:p>
          <a:p>
            <a:pPr marL="0" indent="0">
              <a:buNone/>
            </a:pPr>
            <a:endParaRPr lang="en-GB" dirty="0"/>
          </a:p>
          <a:p>
            <a:pPr marL="0" indent="0">
              <a:buNone/>
            </a:pPr>
            <a:endParaRPr lang="en-GB" dirty="0">
              <a:latin typeface="Tw Cen MT" panose="020B0602020104020603" pitchFamily="34" charset="0"/>
            </a:endParaRPr>
          </a:p>
          <a:p>
            <a:endParaRPr lang="en-GB" sz="2400" dirty="0"/>
          </a:p>
        </p:txBody>
      </p:sp>
      <p:sp>
        <p:nvSpPr>
          <p:cNvPr id="2" name="Footer Placeholder 1">
            <a:extLst>
              <a:ext uri="{FF2B5EF4-FFF2-40B4-BE49-F238E27FC236}">
                <a16:creationId xmlns:a16="http://schemas.microsoft.com/office/drawing/2014/main" id="{8D1148DD-0E9C-4D7C-A524-7BA032D78CC9}"/>
              </a:ext>
            </a:extLst>
          </p:cNvPr>
          <p:cNvSpPr>
            <a:spLocks noGrp="1"/>
          </p:cNvSpPr>
          <p:nvPr>
            <p:ph type="ftr" sz="quarter" idx="11"/>
          </p:nvPr>
        </p:nvSpPr>
        <p:spPr/>
        <p:txBody>
          <a:bodyPr/>
          <a:lstStyle/>
          <a:p>
            <a:r>
              <a:rPr lang="en-GB"/>
              <a:t>Created by Tayo Alebiosu</a:t>
            </a:r>
          </a:p>
        </p:txBody>
      </p:sp>
    </p:spTree>
    <p:extLst>
      <p:ext uri="{BB962C8B-B14F-4D97-AF65-F5344CB8AC3E}">
        <p14:creationId xmlns:p14="http://schemas.microsoft.com/office/powerpoint/2010/main" val="12408086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18" name="Content Placeholder 2">
            <a:extLst>
              <a:ext uri="{FF2B5EF4-FFF2-40B4-BE49-F238E27FC236}">
                <a16:creationId xmlns:a16="http://schemas.microsoft.com/office/drawing/2014/main" id="{0C811F7D-045E-40FC-8CA8-1232BB5B3EB7}"/>
              </a:ext>
            </a:extLst>
          </p:cNvPr>
          <p:cNvGraphicFramePr>
            <a:graphicFrameLocks noGrp="1"/>
          </p:cNvGraphicFramePr>
          <p:nvPr>
            <p:ph idx="1"/>
            <p:extLst>
              <p:ext uri="{D42A27DB-BD31-4B8C-83A1-F6EECF244321}">
                <p14:modId xmlns:p14="http://schemas.microsoft.com/office/powerpoint/2010/main" val="2908928606"/>
              </p:ext>
            </p:extLst>
          </p:nvPr>
        </p:nvGraphicFramePr>
        <p:xfrm>
          <a:off x="643467" y="238923"/>
          <a:ext cx="10905066" cy="59380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Footer Placeholder 1">
            <a:extLst>
              <a:ext uri="{FF2B5EF4-FFF2-40B4-BE49-F238E27FC236}">
                <a16:creationId xmlns:a16="http://schemas.microsoft.com/office/drawing/2014/main" id="{81DBB1DA-3041-4CD2-BE88-C559C8630039}"/>
              </a:ext>
            </a:extLst>
          </p:cNvPr>
          <p:cNvSpPr>
            <a:spLocks noGrp="1"/>
          </p:cNvSpPr>
          <p:nvPr>
            <p:ph type="ftr" sz="quarter" idx="11"/>
          </p:nvPr>
        </p:nvSpPr>
        <p:spPr/>
        <p:txBody>
          <a:bodyPr/>
          <a:lstStyle/>
          <a:p>
            <a:r>
              <a:rPr lang="en-GB"/>
              <a:t>Created by Tayo Alebiosu</a:t>
            </a:r>
          </a:p>
        </p:txBody>
      </p:sp>
    </p:spTree>
    <p:extLst>
      <p:ext uri="{BB962C8B-B14F-4D97-AF65-F5344CB8AC3E}">
        <p14:creationId xmlns:p14="http://schemas.microsoft.com/office/powerpoint/2010/main" val="32767348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C140EF83-0FB9-4ECD-9012-40FF846295A2}"/>
              </a:ext>
            </a:extLst>
          </p:cNvPr>
          <p:cNvSpPr>
            <a:spLocks noGrp="1"/>
          </p:cNvSpPr>
          <p:nvPr>
            <p:ph type="title"/>
          </p:nvPr>
        </p:nvSpPr>
        <p:spPr>
          <a:xfrm>
            <a:off x="958506" y="800392"/>
            <a:ext cx="10264697" cy="1212102"/>
          </a:xfrm>
        </p:spPr>
        <p:txBody>
          <a:bodyPr>
            <a:normAutofit/>
          </a:bodyPr>
          <a:lstStyle/>
          <a:p>
            <a:r>
              <a:rPr lang="en-GB" sz="4000" b="1">
                <a:solidFill>
                  <a:srgbClr val="FFFFFF"/>
                </a:solidFill>
              </a:rPr>
              <a:t>Changes to meet the needs of service users</a:t>
            </a:r>
          </a:p>
        </p:txBody>
      </p:sp>
      <p:sp>
        <p:nvSpPr>
          <p:cNvPr id="3" name="Content Placeholder 2">
            <a:extLst>
              <a:ext uri="{FF2B5EF4-FFF2-40B4-BE49-F238E27FC236}">
                <a16:creationId xmlns:a16="http://schemas.microsoft.com/office/drawing/2014/main" id="{A6B60F57-00E7-4CB3-9364-AD0CAD2D45D8}"/>
              </a:ext>
            </a:extLst>
          </p:cNvPr>
          <p:cNvSpPr>
            <a:spLocks noGrp="1"/>
          </p:cNvSpPr>
          <p:nvPr>
            <p:ph idx="1"/>
          </p:nvPr>
        </p:nvSpPr>
        <p:spPr>
          <a:xfrm>
            <a:off x="1367624" y="2490436"/>
            <a:ext cx="9708995" cy="3567173"/>
          </a:xfrm>
        </p:spPr>
        <p:txBody>
          <a:bodyPr anchor="ctr">
            <a:normAutofit/>
          </a:bodyPr>
          <a:lstStyle/>
          <a:p>
            <a:r>
              <a:rPr lang="en-GB" sz="2400" b="0" i="0">
                <a:effectLst/>
                <a:cs typeface="Calibri" panose="020F0502020204030204" pitchFamily="34" charset="0"/>
              </a:rPr>
              <a:t>In recent years the concept of a health care service that is continuously adapting and improving to meet the needs of service users has been gaining ground. There has been growing emphasis on defining standards of practice, implementing evidence-based practice and encouraging innovation in organisations and clinical teams.</a:t>
            </a:r>
          </a:p>
          <a:p>
            <a:r>
              <a:rPr lang="en-GB" sz="2400" b="0" i="0">
                <a:effectLst/>
                <a:cs typeface="Calibri" panose="020F0502020204030204" pitchFamily="34" charset="0"/>
              </a:rPr>
              <a:t>Clinical governance (NHS Executive, 1999) encouraged these initiatives in the NHS and remains central to the NHS modernisation agenda (Department of Health, 1998). </a:t>
            </a:r>
            <a:endParaRPr lang="en-GB" sz="2400">
              <a:cs typeface="Calibri" panose="020F0502020204030204" pitchFamily="34" charset="0"/>
            </a:endParaRPr>
          </a:p>
        </p:txBody>
      </p:sp>
      <p:sp>
        <p:nvSpPr>
          <p:cNvPr id="4" name="Footer Placeholder 3">
            <a:extLst>
              <a:ext uri="{FF2B5EF4-FFF2-40B4-BE49-F238E27FC236}">
                <a16:creationId xmlns:a16="http://schemas.microsoft.com/office/drawing/2014/main" id="{A552810A-B391-4438-B3BC-025E570200E3}"/>
              </a:ext>
            </a:extLst>
          </p:cNvPr>
          <p:cNvSpPr>
            <a:spLocks noGrp="1"/>
          </p:cNvSpPr>
          <p:nvPr>
            <p:ph type="ftr" sz="quarter" idx="11"/>
          </p:nvPr>
        </p:nvSpPr>
        <p:spPr/>
        <p:txBody>
          <a:bodyPr/>
          <a:lstStyle/>
          <a:p>
            <a:r>
              <a:rPr lang="en-GB"/>
              <a:t>Created by Tayo Alebiosu</a:t>
            </a:r>
          </a:p>
        </p:txBody>
      </p:sp>
    </p:spTree>
    <p:extLst>
      <p:ext uri="{BB962C8B-B14F-4D97-AF65-F5344CB8AC3E}">
        <p14:creationId xmlns:p14="http://schemas.microsoft.com/office/powerpoint/2010/main" val="35085969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8">
            <a:extLst>
              <a:ext uri="{FF2B5EF4-FFF2-40B4-BE49-F238E27FC236}">
                <a16:creationId xmlns:a16="http://schemas.microsoft.com/office/drawing/2014/main" id="{7301F447-EEF7-48F5-AF73-7566EE7F64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0">
            <a:extLst>
              <a:ext uri="{FF2B5EF4-FFF2-40B4-BE49-F238E27FC236}">
                <a16:creationId xmlns:a16="http://schemas.microsoft.com/office/drawing/2014/main" id="{F7117410-A2A4-4085-9ADC-46744551DB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2772" y="0"/>
            <a:ext cx="10506456" cy="19138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9" name="Rectangle 12">
            <a:extLst>
              <a:ext uri="{FF2B5EF4-FFF2-40B4-BE49-F238E27FC236}">
                <a16:creationId xmlns:a16="http://schemas.microsoft.com/office/drawing/2014/main" id="{99F74EB5-E547-4FB4-95F5-BCC788F3C4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1512994"/>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20" name="Content Placeholder 2">
            <a:extLst>
              <a:ext uri="{FF2B5EF4-FFF2-40B4-BE49-F238E27FC236}">
                <a16:creationId xmlns:a16="http://schemas.microsoft.com/office/drawing/2014/main" id="{303ECC88-7C24-4A52-B3E2-47E3D9F24ED8}"/>
              </a:ext>
            </a:extLst>
          </p:cNvPr>
          <p:cNvGraphicFramePr>
            <a:graphicFrameLocks noGrp="1"/>
          </p:cNvGraphicFramePr>
          <p:nvPr>
            <p:ph idx="1"/>
            <p:extLst>
              <p:ext uri="{D42A27DB-BD31-4B8C-83A1-F6EECF244321}">
                <p14:modId xmlns:p14="http://schemas.microsoft.com/office/powerpoint/2010/main" val="492339512"/>
              </p:ext>
            </p:extLst>
          </p:nvPr>
        </p:nvGraphicFramePr>
        <p:xfrm>
          <a:off x="838200" y="1387074"/>
          <a:ext cx="10506456" cy="488571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Footer Placeholder 1">
            <a:extLst>
              <a:ext uri="{FF2B5EF4-FFF2-40B4-BE49-F238E27FC236}">
                <a16:creationId xmlns:a16="http://schemas.microsoft.com/office/drawing/2014/main" id="{A79FAF61-75AC-475C-BD36-4ED48096F14F}"/>
              </a:ext>
            </a:extLst>
          </p:cNvPr>
          <p:cNvSpPr>
            <a:spLocks noGrp="1"/>
          </p:cNvSpPr>
          <p:nvPr>
            <p:ph type="ftr" sz="quarter" idx="11"/>
          </p:nvPr>
        </p:nvSpPr>
        <p:spPr/>
        <p:txBody>
          <a:bodyPr/>
          <a:lstStyle/>
          <a:p>
            <a:r>
              <a:rPr lang="en-GB"/>
              <a:t>Created by Tayo Alebiosu</a:t>
            </a:r>
          </a:p>
        </p:txBody>
      </p:sp>
    </p:spTree>
    <p:extLst>
      <p:ext uri="{BB962C8B-B14F-4D97-AF65-F5344CB8AC3E}">
        <p14:creationId xmlns:p14="http://schemas.microsoft.com/office/powerpoint/2010/main" val="3338454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F95F9A2-8BB5-4ABC-AF12-AD12713EDC39}"/>
              </a:ext>
            </a:extLst>
          </p:cNvPr>
          <p:cNvSpPr>
            <a:spLocks noGrp="1"/>
          </p:cNvSpPr>
          <p:nvPr>
            <p:ph idx="1"/>
          </p:nvPr>
        </p:nvSpPr>
        <p:spPr>
          <a:xfrm>
            <a:off x="4839287" y="450167"/>
            <a:ext cx="6712634" cy="6147581"/>
          </a:xfrm>
        </p:spPr>
        <p:txBody>
          <a:bodyPr>
            <a:normAutofit/>
          </a:bodyPr>
          <a:lstStyle/>
          <a:p>
            <a:pPr rtl="0"/>
            <a:r>
              <a:rPr lang="en-GB" b="0" i="0" dirty="0">
                <a:effectLst/>
                <a:latin typeface="Tw Cen MT" panose="020B0602020104020603" pitchFamily="34" charset="0"/>
              </a:rPr>
              <a:t>Put another way, it's about where you are, where you want to be, and how you plan to get there.</a:t>
            </a:r>
          </a:p>
          <a:p>
            <a:pPr marL="0" indent="0" rtl="0">
              <a:buNone/>
            </a:pPr>
            <a:r>
              <a:rPr lang="en-GB" b="0" i="0" dirty="0">
                <a:effectLst/>
                <a:highlight>
                  <a:srgbClr val="00FFFF"/>
                </a:highlight>
                <a:latin typeface="Tw Cen MT" panose="020B0602020104020603" pitchFamily="34" charset="0"/>
              </a:rPr>
              <a:t>There are many learning activities that you can take part in such as:</a:t>
            </a:r>
          </a:p>
          <a:p>
            <a:pPr rtl="0">
              <a:buFont typeface="Arial" panose="020B0604020202020204" pitchFamily="34" charset="0"/>
              <a:buChar char="•"/>
            </a:pPr>
            <a:r>
              <a:rPr lang="en-GB" b="0" i="0" dirty="0">
                <a:effectLst/>
                <a:latin typeface="Tw Cen MT" panose="020B0602020104020603" pitchFamily="34" charset="0"/>
              </a:rPr>
              <a:t>on-the-job learning</a:t>
            </a:r>
          </a:p>
          <a:p>
            <a:pPr rtl="0">
              <a:buFont typeface="Arial" panose="020B0604020202020204" pitchFamily="34" charset="0"/>
              <a:buChar char="•"/>
            </a:pPr>
            <a:r>
              <a:rPr lang="en-GB" b="0" i="0" dirty="0">
                <a:effectLst/>
                <a:latin typeface="Tw Cen MT" panose="020B0602020104020603" pitchFamily="34" charset="0"/>
              </a:rPr>
              <a:t>courses and workshops</a:t>
            </a:r>
          </a:p>
          <a:p>
            <a:pPr rtl="0">
              <a:buFont typeface="Arial" panose="020B0604020202020204" pitchFamily="34" charset="0"/>
              <a:buChar char="•"/>
            </a:pPr>
            <a:r>
              <a:rPr lang="en-GB" b="0" i="0" dirty="0">
                <a:effectLst/>
                <a:latin typeface="Tw Cen MT" panose="020B0602020104020603" pitchFamily="34" charset="0"/>
              </a:rPr>
              <a:t>volunteering</a:t>
            </a:r>
          </a:p>
          <a:p>
            <a:pPr rtl="0">
              <a:buFont typeface="Arial" panose="020B0604020202020204" pitchFamily="34" charset="0"/>
              <a:buChar char="•"/>
            </a:pPr>
            <a:r>
              <a:rPr lang="en-GB" b="0" i="0" dirty="0">
                <a:effectLst/>
                <a:latin typeface="Tw Cen MT" panose="020B0602020104020603" pitchFamily="34" charset="0"/>
              </a:rPr>
              <a:t>computer-based learning</a:t>
            </a:r>
          </a:p>
          <a:p>
            <a:pPr marL="0" indent="0">
              <a:buNone/>
            </a:pPr>
            <a:r>
              <a:rPr lang="en-GB" b="0" i="0" dirty="0">
                <a:effectLst/>
                <a:latin typeface="Tw Cen MT" panose="020B0602020104020603" pitchFamily="34" charset="0"/>
              </a:rPr>
              <a:t>It goes on to explore self-reflection, getting feedback and completing learning activities as well as the importance of a Personal Development Plan.</a:t>
            </a:r>
          </a:p>
          <a:p>
            <a:pPr rtl="0">
              <a:buFont typeface="Arial" panose="020B0604020202020204" pitchFamily="34" charset="0"/>
              <a:buChar char="•"/>
            </a:pPr>
            <a:endParaRPr lang="en-GB" sz="2000" b="0" i="0" dirty="0">
              <a:effectLst/>
              <a:latin typeface="Tw Cen MT" panose="020B0602020104020603" pitchFamily="34" charset="0"/>
            </a:endParaRPr>
          </a:p>
          <a:p>
            <a:endParaRPr lang="en-GB" sz="1900" dirty="0"/>
          </a:p>
        </p:txBody>
      </p:sp>
      <p:pic>
        <p:nvPicPr>
          <p:cNvPr id="5" name="Picture 4" descr="Light bulb on yellow background with sketched light beams and cord">
            <a:extLst>
              <a:ext uri="{FF2B5EF4-FFF2-40B4-BE49-F238E27FC236}">
                <a16:creationId xmlns:a16="http://schemas.microsoft.com/office/drawing/2014/main" id="{99DE63F1-6EF5-48F1-873C-4E2D96DF1AA3}"/>
              </a:ext>
            </a:extLst>
          </p:cNvPr>
          <p:cNvPicPr>
            <a:picLocks noChangeAspect="1"/>
          </p:cNvPicPr>
          <p:nvPr/>
        </p:nvPicPr>
        <p:blipFill rotWithShape="1">
          <a:blip r:embed="rId2"/>
          <a:srcRect l="51344" r="7086"/>
          <a:stretch/>
        </p:blipFill>
        <p:spPr>
          <a:xfrm>
            <a:off x="20" y="10"/>
            <a:ext cx="4635571" cy="6857990"/>
          </a:xfrm>
          <a:prstGeom prst="rect">
            <a:avLst/>
          </a:prstGeom>
          <a:effectLst/>
        </p:spPr>
      </p:pic>
      <p:cxnSp>
        <p:nvCxnSpPr>
          <p:cNvPr id="9" name="Straight Connector 8">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rgbClr val="F5E835"/>
            </a:solidFill>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5167651C-B05B-41DF-8634-C9B20AF81E85}"/>
              </a:ext>
            </a:extLst>
          </p:cNvPr>
          <p:cNvSpPr>
            <a:spLocks noGrp="1"/>
          </p:cNvSpPr>
          <p:nvPr>
            <p:ph type="ftr" sz="quarter" idx="11"/>
          </p:nvPr>
        </p:nvSpPr>
        <p:spPr/>
        <p:txBody>
          <a:bodyPr/>
          <a:lstStyle/>
          <a:p>
            <a:r>
              <a:rPr lang="en-GB"/>
              <a:t>Created by Tayo Alebiosu</a:t>
            </a:r>
          </a:p>
        </p:txBody>
      </p:sp>
    </p:spTree>
    <p:extLst>
      <p:ext uri="{BB962C8B-B14F-4D97-AF65-F5344CB8AC3E}">
        <p14:creationId xmlns:p14="http://schemas.microsoft.com/office/powerpoint/2010/main" val="15976590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Light bulb on yellow background with sketched light beams and cord">
            <a:extLst>
              <a:ext uri="{FF2B5EF4-FFF2-40B4-BE49-F238E27FC236}">
                <a16:creationId xmlns:a16="http://schemas.microsoft.com/office/drawing/2014/main" id="{2F7E154B-C5CB-449A-B990-D2F2435ACAC8}"/>
              </a:ext>
            </a:extLst>
          </p:cNvPr>
          <p:cNvPicPr>
            <a:picLocks noChangeAspect="1"/>
          </p:cNvPicPr>
          <p:nvPr/>
        </p:nvPicPr>
        <p:blipFill rotWithShape="1">
          <a:blip r:embed="rId2"/>
          <a:srcRect b="8537"/>
          <a:stretch/>
        </p:blipFill>
        <p:spPr>
          <a:xfrm>
            <a:off x="20" y="10"/>
            <a:ext cx="12191980" cy="6857990"/>
          </a:xfrm>
          <a:prstGeom prst="rect">
            <a:avLst/>
          </a:prstGeom>
        </p:spPr>
      </p:pic>
      <p:sp>
        <p:nvSpPr>
          <p:cNvPr id="9" name="Rectangle 8">
            <a:extLst>
              <a:ext uri="{FF2B5EF4-FFF2-40B4-BE49-F238E27FC236}">
                <a16:creationId xmlns:a16="http://schemas.microsoft.com/office/drawing/2014/main" id="{257363FD-7E77-4145-9483-331A807A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6802" cy="6858000"/>
          </a:xfrm>
          <a:prstGeom prst="rect">
            <a:avLst/>
          </a:prstGeom>
          <a:gradFill flip="none" rotWithShape="1">
            <a:gsLst>
              <a:gs pos="28000">
                <a:schemeClr val="bg2">
                  <a:alpha val="84000"/>
                </a:schemeClr>
              </a:gs>
              <a:gs pos="74000">
                <a:schemeClr val="bg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F7BB6A35-2F8C-4D1B-9C7F-3AD20BE6FCD5}"/>
              </a:ext>
            </a:extLst>
          </p:cNvPr>
          <p:cNvSpPr>
            <a:spLocks noGrp="1"/>
          </p:cNvSpPr>
          <p:nvPr>
            <p:ph idx="1"/>
          </p:nvPr>
        </p:nvSpPr>
        <p:spPr>
          <a:xfrm>
            <a:off x="492369" y="942535"/>
            <a:ext cx="10861431" cy="5234428"/>
          </a:xfrm>
        </p:spPr>
        <p:txBody>
          <a:bodyPr>
            <a:normAutofit/>
          </a:bodyPr>
          <a:lstStyle/>
          <a:p>
            <a:pPr marL="0" indent="0">
              <a:buNone/>
            </a:pPr>
            <a:r>
              <a:rPr lang="en-GB" sz="3200" b="1" i="0" dirty="0">
                <a:effectLst/>
                <a:highlight>
                  <a:srgbClr val="00FFFF"/>
                </a:highlight>
                <a:latin typeface="Frutiger W01"/>
              </a:rPr>
              <a:t>E-portfolio</a:t>
            </a:r>
          </a:p>
          <a:p>
            <a:r>
              <a:rPr lang="en-GB" b="0" i="0" dirty="0">
                <a:effectLst/>
                <a:latin typeface="Frutiger W01"/>
              </a:rPr>
              <a:t>An e-portfolio allows you to store and record a collection of evidence to demonstrate the skills you have developed. It is useful for:</a:t>
            </a:r>
          </a:p>
          <a:p>
            <a:pPr>
              <a:buFont typeface="Arial" panose="020B0604020202020204" pitchFamily="34" charset="0"/>
              <a:buChar char="•"/>
            </a:pPr>
            <a:r>
              <a:rPr lang="en-GB" b="0" i="0" dirty="0">
                <a:effectLst/>
                <a:latin typeface="Frutiger W01"/>
              </a:rPr>
              <a:t>keeping all your relevant documents together</a:t>
            </a:r>
          </a:p>
          <a:p>
            <a:pPr>
              <a:buFont typeface="Arial" panose="020B0604020202020204" pitchFamily="34" charset="0"/>
              <a:buChar char="•"/>
            </a:pPr>
            <a:r>
              <a:rPr lang="en-GB" b="0" i="0" dirty="0">
                <a:effectLst/>
                <a:latin typeface="Frutiger W01"/>
              </a:rPr>
              <a:t>reflecting on your learning</a:t>
            </a:r>
          </a:p>
          <a:p>
            <a:pPr>
              <a:buFont typeface="Arial" panose="020B0604020202020204" pitchFamily="34" charset="0"/>
              <a:buChar char="•"/>
            </a:pPr>
            <a:r>
              <a:rPr lang="en-GB" b="0" i="0" dirty="0">
                <a:effectLst/>
                <a:latin typeface="Frutiger W01"/>
              </a:rPr>
              <a:t>recording your career planning in your </a:t>
            </a:r>
            <a:r>
              <a:rPr lang="en-GB" b="0" i="0" u="none" strike="noStrike" dirty="0">
                <a:effectLst/>
                <a:latin typeface="Frutiger W01"/>
                <a:hlinkClick r:id="rId3"/>
              </a:rPr>
              <a:t>personal development plan</a:t>
            </a:r>
            <a:r>
              <a:rPr lang="en-GB" b="0" i="0" dirty="0">
                <a:effectLst/>
                <a:latin typeface="Frutiger W01"/>
              </a:rPr>
              <a:t> (PDP)</a:t>
            </a:r>
          </a:p>
          <a:p>
            <a:pPr>
              <a:buFont typeface="Arial" panose="020B0604020202020204" pitchFamily="34" charset="0"/>
              <a:buChar char="•"/>
            </a:pPr>
            <a:r>
              <a:rPr lang="en-GB" b="0" i="0" dirty="0">
                <a:effectLst/>
                <a:latin typeface="Frutiger W01"/>
              </a:rPr>
              <a:t>preparing for applications and interviews</a:t>
            </a:r>
          </a:p>
          <a:p>
            <a:r>
              <a:rPr lang="en-GB" b="0" i="0" u="none" strike="noStrike" dirty="0">
                <a:effectLst/>
                <a:latin typeface="Frutiger W01"/>
                <a:hlinkClick r:id="rId4"/>
              </a:rPr>
              <a:t>Find out more about developing a portfolio</a:t>
            </a:r>
            <a:r>
              <a:rPr lang="en-GB" b="0" i="0" dirty="0">
                <a:effectLst/>
                <a:latin typeface="Frutiger W01"/>
              </a:rPr>
              <a:t>.</a:t>
            </a:r>
          </a:p>
          <a:p>
            <a:endParaRPr lang="en-GB" dirty="0"/>
          </a:p>
        </p:txBody>
      </p:sp>
      <p:sp>
        <p:nvSpPr>
          <p:cNvPr id="2" name="Footer Placeholder 1">
            <a:extLst>
              <a:ext uri="{FF2B5EF4-FFF2-40B4-BE49-F238E27FC236}">
                <a16:creationId xmlns:a16="http://schemas.microsoft.com/office/drawing/2014/main" id="{3D5E4B82-CB08-4943-A95B-96B32A8C8D1C}"/>
              </a:ext>
            </a:extLst>
          </p:cNvPr>
          <p:cNvSpPr>
            <a:spLocks noGrp="1"/>
          </p:cNvSpPr>
          <p:nvPr>
            <p:ph type="ftr" sz="quarter" idx="11"/>
          </p:nvPr>
        </p:nvSpPr>
        <p:spPr/>
        <p:txBody>
          <a:bodyPr/>
          <a:lstStyle/>
          <a:p>
            <a:r>
              <a:rPr lang="en-GB"/>
              <a:t>Created by Tayo Alebiosu</a:t>
            </a:r>
          </a:p>
        </p:txBody>
      </p:sp>
    </p:spTree>
    <p:extLst>
      <p:ext uri="{BB962C8B-B14F-4D97-AF65-F5344CB8AC3E}">
        <p14:creationId xmlns:p14="http://schemas.microsoft.com/office/powerpoint/2010/main" val="6388090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Freeform: Shape 26">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Rectangle 28">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Rectangle 30">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Shape 32">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 name="Content Placeholder 2">
            <a:extLst>
              <a:ext uri="{FF2B5EF4-FFF2-40B4-BE49-F238E27FC236}">
                <a16:creationId xmlns:a16="http://schemas.microsoft.com/office/drawing/2014/main" id="{95CA4953-2BDD-44EF-B9E3-8CACF8B7582B}"/>
              </a:ext>
            </a:extLst>
          </p:cNvPr>
          <p:cNvSpPr>
            <a:spLocks noGrp="1"/>
          </p:cNvSpPr>
          <p:nvPr>
            <p:ph idx="1"/>
          </p:nvPr>
        </p:nvSpPr>
        <p:spPr>
          <a:xfrm>
            <a:off x="643467" y="1201176"/>
            <a:ext cx="10357468" cy="5013356"/>
          </a:xfrm>
        </p:spPr>
        <p:txBody>
          <a:bodyPr>
            <a:normAutofit/>
          </a:bodyPr>
          <a:lstStyle/>
          <a:p>
            <a:pPr marL="0" indent="0">
              <a:buNone/>
            </a:pPr>
            <a:r>
              <a:rPr lang="en-GB" b="1" i="0" dirty="0">
                <a:effectLst/>
                <a:highlight>
                  <a:srgbClr val="00FFFF"/>
                </a:highlight>
                <a:latin typeface="Candara" panose="020E0502030303020204" pitchFamily="34" charset="0"/>
              </a:rPr>
              <a:t>Your regulatory body</a:t>
            </a:r>
          </a:p>
          <a:p>
            <a:r>
              <a:rPr lang="en-GB" b="0" i="0" dirty="0">
                <a:effectLst/>
                <a:latin typeface="Tw Cen MT" panose="020B0602020104020603" pitchFamily="34" charset="0"/>
              </a:rPr>
              <a:t>If you work in a role that requires registration with a regulatory body in order to practise, such as nursing, then you'll usually be required to keep your skills and knowledge up to date through CPD.</a:t>
            </a:r>
          </a:p>
          <a:p>
            <a:r>
              <a:rPr lang="en-GB" b="0" i="0" dirty="0">
                <a:effectLst/>
                <a:latin typeface="Tw Cen MT" panose="020B0602020104020603" pitchFamily="34" charset="0"/>
              </a:rPr>
              <a:t>You can find out what the requirements are from the relevant regulatory body responsible for your profession. Professional bodies provide advice, support and opportunities to enable you to maintain your CPD. The Chartered Institute of Personnel and Development has more information about CPD, including tools to help you record your CPD. </a:t>
            </a:r>
          </a:p>
          <a:p>
            <a:endParaRPr lang="en-GB" sz="2000" dirty="0"/>
          </a:p>
        </p:txBody>
      </p:sp>
      <p:sp>
        <p:nvSpPr>
          <p:cNvPr id="35" name="Isosceles Triangle 34">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7" name="Isosceles Triangle 36">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Footer Placeholder 1">
            <a:extLst>
              <a:ext uri="{FF2B5EF4-FFF2-40B4-BE49-F238E27FC236}">
                <a16:creationId xmlns:a16="http://schemas.microsoft.com/office/drawing/2014/main" id="{12C3ABFE-0A02-44DA-B185-82D5935740FE}"/>
              </a:ext>
            </a:extLst>
          </p:cNvPr>
          <p:cNvSpPr>
            <a:spLocks noGrp="1"/>
          </p:cNvSpPr>
          <p:nvPr>
            <p:ph type="ftr" sz="quarter" idx="11"/>
          </p:nvPr>
        </p:nvSpPr>
        <p:spPr/>
        <p:txBody>
          <a:bodyPr/>
          <a:lstStyle/>
          <a:p>
            <a:r>
              <a:rPr lang="en-GB"/>
              <a:t>Created by Tayo Alebiosu</a:t>
            </a:r>
          </a:p>
        </p:txBody>
      </p:sp>
    </p:spTree>
    <p:extLst>
      <p:ext uri="{BB962C8B-B14F-4D97-AF65-F5344CB8AC3E}">
        <p14:creationId xmlns:p14="http://schemas.microsoft.com/office/powerpoint/2010/main" val="17865650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4000"/>
            </a:schemeClr>
          </a:solidFill>
          <a:ln w="127000" cap="sq" cmpd="thinThick">
            <a:solidFill>
              <a:schemeClr val="tx1">
                <a:lumMod val="85000"/>
                <a:lumOff val="15000"/>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E8E35B83-1EC3-4F87-9D54-D863463351B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97636" y="1957388"/>
            <a:ext cx="10396728" cy="0"/>
          </a:xfrm>
          <a:prstGeom prst="line">
            <a:avLst/>
          </a:prstGeom>
          <a:ln w="2222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3E2FA8CF-098D-43DD-BF64-E299EBB34383}"/>
              </a:ext>
            </a:extLst>
          </p:cNvPr>
          <p:cNvSpPr>
            <a:spLocks noGrp="1"/>
          </p:cNvSpPr>
          <p:nvPr>
            <p:ph idx="1"/>
          </p:nvPr>
        </p:nvSpPr>
        <p:spPr>
          <a:xfrm>
            <a:off x="838200" y="590844"/>
            <a:ext cx="10515600" cy="5739618"/>
          </a:xfrm>
        </p:spPr>
        <p:txBody>
          <a:bodyPr>
            <a:normAutofit/>
          </a:bodyPr>
          <a:lstStyle/>
          <a:p>
            <a:pPr marL="0" indent="0">
              <a:buNone/>
            </a:pPr>
            <a:r>
              <a:rPr lang="en-GB" sz="3200" b="1" i="0" dirty="0">
                <a:effectLst/>
                <a:highlight>
                  <a:srgbClr val="00FFFF"/>
                </a:highlight>
                <a:latin typeface="Candara" panose="020E0502030303020204" pitchFamily="34" charset="0"/>
              </a:rPr>
              <a:t>What is Practice Development (PD)?</a:t>
            </a:r>
            <a:endParaRPr lang="en-GB" sz="3200" b="0" i="0" dirty="0">
              <a:effectLst/>
              <a:highlight>
                <a:srgbClr val="00FFFF"/>
              </a:highlight>
              <a:latin typeface="Candara" panose="020E0502030303020204" pitchFamily="34" charset="0"/>
            </a:endParaRPr>
          </a:p>
          <a:p>
            <a:pPr>
              <a:buFont typeface="Arial" panose="020B0604020202020204" pitchFamily="34" charset="0"/>
              <a:buChar char="•"/>
            </a:pPr>
            <a:r>
              <a:rPr lang="en-GB" sz="2400" b="0" i="0" dirty="0">
                <a:effectLst/>
                <a:latin typeface="Tw Cen MT" panose="020B0602020104020603" pitchFamily="34" charset="0"/>
              </a:rPr>
              <a:t>PD is a continuous process of developing person-centred cultures.</a:t>
            </a:r>
          </a:p>
          <a:p>
            <a:pPr>
              <a:buFont typeface="Arial" panose="020B0604020202020204" pitchFamily="34" charset="0"/>
              <a:buChar char="•"/>
            </a:pPr>
            <a:r>
              <a:rPr lang="en-GB" sz="2400" b="0" i="0" dirty="0">
                <a:effectLst/>
                <a:latin typeface="Tw Cen MT" panose="020B0602020104020603" pitchFamily="34" charset="0"/>
              </a:rPr>
              <a:t>The learning that occurs, brings about transformations of both at the individual and team level and not just at the wider organisational level.</a:t>
            </a:r>
          </a:p>
          <a:p>
            <a:pPr>
              <a:buFont typeface="Arial" panose="020B0604020202020204" pitchFamily="34" charset="0"/>
              <a:buChar char="•"/>
            </a:pPr>
            <a:r>
              <a:rPr lang="en-GB" sz="2400" b="0" i="0" dirty="0">
                <a:effectLst/>
                <a:latin typeface="Tw Cen MT" panose="020B0602020104020603" pitchFamily="34" charset="0"/>
              </a:rPr>
              <a:t>This is sustained by transforming the contexts and cultures in which nursing takes place.</a:t>
            </a:r>
          </a:p>
          <a:p>
            <a:pPr>
              <a:buFont typeface="Arial" panose="020B0604020202020204" pitchFamily="34" charset="0"/>
              <a:buChar char="•"/>
            </a:pPr>
            <a:r>
              <a:rPr lang="en-GB" sz="2400" b="0" i="0" dirty="0">
                <a:effectLst/>
                <a:latin typeface="Tw Cen MT" panose="020B0602020104020603" pitchFamily="34" charset="0"/>
              </a:rPr>
              <a:t>Provides a systematic approach of effective and sustained changes in practice.</a:t>
            </a:r>
          </a:p>
          <a:p>
            <a:pPr>
              <a:buFont typeface="Arial" panose="020B0604020202020204" pitchFamily="34" charset="0"/>
              <a:buChar char="•"/>
            </a:pPr>
            <a:r>
              <a:rPr lang="en-GB" sz="2400" b="0" i="0" dirty="0">
                <a:effectLst/>
                <a:latin typeface="Tw Cen MT" panose="020B0602020104020603" pitchFamily="34" charset="0"/>
              </a:rPr>
              <a:t>Continuous PD approach is required to effect change.</a:t>
            </a:r>
          </a:p>
          <a:p>
            <a:pPr>
              <a:buFont typeface="Arial" panose="020B0604020202020204" pitchFamily="34" charset="0"/>
              <a:buChar char="•"/>
            </a:pPr>
            <a:r>
              <a:rPr lang="en-GB" sz="2400" b="0" i="0" dirty="0">
                <a:effectLst/>
                <a:latin typeface="Tw Cen MT" panose="020B0602020104020603" pitchFamily="34" charset="0"/>
              </a:rPr>
              <a:t>When applied, PD effects are both relevant to staff and patients.</a:t>
            </a:r>
          </a:p>
          <a:p>
            <a:endParaRPr lang="en-GB" sz="2200" dirty="0"/>
          </a:p>
        </p:txBody>
      </p:sp>
      <p:sp>
        <p:nvSpPr>
          <p:cNvPr id="2" name="Footer Placeholder 1">
            <a:extLst>
              <a:ext uri="{FF2B5EF4-FFF2-40B4-BE49-F238E27FC236}">
                <a16:creationId xmlns:a16="http://schemas.microsoft.com/office/drawing/2014/main" id="{DC2ECBC0-6251-492B-873E-443F15B057D6}"/>
              </a:ext>
            </a:extLst>
          </p:cNvPr>
          <p:cNvSpPr>
            <a:spLocks noGrp="1"/>
          </p:cNvSpPr>
          <p:nvPr>
            <p:ph type="ftr" sz="quarter" idx="11"/>
          </p:nvPr>
        </p:nvSpPr>
        <p:spPr/>
        <p:txBody>
          <a:bodyPr/>
          <a:lstStyle/>
          <a:p>
            <a:r>
              <a:rPr lang="en-GB"/>
              <a:t>Created by Tayo Alebiosu</a:t>
            </a:r>
          </a:p>
        </p:txBody>
      </p:sp>
    </p:spTree>
    <p:extLst>
      <p:ext uri="{BB962C8B-B14F-4D97-AF65-F5344CB8AC3E}">
        <p14:creationId xmlns:p14="http://schemas.microsoft.com/office/powerpoint/2010/main" val="36844076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F6226DA5-0B56-43DA-94C9-CD86AB0DE672}"/>
              </a:ext>
            </a:extLst>
          </p:cNvPr>
          <p:cNvSpPr>
            <a:spLocks noGrp="1"/>
          </p:cNvSpPr>
          <p:nvPr>
            <p:ph idx="1"/>
          </p:nvPr>
        </p:nvSpPr>
        <p:spPr>
          <a:xfrm>
            <a:off x="4276578" y="591344"/>
            <a:ext cx="7077221" cy="5585619"/>
          </a:xfrm>
        </p:spPr>
        <p:txBody>
          <a:bodyPr anchor="ctr">
            <a:normAutofit/>
          </a:bodyPr>
          <a:lstStyle/>
          <a:p>
            <a:r>
              <a:rPr lang="en-GB" sz="1800" b="0" i="0" dirty="0">
                <a:effectLst/>
                <a:latin typeface="Source Sans Pro" panose="020B0503030403020204" pitchFamily="34" charset="0"/>
              </a:rPr>
              <a:t>“Transformational culture” and quality becomes everyone’s business.</a:t>
            </a:r>
          </a:p>
          <a:p>
            <a:pPr>
              <a:buFont typeface="Arial" panose="020B0604020202020204" pitchFamily="34" charset="0"/>
              <a:buChar char="•"/>
            </a:pPr>
            <a:r>
              <a:rPr lang="en-GB" sz="1800" b="0" i="0" dirty="0">
                <a:effectLst/>
                <a:latin typeface="Source Sans Pro" panose="020B0503030403020204" pitchFamily="34" charset="0"/>
              </a:rPr>
              <a:t>Moving from person-centred moments to person-centred care.</a:t>
            </a:r>
          </a:p>
          <a:p>
            <a:pPr>
              <a:buFont typeface="Arial" panose="020B0604020202020204" pitchFamily="34" charset="0"/>
              <a:buChar char="•"/>
            </a:pPr>
            <a:r>
              <a:rPr lang="en-GB" sz="1800" b="0" i="0" dirty="0">
                <a:effectLst/>
                <a:latin typeface="Source Sans Pro" panose="020B0503030403020204" pitchFamily="34" charset="0"/>
              </a:rPr>
              <a:t>Improves patient care.</a:t>
            </a:r>
          </a:p>
          <a:p>
            <a:pPr>
              <a:buFont typeface="Arial" panose="020B0604020202020204" pitchFamily="34" charset="0"/>
              <a:buChar char="•"/>
            </a:pPr>
            <a:r>
              <a:rPr lang="en-GB" sz="1800" b="0" i="0" dirty="0">
                <a:effectLst/>
                <a:latin typeface="Source Sans Pro" panose="020B0503030403020204" pitchFamily="34" charset="0"/>
              </a:rPr>
              <a:t>Changes culture of care (engagement, autonomy and connected).</a:t>
            </a:r>
          </a:p>
          <a:p>
            <a:pPr>
              <a:buFont typeface="Arial" panose="020B0604020202020204" pitchFamily="34" charset="0"/>
              <a:buChar char="•"/>
            </a:pPr>
            <a:r>
              <a:rPr lang="en-GB" sz="1800" b="0" i="0" dirty="0">
                <a:effectLst/>
                <a:latin typeface="Source Sans Pro" panose="020B0503030403020204" pitchFamily="34" charset="0"/>
              </a:rPr>
              <a:t>Translating research into practice (evidence based care).</a:t>
            </a:r>
          </a:p>
          <a:p>
            <a:pPr>
              <a:buFont typeface="Arial" panose="020B0604020202020204" pitchFamily="34" charset="0"/>
              <a:buChar char="•"/>
            </a:pPr>
            <a:r>
              <a:rPr lang="en-GB" sz="1800" b="0" i="0" dirty="0">
                <a:effectLst/>
                <a:latin typeface="Source Sans Pro" panose="020B0503030403020204" pitchFamily="34" charset="0"/>
              </a:rPr>
              <a:t>Continuous improvement and systematic changes.</a:t>
            </a:r>
          </a:p>
          <a:p>
            <a:pPr>
              <a:buFont typeface="Arial" panose="020B0604020202020204" pitchFamily="34" charset="0"/>
              <a:buChar char="•"/>
            </a:pPr>
            <a:r>
              <a:rPr lang="en-GB" sz="1800" b="0" i="0" dirty="0">
                <a:effectLst/>
                <a:latin typeface="Source Sans Pro" panose="020B0503030403020204" pitchFamily="34" charset="0"/>
              </a:rPr>
              <a:t>Valued competencies.</a:t>
            </a:r>
          </a:p>
          <a:p>
            <a:pPr>
              <a:buFont typeface="Arial" panose="020B0604020202020204" pitchFamily="34" charset="0"/>
              <a:buChar char="•"/>
            </a:pPr>
            <a:r>
              <a:rPr lang="en-GB" sz="1800" b="0" i="0" dirty="0">
                <a:effectLst/>
                <a:latin typeface="Source Sans Pro" panose="020B0503030403020204" pitchFamily="34" charset="0"/>
              </a:rPr>
              <a:t>Evidence based practice and knowledge translation.</a:t>
            </a:r>
          </a:p>
          <a:p>
            <a:pPr>
              <a:buFont typeface="Arial" panose="020B0604020202020204" pitchFamily="34" charset="0"/>
              <a:buChar char="•"/>
            </a:pPr>
            <a:r>
              <a:rPr lang="en-GB" sz="1800" b="0" i="0" dirty="0">
                <a:effectLst/>
                <a:latin typeface="Source Sans Pro" panose="020B0503030403020204" pitchFamily="34" charset="0"/>
              </a:rPr>
              <a:t>Promotes and facilitates change.</a:t>
            </a:r>
          </a:p>
          <a:p>
            <a:pPr>
              <a:buFont typeface="Arial" panose="020B0604020202020204" pitchFamily="34" charset="0"/>
              <a:buChar char="•"/>
            </a:pPr>
            <a:r>
              <a:rPr lang="en-GB" sz="1800" b="0" i="0" dirty="0">
                <a:effectLst/>
                <a:latin typeface="Source Sans Pro" panose="020B0503030403020204" pitchFamily="34" charset="0"/>
              </a:rPr>
              <a:t>Well-being for staff and patients- the organisation hold the same process for both.</a:t>
            </a:r>
          </a:p>
          <a:p>
            <a:pPr>
              <a:buFont typeface="Arial" panose="020B0604020202020204" pitchFamily="34" charset="0"/>
              <a:buChar char="•"/>
            </a:pPr>
            <a:r>
              <a:rPr lang="en-GB" sz="1800" b="0" i="0" dirty="0">
                <a:effectLst/>
                <a:latin typeface="Source Sans Pro" panose="020B0503030403020204" pitchFamily="34" charset="0"/>
              </a:rPr>
              <a:t>Allow people to flourish and grow.</a:t>
            </a:r>
          </a:p>
          <a:p>
            <a:pPr>
              <a:buFont typeface="Arial" panose="020B0604020202020204" pitchFamily="34" charset="0"/>
              <a:buChar char="•"/>
            </a:pPr>
            <a:r>
              <a:rPr lang="en-GB" sz="1800" b="0" i="0" dirty="0">
                <a:effectLst/>
                <a:latin typeface="Source Sans Pro" panose="020B0503030403020204" pitchFamily="34" charset="0"/>
              </a:rPr>
              <a:t>Provides audit and quality measures.</a:t>
            </a:r>
          </a:p>
          <a:p>
            <a:endParaRPr lang="en-GB" sz="1800" dirty="0"/>
          </a:p>
        </p:txBody>
      </p:sp>
      <p:sp>
        <p:nvSpPr>
          <p:cNvPr id="29" name="TextBox 28">
            <a:extLst>
              <a:ext uri="{FF2B5EF4-FFF2-40B4-BE49-F238E27FC236}">
                <a16:creationId xmlns:a16="http://schemas.microsoft.com/office/drawing/2014/main" id="{BF82FDE3-7969-4D00-BD50-E50291FC23BE}"/>
              </a:ext>
            </a:extLst>
          </p:cNvPr>
          <p:cNvSpPr txBox="1"/>
          <p:nvPr/>
        </p:nvSpPr>
        <p:spPr>
          <a:xfrm rot="18854012">
            <a:off x="123296" y="2872015"/>
            <a:ext cx="3296777" cy="523220"/>
          </a:xfrm>
          <a:prstGeom prst="rect">
            <a:avLst/>
          </a:prstGeom>
          <a:noFill/>
        </p:spPr>
        <p:txBody>
          <a:bodyPr wrap="square">
            <a:spAutoFit/>
          </a:bodyPr>
          <a:lstStyle/>
          <a:p>
            <a:pPr marL="0" indent="0">
              <a:buNone/>
            </a:pPr>
            <a:r>
              <a:rPr lang="en-GB" sz="2800" b="1" i="0" dirty="0">
                <a:effectLst/>
                <a:highlight>
                  <a:srgbClr val="00FFFF"/>
                </a:highlight>
                <a:latin typeface="Candara" panose="020E0502030303020204" pitchFamily="34" charset="0"/>
              </a:rPr>
              <a:t>What is PD about?</a:t>
            </a:r>
            <a:endParaRPr lang="en-GB" sz="2800" b="0" i="0" dirty="0">
              <a:effectLst/>
              <a:highlight>
                <a:srgbClr val="00FFFF"/>
              </a:highlight>
              <a:latin typeface="Candara" panose="020E0502030303020204" pitchFamily="34" charset="0"/>
            </a:endParaRPr>
          </a:p>
        </p:txBody>
      </p:sp>
      <p:sp>
        <p:nvSpPr>
          <p:cNvPr id="2" name="Footer Placeholder 1">
            <a:extLst>
              <a:ext uri="{FF2B5EF4-FFF2-40B4-BE49-F238E27FC236}">
                <a16:creationId xmlns:a16="http://schemas.microsoft.com/office/drawing/2014/main" id="{48C65FA4-F7BE-4FF5-89E8-0F5966C8FF56}"/>
              </a:ext>
            </a:extLst>
          </p:cNvPr>
          <p:cNvSpPr>
            <a:spLocks noGrp="1"/>
          </p:cNvSpPr>
          <p:nvPr>
            <p:ph type="ftr" sz="quarter" idx="11"/>
          </p:nvPr>
        </p:nvSpPr>
        <p:spPr/>
        <p:txBody>
          <a:bodyPr/>
          <a:lstStyle/>
          <a:p>
            <a:r>
              <a:rPr lang="en-GB"/>
              <a:t>Created by Tayo Alebiosu</a:t>
            </a:r>
          </a:p>
        </p:txBody>
      </p:sp>
    </p:spTree>
    <p:extLst>
      <p:ext uri="{BB962C8B-B14F-4D97-AF65-F5344CB8AC3E}">
        <p14:creationId xmlns:p14="http://schemas.microsoft.com/office/powerpoint/2010/main" val="34599013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Colourful strings being woven togehter">
            <a:extLst>
              <a:ext uri="{FF2B5EF4-FFF2-40B4-BE49-F238E27FC236}">
                <a16:creationId xmlns:a16="http://schemas.microsoft.com/office/drawing/2014/main" id="{22117192-7AE5-474A-9E64-202737E9AD16}"/>
              </a:ext>
            </a:extLst>
          </p:cNvPr>
          <p:cNvPicPr>
            <a:picLocks noChangeAspect="1"/>
          </p:cNvPicPr>
          <p:nvPr/>
        </p:nvPicPr>
        <p:blipFill rotWithShape="1">
          <a:blip r:embed="rId2"/>
          <a:srcRect t="14498" r="9091" b="8894"/>
          <a:stretch/>
        </p:blipFill>
        <p:spPr>
          <a:xfrm>
            <a:off x="20" y="10"/>
            <a:ext cx="12191980" cy="6857990"/>
          </a:xfrm>
          <a:prstGeom prst="rect">
            <a:avLst/>
          </a:prstGeom>
        </p:spPr>
      </p:pic>
      <p:sp>
        <p:nvSpPr>
          <p:cNvPr id="14" name="Rectangle 13">
            <a:extLst>
              <a:ext uri="{FF2B5EF4-FFF2-40B4-BE49-F238E27FC236}">
                <a16:creationId xmlns:a16="http://schemas.microsoft.com/office/drawing/2014/main" id="{86C7B4A1-154A-4DF0-AC46-F88D75A2E0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6"/>
            <a:ext cx="7197772" cy="5896743"/>
          </a:xfrm>
          <a:prstGeom prst="rect">
            <a:avLst/>
          </a:prstGeom>
          <a:solidFill>
            <a:schemeClr val="bg1">
              <a:alpha val="90000"/>
            </a:schemeClr>
          </a:solidFill>
          <a:ln w="127000" cap="sq" cmpd="thinThick">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5569502-963C-468E-AFCB-DB353C88D65A}"/>
              </a:ext>
            </a:extLst>
          </p:cNvPr>
          <p:cNvSpPr>
            <a:spLocks noGrp="1"/>
          </p:cNvSpPr>
          <p:nvPr>
            <p:ph idx="1"/>
          </p:nvPr>
        </p:nvSpPr>
        <p:spPr>
          <a:xfrm>
            <a:off x="336884" y="1458051"/>
            <a:ext cx="6893910" cy="4952238"/>
          </a:xfrm>
        </p:spPr>
        <p:txBody>
          <a:bodyPr>
            <a:normAutofit lnSpcReduction="10000"/>
          </a:bodyPr>
          <a:lstStyle/>
          <a:p>
            <a:r>
              <a:rPr lang="en-GB" dirty="0">
                <a:latin typeface="Tw Cen MT" panose="020B0602020104020603" pitchFamily="34" charset="0"/>
              </a:rPr>
              <a:t>Professional practice is defined as practice that reflects the commitment to caring relationships with patients and families and strong ethical values; </a:t>
            </a:r>
          </a:p>
          <a:p>
            <a:r>
              <a:rPr lang="en-GB" dirty="0">
                <a:latin typeface="Tw Cen MT" panose="020B0602020104020603" pitchFamily="34" charset="0"/>
              </a:rPr>
              <a:t>Utilization of specialized knowledge, critical inquiry, and evidence-informed decision making; </a:t>
            </a:r>
          </a:p>
          <a:p>
            <a:r>
              <a:rPr lang="en-GB" dirty="0">
                <a:latin typeface="Tw Cen MT" panose="020B0602020104020603" pitchFamily="34" charset="0"/>
              </a:rPr>
              <a:t>Continuous development of self and others; accountability and responsibility for insightful competent practice; </a:t>
            </a:r>
          </a:p>
          <a:p>
            <a:r>
              <a:rPr lang="en-GB" dirty="0">
                <a:latin typeface="Tw Cen MT" panose="020B0602020104020603" pitchFamily="34" charset="0"/>
              </a:rPr>
              <a:t>Demonstration of a spirit of collaboration and flexibility to optimize service.</a:t>
            </a:r>
          </a:p>
        </p:txBody>
      </p:sp>
      <p:sp>
        <p:nvSpPr>
          <p:cNvPr id="15" name="TextBox 14">
            <a:extLst>
              <a:ext uri="{FF2B5EF4-FFF2-40B4-BE49-F238E27FC236}">
                <a16:creationId xmlns:a16="http://schemas.microsoft.com/office/drawing/2014/main" id="{991814C8-4C26-4A18-A9F2-0A13551E260B}"/>
              </a:ext>
            </a:extLst>
          </p:cNvPr>
          <p:cNvSpPr txBox="1"/>
          <p:nvPr/>
        </p:nvSpPr>
        <p:spPr>
          <a:xfrm>
            <a:off x="3787726" y="302454"/>
            <a:ext cx="6196818" cy="707886"/>
          </a:xfrm>
          <a:prstGeom prst="rect">
            <a:avLst/>
          </a:prstGeom>
          <a:noFill/>
        </p:spPr>
        <p:txBody>
          <a:bodyPr wrap="square">
            <a:spAutoFit/>
          </a:bodyPr>
          <a:lstStyle/>
          <a:p>
            <a:r>
              <a:rPr lang="en-GB" sz="4000" b="1" dirty="0">
                <a:highlight>
                  <a:srgbClr val="00FFFF"/>
                </a:highlight>
                <a:latin typeface="Candara" panose="020E0502030303020204" pitchFamily="34" charset="0"/>
              </a:rPr>
              <a:t>Professional practice </a:t>
            </a:r>
          </a:p>
        </p:txBody>
      </p:sp>
      <p:sp>
        <p:nvSpPr>
          <p:cNvPr id="2" name="Footer Placeholder 1">
            <a:extLst>
              <a:ext uri="{FF2B5EF4-FFF2-40B4-BE49-F238E27FC236}">
                <a16:creationId xmlns:a16="http://schemas.microsoft.com/office/drawing/2014/main" id="{D2673E19-9026-443A-89BE-9141B0BD99F4}"/>
              </a:ext>
            </a:extLst>
          </p:cNvPr>
          <p:cNvSpPr>
            <a:spLocks noGrp="1"/>
          </p:cNvSpPr>
          <p:nvPr>
            <p:ph type="ftr" sz="quarter" idx="11"/>
          </p:nvPr>
        </p:nvSpPr>
        <p:spPr/>
        <p:txBody>
          <a:bodyPr/>
          <a:lstStyle/>
          <a:p>
            <a:r>
              <a:rPr lang="en-GB"/>
              <a:t>Created by Tayo Alebiosu</a:t>
            </a:r>
          </a:p>
        </p:txBody>
      </p:sp>
    </p:spTree>
    <p:extLst>
      <p:ext uri="{BB962C8B-B14F-4D97-AF65-F5344CB8AC3E}">
        <p14:creationId xmlns:p14="http://schemas.microsoft.com/office/powerpoint/2010/main" val="125666543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10CE40DC-5723-449B-A365-A61D8C262E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pic>
        <p:nvPicPr>
          <p:cNvPr id="4" name="Picture 3" descr="Colourful strings being woven togehter">
            <a:extLst>
              <a:ext uri="{FF2B5EF4-FFF2-40B4-BE49-F238E27FC236}">
                <a16:creationId xmlns:a16="http://schemas.microsoft.com/office/drawing/2014/main" id="{40C762A9-320B-4DC9-BC97-06D1CD3A5087}"/>
              </a:ext>
            </a:extLst>
          </p:cNvPr>
          <p:cNvPicPr>
            <a:picLocks noChangeAspect="1"/>
          </p:cNvPicPr>
          <p:nvPr/>
        </p:nvPicPr>
        <p:blipFill rotWithShape="1">
          <a:blip r:embed="rId2"/>
          <a:srcRect t="10655" r="-1" b="5053"/>
          <a:stretch/>
        </p:blipFill>
        <p:spPr>
          <a:xfrm>
            <a:off x="1524" y="140687"/>
            <a:ext cx="12188952" cy="6857990"/>
          </a:xfrm>
          <a:prstGeom prst="rect">
            <a:avLst/>
          </a:prstGeom>
        </p:spPr>
      </p:pic>
      <p:sp>
        <p:nvSpPr>
          <p:cNvPr id="74" name="Freeform: Shape 73">
            <a:extLst>
              <a:ext uri="{FF2B5EF4-FFF2-40B4-BE49-F238E27FC236}">
                <a16:creationId xmlns:a16="http://schemas.microsoft.com/office/drawing/2014/main" id="{9854DBCA-D3C3-4C19-9B2E-DFA0BE6472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967853" y="0"/>
            <a:ext cx="10256294" cy="6858000"/>
          </a:xfrm>
          <a:custGeom>
            <a:avLst/>
            <a:gdLst>
              <a:gd name="connsiteX0" fmla="*/ 8218354 w 9841377"/>
              <a:gd name="connsiteY0" fmla="*/ 0 h 6858000"/>
              <a:gd name="connsiteX1" fmla="*/ 5551962 w 9841377"/>
              <a:gd name="connsiteY1" fmla="*/ 0 h 6858000"/>
              <a:gd name="connsiteX2" fmla="*/ 5482342 w 9841377"/>
              <a:gd name="connsiteY2" fmla="*/ 0 h 6858000"/>
              <a:gd name="connsiteX3" fmla="*/ 4359035 w 9841377"/>
              <a:gd name="connsiteY3" fmla="*/ 0 h 6858000"/>
              <a:gd name="connsiteX4" fmla="*/ 4289415 w 9841377"/>
              <a:gd name="connsiteY4" fmla="*/ 0 h 6858000"/>
              <a:gd name="connsiteX5" fmla="*/ 1623023 w 9841377"/>
              <a:gd name="connsiteY5" fmla="*/ 0 h 6858000"/>
              <a:gd name="connsiteX6" fmla="*/ 1600899 w 9841377"/>
              <a:gd name="connsiteY6" fmla="*/ 14997 h 6858000"/>
              <a:gd name="connsiteX7" fmla="*/ 0 w 9841377"/>
              <a:gd name="connsiteY7" fmla="*/ 3621656 h 6858000"/>
              <a:gd name="connsiteX8" fmla="*/ 1874350 w 9841377"/>
              <a:gd name="connsiteY8" fmla="*/ 6374814 h 6858000"/>
              <a:gd name="connsiteX9" fmla="*/ 2390998 w 9841377"/>
              <a:gd name="connsiteY9" fmla="*/ 6780599 h 6858000"/>
              <a:gd name="connsiteX10" fmla="*/ 2502754 w 9841377"/>
              <a:gd name="connsiteY10" fmla="*/ 6858000 h 6858000"/>
              <a:gd name="connsiteX11" fmla="*/ 4289415 w 9841377"/>
              <a:gd name="connsiteY11" fmla="*/ 6858000 h 6858000"/>
              <a:gd name="connsiteX12" fmla="*/ 4359035 w 9841377"/>
              <a:gd name="connsiteY12" fmla="*/ 6858000 h 6858000"/>
              <a:gd name="connsiteX13" fmla="*/ 5482342 w 9841377"/>
              <a:gd name="connsiteY13" fmla="*/ 6858000 h 6858000"/>
              <a:gd name="connsiteX14" fmla="*/ 5551962 w 9841377"/>
              <a:gd name="connsiteY14" fmla="*/ 6858000 h 6858000"/>
              <a:gd name="connsiteX15" fmla="*/ 7338623 w 9841377"/>
              <a:gd name="connsiteY15" fmla="*/ 6858000 h 6858000"/>
              <a:gd name="connsiteX16" fmla="*/ 7450379 w 9841377"/>
              <a:gd name="connsiteY16" fmla="*/ 6780599 h 6858000"/>
              <a:gd name="connsiteX17" fmla="*/ 7967027 w 9841377"/>
              <a:gd name="connsiteY17" fmla="*/ 6374814 h 6858000"/>
              <a:gd name="connsiteX18" fmla="*/ 9841377 w 9841377"/>
              <a:gd name="connsiteY18" fmla="*/ 3621656 h 6858000"/>
              <a:gd name="connsiteX19" fmla="*/ 8240478 w 9841377"/>
              <a:gd name="connsiteY19"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841377" h="6858000">
                <a:moveTo>
                  <a:pt x="8218354" y="0"/>
                </a:moveTo>
                <a:lnTo>
                  <a:pt x="5551962" y="0"/>
                </a:lnTo>
                <a:lnTo>
                  <a:pt x="5482342" y="0"/>
                </a:lnTo>
                <a:lnTo>
                  <a:pt x="4359035" y="0"/>
                </a:lnTo>
                <a:lnTo>
                  <a:pt x="4289415" y="0"/>
                </a:lnTo>
                <a:lnTo>
                  <a:pt x="1623023" y="0"/>
                </a:lnTo>
                <a:lnTo>
                  <a:pt x="1600899" y="14997"/>
                </a:lnTo>
                <a:cubicBezTo>
                  <a:pt x="573736" y="754641"/>
                  <a:pt x="0" y="2093192"/>
                  <a:pt x="0" y="3621656"/>
                </a:cubicBezTo>
                <a:cubicBezTo>
                  <a:pt x="0" y="4969131"/>
                  <a:pt x="928725" y="5602839"/>
                  <a:pt x="1874350" y="6374814"/>
                </a:cubicBezTo>
                <a:cubicBezTo>
                  <a:pt x="2046553" y="6515397"/>
                  <a:pt x="2217180" y="6653108"/>
                  <a:pt x="2390998" y="6780599"/>
                </a:cubicBezTo>
                <a:lnTo>
                  <a:pt x="2502754" y="6858000"/>
                </a:lnTo>
                <a:lnTo>
                  <a:pt x="4289415" y="6858000"/>
                </a:lnTo>
                <a:lnTo>
                  <a:pt x="4359035" y="6858000"/>
                </a:lnTo>
                <a:lnTo>
                  <a:pt x="5482342" y="6858000"/>
                </a:lnTo>
                <a:lnTo>
                  <a:pt x="5551962" y="6858000"/>
                </a:lnTo>
                <a:lnTo>
                  <a:pt x="7338623" y="6858000"/>
                </a:lnTo>
                <a:lnTo>
                  <a:pt x="7450379" y="6780599"/>
                </a:lnTo>
                <a:cubicBezTo>
                  <a:pt x="7624197" y="6653108"/>
                  <a:pt x="7794824" y="6515397"/>
                  <a:pt x="7967027" y="6374814"/>
                </a:cubicBezTo>
                <a:cubicBezTo>
                  <a:pt x="8912652" y="5602839"/>
                  <a:pt x="9841377" y="4969131"/>
                  <a:pt x="9841377" y="3621656"/>
                </a:cubicBezTo>
                <a:cubicBezTo>
                  <a:pt x="9841377" y="2093192"/>
                  <a:pt x="9267641" y="754641"/>
                  <a:pt x="8240478" y="14997"/>
                </a:cubicBezTo>
                <a:close/>
              </a:path>
            </a:pathLst>
          </a:custGeom>
          <a:solidFill>
            <a:srgbClr val="FFFF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6" name="Freeform: Shape 75">
            <a:extLst>
              <a:ext uri="{FF2B5EF4-FFF2-40B4-BE49-F238E27FC236}">
                <a16:creationId xmlns:a16="http://schemas.microsoft.com/office/drawing/2014/main" id="{E1383CB6-8BE5-4911-970B-A4151A07E7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16525" y="0"/>
            <a:ext cx="9958950" cy="6858000"/>
          </a:xfrm>
          <a:custGeom>
            <a:avLst/>
            <a:gdLst>
              <a:gd name="connsiteX0" fmla="*/ 7551973 w 9174595"/>
              <a:gd name="connsiteY0" fmla="*/ 0 h 6858000"/>
              <a:gd name="connsiteX1" fmla="*/ 5634635 w 9174595"/>
              <a:gd name="connsiteY1" fmla="*/ 0 h 6858000"/>
              <a:gd name="connsiteX2" fmla="*/ 5550590 w 9174595"/>
              <a:gd name="connsiteY2" fmla="*/ 0 h 6858000"/>
              <a:gd name="connsiteX3" fmla="*/ 5480986 w 9174595"/>
              <a:gd name="connsiteY3" fmla="*/ 0 h 6858000"/>
              <a:gd name="connsiteX4" fmla="*/ 4886240 w 9174595"/>
              <a:gd name="connsiteY4" fmla="*/ 0 h 6858000"/>
              <a:gd name="connsiteX5" fmla="*/ 4816638 w 9174595"/>
              <a:gd name="connsiteY5" fmla="*/ 0 h 6858000"/>
              <a:gd name="connsiteX6" fmla="*/ 4357958 w 9174595"/>
              <a:gd name="connsiteY6" fmla="*/ 0 h 6858000"/>
              <a:gd name="connsiteX7" fmla="*/ 4288354 w 9174595"/>
              <a:gd name="connsiteY7" fmla="*/ 0 h 6858000"/>
              <a:gd name="connsiteX8" fmla="*/ 3693608 w 9174595"/>
              <a:gd name="connsiteY8" fmla="*/ 0 h 6858000"/>
              <a:gd name="connsiteX9" fmla="*/ 3624006 w 9174595"/>
              <a:gd name="connsiteY9" fmla="*/ 0 h 6858000"/>
              <a:gd name="connsiteX10" fmla="*/ 3276448 w 9174595"/>
              <a:gd name="connsiteY10" fmla="*/ 0 h 6858000"/>
              <a:gd name="connsiteX11" fmla="*/ 1622622 w 9174595"/>
              <a:gd name="connsiteY11" fmla="*/ 0 h 6858000"/>
              <a:gd name="connsiteX12" fmla="*/ 1600504 w 9174595"/>
              <a:gd name="connsiteY12" fmla="*/ 14997 h 6858000"/>
              <a:gd name="connsiteX13" fmla="*/ 0 w 9174595"/>
              <a:gd name="connsiteY13" fmla="*/ 3621656 h 6858000"/>
              <a:gd name="connsiteX14" fmla="*/ 1873886 w 9174595"/>
              <a:gd name="connsiteY14" fmla="*/ 6374814 h 6858000"/>
              <a:gd name="connsiteX15" fmla="*/ 2390406 w 9174595"/>
              <a:gd name="connsiteY15" fmla="*/ 6780599 h 6858000"/>
              <a:gd name="connsiteX16" fmla="*/ 2502136 w 9174595"/>
              <a:gd name="connsiteY16" fmla="*/ 6858000 h 6858000"/>
              <a:gd name="connsiteX17" fmla="*/ 3276448 w 9174595"/>
              <a:gd name="connsiteY17" fmla="*/ 6858000 h 6858000"/>
              <a:gd name="connsiteX18" fmla="*/ 3624006 w 9174595"/>
              <a:gd name="connsiteY18" fmla="*/ 6858000 h 6858000"/>
              <a:gd name="connsiteX19" fmla="*/ 3693608 w 9174595"/>
              <a:gd name="connsiteY19" fmla="*/ 6858000 h 6858000"/>
              <a:gd name="connsiteX20" fmla="*/ 4288354 w 9174595"/>
              <a:gd name="connsiteY20" fmla="*/ 6858000 h 6858000"/>
              <a:gd name="connsiteX21" fmla="*/ 4357958 w 9174595"/>
              <a:gd name="connsiteY21" fmla="*/ 6858000 h 6858000"/>
              <a:gd name="connsiteX22" fmla="*/ 4816638 w 9174595"/>
              <a:gd name="connsiteY22" fmla="*/ 6858000 h 6858000"/>
              <a:gd name="connsiteX23" fmla="*/ 4886240 w 9174595"/>
              <a:gd name="connsiteY23" fmla="*/ 6858000 h 6858000"/>
              <a:gd name="connsiteX24" fmla="*/ 5480986 w 9174595"/>
              <a:gd name="connsiteY24" fmla="*/ 6858000 h 6858000"/>
              <a:gd name="connsiteX25" fmla="*/ 5550590 w 9174595"/>
              <a:gd name="connsiteY25" fmla="*/ 6858000 h 6858000"/>
              <a:gd name="connsiteX26" fmla="*/ 5634635 w 9174595"/>
              <a:gd name="connsiteY26" fmla="*/ 6858000 h 6858000"/>
              <a:gd name="connsiteX27" fmla="*/ 6672460 w 9174595"/>
              <a:gd name="connsiteY27" fmla="*/ 6858000 h 6858000"/>
              <a:gd name="connsiteX28" fmla="*/ 6784188 w 9174595"/>
              <a:gd name="connsiteY28" fmla="*/ 6780599 h 6858000"/>
              <a:gd name="connsiteX29" fmla="*/ 7300708 w 9174595"/>
              <a:gd name="connsiteY29" fmla="*/ 6374814 h 6858000"/>
              <a:gd name="connsiteX30" fmla="*/ 9174595 w 9174595"/>
              <a:gd name="connsiteY30" fmla="*/ 3621656 h 6858000"/>
              <a:gd name="connsiteX31" fmla="*/ 7574092 w 9174595"/>
              <a:gd name="connsiteY3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9174595" h="6858000">
                <a:moveTo>
                  <a:pt x="7551973" y="0"/>
                </a:moveTo>
                <a:lnTo>
                  <a:pt x="5634635" y="0"/>
                </a:lnTo>
                <a:lnTo>
                  <a:pt x="5550590" y="0"/>
                </a:lnTo>
                <a:lnTo>
                  <a:pt x="5480986" y="0"/>
                </a:lnTo>
                <a:lnTo>
                  <a:pt x="4886240" y="0"/>
                </a:lnTo>
                <a:lnTo>
                  <a:pt x="4816638" y="0"/>
                </a:lnTo>
                <a:lnTo>
                  <a:pt x="4357958" y="0"/>
                </a:lnTo>
                <a:lnTo>
                  <a:pt x="4288354" y="0"/>
                </a:lnTo>
                <a:lnTo>
                  <a:pt x="3693608" y="0"/>
                </a:lnTo>
                <a:lnTo>
                  <a:pt x="3624006" y="0"/>
                </a:lnTo>
                <a:lnTo>
                  <a:pt x="3276448" y="0"/>
                </a:lnTo>
                <a:lnTo>
                  <a:pt x="1622622" y="0"/>
                </a:lnTo>
                <a:lnTo>
                  <a:pt x="1600504" y="14997"/>
                </a:lnTo>
                <a:cubicBezTo>
                  <a:pt x="573594" y="754641"/>
                  <a:pt x="0" y="2093192"/>
                  <a:pt x="0" y="3621656"/>
                </a:cubicBezTo>
                <a:cubicBezTo>
                  <a:pt x="0" y="4969131"/>
                  <a:pt x="928496" y="5602839"/>
                  <a:pt x="1873886" y="6374814"/>
                </a:cubicBezTo>
                <a:cubicBezTo>
                  <a:pt x="2046046" y="6515397"/>
                  <a:pt x="2216632" y="6653108"/>
                  <a:pt x="2390406" y="6780599"/>
                </a:cubicBezTo>
                <a:lnTo>
                  <a:pt x="2502136" y="6858000"/>
                </a:lnTo>
                <a:lnTo>
                  <a:pt x="3276448" y="6858000"/>
                </a:lnTo>
                <a:lnTo>
                  <a:pt x="3624006" y="6858000"/>
                </a:lnTo>
                <a:lnTo>
                  <a:pt x="3693608" y="6858000"/>
                </a:lnTo>
                <a:lnTo>
                  <a:pt x="4288354" y="6858000"/>
                </a:lnTo>
                <a:lnTo>
                  <a:pt x="4357958" y="6858000"/>
                </a:lnTo>
                <a:lnTo>
                  <a:pt x="4816638" y="6858000"/>
                </a:lnTo>
                <a:lnTo>
                  <a:pt x="4886240" y="6858000"/>
                </a:lnTo>
                <a:lnTo>
                  <a:pt x="5480986" y="6858000"/>
                </a:lnTo>
                <a:lnTo>
                  <a:pt x="5550590" y="6858000"/>
                </a:lnTo>
                <a:lnTo>
                  <a:pt x="5634635" y="6858000"/>
                </a:lnTo>
                <a:lnTo>
                  <a:pt x="6672460" y="6858000"/>
                </a:lnTo>
                <a:lnTo>
                  <a:pt x="6784188" y="6780599"/>
                </a:lnTo>
                <a:cubicBezTo>
                  <a:pt x="6957963" y="6653108"/>
                  <a:pt x="7128548" y="6515397"/>
                  <a:pt x="7300708" y="6374814"/>
                </a:cubicBezTo>
                <a:cubicBezTo>
                  <a:pt x="8246100" y="5602839"/>
                  <a:pt x="9174595" y="4969131"/>
                  <a:pt x="9174595" y="3621656"/>
                </a:cubicBezTo>
                <a:cubicBezTo>
                  <a:pt x="9174595" y="2093192"/>
                  <a:pt x="8601001" y="754641"/>
                  <a:pt x="7574092" y="14997"/>
                </a:cubicBezTo>
                <a:close/>
              </a:path>
            </a:pathLst>
          </a:cu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8" name="Freeform: Shape 77">
            <a:extLst>
              <a:ext uri="{FF2B5EF4-FFF2-40B4-BE49-F238E27FC236}">
                <a16:creationId xmlns:a16="http://schemas.microsoft.com/office/drawing/2014/main" id="{842D14D1-56B7-40CD-8694-A9A48170C0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08673" y="-17801"/>
            <a:ext cx="2486322"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80" name="Freeform: Shape 79">
            <a:extLst>
              <a:ext uri="{FF2B5EF4-FFF2-40B4-BE49-F238E27FC236}">
                <a16:creationId xmlns:a16="http://schemas.microsoft.com/office/drawing/2014/main" id="{950A315C-978A-4A52-966E-55B2698F2A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75235" y="-17801"/>
            <a:ext cx="2486322"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3" name="Content Placeholder 2">
            <a:extLst>
              <a:ext uri="{FF2B5EF4-FFF2-40B4-BE49-F238E27FC236}">
                <a16:creationId xmlns:a16="http://schemas.microsoft.com/office/drawing/2014/main" id="{AC780E5D-E412-4E79-819D-C0C86DB642C5}"/>
              </a:ext>
            </a:extLst>
          </p:cNvPr>
          <p:cNvSpPr>
            <a:spLocks noGrp="1"/>
          </p:cNvSpPr>
          <p:nvPr>
            <p:ph idx="1"/>
          </p:nvPr>
        </p:nvSpPr>
        <p:spPr>
          <a:xfrm>
            <a:off x="1899139" y="689318"/>
            <a:ext cx="9176336" cy="4940206"/>
          </a:xfrm>
        </p:spPr>
        <p:txBody>
          <a:bodyPr>
            <a:noAutofit/>
          </a:bodyPr>
          <a:lstStyle/>
          <a:p>
            <a:r>
              <a:rPr lang="en-GB" sz="2600" dirty="0">
                <a:latin typeface="Tw Cen MT" panose="020B0602020104020603" pitchFamily="34" charset="0"/>
              </a:rPr>
              <a:t>Practice development is described as a mechanism for reflection about everyday practice, enabling those who deliver care to make changes to facilitate better clinical outcomes and improve the quality and safety of care</a:t>
            </a:r>
          </a:p>
          <a:p>
            <a:r>
              <a:rPr lang="en-GB" sz="2600" dirty="0">
                <a:latin typeface="Tw Cen MT" panose="020B0602020104020603" pitchFamily="34" charset="0"/>
              </a:rPr>
              <a:t> One of the primary goals of practice development is ‘to shift the focus of activity to the client’</a:t>
            </a:r>
          </a:p>
          <a:p>
            <a:r>
              <a:rPr lang="en-GB" sz="2600" dirty="0">
                <a:latin typeface="Tw Cen MT" panose="020B0602020104020603" pitchFamily="34" charset="0"/>
              </a:rPr>
              <a:t>As a result, person-centred cultures and </a:t>
            </a:r>
            <a:r>
              <a:rPr lang="en-GB" sz="2600" dirty="0" err="1">
                <a:latin typeface="Tw Cen MT" panose="020B0602020104020603" pitchFamily="34" charset="0"/>
              </a:rPr>
              <a:t>workbased</a:t>
            </a:r>
            <a:r>
              <a:rPr lang="en-GB" sz="2600" dirty="0">
                <a:latin typeface="Tw Cen MT" panose="020B0602020104020603" pitchFamily="34" charset="0"/>
              </a:rPr>
              <a:t> learning are also key elements of practice development </a:t>
            </a:r>
          </a:p>
          <a:p>
            <a:r>
              <a:rPr lang="en-GB" sz="2600" dirty="0">
                <a:latin typeface="Tw Cen MT" panose="020B0602020104020603" pitchFamily="34" charset="0"/>
              </a:rPr>
              <a:t>In this context, person-centredness is defined as ‘an approach to practice established through the formation and fostering of healthful relationships between all care providers, service users and others significant to them in their lives’</a:t>
            </a:r>
          </a:p>
        </p:txBody>
      </p:sp>
      <p:sp>
        <p:nvSpPr>
          <p:cNvPr id="2" name="Footer Placeholder 1">
            <a:extLst>
              <a:ext uri="{FF2B5EF4-FFF2-40B4-BE49-F238E27FC236}">
                <a16:creationId xmlns:a16="http://schemas.microsoft.com/office/drawing/2014/main" id="{0FE4DF10-70DC-4F3C-8826-D938F72FCE2C}"/>
              </a:ext>
            </a:extLst>
          </p:cNvPr>
          <p:cNvSpPr>
            <a:spLocks noGrp="1"/>
          </p:cNvSpPr>
          <p:nvPr>
            <p:ph type="ftr" sz="quarter" idx="11"/>
          </p:nvPr>
        </p:nvSpPr>
        <p:spPr/>
        <p:txBody>
          <a:bodyPr/>
          <a:lstStyle/>
          <a:p>
            <a:r>
              <a:rPr lang="en-GB"/>
              <a:t>Created by Tayo Alebiosu</a:t>
            </a:r>
          </a:p>
        </p:txBody>
      </p:sp>
    </p:spTree>
    <p:extLst>
      <p:ext uri="{BB962C8B-B14F-4D97-AF65-F5344CB8AC3E}">
        <p14:creationId xmlns:p14="http://schemas.microsoft.com/office/powerpoint/2010/main" val="35564026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4BE747-0F9A-40EF-9A38-4EC28F1D6F73}"/>
              </a:ext>
            </a:extLst>
          </p:cNvPr>
          <p:cNvSpPr>
            <a:spLocks noGrp="1"/>
          </p:cNvSpPr>
          <p:nvPr>
            <p:ph type="title"/>
          </p:nvPr>
        </p:nvSpPr>
        <p:spPr/>
        <p:txBody>
          <a:bodyPr/>
          <a:lstStyle/>
          <a:p>
            <a:r>
              <a:rPr lang="en-GB" b="1" dirty="0">
                <a:highlight>
                  <a:srgbClr val="00FFFF"/>
                </a:highlight>
              </a:rPr>
              <a:t>Starter Activity</a:t>
            </a:r>
          </a:p>
        </p:txBody>
      </p:sp>
      <p:sp>
        <p:nvSpPr>
          <p:cNvPr id="3" name="Content Placeholder 2">
            <a:extLst>
              <a:ext uri="{FF2B5EF4-FFF2-40B4-BE49-F238E27FC236}">
                <a16:creationId xmlns:a16="http://schemas.microsoft.com/office/drawing/2014/main" id="{98C432FD-80F4-421F-9E1D-DD923B7D7302}"/>
              </a:ext>
            </a:extLst>
          </p:cNvPr>
          <p:cNvSpPr>
            <a:spLocks noGrp="1"/>
          </p:cNvSpPr>
          <p:nvPr>
            <p:ph idx="1"/>
          </p:nvPr>
        </p:nvSpPr>
        <p:spPr/>
        <p:txBody>
          <a:bodyPr/>
          <a:lstStyle/>
          <a:p>
            <a:r>
              <a:rPr lang="en-GB" dirty="0"/>
              <a:t>What is Continuous Professional Development?</a:t>
            </a:r>
          </a:p>
          <a:p>
            <a:r>
              <a:rPr lang="en-GB" dirty="0"/>
              <a:t>What is Continuous Professional Development in healthcare sector?</a:t>
            </a:r>
          </a:p>
          <a:p>
            <a:r>
              <a:rPr lang="en-GB" dirty="0"/>
              <a:t>Feedback to the class</a:t>
            </a:r>
          </a:p>
        </p:txBody>
      </p:sp>
      <p:sp>
        <p:nvSpPr>
          <p:cNvPr id="4" name="Footer Placeholder 3">
            <a:extLst>
              <a:ext uri="{FF2B5EF4-FFF2-40B4-BE49-F238E27FC236}">
                <a16:creationId xmlns:a16="http://schemas.microsoft.com/office/drawing/2014/main" id="{173EFB79-A57A-4034-8B72-064071D9B0BA}"/>
              </a:ext>
            </a:extLst>
          </p:cNvPr>
          <p:cNvSpPr>
            <a:spLocks noGrp="1"/>
          </p:cNvSpPr>
          <p:nvPr>
            <p:ph type="ftr" sz="quarter" idx="11"/>
          </p:nvPr>
        </p:nvSpPr>
        <p:spPr/>
        <p:txBody>
          <a:bodyPr/>
          <a:lstStyle/>
          <a:p>
            <a:r>
              <a:rPr lang="en-GB"/>
              <a:t>Created by Tayo Alebiosu</a:t>
            </a:r>
          </a:p>
        </p:txBody>
      </p:sp>
    </p:spTree>
    <p:extLst>
      <p:ext uri="{BB962C8B-B14F-4D97-AF65-F5344CB8AC3E}">
        <p14:creationId xmlns:p14="http://schemas.microsoft.com/office/powerpoint/2010/main" val="289417476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0CE40DC-5723-449B-A365-A61D8C262E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pic>
        <p:nvPicPr>
          <p:cNvPr id="6" name="Picture 5" descr="Colourful strings being woven togehter">
            <a:extLst>
              <a:ext uri="{FF2B5EF4-FFF2-40B4-BE49-F238E27FC236}">
                <a16:creationId xmlns:a16="http://schemas.microsoft.com/office/drawing/2014/main" id="{7D7C05A5-3FDA-4B9E-B6C8-4BCF130C69B4}"/>
              </a:ext>
            </a:extLst>
          </p:cNvPr>
          <p:cNvPicPr>
            <a:picLocks noChangeAspect="1"/>
          </p:cNvPicPr>
          <p:nvPr/>
        </p:nvPicPr>
        <p:blipFill rotWithShape="1">
          <a:blip r:embed="rId2"/>
          <a:srcRect t="10657" r="-1" b="5052"/>
          <a:stretch/>
        </p:blipFill>
        <p:spPr>
          <a:xfrm>
            <a:off x="1524" y="10"/>
            <a:ext cx="12188952" cy="6857990"/>
          </a:xfrm>
          <a:prstGeom prst="rect">
            <a:avLst/>
          </a:prstGeom>
        </p:spPr>
      </p:pic>
      <p:sp>
        <p:nvSpPr>
          <p:cNvPr id="13" name="Freeform: Shape 12">
            <a:extLst>
              <a:ext uri="{FF2B5EF4-FFF2-40B4-BE49-F238E27FC236}">
                <a16:creationId xmlns:a16="http://schemas.microsoft.com/office/drawing/2014/main" id="{9854DBCA-D3C3-4C19-9B2E-DFA0BE6472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967853" y="0"/>
            <a:ext cx="10256294" cy="6858000"/>
          </a:xfrm>
          <a:custGeom>
            <a:avLst/>
            <a:gdLst>
              <a:gd name="connsiteX0" fmla="*/ 8218354 w 9841377"/>
              <a:gd name="connsiteY0" fmla="*/ 0 h 6858000"/>
              <a:gd name="connsiteX1" fmla="*/ 5551962 w 9841377"/>
              <a:gd name="connsiteY1" fmla="*/ 0 h 6858000"/>
              <a:gd name="connsiteX2" fmla="*/ 5482342 w 9841377"/>
              <a:gd name="connsiteY2" fmla="*/ 0 h 6858000"/>
              <a:gd name="connsiteX3" fmla="*/ 4359035 w 9841377"/>
              <a:gd name="connsiteY3" fmla="*/ 0 h 6858000"/>
              <a:gd name="connsiteX4" fmla="*/ 4289415 w 9841377"/>
              <a:gd name="connsiteY4" fmla="*/ 0 h 6858000"/>
              <a:gd name="connsiteX5" fmla="*/ 1623023 w 9841377"/>
              <a:gd name="connsiteY5" fmla="*/ 0 h 6858000"/>
              <a:gd name="connsiteX6" fmla="*/ 1600899 w 9841377"/>
              <a:gd name="connsiteY6" fmla="*/ 14997 h 6858000"/>
              <a:gd name="connsiteX7" fmla="*/ 0 w 9841377"/>
              <a:gd name="connsiteY7" fmla="*/ 3621656 h 6858000"/>
              <a:gd name="connsiteX8" fmla="*/ 1874350 w 9841377"/>
              <a:gd name="connsiteY8" fmla="*/ 6374814 h 6858000"/>
              <a:gd name="connsiteX9" fmla="*/ 2390998 w 9841377"/>
              <a:gd name="connsiteY9" fmla="*/ 6780599 h 6858000"/>
              <a:gd name="connsiteX10" fmla="*/ 2502754 w 9841377"/>
              <a:gd name="connsiteY10" fmla="*/ 6858000 h 6858000"/>
              <a:gd name="connsiteX11" fmla="*/ 4289415 w 9841377"/>
              <a:gd name="connsiteY11" fmla="*/ 6858000 h 6858000"/>
              <a:gd name="connsiteX12" fmla="*/ 4359035 w 9841377"/>
              <a:gd name="connsiteY12" fmla="*/ 6858000 h 6858000"/>
              <a:gd name="connsiteX13" fmla="*/ 5482342 w 9841377"/>
              <a:gd name="connsiteY13" fmla="*/ 6858000 h 6858000"/>
              <a:gd name="connsiteX14" fmla="*/ 5551962 w 9841377"/>
              <a:gd name="connsiteY14" fmla="*/ 6858000 h 6858000"/>
              <a:gd name="connsiteX15" fmla="*/ 7338623 w 9841377"/>
              <a:gd name="connsiteY15" fmla="*/ 6858000 h 6858000"/>
              <a:gd name="connsiteX16" fmla="*/ 7450379 w 9841377"/>
              <a:gd name="connsiteY16" fmla="*/ 6780599 h 6858000"/>
              <a:gd name="connsiteX17" fmla="*/ 7967027 w 9841377"/>
              <a:gd name="connsiteY17" fmla="*/ 6374814 h 6858000"/>
              <a:gd name="connsiteX18" fmla="*/ 9841377 w 9841377"/>
              <a:gd name="connsiteY18" fmla="*/ 3621656 h 6858000"/>
              <a:gd name="connsiteX19" fmla="*/ 8240478 w 9841377"/>
              <a:gd name="connsiteY19"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841377" h="6858000">
                <a:moveTo>
                  <a:pt x="8218354" y="0"/>
                </a:moveTo>
                <a:lnTo>
                  <a:pt x="5551962" y="0"/>
                </a:lnTo>
                <a:lnTo>
                  <a:pt x="5482342" y="0"/>
                </a:lnTo>
                <a:lnTo>
                  <a:pt x="4359035" y="0"/>
                </a:lnTo>
                <a:lnTo>
                  <a:pt x="4289415" y="0"/>
                </a:lnTo>
                <a:lnTo>
                  <a:pt x="1623023" y="0"/>
                </a:lnTo>
                <a:lnTo>
                  <a:pt x="1600899" y="14997"/>
                </a:lnTo>
                <a:cubicBezTo>
                  <a:pt x="573736" y="754641"/>
                  <a:pt x="0" y="2093192"/>
                  <a:pt x="0" y="3621656"/>
                </a:cubicBezTo>
                <a:cubicBezTo>
                  <a:pt x="0" y="4969131"/>
                  <a:pt x="928725" y="5602839"/>
                  <a:pt x="1874350" y="6374814"/>
                </a:cubicBezTo>
                <a:cubicBezTo>
                  <a:pt x="2046553" y="6515397"/>
                  <a:pt x="2217180" y="6653108"/>
                  <a:pt x="2390998" y="6780599"/>
                </a:cubicBezTo>
                <a:lnTo>
                  <a:pt x="2502754" y="6858000"/>
                </a:lnTo>
                <a:lnTo>
                  <a:pt x="4289415" y="6858000"/>
                </a:lnTo>
                <a:lnTo>
                  <a:pt x="4359035" y="6858000"/>
                </a:lnTo>
                <a:lnTo>
                  <a:pt x="5482342" y="6858000"/>
                </a:lnTo>
                <a:lnTo>
                  <a:pt x="5551962" y="6858000"/>
                </a:lnTo>
                <a:lnTo>
                  <a:pt x="7338623" y="6858000"/>
                </a:lnTo>
                <a:lnTo>
                  <a:pt x="7450379" y="6780599"/>
                </a:lnTo>
                <a:cubicBezTo>
                  <a:pt x="7624197" y="6653108"/>
                  <a:pt x="7794824" y="6515397"/>
                  <a:pt x="7967027" y="6374814"/>
                </a:cubicBezTo>
                <a:cubicBezTo>
                  <a:pt x="8912652" y="5602839"/>
                  <a:pt x="9841377" y="4969131"/>
                  <a:pt x="9841377" y="3621656"/>
                </a:cubicBezTo>
                <a:cubicBezTo>
                  <a:pt x="9841377" y="2093192"/>
                  <a:pt x="9267641" y="754641"/>
                  <a:pt x="8240478" y="14997"/>
                </a:cubicBezTo>
                <a:close/>
              </a:path>
            </a:pathLst>
          </a:custGeom>
          <a:solidFill>
            <a:srgbClr val="FFFF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E1383CB6-8BE5-4911-970B-A4151A07E7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16525" y="0"/>
            <a:ext cx="9958950" cy="6858000"/>
          </a:xfrm>
          <a:custGeom>
            <a:avLst/>
            <a:gdLst>
              <a:gd name="connsiteX0" fmla="*/ 7551973 w 9174595"/>
              <a:gd name="connsiteY0" fmla="*/ 0 h 6858000"/>
              <a:gd name="connsiteX1" fmla="*/ 5634635 w 9174595"/>
              <a:gd name="connsiteY1" fmla="*/ 0 h 6858000"/>
              <a:gd name="connsiteX2" fmla="*/ 5550590 w 9174595"/>
              <a:gd name="connsiteY2" fmla="*/ 0 h 6858000"/>
              <a:gd name="connsiteX3" fmla="*/ 5480986 w 9174595"/>
              <a:gd name="connsiteY3" fmla="*/ 0 h 6858000"/>
              <a:gd name="connsiteX4" fmla="*/ 4886240 w 9174595"/>
              <a:gd name="connsiteY4" fmla="*/ 0 h 6858000"/>
              <a:gd name="connsiteX5" fmla="*/ 4816638 w 9174595"/>
              <a:gd name="connsiteY5" fmla="*/ 0 h 6858000"/>
              <a:gd name="connsiteX6" fmla="*/ 4357958 w 9174595"/>
              <a:gd name="connsiteY6" fmla="*/ 0 h 6858000"/>
              <a:gd name="connsiteX7" fmla="*/ 4288354 w 9174595"/>
              <a:gd name="connsiteY7" fmla="*/ 0 h 6858000"/>
              <a:gd name="connsiteX8" fmla="*/ 3693608 w 9174595"/>
              <a:gd name="connsiteY8" fmla="*/ 0 h 6858000"/>
              <a:gd name="connsiteX9" fmla="*/ 3624006 w 9174595"/>
              <a:gd name="connsiteY9" fmla="*/ 0 h 6858000"/>
              <a:gd name="connsiteX10" fmla="*/ 3276448 w 9174595"/>
              <a:gd name="connsiteY10" fmla="*/ 0 h 6858000"/>
              <a:gd name="connsiteX11" fmla="*/ 1622622 w 9174595"/>
              <a:gd name="connsiteY11" fmla="*/ 0 h 6858000"/>
              <a:gd name="connsiteX12" fmla="*/ 1600504 w 9174595"/>
              <a:gd name="connsiteY12" fmla="*/ 14997 h 6858000"/>
              <a:gd name="connsiteX13" fmla="*/ 0 w 9174595"/>
              <a:gd name="connsiteY13" fmla="*/ 3621656 h 6858000"/>
              <a:gd name="connsiteX14" fmla="*/ 1873886 w 9174595"/>
              <a:gd name="connsiteY14" fmla="*/ 6374814 h 6858000"/>
              <a:gd name="connsiteX15" fmla="*/ 2390406 w 9174595"/>
              <a:gd name="connsiteY15" fmla="*/ 6780599 h 6858000"/>
              <a:gd name="connsiteX16" fmla="*/ 2502136 w 9174595"/>
              <a:gd name="connsiteY16" fmla="*/ 6858000 h 6858000"/>
              <a:gd name="connsiteX17" fmla="*/ 3276448 w 9174595"/>
              <a:gd name="connsiteY17" fmla="*/ 6858000 h 6858000"/>
              <a:gd name="connsiteX18" fmla="*/ 3624006 w 9174595"/>
              <a:gd name="connsiteY18" fmla="*/ 6858000 h 6858000"/>
              <a:gd name="connsiteX19" fmla="*/ 3693608 w 9174595"/>
              <a:gd name="connsiteY19" fmla="*/ 6858000 h 6858000"/>
              <a:gd name="connsiteX20" fmla="*/ 4288354 w 9174595"/>
              <a:gd name="connsiteY20" fmla="*/ 6858000 h 6858000"/>
              <a:gd name="connsiteX21" fmla="*/ 4357958 w 9174595"/>
              <a:gd name="connsiteY21" fmla="*/ 6858000 h 6858000"/>
              <a:gd name="connsiteX22" fmla="*/ 4816638 w 9174595"/>
              <a:gd name="connsiteY22" fmla="*/ 6858000 h 6858000"/>
              <a:gd name="connsiteX23" fmla="*/ 4886240 w 9174595"/>
              <a:gd name="connsiteY23" fmla="*/ 6858000 h 6858000"/>
              <a:gd name="connsiteX24" fmla="*/ 5480986 w 9174595"/>
              <a:gd name="connsiteY24" fmla="*/ 6858000 h 6858000"/>
              <a:gd name="connsiteX25" fmla="*/ 5550590 w 9174595"/>
              <a:gd name="connsiteY25" fmla="*/ 6858000 h 6858000"/>
              <a:gd name="connsiteX26" fmla="*/ 5634635 w 9174595"/>
              <a:gd name="connsiteY26" fmla="*/ 6858000 h 6858000"/>
              <a:gd name="connsiteX27" fmla="*/ 6672460 w 9174595"/>
              <a:gd name="connsiteY27" fmla="*/ 6858000 h 6858000"/>
              <a:gd name="connsiteX28" fmla="*/ 6784188 w 9174595"/>
              <a:gd name="connsiteY28" fmla="*/ 6780599 h 6858000"/>
              <a:gd name="connsiteX29" fmla="*/ 7300708 w 9174595"/>
              <a:gd name="connsiteY29" fmla="*/ 6374814 h 6858000"/>
              <a:gd name="connsiteX30" fmla="*/ 9174595 w 9174595"/>
              <a:gd name="connsiteY30" fmla="*/ 3621656 h 6858000"/>
              <a:gd name="connsiteX31" fmla="*/ 7574092 w 9174595"/>
              <a:gd name="connsiteY3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9174595" h="6858000">
                <a:moveTo>
                  <a:pt x="7551973" y="0"/>
                </a:moveTo>
                <a:lnTo>
                  <a:pt x="5634635" y="0"/>
                </a:lnTo>
                <a:lnTo>
                  <a:pt x="5550590" y="0"/>
                </a:lnTo>
                <a:lnTo>
                  <a:pt x="5480986" y="0"/>
                </a:lnTo>
                <a:lnTo>
                  <a:pt x="4886240" y="0"/>
                </a:lnTo>
                <a:lnTo>
                  <a:pt x="4816638" y="0"/>
                </a:lnTo>
                <a:lnTo>
                  <a:pt x="4357958" y="0"/>
                </a:lnTo>
                <a:lnTo>
                  <a:pt x="4288354" y="0"/>
                </a:lnTo>
                <a:lnTo>
                  <a:pt x="3693608" y="0"/>
                </a:lnTo>
                <a:lnTo>
                  <a:pt x="3624006" y="0"/>
                </a:lnTo>
                <a:lnTo>
                  <a:pt x="3276448" y="0"/>
                </a:lnTo>
                <a:lnTo>
                  <a:pt x="1622622" y="0"/>
                </a:lnTo>
                <a:lnTo>
                  <a:pt x="1600504" y="14997"/>
                </a:lnTo>
                <a:cubicBezTo>
                  <a:pt x="573594" y="754641"/>
                  <a:pt x="0" y="2093192"/>
                  <a:pt x="0" y="3621656"/>
                </a:cubicBezTo>
                <a:cubicBezTo>
                  <a:pt x="0" y="4969131"/>
                  <a:pt x="928496" y="5602839"/>
                  <a:pt x="1873886" y="6374814"/>
                </a:cubicBezTo>
                <a:cubicBezTo>
                  <a:pt x="2046046" y="6515397"/>
                  <a:pt x="2216632" y="6653108"/>
                  <a:pt x="2390406" y="6780599"/>
                </a:cubicBezTo>
                <a:lnTo>
                  <a:pt x="2502136" y="6858000"/>
                </a:lnTo>
                <a:lnTo>
                  <a:pt x="3276448" y="6858000"/>
                </a:lnTo>
                <a:lnTo>
                  <a:pt x="3624006" y="6858000"/>
                </a:lnTo>
                <a:lnTo>
                  <a:pt x="3693608" y="6858000"/>
                </a:lnTo>
                <a:lnTo>
                  <a:pt x="4288354" y="6858000"/>
                </a:lnTo>
                <a:lnTo>
                  <a:pt x="4357958" y="6858000"/>
                </a:lnTo>
                <a:lnTo>
                  <a:pt x="4816638" y="6858000"/>
                </a:lnTo>
                <a:lnTo>
                  <a:pt x="4886240" y="6858000"/>
                </a:lnTo>
                <a:lnTo>
                  <a:pt x="5480986" y="6858000"/>
                </a:lnTo>
                <a:lnTo>
                  <a:pt x="5550590" y="6858000"/>
                </a:lnTo>
                <a:lnTo>
                  <a:pt x="5634635" y="6858000"/>
                </a:lnTo>
                <a:lnTo>
                  <a:pt x="6672460" y="6858000"/>
                </a:lnTo>
                <a:lnTo>
                  <a:pt x="6784188" y="6780599"/>
                </a:lnTo>
                <a:cubicBezTo>
                  <a:pt x="6957963" y="6653108"/>
                  <a:pt x="7128548" y="6515397"/>
                  <a:pt x="7300708" y="6374814"/>
                </a:cubicBezTo>
                <a:cubicBezTo>
                  <a:pt x="8246100" y="5602839"/>
                  <a:pt x="9174595" y="4969131"/>
                  <a:pt x="9174595" y="3621656"/>
                </a:cubicBezTo>
                <a:cubicBezTo>
                  <a:pt x="9174595" y="2093192"/>
                  <a:pt x="8601001" y="754641"/>
                  <a:pt x="7574092" y="14997"/>
                </a:cubicBezTo>
                <a:close/>
              </a:path>
            </a:pathLst>
          </a:cu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Shape 16">
            <a:extLst>
              <a:ext uri="{FF2B5EF4-FFF2-40B4-BE49-F238E27FC236}">
                <a16:creationId xmlns:a16="http://schemas.microsoft.com/office/drawing/2014/main" id="{842D14D1-56B7-40CD-8694-A9A48170C0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08673" y="-17801"/>
            <a:ext cx="2486322"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9" name="Freeform: Shape 18">
            <a:extLst>
              <a:ext uri="{FF2B5EF4-FFF2-40B4-BE49-F238E27FC236}">
                <a16:creationId xmlns:a16="http://schemas.microsoft.com/office/drawing/2014/main" id="{950A315C-978A-4A52-966E-55B2698F2A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75235" y="-17801"/>
            <a:ext cx="2486322"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3" name="Content Placeholder 2">
            <a:extLst>
              <a:ext uri="{FF2B5EF4-FFF2-40B4-BE49-F238E27FC236}">
                <a16:creationId xmlns:a16="http://schemas.microsoft.com/office/drawing/2014/main" id="{21ABA83F-2553-4FF0-BA37-92172FB6F45D}"/>
              </a:ext>
            </a:extLst>
          </p:cNvPr>
          <p:cNvSpPr>
            <a:spLocks noGrp="1"/>
          </p:cNvSpPr>
          <p:nvPr>
            <p:ph idx="1"/>
          </p:nvPr>
        </p:nvSpPr>
        <p:spPr>
          <a:xfrm>
            <a:off x="2245932" y="2329732"/>
            <a:ext cx="7340048" cy="3299791"/>
          </a:xfrm>
        </p:spPr>
        <p:txBody>
          <a:bodyPr>
            <a:noAutofit/>
          </a:bodyPr>
          <a:lstStyle/>
          <a:p>
            <a:r>
              <a:rPr lang="en-GB" dirty="0">
                <a:latin typeface="Tw Cen MT" panose="020B0602020104020603" pitchFamily="34" charset="0"/>
              </a:rPr>
              <a:t>Practice development has been used in numerous ways to enhance clinical services, such as:</a:t>
            </a:r>
          </a:p>
          <a:p>
            <a:r>
              <a:rPr lang="en-GB" dirty="0">
                <a:latin typeface="Tw Cen MT" panose="020B0602020104020603" pitchFamily="34" charset="0"/>
              </a:rPr>
              <a:t>To increase quality and safety in healthcare within a unit,</a:t>
            </a:r>
          </a:p>
          <a:p>
            <a:r>
              <a:rPr lang="en-GB" dirty="0">
                <a:latin typeface="Tw Cen MT" panose="020B0602020104020603" pitchFamily="34" charset="0"/>
              </a:rPr>
              <a:t>To develop shared values and service priorities and to improve communication within a healthcare team (McCormack, 2010 ; McCormack et al., 2013). </a:t>
            </a:r>
          </a:p>
        </p:txBody>
      </p:sp>
      <p:sp>
        <p:nvSpPr>
          <p:cNvPr id="2" name="Footer Placeholder 1">
            <a:extLst>
              <a:ext uri="{FF2B5EF4-FFF2-40B4-BE49-F238E27FC236}">
                <a16:creationId xmlns:a16="http://schemas.microsoft.com/office/drawing/2014/main" id="{56944D3A-C02D-43F2-9B6C-AA90F1509D56}"/>
              </a:ext>
            </a:extLst>
          </p:cNvPr>
          <p:cNvSpPr>
            <a:spLocks noGrp="1"/>
          </p:cNvSpPr>
          <p:nvPr>
            <p:ph type="ftr" sz="quarter" idx="11"/>
          </p:nvPr>
        </p:nvSpPr>
        <p:spPr/>
        <p:txBody>
          <a:bodyPr/>
          <a:lstStyle/>
          <a:p>
            <a:r>
              <a:rPr lang="en-GB"/>
              <a:t>Created by Tayo Alebiosu</a:t>
            </a:r>
          </a:p>
        </p:txBody>
      </p:sp>
    </p:spTree>
    <p:extLst>
      <p:ext uri="{BB962C8B-B14F-4D97-AF65-F5344CB8AC3E}">
        <p14:creationId xmlns:p14="http://schemas.microsoft.com/office/powerpoint/2010/main" val="11885618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Picture 8" descr="Magnifying glass on clear background">
            <a:extLst>
              <a:ext uri="{FF2B5EF4-FFF2-40B4-BE49-F238E27FC236}">
                <a16:creationId xmlns:a16="http://schemas.microsoft.com/office/drawing/2014/main" id="{2F107348-CDAC-4DB7-B79A-F9C516F76A07}"/>
              </a:ext>
            </a:extLst>
          </p:cNvPr>
          <p:cNvPicPr>
            <a:picLocks noChangeAspect="1"/>
          </p:cNvPicPr>
          <p:nvPr/>
        </p:nvPicPr>
        <p:blipFill rotWithShape="1">
          <a:blip r:embed="rId2">
            <a:alphaModFix amt="35000"/>
          </a:blip>
          <a:srcRect r="1" b="15761"/>
          <a:stretch/>
        </p:blipFill>
        <p:spPr>
          <a:xfrm>
            <a:off x="-4243" y="10"/>
            <a:ext cx="12196243" cy="6857990"/>
          </a:xfrm>
          <a:prstGeom prst="rect">
            <a:avLst/>
          </a:prstGeom>
        </p:spPr>
      </p:pic>
      <p:sp>
        <p:nvSpPr>
          <p:cNvPr id="2" name="Title 1">
            <a:extLst>
              <a:ext uri="{FF2B5EF4-FFF2-40B4-BE49-F238E27FC236}">
                <a16:creationId xmlns:a16="http://schemas.microsoft.com/office/drawing/2014/main" id="{AEF71597-9210-43A8-98B3-9697FB8DC211}"/>
              </a:ext>
            </a:extLst>
          </p:cNvPr>
          <p:cNvSpPr>
            <a:spLocks noGrp="1"/>
          </p:cNvSpPr>
          <p:nvPr>
            <p:ph type="title"/>
          </p:nvPr>
        </p:nvSpPr>
        <p:spPr>
          <a:xfrm>
            <a:off x="641345" y="-2040"/>
            <a:ext cx="10905066" cy="1135737"/>
          </a:xfrm>
        </p:spPr>
        <p:txBody>
          <a:bodyPr vert="horz" lIns="91440" tIns="45720" rIns="91440" bIns="45720" rtlCol="0" anchor="ctr">
            <a:normAutofit/>
          </a:bodyPr>
          <a:lstStyle/>
          <a:p>
            <a:r>
              <a:rPr lang="en-US" sz="3600" b="1" dirty="0">
                <a:highlight>
                  <a:srgbClr val="00FFFF"/>
                </a:highlight>
                <a:latin typeface="Candara" panose="020E0502030303020204" pitchFamily="34" charset="0"/>
              </a:rPr>
              <a:t>How personal development works?</a:t>
            </a:r>
          </a:p>
        </p:txBody>
      </p:sp>
      <p:sp>
        <p:nvSpPr>
          <p:cNvPr id="7" name="TextBox 6">
            <a:extLst>
              <a:ext uri="{FF2B5EF4-FFF2-40B4-BE49-F238E27FC236}">
                <a16:creationId xmlns:a16="http://schemas.microsoft.com/office/drawing/2014/main" id="{7A7561EE-15F8-4D66-A05D-AF4F8E54BA71}"/>
              </a:ext>
            </a:extLst>
          </p:cNvPr>
          <p:cNvSpPr txBox="1"/>
          <p:nvPr/>
        </p:nvSpPr>
        <p:spPr>
          <a:xfrm>
            <a:off x="151096" y="1048968"/>
            <a:ext cx="12040903" cy="5809022"/>
          </a:xfrm>
          <a:prstGeom prst="rect">
            <a:avLst/>
          </a:prstGeom>
        </p:spPr>
        <p:txBody>
          <a:bodyPr vert="horz" lIns="91440" tIns="45720" rIns="91440" bIns="45720" rtlCol="0">
            <a:noAutofit/>
          </a:bodyPr>
          <a:lstStyle/>
          <a:p>
            <a:pPr>
              <a:lnSpc>
                <a:spcPct val="90000"/>
              </a:lnSpc>
              <a:spcAft>
                <a:spcPts val="600"/>
              </a:spcAft>
            </a:pPr>
            <a:r>
              <a:rPr lang="en-US" sz="2400" dirty="0">
                <a:latin typeface="Tw Cen MT" panose="020B0602020104020603" pitchFamily="34" charset="0"/>
              </a:rPr>
              <a:t>There are a number of steps in personal development. </a:t>
            </a:r>
          </a:p>
          <a:p>
            <a:pPr indent="-228600">
              <a:lnSpc>
                <a:spcPct val="90000"/>
              </a:lnSpc>
              <a:spcAft>
                <a:spcPts val="600"/>
              </a:spcAft>
              <a:buFont typeface="Arial" panose="020B0604020202020204" pitchFamily="34" charset="0"/>
              <a:buChar char="•"/>
            </a:pPr>
            <a:r>
              <a:rPr lang="en-US" sz="3200" dirty="0">
                <a:solidFill>
                  <a:schemeClr val="bg1"/>
                </a:solidFill>
                <a:highlight>
                  <a:srgbClr val="008080"/>
                </a:highlight>
                <a:latin typeface="Tw Cen MT" panose="020B0602020104020603" pitchFamily="34" charset="0"/>
              </a:rPr>
              <a:t>Step one is to think about the demands of your job –</a:t>
            </a:r>
          </a:p>
          <a:p>
            <a:pPr>
              <a:lnSpc>
                <a:spcPct val="90000"/>
              </a:lnSpc>
              <a:spcAft>
                <a:spcPts val="600"/>
              </a:spcAft>
            </a:pPr>
            <a:r>
              <a:rPr lang="en-US" sz="2400" dirty="0">
                <a:latin typeface="Tw Cen MT" panose="020B0602020104020603" pitchFamily="34" charset="0"/>
              </a:rPr>
              <a:t>Its purpose, how the tasks listed in your job description relate to that purpose and, most importantly, what it means to do the job well. Ask yourself what knowledge, skills and attitudes are required to do your job well.</a:t>
            </a:r>
          </a:p>
          <a:p>
            <a:pPr indent="-228600">
              <a:lnSpc>
                <a:spcPct val="90000"/>
              </a:lnSpc>
              <a:spcAft>
                <a:spcPts val="600"/>
              </a:spcAft>
              <a:buFont typeface="Arial" panose="020B0604020202020204" pitchFamily="34" charset="0"/>
              <a:buChar char="•"/>
            </a:pPr>
            <a:r>
              <a:rPr lang="en-US" sz="3200" dirty="0">
                <a:solidFill>
                  <a:schemeClr val="bg1"/>
                </a:solidFill>
                <a:highlight>
                  <a:srgbClr val="008080"/>
                </a:highlight>
                <a:latin typeface="Tw Cen MT" panose="020B0602020104020603" pitchFamily="34" charset="0"/>
              </a:rPr>
              <a:t> Step two is to reflect on and evaluate your own performanc</a:t>
            </a:r>
            <a:r>
              <a:rPr lang="en-US" sz="2400" dirty="0">
                <a:highlight>
                  <a:srgbClr val="008080"/>
                </a:highlight>
                <a:latin typeface="Tw Cen MT" panose="020B0602020104020603" pitchFamily="34" charset="0"/>
              </a:rPr>
              <a:t>e.</a:t>
            </a:r>
          </a:p>
          <a:p>
            <a:pPr>
              <a:lnSpc>
                <a:spcPct val="90000"/>
              </a:lnSpc>
              <a:spcAft>
                <a:spcPts val="600"/>
              </a:spcAft>
            </a:pPr>
            <a:r>
              <a:rPr lang="en-US" sz="2400" dirty="0">
                <a:latin typeface="Tw Cen MT" panose="020B0602020104020603" pitchFamily="34" charset="0"/>
              </a:rPr>
              <a:t> Identify the parts of the job that you enjoy – and the parts you find difficult. How fully do your knowledge, skills and attitudes match those that the job requires? How could you improve your ability as a care worker? </a:t>
            </a:r>
          </a:p>
          <a:p>
            <a:pPr>
              <a:lnSpc>
                <a:spcPct val="90000"/>
              </a:lnSpc>
              <a:spcAft>
                <a:spcPts val="600"/>
              </a:spcAft>
            </a:pPr>
            <a:endParaRPr lang="en-US" sz="2400" dirty="0">
              <a:latin typeface="Tw Cen MT" panose="020B0602020104020603" pitchFamily="34" charset="0"/>
            </a:endParaRPr>
          </a:p>
          <a:p>
            <a:pPr>
              <a:lnSpc>
                <a:spcPct val="90000"/>
              </a:lnSpc>
              <a:spcAft>
                <a:spcPts val="600"/>
              </a:spcAft>
            </a:pPr>
            <a:r>
              <a:rPr lang="en-US" sz="2800" dirty="0">
                <a:solidFill>
                  <a:schemeClr val="bg1"/>
                </a:solidFill>
                <a:highlight>
                  <a:srgbClr val="008080"/>
                </a:highlight>
                <a:latin typeface="Tw Cen MT" panose="020B0602020104020603" pitchFamily="34" charset="0"/>
              </a:rPr>
              <a:t>Step three is to agree a personal development plan with your line manager. </a:t>
            </a:r>
          </a:p>
          <a:p>
            <a:pPr indent="-228600">
              <a:lnSpc>
                <a:spcPct val="90000"/>
              </a:lnSpc>
              <a:spcAft>
                <a:spcPts val="600"/>
              </a:spcAft>
              <a:buFont typeface="Arial" panose="020B0604020202020204" pitchFamily="34" charset="0"/>
              <a:buChar char="•"/>
            </a:pPr>
            <a:r>
              <a:rPr lang="en-US" sz="2400" dirty="0">
                <a:latin typeface="Tw Cen MT" panose="020B0602020104020603" pitchFamily="34" charset="0"/>
              </a:rPr>
              <a:t>The plan says what knowledge, skills and attitudes you aim to develop and how you will develop them. Step four is to carry out the learning activities in your plan – and then evaluate the results. What new knowledge and skills have you gained? How has this improved the way you work?</a:t>
            </a:r>
          </a:p>
        </p:txBody>
      </p:sp>
      <p:sp>
        <p:nvSpPr>
          <p:cNvPr id="15" name="Rectangle 14">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Isosceles Triangle 16">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Isosceles Triangle 18">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ooter Placeholder 2">
            <a:extLst>
              <a:ext uri="{FF2B5EF4-FFF2-40B4-BE49-F238E27FC236}">
                <a16:creationId xmlns:a16="http://schemas.microsoft.com/office/drawing/2014/main" id="{4B4D1A1A-C931-4A5F-9CD2-C446B68737B6}"/>
              </a:ext>
            </a:extLst>
          </p:cNvPr>
          <p:cNvSpPr>
            <a:spLocks noGrp="1"/>
          </p:cNvSpPr>
          <p:nvPr>
            <p:ph type="ftr" sz="quarter" idx="11"/>
          </p:nvPr>
        </p:nvSpPr>
        <p:spPr/>
        <p:txBody>
          <a:bodyPr/>
          <a:lstStyle/>
          <a:p>
            <a:r>
              <a:rPr lang="en-GB"/>
              <a:t>Created by Tayo Alebiosu</a:t>
            </a:r>
          </a:p>
        </p:txBody>
      </p:sp>
    </p:spTree>
    <p:extLst>
      <p:ext uri="{BB962C8B-B14F-4D97-AF65-F5344CB8AC3E}">
        <p14:creationId xmlns:p14="http://schemas.microsoft.com/office/powerpoint/2010/main" val="301935633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0BD3351-F3BE-4B2D-9BE6-F6F7D380A116}"/>
              </a:ext>
            </a:extLst>
          </p:cNvPr>
          <p:cNvSpPr>
            <a:spLocks noGrp="1"/>
          </p:cNvSpPr>
          <p:nvPr>
            <p:ph type="title"/>
          </p:nvPr>
        </p:nvSpPr>
        <p:spPr>
          <a:xfrm>
            <a:off x="686834" y="1153572"/>
            <a:ext cx="3200400" cy="4461163"/>
          </a:xfrm>
        </p:spPr>
        <p:txBody>
          <a:bodyPr>
            <a:normAutofit/>
          </a:bodyPr>
          <a:lstStyle/>
          <a:p>
            <a:r>
              <a:rPr lang="en-GB" dirty="0">
                <a:solidFill>
                  <a:srgbClr val="FFFFFF"/>
                </a:solidFill>
              </a:rPr>
              <a:t>Reference</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998FA15B-02B6-434E-915E-385DB3024EBB}"/>
              </a:ext>
            </a:extLst>
          </p:cNvPr>
          <p:cNvSpPr>
            <a:spLocks noGrp="1"/>
          </p:cNvSpPr>
          <p:nvPr>
            <p:ph idx="1"/>
          </p:nvPr>
        </p:nvSpPr>
        <p:spPr>
          <a:xfrm>
            <a:off x="4447308" y="591344"/>
            <a:ext cx="6906491" cy="5585619"/>
          </a:xfrm>
        </p:spPr>
        <p:txBody>
          <a:bodyPr anchor="ctr">
            <a:normAutofit/>
          </a:bodyPr>
          <a:lstStyle/>
          <a:p>
            <a:r>
              <a:rPr lang="en-GB" dirty="0">
                <a:hlinkClick r:id="rId2"/>
              </a:rPr>
              <a:t>https://nursekey.com/an-overview-of-practice-development/</a:t>
            </a:r>
            <a:endParaRPr lang="en-GB" dirty="0"/>
          </a:p>
          <a:p>
            <a:r>
              <a:rPr lang="en-GB" dirty="0">
                <a:hlinkClick r:id="rId3"/>
              </a:rPr>
              <a:t>https://www.healthcareers.nhs.uk/career-planning/developing-your-health-career/personal-and-professional-development/continuing-professional-development-cpd</a:t>
            </a:r>
            <a:endParaRPr lang="en-GB" dirty="0"/>
          </a:p>
          <a:p>
            <a:br>
              <a:rPr lang="en-GB" dirty="0"/>
            </a:br>
            <a:r>
              <a:rPr lang="en-GB" b="0" i="0" dirty="0">
                <a:solidFill>
                  <a:srgbClr val="2A2A2A"/>
                </a:solidFill>
                <a:effectLst/>
                <a:latin typeface="Open Sans"/>
              </a:rPr>
              <a:t>Read more at: </a:t>
            </a:r>
            <a:r>
              <a:rPr lang="en-GB" b="0" i="0" u="none" strike="noStrike" dirty="0">
                <a:solidFill>
                  <a:srgbClr val="022E61"/>
                </a:solidFill>
                <a:effectLst/>
                <a:latin typeface="Open Sans"/>
                <a:hlinkClick r:id="rId4"/>
              </a:rPr>
              <a:t>https://www.skillsyouneed.com/ps/areas-of-personal-development.html</a:t>
            </a:r>
            <a:endParaRPr lang="en-GB" dirty="0"/>
          </a:p>
          <a:p>
            <a:endParaRPr lang="en-GB" dirty="0"/>
          </a:p>
          <a:p>
            <a:endParaRPr lang="en-GB" dirty="0"/>
          </a:p>
        </p:txBody>
      </p:sp>
      <p:sp>
        <p:nvSpPr>
          <p:cNvPr id="4" name="Footer Placeholder 3">
            <a:extLst>
              <a:ext uri="{FF2B5EF4-FFF2-40B4-BE49-F238E27FC236}">
                <a16:creationId xmlns:a16="http://schemas.microsoft.com/office/drawing/2014/main" id="{290A139C-3588-4414-BBC1-CE8FC746D7C9}"/>
              </a:ext>
            </a:extLst>
          </p:cNvPr>
          <p:cNvSpPr>
            <a:spLocks noGrp="1"/>
          </p:cNvSpPr>
          <p:nvPr>
            <p:ph type="ftr" sz="quarter" idx="11"/>
          </p:nvPr>
        </p:nvSpPr>
        <p:spPr/>
        <p:txBody>
          <a:bodyPr/>
          <a:lstStyle/>
          <a:p>
            <a:r>
              <a:rPr lang="en-GB"/>
              <a:t>Created by Tayo Alebiosu</a:t>
            </a:r>
          </a:p>
        </p:txBody>
      </p:sp>
    </p:spTree>
    <p:extLst>
      <p:ext uri="{BB962C8B-B14F-4D97-AF65-F5344CB8AC3E}">
        <p14:creationId xmlns:p14="http://schemas.microsoft.com/office/powerpoint/2010/main" val="41903360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CEDEC827-BBE8-48F6-9A2D-E9908835424D}"/>
              </a:ext>
            </a:extLst>
          </p:cNvPr>
          <p:cNvSpPr>
            <a:spLocks noGrp="1"/>
          </p:cNvSpPr>
          <p:nvPr>
            <p:ph idx="1"/>
          </p:nvPr>
        </p:nvSpPr>
        <p:spPr>
          <a:xfrm>
            <a:off x="4447308" y="591344"/>
            <a:ext cx="6906491" cy="5585619"/>
          </a:xfrm>
        </p:spPr>
        <p:txBody>
          <a:bodyPr anchor="ctr">
            <a:normAutofit/>
          </a:bodyPr>
          <a:lstStyle/>
          <a:p>
            <a:r>
              <a:rPr lang="en-GB" sz="2400" dirty="0">
                <a:latin typeface="Google Sans"/>
              </a:rPr>
              <a:t>I</a:t>
            </a:r>
            <a:r>
              <a:rPr lang="en-GB" sz="2400" b="0" i="0" dirty="0">
                <a:effectLst/>
                <a:latin typeface="Google Sans"/>
              </a:rPr>
              <a:t>s the way in which individuals continue to learn and </a:t>
            </a:r>
            <a:r>
              <a:rPr lang="en-GB" sz="2400" b="1" i="0" dirty="0">
                <a:effectLst/>
                <a:latin typeface="Google Sans"/>
              </a:rPr>
              <a:t>develop</a:t>
            </a:r>
            <a:r>
              <a:rPr lang="en-GB" sz="2400" b="0" i="0" dirty="0">
                <a:effectLst/>
                <a:latin typeface="Google Sans"/>
              </a:rPr>
              <a:t> throughout their careers so they keep their </a:t>
            </a:r>
            <a:r>
              <a:rPr lang="en-GB" sz="2400" b="1" i="0" dirty="0">
                <a:effectLst/>
                <a:latin typeface="Google Sans"/>
              </a:rPr>
              <a:t>skills</a:t>
            </a:r>
            <a:r>
              <a:rPr lang="en-GB" sz="2400" b="0" i="0" dirty="0">
                <a:effectLst/>
                <a:latin typeface="Google Sans"/>
              </a:rPr>
              <a:t> and knowledge up to date and are able to practise safely and effectively.</a:t>
            </a:r>
            <a:endParaRPr lang="en-GB" sz="2400" dirty="0"/>
          </a:p>
          <a:p>
            <a:r>
              <a:rPr lang="en-GB" sz="2400" b="0" i="0" dirty="0">
                <a:effectLst/>
                <a:latin typeface="Frutiger W01"/>
              </a:rPr>
              <a:t>Personal and professional development is often also called continuous professional development (CPD).</a:t>
            </a:r>
          </a:p>
          <a:p>
            <a:r>
              <a:rPr lang="en-GB" sz="2400" b="0" i="0" dirty="0">
                <a:effectLst/>
                <a:latin typeface="Frutiger W01"/>
              </a:rPr>
              <a:t>The aim of personal and professional development is to help you manage your own learning and growth throughout your career.</a:t>
            </a:r>
            <a:endParaRPr lang="en-GB" sz="2400" dirty="0">
              <a:latin typeface="Frutiger W01"/>
            </a:endParaRPr>
          </a:p>
          <a:p>
            <a:endParaRPr lang="en-GB" sz="2400" dirty="0">
              <a:latin typeface="Frutiger W01"/>
            </a:endParaRPr>
          </a:p>
          <a:p>
            <a:r>
              <a:rPr lang="en-GB" sz="2400" b="0" i="0" dirty="0">
                <a:effectLst/>
                <a:latin typeface="Frutiger W01"/>
              </a:rPr>
              <a:t>It is important that you continue to learn and develop to keep your skills and knowledge up to date and ensure you continue to work safely, legally and effectively.</a:t>
            </a:r>
          </a:p>
        </p:txBody>
      </p:sp>
      <p:sp>
        <p:nvSpPr>
          <p:cNvPr id="9" name="TextBox 8">
            <a:extLst>
              <a:ext uri="{FF2B5EF4-FFF2-40B4-BE49-F238E27FC236}">
                <a16:creationId xmlns:a16="http://schemas.microsoft.com/office/drawing/2014/main" id="{1ABA802B-B544-49B4-8E9F-14B9D8358BF4}"/>
              </a:ext>
            </a:extLst>
          </p:cNvPr>
          <p:cNvSpPr txBox="1"/>
          <p:nvPr/>
        </p:nvSpPr>
        <p:spPr>
          <a:xfrm rot="19265563">
            <a:off x="-152737" y="2326082"/>
            <a:ext cx="4248825" cy="1569660"/>
          </a:xfrm>
          <a:prstGeom prst="rect">
            <a:avLst/>
          </a:prstGeom>
          <a:noFill/>
        </p:spPr>
        <p:txBody>
          <a:bodyPr wrap="square">
            <a:spAutoFit/>
          </a:bodyPr>
          <a:lstStyle/>
          <a:p>
            <a:r>
              <a:rPr lang="en-GB" sz="3200" b="1" i="0" dirty="0">
                <a:effectLst/>
                <a:latin typeface="Candara" panose="020E0502030303020204" pitchFamily="34" charset="0"/>
              </a:rPr>
              <a:t>Continuing professional development</a:t>
            </a:r>
            <a:r>
              <a:rPr lang="en-GB" sz="3200" b="0" i="0" dirty="0">
                <a:effectLst/>
                <a:latin typeface="Candara" panose="020E0502030303020204" pitchFamily="34" charset="0"/>
              </a:rPr>
              <a:t> (</a:t>
            </a:r>
            <a:r>
              <a:rPr lang="en-GB" sz="3200" b="1" i="0" dirty="0">
                <a:effectLst/>
                <a:latin typeface="Candara" panose="020E0502030303020204" pitchFamily="34" charset="0"/>
              </a:rPr>
              <a:t>CPD</a:t>
            </a:r>
            <a:r>
              <a:rPr lang="en-GB" sz="3200" b="0" i="0" dirty="0">
                <a:effectLst/>
                <a:latin typeface="Candara" panose="020E0502030303020204" pitchFamily="34" charset="0"/>
              </a:rPr>
              <a:t>) </a:t>
            </a:r>
            <a:endParaRPr lang="en-GB" sz="3200" dirty="0">
              <a:latin typeface="Candara" panose="020E0502030303020204" pitchFamily="34" charset="0"/>
            </a:endParaRPr>
          </a:p>
        </p:txBody>
      </p:sp>
      <p:sp>
        <p:nvSpPr>
          <p:cNvPr id="2" name="Footer Placeholder 1">
            <a:extLst>
              <a:ext uri="{FF2B5EF4-FFF2-40B4-BE49-F238E27FC236}">
                <a16:creationId xmlns:a16="http://schemas.microsoft.com/office/drawing/2014/main" id="{CBF4986A-130B-4F9A-8B84-DA99D9F01367}"/>
              </a:ext>
            </a:extLst>
          </p:cNvPr>
          <p:cNvSpPr>
            <a:spLocks noGrp="1"/>
          </p:cNvSpPr>
          <p:nvPr>
            <p:ph type="ftr" sz="quarter" idx="11"/>
          </p:nvPr>
        </p:nvSpPr>
        <p:spPr/>
        <p:txBody>
          <a:bodyPr/>
          <a:lstStyle/>
          <a:p>
            <a:r>
              <a:rPr lang="en-GB"/>
              <a:t>Created by Tayo Alebiosu</a:t>
            </a:r>
          </a:p>
        </p:txBody>
      </p:sp>
    </p:spTree>
    <p:extLst>
      <p:ext uri="{BB962C8B-B14F-4D97-AF65-F5344CB8AC3E}">
        <p14:creationId xmlns:p14="http://schemas.microsoft.com/office/powerpoint/2010/main" val="41069705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9" name="Picture 18">
            <a:extLst>
              <a:ext uri="{FF2B5EF4-FFF2-40B4-BE49-F238E27FC236}">
                <a16:creationId xmlns:a16="http://schemas.microsoft.com/office/drawing/2014/main" id="{C6EF21CD-339F-416A-9BCD-F74A8943758F}"/>
              </a:ext>
            </a:extLst>
          </p:cNvPr>
          <p:cNvPicPr>
            <a:picLocks noChangeAspect="1"/>
          </p:cNvPicPr>
          <p:nvPr/>
        </p:nvPicPr>
        <p:blipFill rotWithShape="1">
          <a:blip r:embed="rId2">
            <a:alphaModFix amt="35000"/>
          </a:blip>
          <a:srcRect t="9930" r="1" b="10593"/>
          <a:stretch/>
        </p:blipFill>
        <p:spPr>
          <a:xfrm>
            <a:off x="-4243" y="10"/>
            <a:ext cx="12196243" cy="6857990"/>
          </a:xfrm>
          <a:prstGeom prst="rect">
            <a:avLst/>
          </a:prstGeom>
        </p:spPr>
      </p:pic>
      <p:sp>
        <p:nvSpPr>
          <p:cNvPr id="25" name="Rectangle 24">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Isosceles Triangle 26">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Isosceles Triangle 28">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8" name="Content Placeholder 2">
            <a:extLst>
              <a:ext uri="{FF2B5EF4-FFF2-40B4-BE49-F238E27FC236}">
                <a16:creationId xmlns:a16="http://schemas.microsoft.com/office/drawing/2014/main" id="{6D12E83A-7955-4588-A0B8-47FB8550F948}"/>
              </a:ext>
            </a:extLst>
          </p:cNvPr>
          <p:cNvGraphicFramePr>
            <a:graphicFrameLocks noGrp="1"/>
          </p:cNvGraphicFramePr>
          <p:nvPr>
            <p:ph idx="1"/>
            <p:extLst>
              <p:ext uri="{D42A27DB-BD31-4B8C-83A1-F6EECF244321}">
                <p14:modId xmlns:p14="http://schemas.microsoft.com/office/powerpoint/2010/main" val="277711119"/>
              </p:ext>
            </p:extLst>
          </p:nvPr>
        </p:nvGraphicFramePr>
        <p:xfrm>
          <a:off x="265923" y="495451"/>
          <a:ext cx="11289561" cy="563381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Footer Placeholder 1">
            <a:extLst>
              <a:ext uri="{FF2B5EF4-FFF2-40B4-BE49-F238E27FC236}">
                <a16:creationId xmlns:a16="http://schemas.microsoft.com/office/drawing/2014/main" id="{C26B530B-7EE3-482C-808A-D07C526762DA}"/>
              </a:ext>
            </a:extLst>
          </p:cNvPr>
          <p:cNvSpPr>
            <a:spLocks noGrp="1"/>
          </p:cNvSpPr>
          <p:nvPr>
            <p:ph type="ftr" sz="quarter" idx="11"/>
          </p:nvPr>
        </p:nvSpPr>
        <p:spPr/>
        <p:txBody>
          <a:bodyPr/>
          <a:lstStyle/>
          <a:p>
            <a:r>
              <a:rPr lang="en-GB"/>
              <a:t>Created by Tayo Alebiosu</a:t>
            </a:r>
          </a:p>
        </p:txBody>
      </p:sp>
    </p:spTree>
    <p:extLst>
      <p:ext uri="{BB962C8B-B14F-4D97-AF65-F5344CB8AC3E}">
        <p14:creationId xmlns:p14="http://schemas.microsoft.com/office/powerpoint/2010/main" val="37518880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 name="Rectangle 34">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8" name="Picture 17" descr="Light bulb on yellow background with sketched light beams and cord">
            <a:extLst>
              <a:ext uri="{FF2B5EF4-FFF2-40B4-BE49-F238E27FC236}">
                <a16:creationId xmlns:a16="http://schemas.microsoft.com/office/drawing/2014/main" id="{F87D4B6E-94A0-42DB-8585-3110DF27F04D}"/>
              </a:ext>
            </a:extLst>
          </p:cNvPr>
          <p:cNvPicPr>
            <a:picLocks noChangeAspect="1"/>
          </p:cNvPicPr>
          <p:nvPr/>
        </p:nvPicPr>
        <p:blipFill rotWithShape="1">
          <a:blip r:embed="rId2">
            <a:alphaModFix amt="35000"/>
          </a:blip>
          <a:srcRect t="8568" r="1" b="1"/>
          <a:stretch/>
        </p:blipFill>
        <p:spPr>
          <a:xfrm>
            <a:off x="-4243" y="10"/>
            <a:ext cx="12196243" cy="6857990"/>
          </a:xfrm>
          <a:prstGeom prst="rect">
            <a:avLst/>
          </a:prstGeom>
        </p:spPr>
      </p:pic>
      <p:sp>
        <p:nvSpPr>
          <p:cNvPr id="3" name="Content Placeholder 2">
            <a:extLst>
              <a:ext uri="{FF2B5EF4-FFF2-40B4-BE49-F238E27FC236}">
                <a16:creationId xmlns:a16="http://schemas.microsoft.com/office/drawing/2014/main" id="{17404050-8AF3-4387-ACCA-EC74EE471B3E}"/>
              </a:ext>
            </a:extLst>
          </p:cNvPr>
          <p:cNvSpPr>
            <a:spLocks noGrp="1"/>
          </p:cNvSpPr>
          <p:nvPr>
            <p:ph idx="1"/>
          </p:nvPr>
        </p:nvSpPr>
        <p:spPr>
          <a:xfrm>
            <a:off x="327349" y="840658"/>
            <a:ext cx="11537302" cy="5336305"/>
          </a:xfrm>
        </p:spPr>
        <p:txBody>
          <a:bodyPr>
            <a:normAutofit fontScale="92500" lnSpcReduction="20000"/>
          </a:bodyPr>
          <a:lstStyle/>
          <a:p>
            <a:pPr marL="0" indent="0">
              <a:buNone/>
            </a:pPr>
            <a:r>
              <a:rPr lang="en-GB" sz="3200" b="1" i="0" dirty="0">
                <a:effectLst/>
                <a:highlight>
                  <a:srgbClr val="00FFFF"/>
                </a:highlight>
                <a:latin typeface="Candara" panose="020E0502030303020204" pitchFamily="34" charset="0"/>
              </a:rPr>
              <a:t>What is personal development in health and social care?</a:t>
            </a:r>
          </a:p>
          <a:p>
            <a:r>
              <a:rPr lang="en-GB" sz="3200" b="0" i="0" dirty="0">
                <a:effectLst/>
                <a:latin typeface="Tw Cen MT" panose="020B0602020104020603" pitchFamily="34" charset="0"/>
              </a:rPr>
              <a:t>A </a:t>
            </a:r>
            <a:r>
              <a:rPr lang="en-GB" sz="3200" b="1" i="0" dirty="0">
                <a:effectLst/>
                <a:latin typeface="Tw Cen MT" panose="020B0602020104020603" pitchFamily="34" charset="0"/>
              </a:rPr>
              <a:t>personal development</a:t>
            </a:r>
            <a:r>
              <a:rPr lang="en-GB" sz="3200" b="0" i="0" dirty="0">
                <a:effectLst/>
                <a:latin typeface="Tw Cen MT" panose="020B0602020104020603" pitchFamily="34" charset="0"/>
              </a:rPr>
              <a:t> plan (PDP) is an action plan that helps you get </a:t>
            </a:r>
            <a:r>
              <a:rPr lang="en-GB" sz="3200" b="0" i="0" dirty="0">
                <a:effectLst/>
                <a:highlight>
                  <a:srgbClr val="00FFFF"/>
                </a:highlight>
                <a:latin typeface="Tw Cen MT" panose="020B0602020104020603" pitchFamily="34" charset="0"/>
              </a:rPr>
              <a:t>organised, </a:t>
            </a:r>
            <a:r>
              <a:rPr lang="en-GB" sz="3200" b="0" i="0" dirty="0">
                <a:effectLst/>
                <a:latin typeface="Tw Cen MT" panose="020B0602020104020603" pitchFamily="34" charset="0"/>
              </a:rPr>
              <a:t>identifies learning and </a:t>
            </a:r>
            <a:r>
              <a:rPr lang="en-GB" sz="3200" b="1" i="0" dirty="0">
                <a:effectLst/>
                <a:latin typeface="Tw Cen MT" panose="020B0602020104020603" pitchFamily="34" charset="0"/>
              </a:rPr>
              <a:t>development</a:t>
            </a:r>
            <a:r>
              <a:rPr lang="en-GB" sz="3200" b="0" i="0" dirty="0">
                <a:effectLst/>
                <a:latin typeface="Tw Cen MT" panose="020B0602020104020603" pitchFamily="34" charset="0"/>
              </a:rPr>
              <a:t> needs to help you do your job better or help in your career, and then </a:t>
            </a:r>
            <a:r>
              <a:rPr lang="en-GB" sz="3200" b="0" i="0" dirty="0">
                <a:effectLst/>
                <a:highlight>
                  <a:srgbClr val="FFFF00"/>
                </a:highlight>
                <a:latin typeface="Tw Cen MT" panose="020B0602020104020603" pitchFamily="34" charset="0"/>
              </a:rPr>
              <a:t>tracks progress</a:t>
            </a:r>
            <a:r>
              <a:rPr lang="en-GB" sz="3200" b="0" i="0" dirty="0">
                <a:effectLst/>
                <a:latin typeface="Tw Cen MT" panose="020B0602020104020603" pitchFamily="34" charset="0"/>
              </a:rPr>
              <a:t>. ... </a:t>
            </a:r>
          </a:p>
          <a:p>
            <a:endParaRPr lang="en-GB" sz="3200" dirty="0">
              <a:latin typeface="Tw Cen MT" panose="020B0602020104020603" pitchFamily="34" charset="0"/>
            </a:endParaRPr>
          </a:p>
          <a:p>
            <a:r>
              <a:rPr lang="en-GB" sz="3200" b="0" i="0" dirty="0">
                <a:effectLst/>
                <a:latin typeface="Tw Cen MT" panose="020B0602020104020603" pitchFamily="34" charset="0"/>
              </a:rPr>
              <a:t>The majority of PDPs cover a 12-month period, and should therefore be updated and renewed each year.</a:t>
            </a:r>
          </a:p>
          <a:p>
            <a:pPr marL="0" indent="0">
              <a:buNone/>
            </a:pPr>
            <a:endParaRPr lang="en-GB" sz="3200" b="0" i="0" dirty="0">
              <a:effectLst/>
              <a:latin typeface="Tw Cen MT" panose="020B0602020104020603" pitchFamily="34" charset="0"/>
            </a:endParaRPr>
          </a:p>
          <a:p>
            <a:r>
              <a:rPr lang="en-GB" sz="3200" dirty="0">
                <a:latin typeface="Tw Cen MT" panose="020B0602020104020603" pitchFamily="34" charset="0"/>
              </a:rPr>
              <a:t>As care workers, we have a responsibility to keep our </a:t>
            </a:r>
            <a:r>
              <a:rPr lang="en-GB" sz="3200" dirty="0">
                <a:highlight>
                  <a:srgbClr val="FF00FF"/>
                </a:highlight>
                <a:latin typeface="Tw Cen MT" panose="020B0602020104020603" pitchFamily="34" charset="0"/>
              </a:rPr>
              <a:t>knowledge and skills up to date</a:t>
            </a:r>
            <a:r>
              <a:rPr lang="en-GB" sz="3200" dirty="0">
                <a:latin typeface="Tw Cen MT" panose="020B0602020104020603" pitchFamily="34" charset="0"/>
              </a:rPr>
              <a:t>. This sort of learning is called personal development. </a:t>
            </a:r>
          </a:p>
          <a:p>
            <a:r>
              <a:rPr lang="en-GB" sz="3200" dirty="0">
                <a:latin typeface="Tw Cen MT" panose="020B0602020104020603" pitchFamily="34" charset="0"/>
              </a:rPr>
              <a:t>Induction standards and health and social care qualifications have units on personal development. </a:t>
            </a:r>
          </a:p>
          <a:p>
            <a:r>
              <a:rPr lang="en-GB" sz="3200" dirty="0">
                <a:latin typeface="Tw Cen MT" panose="020B0602020104020603" pitchFamily="34" charset="0"/>
              </a:rPr>
              <a:t>The aim of personal development is to make us </a:t>
            </a:r>
            <a:r>
              <a:rPr lang="en-GB" sz="3200" dirty="0">
                <a:highlight>
                  <a:srgbClr val="FF00FF"/>
                </a:highlight>
                <a:latin typeface="Tw Cen MT" panose="020B0602020104020603" pitchFamily="34" charset="0"/>
              </a:rPr>
              <a:t>more effective at work</a:t>
            </a:r>
            <a:endParaRPr lang="en-GB" sz="3200" b="0" i="0" dirty="0">
              <a:effectLst/>
              <a:highlight>
                <a:srgbClr val="FF00FF"/>
              </a:highlight>
              <a:latin typeface="Tw Cen MT" panose="020B0602020104020603" pitchFamily="34" charset="0"/>
            </a:endParaRPr>
          </a:p>
          <a:p>
            <a:endParaRPr lang="en-GB" sz="3200" dirty="0">
              <a:latin typeface="Google Sans"/>
            </a:endParaRPr>
          </a:p>
          <a:p>
            <a:endParaRPr lang="en-GB" sz="3200" b="0" i="0" dirty="0">
              <a:effectLst/>
              <a:latin typeface="Google Sans"/>
            </a:endParaRPr>
          </a:p>
          <a:p>
            <a:endParaRPr lang="en-GB" sz="2000" dirty="0"/>
          </a:p>
        </p:txBody>
      </p:sp>
      <p:sp>
        <p:nvSpPr>
          <p:cNvPr id="37" name="Rectangle 36">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Isosceles Triangle 38">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Isosceles Triangle 40">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Footer Placeholder 1">
            <a:extLst>
              <a:ext uri="{FF2B5EF4-FFF2-40B4-BE49-F238E27FC236}">
                <a16:creationId xmlns:a16="http://schemas.microsoft.com/office/drawing/2014/main" id="{299989FD-3C87-4D34-A65F-990C2FAE413C}"/>
              </a:ext>
            </a:extLst>
          </p:cNvPr>
          <p:cNvSpPr>
            <a:spLocks noGrp="1"/>
          </p:cNvSpPr>
          <p:nvPr>
            <p:ph type="ftr" sz="quarter" idx="11"/>
          </p:nvPr>
        </p:nvSpPr>
        <p:spPr/>
        <p:txBody>
          <a:bodyPr/>
          <a:lstStyle/>
          <a:p>
            <a:r>
              <a:rPr lang="en-GB"/>
              <a:t>Created by Tayo Alebiosu</a:t>
            </a:r>
          </a:p>
        </p:txBody>
      </p:sp>
    </p:spTree>
    <p:extLst>
      <p:ext uri="{BB962C8B-B14F-4D97-AF65-F5344CB8AC3E}">
        <p14:creationId xmlns:p14="http://schemas.microsoft.com/office/powerpoint/2010/main" val="27869019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955A2079-FA98-4876-80F0-72364A7D2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6A4B469-C041-40D3-884D-9FFAAF0BBB3D}"/>
              </a:ext>
            </a:extLst>
          </p:cNvPr>
          <p:cNvSpPr>
            <a:spLocks noGrp="1"/>
          </p:cNvSpPr>
          <p:nvPr>
            <p:ph type="title"/>
          </p:nvPr>
        </p:nvSpPr>
        <p:spPr>
          <a:xfrm>
            <a:off x="1133621" y="150704"/>
            <a:ext cx="8587154" cy="679291"/>
          </a:xfrm>
        </p:spPr>
        <p:txBody>
          <a:bodyPr>
            <a:normAutofit fontScale="90000"/>
          </a:bodyPr>
          <a:lstStyle/>
          <a:p>
            <a:pPr algn="ctr"/>
            <a:r>
              <a:rPr lang="en-GB" sz="5200" b="1" dirty="0">
                <a:highlight>
                  <a:srgbClr val="00FFFF"/>
                </a:highlight>
                <a:latin typeface="Candara" panose="020E0502030303020204" pitchFamily="34" charset="0"/>
              </a:rPr>
              <a:t>Continuing your learning</a:t>
            </a:r>
          </a:p>
        </p:txBody>
      </p:sp>
      <p:graphicFrame>
        <p:nvGraphicFramePr>
          <p:cNvPr id="5" name="Content Placeholder 2">
            <a:extLst>
              <a:ext uri="{FF2B5EF4-FFF2-40B4-BE49-F238E27FC236}">
                <a16:creationId xmlns:a16="http://schemas.microsoft.com/office/drawing/2014/main" id="{5DEDC6C1-D81A-408F-BB76-35F7A785CBCE}"/>
              </a:ext>
            </a:extLst>
          </p:cNvPr>
          <p:cNvGraphicFramePr>
            <a:graphicFrameLocks noGrp="1"/>
          </p:cNvGraphicFramePr>
          <p:nvPr>
            <p:ph idx="1"/>
            <p:extLst>
              <p:ext uri="{D42A27DB-BD31-4B8C-83A1-F6EECF244321}">
                <p14:modId xmlns:p14="http://schemas.microsoft.com/office/powerpoint/2010/main" val="802952813"/>
              </p:ext>
            </p:extLst>
          </p:nvPr>
        </p:nvGraphicFramePr>
        <p:xfrm>
          <a:off x="337625" y="1392702"/>
          <a:ext cx="11380763" cy="531459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Footer Placeholder 2">
            <a:extLst>
              <a:ext uri="{FF2B5EF4-FFF2-40B4-BE49-F238E27FC236}">
                <a16:creationId xmlns:a16="http://schemas.microsoft.com/office/drawing/2014/main" id="{2E0C4BC7-911B-4135-A463-4123E231300C}"/>
              </a:ext>
            </a:extLst>
          </p:cNvPr>
          <p:cNvSpPr>
            <a:spLocks noGrp="1"/>
          </p:cNvSpPr>
          <p:nvPr>
            <p:ph type="ftr" sz="quarter" idx="11"/>
          </p:nvPr>
        </p:nvSpPr>
        <p:spPr/>
        <p:txBody>
          <a:bodyPr/>
          <a:lstStyle/>
          <a:p>
            <a:r>
              <a:rPr lang="en-GB"/>
              <a:t>Created by Tayo Alebiosu</a:t>
            </a:r>
          </a:p>
        </p:txBody>
      </p:sp>
    </p:spTree>
    <p:extLst>
      <p:ext uri="{BB962C8B-B14F-4D97-AF65-F5344CB8AC3E}">
        <p14:creationId xmlns:p14="http://schemas.microsoft.com/office/powerpoint/2010/main" val="25517402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6" name="Picture 20" descr="Graph on document with pen">
            <a:extLst>
              <a:ext uri="{FF2B5EF4-FFF2-40B4-BE49-F238E27FC236}">
                <a16:creationId xmlns:a16="http://schemas.microsoft.com/office/drawing/2014/main" id="{D4A2B1CE-E25A-4794-87DF-C030F43D9251}"/>
              </a:ext>
            </a:extLst>
          </p:cNvPr>
          <p:cNvPicPr>
            <a:picLocks noChangeAspect="1"/>
          </p:cNvPicPr>
          <p:nvPr/>
        </p:nvPicPr>
        <p:blipFill rotWithShape="1">
          <a:blip r:embed="rId2"/>
          <a:srcRect r="9091" b="23391"/>
          <a:stretch/>
        </p:blipFill>
        <p:spPr>
          <a:xfrm>
            <a:off x="20" y="10"/>
            <a:ext cx="12191980" cy="6857990"/>
          </a:xfrm>
          <a:prstGeom prst="rect">
            <a:avLst/>
          </a:prstGeom>
        </p:spPr>
      </p:pic>
      <p:sp>
        <p:nvSpPr>
          <p:cNvPr id="45" name="Rectangle 44">
            <a:extLst>
              <a:ext uri="{FF2B5EF4-FFF2-40B4-BE49-F238E27FC236}">
                <a16:creationId xmlns:a16="http://schemas.microsoft.com/office/drawing/2014/main" id="{257363FD-7E77-4145-9483-331A807A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6802" cy="6858000"/>
          </a:xfrm>
          <a:prstGeom prst="rect">
            <a:avLst/>
          </a:prstGeom>
          <a:gradFill flip="none" rotWithShape="1">
            <a:gsLst>
              <a:gs pos="28000">
                <a:schemeClr val="bg2">
                  <a:alpha val="84000"/>
                </a:schemeClr>
              </a:gs>
              <a:gs pos="74000">
                <a:schemeClr val="bg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6C5AF125-A79A-4176-B634-DC4AA9AD07DC}"/>
              </a:ext>
            </a:extLst>
          </p:cNvPr>
          <p:cNvSpPr>
            <a:spLocks noGrp="1"/>
          </p:cNvSpPr>
          <p:nvPr>
            <p:ph idx="1"/>
          </p:nvPr>
        </p:nvSpPr>
        <p:spPr>
          <a:xfrm>
            <a:off x="838200" y="759655"/>
            <a:ext cx="10515600" cy="5417308"/>
          </a:xfrm>
        </p:spPr>
        <p:txBody>
          <a:bodyPr>
            <a:normAutofit/>
          </a:bodyPr>
          <a:lstStyle/>
          <a:p>
            <a:pPr marL="0" indent="0">
              <a:buNone/>
            </a:pPr>
            <a:r>
              <a:rPr lang="en-GB" sz="3200" b="1" i="0" dirty="0">
                <a:effectLst/>
                <a:highlight>
                  <a:srgbClr val="00FFFF"/>
                </a:highlight>
                <a:latin typeface="Candara" panose="020E0502030303020204" pitchFamily="34" charset="0"/>
              </a:rPr>
              <a:t>CPD is about Career development and progression</a:t>
            </a:r>
          </a:p>
          <a:p>
            <a:r>
              <a:rPr lang="en-GB" sz="2600" b="0" i="0" dirty="0">
                <a:effectLst/>
                <a:latin typeface="Tw Cen MT" panose="020B0602020104020603" pitchFamily="34" charset="0"/>
              </a:rPr>
              <a:t>The Knowledge and Skills Framework (KSF) provides opportunities for NHS staff to extend their skills and take on new responsibilities. This could include retraining to move into another area. If you already have a degree, there are </a:t>
            </a:r>
            <a:r>
              <a:rPr lang="en-GB" sz="2600" b="0" i="0" u="none" strike="noStrike" dirty="0">
                <a:effectLst/>
                <a:latin typeface="Tw Cen MT" panose="020B0602020104020603" pitchFamily="34" charset="0"/>
                <a:hlinkClick r:id="rId3"/>
              </a:rPr>
              <a:t>graduate entry programmes</a:t>
            </a:r>
            <a:r>
              <a:rPr lang="en-GB" sz="2600" b="0" i="0" dirty="0">
                <a:effectLst/>
                <a:latin typeface="Tw Cen MT" panose="020B0602020104020603" pitchFamily="34" charset="0"/>
              </a:rPr>
              <a:t> that you can consider for example:</a:t>
            </a:r>
          </a:p>
          <a:p>
            <a:r>
              <a:rPr lang="en-GB" sz="2600" b="0" i="0" dirty="0">
                <a:effectLst/>
                <a:latin typeface="Tw Cen MT" panose="020B0602020104020603" pitchFamily="34" charset="0"/>
              </a:rPr>
              <a:t>A career in the NHS means you can expect an annual personal development review and plan to support your career progression. It will give you the opportunity to identify any training and development needs with your manager, making it easier to progress through the </a:t>
            </a:r>
            <a:r>
              <a:rPr lang="en-GB" sz="2600" b="0" i="0" u="none" strike="noStrike" dirty="0">
                <a:effectLst/>
                <a:latin typeface="Tw Cen MT" panose="020B0602020104020603" pitchFamily="34" charset="0"/>
                <a:hlinkClick r:id="rId4"/>
              </a:rPr>
              <a:t>NHS bands</a:t>
            </a:r>
            <a:r>
              <a:rPr lang="en-GB" sz="2600" b="0" i="0" dirty="0">
                <a:effectLst/>
                <a:latin typeface="Tw Cen MT" panose="020B0602020104020603" pitchFamily="34" charset="0"/>
              </a:rPr>
              <a:t> and potentially earn more money.</a:t>
            </a:r>
          </a:p>
          <a:p>
            <a:endParaRPr lang="en-GB" sz="2600" dirty="0"/>
          </a:p>
        </p:txBody>
      </p:sp>
      <p:sp>
        <p:nvSpPr>
          <p:cNvPr id="2" name="Footer Placeholder 1">
            <a:extLst>
              <a:ext uri="{FF2B5EF4-FFF2-40B4-BE49-F238E27FC236}">
                <a16:creationId xmlns:a16="http://schemas.microsoft.com/office/drawing/2014/main" id="{130CB584-8362-4A89-815B-FC9175A118F5}"/>
              </a:ext>
            </a:extLst>
          </p:cNvPr>
          <p:cNvSpPr>
            <a:spLocks noGrp="1"/>
          </p:cNvSpPr>
          <p:nvPr>
            <p:ph type="ftr" sz="quarter" idx="11"/>
          </p:nvPr>
        </p:nvSpPr>
        <p:spPr/>
        <p:txBody>
          <a:bodyPr/>
          <a:lstStyle/>
          <a:p>
            <a:r>
              <a:rPr lang="en-GB"/>
              <a:t>Created by Tayo Alebiosu</a:t>
            </a:r>
          </a:p>
        </p:txBody>
      </p:sp>
    </p:spTree>
    <p:extLst>
      <p:ext uri="{BB962C8B-B14F-4D97-AF65-F5344CB8AC3E}">
        <p14:creationId xmlns:p14="http://schemas.microsoft.com/office/powerpoint/2010/main" val="8105617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D13CC36-B950-4F02-9BAF-9A7EB26739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D1BDED99-B35B-4FEE-A274-8E8DB6FEEE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024730" cy="6857999"/>
          </a:xfrm>
          <a:prstGeom prst="rect">
            <a:avLst/>
          </a:pr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Colourful strings being woven togehter">
            <a:extLst>
              <a:ext uri="{FF2B5EF4-FFF2-40B4-BE49-F238E27FC236}">
                <a16:creationId xmlns:a16="http://schemas.microsoft.com/office/drawing/2014/main" id="{219C0FD0-1BB3-4C03-A421-7D0FD3DCF865}"/>
              </a:ext>
            </a:extLst>
          </p:cNvPr>
          <p:cNvPicPr>
            <a:picLocks noChangeAspect="1"/>
          </p:cNvPicPr>
          <p:nvPr/>
        </p:nvPicPr>
        <p:blipFill rotWithShape="1">
          <a:blip r:embed="rId2"/>
          <a:srcRect l="39148" r="19741" b="-1"/>
          <a:stretch/>
        </p:blipFill>
        <p:spPr>
          <a:xfrm>
            <a:off x="7968222" y="10"/>
            <a:ext cx="4223778" cy="6857990"/>
          </a:xfrm>
          <a:custGeom>
            <a:avLst/>
            <a:gdLst/>
            <a:ahLst/>
            <a:cxnLst/>
            <a:rect l="l" t="t" r="r" b="b"/>
            <a:pathLst>
              <a:path w="4223778" h="6865951">
                <a:moveTo>
                  <a:pt x="478794" y="0"/>
                </a:moveTo>
                <a:lnTo>
                  <a:pt x="4223778" y="0"/>
                </a:lnTo>
                <a:lnTo>
                  <a:pt x="4223778" y="6865951"/>
                </a:lnTo>
                <a:lnTo>
                  <a:pt x="52221" y="6865951"/>
                </a:lnTo>
                <a:lnTo>
                  <a:pt x="49989" y="6844695"/>
                </a:lnTo>
                <a:cubicBezTo>
                  <a:pt x="46440" y="6810509"/>
                  <a:pt x="42891" y="6776323"/>
                  <a:pt x="41304" y="6765443"/>
                </a:cubicBezTo>
                <a:cubicBezTo>
                  <a:pt x="35681" y="6732842"/>
                  <a:pt x="13533" y="6716945"/>
                  <a:pt x="11182" y="6694817"/>
                </a:cubicBezTo>
                <a:cubicBezTo>
                  <a:pt x="16764" y="6697663"/>
                  <a:pt x="14835" y="6635151"/>
                  <a:pt x="10913" y="6627127"/>
                </a:cubicBezTo>
                <a:cubicBezTo>
                  <a:pt x="19564" y="6579282"/>
                  <a:pt x="-12861" y="6585665"/>
                  <a:pt x="5999" y="6527525"/>
                </a:cubicBezTo>
                <a:cubicBezTo>
                  <a:pt x="12287" y="6468687"/>
                  <a:pt x="19003" y="6409739"/>
                  <a:pt x="7685" y="6346547"/>
                </a:cubicBezTo>
                <a:cubicBezTo>
                  <a:pt x="31149" y="6240430"/>
                  <a:pt x="5895" y="6134229"/>
                  <a:pt x="12535" y="6084924"/>
                </a:cubicBezTo>
                <a:cubicBezTo>
                  <a:pt x="14696" y="6024961"/>
                  <a:pt x="53867" y="6020785"/>
                  <a:pt x="45320" y="5989742"/>
                </a:cubicBezTo>
                <a:cubicBezTo>
                  <a:pt x="41264" y="5940899"/>
                  <a:pt x="43258" y="5932095"/>
                  <a:pt x="40418" y="5889597"/>
                </a:cubicBezTo>
                <a:cubicBezTo>
                  <a:pt x="20860" y="5848611"/>
                  <a:pt x="51187" y="5792775"/>
                  <a:pt x="49796" y="5755774"/>
                </a:cubicBezTo>
                <a:cubicBezTo>
                  <a:pt x="43522" y="5734342"/>
                  <a:pt x="37368" y="5692606"/>
                  <a:pt x="49956" y="5684909"/>
                </a:cubicBezTo>
                <a:cubicBezTo>
                  <a:pt x="52825" y="5660429"/>
                  <a:pt x="62553" y="5623499"/>
                  <a:pt x="67011" y="5608897"/>
                </a:cubicBezTo>
                <a:lnTo>
                  <a:pt x="76701" y="5597290"/>
                </a:lnTo>
                <a:cubicBezTo>
                  <a:pt x="87717" y="5587442"/>
                  <a:pt x="82431" y="5550877"/>
                  <a:pt x="89120" y="5529641"/>
                </a:cubicBezTo>
                <a:cubicBezTo>
                  <a:pt x="69291" y="5496375"/>
                  <a:pt x="118554" y="5526326"/>
                  <a:pt x="94330" y="5470852"/>
                </a:cubicBezTo>
                <a:cubicBezTo>
                  <a:pt x="95483" y="5449506"/>
                  <a:pt x="114690" y="5429653"/>
                  <a:pt x="116139" y="5390946"/>
                </a:cubicBezTo>
                <a:cubicBezTo>
                  <a:pt x="127589" y="5337323"/>
                  <a:pt x="132794" y="5338384"/>
                  <a:pt x="135560" y="5284344"/>
                </a:cubicBezTo>
                <a:cubicBezTo>
                  <a:pt x="143629" y="5226223"/>
                  <a:pt x="148113" y="5192743"/>
                  <a:pt x="158141" y="5143920"/>
                </a:cubicBezTo>
                <a:cubicBezTo>
                  <a:pt x="170128" y="5118849"/>
                  <a:pt x="159838" y="5102006"/>
                  <a:pt x="174950" y="5088188"/>
                </a:cubicBezTo>
                <a:cubicBezTo>
                  <a:pt x="197620" y="5107654"/>
                  <a:pt x="181875" y="4983257"/>
                  <a:pt x="203603" y="5010764"/>
                </a:cubicBezTo>
                <a:lnTo>
                  <a:pt x="258582" y="4919969"/>
                </a:lnTo>
                <a:cubicBezTo>
                  <a:pt x="238838" y="4883087"/>
                  <a:pt x="271098" y="4853332"/>
                  <a:pt x="287910" y="4849612"/>
                </a:cubicBezTo>
                <a:cubicBezTo>
                  <a:pt x="294156" y="4811643"/>
                  <a:pt x="286101" y="4834074"/>
                  <a:pt x="305439" y="4799017"/>
                </a:cubicBezTo>
                <a:cubicBezTo>
                  <a:pt x="322572" y="4758926"/>
                  <a:pt x="352642" y="4705848"/>
                  <a:pt x="373456" y="4667754"/>
                </a:cubicBezTo>
                <a:cubicBezTo>
                  <a:pt x="384080" y="4649919"/>
                  <a:pt x="401158" y="4670663"/>
                  <a:pt x="407944" y="4574050"/>
                </a:cubicBezTo>
                <a:cubicBezTo>
                  <a:pt x="408098" y="4548109"/>
                  <a:pt x="427782" y="4503327"/>
                  <a:pt x="425133" y="4462469"/>
                </a:cubicBezTo>
                <a:lnTo>
                  <a:pt x="433890" y="4364681"/>
                </a:lnTo>
                <a:cubicBezTo>
                  <a:pt x="430018" y="4339230"/>
                  <a:pt x="435361" y="4287915"/>
                  <a:pt x="440691" y="4222147"/>
                </a:cubicBezTo>
                <a:cubicBezTo>
                  <a:pt x="451463" y="4164562"/>
                  <a:pt x="497377" y="4067298"/>
                  <a:pt x="503057" y="3977136"/>
                </a:cubicBezTo>
                <a:cubicBezTo>
                  <a:pt x="519229" y="3939837"/>
                  <a:pt x="472839" y="3875689"/>
                  <a:pt x="507582" y="3776020"/>
                </a:cubicBezTo>
                <a:cubicBezTo>
                  <a:pt x="497716" y="3757477"/>
                  <a:pt x="518006" y="3707185"/>
                  <a:pt x="521577" y="3692206"/>
                </a:cubicBezTo>
                <a:cubicBezTo>
                  <a:pt x="525148" y="3677227"/>
                  <a:pt x="526352" y="3687655"/>
                  <a:pt x="529009" y="3686147"/>
                </a:cubicBezTo>
                <a:cubicBezTo>
                  <a:pt x="531848" y="3650325"/>
                  <a:pt x="545504" y="3563351"/>
                  <a:pt x="551870" y="3514534"/>
                </a:cubicBezTo>
                <a:cubicBezTo>
                  <a:pt x="561331" y="3487751"/>
                  <a:pt x="581973" y="3426419"/>
                  <a:pt x="567205" y="3393248"/>
                </a:cubicBezTo>
                <a:cubicBezTo>
                  <a:pt x="585208" y="3400657"/>
                  <a:pt x="563566" y="3353906"/>
                  <a:pt x="579630" y="3344723"/>
                </a:cubicBezTo>
                <a:cubicBezTo>
                  <a:pt x="592861" y="3339338"/>
                  <a:pt x="589379" y="3323900"/>
                  <a:pt x="592672" y="3310978"/>
                </a:cubicBezTo>
                <a:cubicBezTo>
                  <a:pt x="605351" y="3299735"/>
                  <a:pt x="594296" y="3237176"/>
                  <a:pt x="589270" y="3216655"/>
                </a:cubicBezTo>
                <a:cubicBezTo>
                  <a:pt x="566909" y="3160431"/>
                  <a:pt x="626099" y="3142203"/>
                  <a:pt x="609663" y="3096973"/>
                </a:cubicBezTo>
                <a:cubicBezTo>
                  <a:pt x="609191" y="3084373"/>
                  <a:pt x="615889" y="3033331"/>
                  <a:pt x="618886" y="3023628"/>
                </a:cubicBezTo>
                <a:lnTo>
                  <a:pt x="630425" y="2998646"/>
                </a:lnTo>
                <a:lnTo>
                  <a:pt x="640017" y="2995914"/>
                </a:lnTo>
                <a:lnTo>
                  <a:pt x="643600" y="2978244"/>
                </a:lnTo>
                <a:lnTo>
                  <a:pt x="659520" y="2950805"/>
                </a:lnTo>
                <a:cubicBezTo>
                  <a:pt x="620152" y="2937671"/>
                  <a:pt x="687598" y="2860550"/>
                  <a:pt x="650890" y="2864933"/>
                </a:cubicBezTo>
                <a:cubicBezTo>
                  <a:pt x="663707" y="2817056"/>
                  <a:pt x="662078" y="2779813"/>
                  <a:pt x="640210" y="2741864"/>
                </a:cubicBezTo>
                <a:cubicBezTo>
                  <a:pt x="634452" y="2649732"/>
                  <a:pt x="665268" y="2597914"/>
                  <a:pt x="639387" y="2510931"/>
                </a:cubicBezTo>
                <a:cubicBezTo>
                  <a:pt x="645574" y="2407642"/>
                  <a:pt x="671719" y="2317589"/>
                  <a:pt x="680438" y="2227415"/>
                </a:cubicBezTo>
                <a:cubicBezTo>
                  <a:pt x="664175" y="2189847"/>
                  <a:pt x="704423" y="2141655"/>
                  <a:pt x="688135" y="2054289"/>
                </a:cubicBezTo>
                <a:cubicBezTo>
                  <a:pt x="683239" y="2048201"/>
                  <a:pt x="684029" y="1979567"/>
                  <a:pt x="681480" y="1972202"/>
                </a:cubicBezTo>
                <a:lnTo>
                  <a:pt x="686247" y="1917474"/>
                </a:lnTo>
                <a:lnTo>
                  <a:pt x="679783" y="1862721"/>
                </a:lnTo>
                <a:cubicBezTo>
                  <a:pt x="683677" y="1851209"/>
                  <a:pt x="688980" y="1824057"/>
                  <a:pt x="686639" y="1818227"/>
                </a:cubicBezTo>
                <a:lnTo>
                  <a:pt x="658235" y="1742488"/>
                </a:lnTo>
                <a:cubicBezTo>
                  <a:pt x="645662" y="1715201"/>
                  <a:pt x="661423" y="1719638"/>
                  <a:pt x="636990" y="1638389"/>
                </a:cubicBezTo>
                <a:cubicBezTo>
                  <a:pt x="626351" y="1601441"/>
                  <a:pt x="629414" y="1617134"/>
                  <a:pt x="602059" y="1570807"/>
                </a:cubicBezTo>
                <a:lnTo>
                  <a:pt x="570903" y="1513173"/>
                </a:lnTo>
                <a:cubicBezTo>
                  <a:pt x="570781" y="1503175"/>
                  <a:pt x="550561" y="1468055"/>
                  <a:pt x="550438" y="1458058"/>
                </a:cubicBezTo>
                <a:cubicBezTo>
                  <a:pt x="556848" y="1428101"/>
                  <a:pt x="546263" y="1422712"/>
                  <a:pt x="531416" y="1385478"/>
                </a:cubicBezTo>
                <a:cubicBezTo>
                  <a:pt x="527790" y="1370753"/>
                  <a:pt x="490725" y="1304050"/>
                  <a:pt x="501981" y="1265452"/>
                </a:cubicBezTo>
                <a:cubicBezTo>
                  <a:pt x="501825" y="1234781"/>
                  <a:pt x="490462" y="1187660"/>
                  <a:pt x="487370" y="1141743"/>
                </a:cubicBezTo>
                <a:cubicBezTo>
                  <a:pt x="484278" y="1095826"/>
                  <a:pt x="483852" y="1028118"/>
                  <a:pt x="483427" y="989948"/>
                </a:cubicBezTo>
                <a:cubicBezTo>
                  <a:pt x="483001" y="951779"/>
                  <a:pt x="494678" y="945984"/>
                  <a:pt x="484820" y="912725"/>
                </a:cubicBezTo>
                <a:cubicBezTo>
                  <a:pt x="467566" y="854951"/>
                  <a:pt x="510777" y="860797"/>
                  <a:pt x="475093" y="812798"/>
                </a:cubicBezTo>
                <a:cubicBezTo>
                  <a:pt x="461960" y="787034"/>
                  <a:pt x="498505" y="551948"/>
                  <a:pt x="461972" y="450605"/>
                </a:cubicBezTo>
                <a:cubicBezTo>
                  <a:pt x="470167" y="357604"/>
                  <a:pt x="458694" y="431306"/>
                  <a:pt x="465015" y="372906"/>
                </a:cubicBezTo>
                <a:cubicBezTo>
                  <a:pt x="503427" y="364177"/>
                  <a:pt x="489736" y="290341"/>
                  <a:pt x="490377" y="246134"/>
                </a:cubicBezTo>
                <a:cubicBezTo>
                  <a:pt x="491019" y="201927"/>
                  <a:pt x="449725" y="138160"/>
                  <a:pt x="468864" y="107666"/>
                </a:cubicBezTo>
                <a:cubicBezTo>
                  <a:pt x="468282" y="89794"/>
                  <a:pt x="477749" y="76947"/>
                  <a:pt x="477167" y="59075"/>
                </a:cubicBezTo>
                <a:lnTo>
                  <a:pt x="472992" y="14560"/>
                </a:lnTo>
                <a:close/>
              </a:path>
            </a:pathLst>
          </a:custGeom>
        </p:spPr>
      </p:pic>
      <p:sp>
        <p:nvSpPr>
          <p:cNvPr id="2" name="Title 1">
            <a:extLst>
              <a:ext uri="{FF2B5EF4-FFF2-40B4-BE49-F238E27FC236}">
                <a16:creationId xmlns:a16="http://schemas.microsoft.com/office/drawing/2014/main" id="{07049B75-F94B-411F-8A0B-47601464E15A}"/>
              </a:ext>
            </a:extLst>
          </p:cNvPr>
          <p:cNvSpPr>
            <a:spLocks noGrp="1"/>
          </p:cNvSpPr>
          <p:nvPr>
            <p:ph type="title"/>
          </p:nvPr>
        </p:nvSpPr>
        <p:spPr>
          <a:xfrm>
            <a:off x="1137034" y="609600"/>
            <a:ext cx="6831188" cy="1322887"/>
          </a:xfrm>
        </p:spPr>
        <p:txBody>
          <a:bodyPr>
            <a:normAutofit/>
          </a:bodyPr>
          <a:lstStyle/>
          <a:p>
            <a:r>
              <a:rPr lang="en-GB" dirty="0"/>
              <a:t>LO1 Activity</a:t>
            </a:r>
          </a:p>
        </p:txBody>
      </p:sp>
      <p:sp>
        <p:nvSpPr>
          <p:cNvPr id="3" name="Content Placeholder 2">
            <a:extLst>
              <a:ext uri="{FF2B5EF4-FFF2-40B4-BE49-F238E27FC236}">
                <a16:creationId xmlns:a16="http://schemas.microsoft.com/office/drawing/2014/main" id="{52EFA339-9EAC-4E00-8639-FD9C149B9004}"/>
              </a:ext>
            </a:extLst>
          </p:cNvPr>
          <p:cNvSpPr>
            <a:spLocks noGrp="1"/>
          </p:cNvSpPr>
          <p:nvPr>
            <p:ph idx="1"/>
          </p:nvPr>
        </p:nvSpPr>
        <p:spPr>
          <a:xfrm>
            <a:off x="1137035" y="2194102"/>
            <a:ext cx="6516216" cy="3908585"/>
          </a:xfrm>
        </p:spPr>
        <p:txBody>
          <a:bodyPr>
            <a:normAutofit/>
          </a:bodyPr>
          <a:lstStyle/>
          <a:p>
            <a:r>
              <a:rPr lang="en-GB" sz="3200" b="1" i="0" dirty="0">
                <a:effectLst/>
                <a:highlight>
                  <a:srgbClr val="00FFFF"/>
                </a:highlight>
                <a:latin typeface="Candara" panose="020E0502030303020204" pitchFamily="34" charset="0"/>
              </a:rPr>
              <a:t>What is</a:t>
            </a:r>
            <a:r>
              <a:rPr lang="en-GB" sz="3200" i="0" dirty="0">
                <a:effectLst/>
                <a:highlight>
                  <a:srgbClr val="00FFFF"/>
                </a:highlight>
                <a:latin typeface="Candara" panose="020E0502030303020204" pitchFamily="34" charset="0"/>
              </a:rPr>
              <a:t> </a:t>
            </a:r>
            <a:r>
              <a:rPr lang="en-GB" sz="3200" b="1" i="0" dirty="0">
                <a:effectLst/>
                <a:highlight>
                  <a:srgbClr val="00FFFF"/>
                </a:highlight>
                <a:cs typeface="Arial" panose="020B0604020202020204" pitchFamily="34" charset="0"/>
              </a:rPr>
              <a:t>practice </a:t>
            </a:r>
            <a:r>
              <a:rPr lang="en-GB" sz="3200" b="1" i="0" dirty="0">
                <a:effectLst/>
                <a:highlight>
                  <a:srgbClr val="00FFFF"/>
                </a:highlight>
                <a:latin typeface="Candara" panose="020E0502030303020204" pitchFamily="34" charset="0"/>
              </a:rPr>
              <a:t>development in health and social care?</a:t>
            </a:r>
          </a:p>
          <a:p>
            <a:r>
              <a:rPr lang="en-GB" sz="3200" b="1" dirty="0">
                <a:highlight>
                  <a:srgbClr val="00FFFF"/>
                </a:highlight>
                <a:latin typeface="Candara" panose="020E0502030303020204" pitchFamily="34" charset="0"/>
              </a:rPr>
              <a:t>Feedback to the class</a:t>
            </a:r>
            <a:endParaRPr lang="en-GB" sz="3200" b="1" i="0" dirty="0">
              <a:effectLst/>
              <a:highlight>
                <a:srgbClr val="00FFFF"/>
              </a:highlight>
              <a:latin typeface="Candara" panose="020E0502030303020204" pitchFamily="34" charset="0"/>
            </a:endParaRPr>
          </a:p>
          <a:p>
            <a:endParaRPr lang="en-GB" sz="2000" dirty="0"/>
          </a:p>
        </p:txBody>
      </p:sp>
      <p:sp>
        <p:nvSpPr>
          <p:cNvPr id="4" name="Footer Placeholder 3">
            <a:extLst>
              <a:ext uri="{FF2B5EF4-FFF2-40B4-BE49-F238E27FC236}">
                <a16:creationId xmlns:a16="http://schemas.microsoft.com/office/drawing/2014/main" id="{BFCA65D9-D488-46AF-AA42-AF56FB8FB339}"/>
              </a:ext>
            </a:extLst>
          </p:cNvPr>
          <p:cNvSpPr>
            <a:spLocks noGrp="1"/>
          </p:cNvSpPr>
          <p:nvPr>
            <p:ph type="ftr" sz="quarter" idx="11"/>
          </p:nvPr>
        </p:nvSpPr>
        <p:spPr/>
        <p:txBody>
          <a:bodyPr/>
          <a:lstStyle/>
          <a:p>
            <a:r>
              <a:rPr lang="en-GB"/>
              <a:t>Created by Tayo Alebiosu</a:t>
            </a:r>
          </a:p>
        </p:txBody>
      </p:sp>
    </p:spTree>
    <p:extLst>
      <p:ext uri="{BB962C8B-B14F-4D97-AF65-F5344CB8AC3E}">
        <p14:creationId xmlns:p14="http://schemas.microsoft.com/office/powerpoint/2010/main" val="22230528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10160</TotalTime>
  <Words>2641</Words>
  <Application>Microsoft Office PowerPoint</Application>
  <PresentationFormat>Widescreen</PresentationFormat>
  <Paragraphs>204</Paragraphs>
  <Slides>32</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32</vt:i4>
      </vt:variant>
    </vt:vector>
  </HeadingPairs>
  <TitlesOfParts>
    <vt:vector size="43" baseType="lpstr">
      <vt:lpstr>Meiryo</vt:lpstr>
      <vt:lpstr>Arial</vt:lpstr>
      <vt:lpstr>Calibri</vt:lpstr>
      <vt:lpstr>Calibri Light</vt:lpstr>
      <vt:lpstr>Candara</vt:lpstr>
      <vt:lpstr>Frutiger W01</vt:lpstr>
      <vt:lpstr>Google Sans</vt:lpstr>
      <vt:lpstr>Open Sans</vt:lpstr>
      <vt:lpstr>Source Sans Pro</vt:lpstr>
      <vt:lpstr>Tw Cen MT</vt:lpstr>
      <vt:lpstr>Office Theme</vt:lpstr>
      <vt:lpstr>Continuing professional development (CPD)  Week 1-Slide 2-THE NATURE OF PRACTICE DEVELOPMENT</vt:lpstr>
      <vt:lpstr>PowerPoint Presentation</vt:lpstr>
      <vt:lpstr>Starter Activity</vt:lpstr>
      <vt:lpstr>PowerPoint Presentation</vt:lpstr>
      <vt:lpstr>PowerPoint Presentation</vt:lpstr>
      <vt:lpstr>PowerPoint Presentation</vt:lpstr>
      <vt:lpstr>Continuing your learning</vt:lpstr>
      <vt:lpstr>PowerPoint Presentation</vt:lpstr>
      <vt:lpstr>LO1 Activity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Changes to meet the needs of service users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How personal development works?</vt:lpstr>
      <vt:lpstr>Reference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Tayo Alebiosu</dc:creator>
  <cp:lastModifiedBy>Tayo Alebiosu</cp:lastModifiedBy>
  <cp:revision>44</cp:revision>
  <dcterms:created xsi:type="dcterms:W3CDTF">2021-04-20T22:01:37Z</dcterms:created>
  <dcterms:modified xsi:type="dcterms:W3CDTF">2021-05-10T00:18:09Z</dcterms:modified>
</cp:coreProperties>
</file>